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4" r:id="rId1"/>
    <p:sldMasterId id="2147483738" r:id="rId2"/>
  </p:sldMasterIdLst>
  <p:notesMasterIdLst>
    <p:notesMasterId r:id="rId9"/>
  </p:notesMasterIdLst>
  <p:sldIdLst>
    <p:sldId id="431" r:id="rId3"/>
    <p:sldId id="464" r:id="rId4"/>
    <p:sldId id="465" r:id="rId5"/>
    <p:sldId id="466" r:id="rId6"/>
    <p:sldId id="467" r:id="rId7"/>
    <p:sldId id="470" r:id="rId8"/>
  </p:sldIdLst>
  <p:sldSz cx="13004800" cy="9753600"/>
  <p:notesSz cx="6858000" cy="9144000"/>
  <p:defaultTextStyle>
    <a:lvl1pPr defTabSz="456469">
      <a:defRPr sz="1100">
        <a:latin typeface="Helvetica"/>
        <a:ea typeface="Helvetica"/>
        <a:cs typeface="Helvetica"/>
        <a:sym typeface="Helvetica"/>
      </a:defRPr>
    </a:lvl1pPr>
    <a:lvl2pPr indent="228239" defTabSz="456469">
      <a:defRPr sz="1100">
        <a:latin typeface="Helvetica"/>
        <a:ea typeface="Helvetica"/>
        <a:cs typeface="Helvetica"/>
        <a:sym typeface="Helvetica"/>
      </a:defRPr>
    </a:lvl2pPr>
    <a:lvl3pPr indent="456469" defTabSz="456469">
      <a:defRPr sz="1100">
        <a:latin typeface="Helvetica"/>
        <a:ea typeface="Helvetica"/>
        <a:cs typeface="Helvetica"/>
        <a:sym typeface="Helvetica"/>
      </a:defRPr>
    </a:lvl3pPr>
    <a:lvl4pPr indent="684713" defTabSz="456469">
      <a:defRPr sz="1100">
        <a:latin typeface="Helvetica"/>
        <a:ea typeface="Helvetica"/>
        <a:cs typeface="Helvetica"/>
        <a:sym typeface="Helvetica"/>
      </a:defRPr>
    </a:lvl4pPr>
    <a:lvl5pPr indent="912946" defTabSz="456469">
      <a:defRPr sz="1100">
        <a:latin typeface="Helvetica"/>
        <a:ea typeface="Helvetica"/>
        <a:cs typeface="Helvetica"/>
        <a:sym typeface="Helvetica"/>
      </a:defRPr>
    </a:lvl5pPr>
    <a:lvl6pPr indent="1141192" defTabSz="456469">
      <a:defRPr sz="1100">
        <a:latin typeface="Helvetica"/>
        <a:ea typeface="Helvetica"/>
        <a:cs typeface="Helvetica"/>
        <a:sym typeface="Helvetica"/>
      </a:defRPr>
    </a:lvl6pPr>
    <a:lvl7pPr indent="1369422" defTabSz="456469">
      <a:defRPr sz="1100">
        <a:latin typeface="Helvetica"/>
        <a:ea typeface="Helvetica"/>
        <a:cs typeface="Helvetica"/>
        <a:sym typeface="Helvetica"/>
      </a:defRPr>
    </a:lvl7pPr>
    <a:lvl8pPr indent="1597663" defTabSz="456469">
      <a:defRPr sz="1100">
        <a:latin typeface="Helvetica"/>
        <a:ea typeface="Helvetica"/>
        <a:cs typeface="Helvetica"/>
        <a:sym typeface="Helvetica"/>
      </a:defRPr>
    </a:lvl8pPr>
    <a:lvl9pPr indent="1825899" defTabSz="456469">
      <a:defRPr sz="1100">
        <a:latin typeface="Helvetica"/>
        <a:ea typeface="Helvetica"/>
        <a:cs typeface="Helvetica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</a:tcStyle>
    </a:firstRow>
  </a:tblStyle>
  <a:tblStyle styleId="{D51ADE6A-740E-44AE-83CC-AE7238B6C88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774" autoAdjust="0"/>
  </p:normalViewPr>
  <p:slideViewPr>
    <p:cSldViewPr snapToGrid="0" snapToObjects="1">
      <p:cViewPr>
        <p:scale>
          <a:sx n="75" d="100"/>
          <a:sy n="75" d="100"/>
        </p:scale>
        <p:origin x="-336" y="40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3" name="Shape 4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68972294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583274">
      <a:defRPr sz="2100">
        <a:latin typeface="Lucida Grande"/>
        <a:ea typeface="Lucida Grande"/>
        <a:cs typeface="Lucida Grande"/>
        <a:sym typeface="Lucida Grande"/>
      </a:defRPr>
    </a:lvl1pPr>
    <a:lvl2pPr indent="228239" defTabSz="583274">
      <a:defRPr sz="2100">
        <a:latin typeface="Lucida Grande"/>
        <a:ea typeface="Lucida Grande"/>
        <a:cs typeface="Lucida Grande"/>
        <a:sym typeface="Lucida Grande"/>
      </a:defRPr>
    </a:lvl2pPr>
    <a:lvl3pPr indent="456469" defTabSz="583274">
      <a:defRPr sz="2100">
        <a:latin typeface="Lucida Grande"/>
        <a:ea typeface="Lucida Grande"/>
        <a:cs typeface="Lucida Grande"/>
        <a:sym typeface="Lucida Grande"/>
      </a:defRPr>
    </a:lvl3pPr>
    <a:lvl4pPr indent="684713" defTabSz="583274">
      <a:defRPr sz="2100">
        <a:latin typeface="Lucida Grande"/>
        <a:ea typeface="Lucida Grande"/>
        <a:cs typeface="Lucida Grande"/>
        <a:sym typeface="Lucida Grande"/>
      </a:defRPr>
    </a:lvl4pPr>
    <a:lvl5pPr indent="912946" defTabSz="583274">
      <a:defRPr sz="2100">
        <a:latin typeface="Lucida Grande"/>
        <a:ea typeface="Lucida Grande"/>
        <a:cs typeface="Lucida Grande"/>
        <a:sym typeface="Lucida Grande"/>
      </a:defRPr>
    </a:lvl5pPr>
    <a:lvl6pPr indent="1141192" defTabSz="583274">
      <a:defRPr sz="2100">
        <a:latin typeface="Lucida Grande"/>
        <a:ea typeface="Lucida Grande"/>
        <a:cs typeface="Lucida Grande"/>
        <a:sym typeface="Lucida Grande"/>
      </a:defRPr>
    </a:lvl6pPr>
    <a:lvl7pPr indent="1369422" defTabSz="583274">
      <a:defRPr sz="2100">
        <a:latin typeface="Lucida Grande"/>
        <a:ea typeface="Lucida Grande"/>
        <a:cs typeface="Lucida Grande"/>
        <a:sym typeface="Lucida Grande"/>
      </a:defRPr>
    </a:lvl7pPr>
    <a:lvl8pPr indent="1597663" defTabSz="583274">
      <a:defRPr sz="2100">
        <a:latin typeface="Lucida Grande"/>
        <a:ea typeface="Lucida Grande"/>
        <a:cs typeface="Lucida Grande"/>
        <a:sym typeface="Lucida Grande"/>
      </a:defRPr>
    </a:lvl8pPr>
    <a:lvl9pPr indent="1825899" defTabSz="583274">
      <a:defRPr sz="21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Make for heat and sea 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B6F01FCE-610A-EE49-AB56-D97988D4B38E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Century Gothic"/>
                <a:cs typeface="Century Gothic"/>
              </a:rPr>
              <a:t>supports the implications that there is more bottom water being formed.</a:t>
            </a:r>
          </a:p>
          <a:p>
            <a:r>
              <a:rPr lang="en-US" dirty="0" smtClean="0"/>
              <a:t>Encourages focus on lower cell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78DDA326-0CDA-A94B-8F9A-22C3789447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35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Largest</a:t>
            </a:r>
            <a:r>
              <a:rPr lang="en-US" baseline="0" dirty="0" smtClean="0"/>
              <a:t> impact of co2- important- often hear about the upper cell.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C8DD6D1-43D3-B54E-AEA5-B5DD7DC74E8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97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40"/>
            <a:ext cx="11054080" cy="2090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9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98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47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96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45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9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44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93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EC54-8EE3-124E-AEA1-AF9154227AA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B3567-43A8-8E40-9582-7CA87F74731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33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EC54-8EE3-124E-AEA1-AF9154227AA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B3567-43A8-8E40-9582-7CA87F74731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8433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636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4037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918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29839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476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9679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4599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95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4439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9359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EC54-8EE3-124E-AEA1-AF9154227AA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B3567-43A8-8E40-9582-7CA87F74731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3796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240" y="2275885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275885"/>
            <a:ext cx="5743787" cy="6436925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EC54-8EE3-124E-AEA1-AF9154227AA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B3567-43A8-8E40-9582-7CA87F74731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1535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9187" indent="0">
              <a:buNone/>
              <a:defRPr sz="2800" b="1"/>
            </a:lvl2pPr>
            <a:lvl3pPr marL="1298393" indent="0">
              <a:buNone/>
              <a:defRPr sz="2600" b="1"/>
            </a:lvl3pPr>
            <a:lvl4pPr marL="1947603" indent="0">
              <a:buNone/>
              <a:defRPr sz="2300" b="1"/>
            </a:lvl4pPr>
            <a:lvl5pPr marL="2596799" indent="0">
              <a:buNone/>
              <a:defRPr sz="2300" b="1"/>
            </a:lvl5pPr>
            <a:lvl6pPr marL="3245991" indent="0">
              <a:buNone/>
              <a:defRPr sz="2300" b="1"/>
            </a:lvl6pPr>
            <a:lvl7pPr marL="3895200" indent="0">
              <a:buNone/>
              <a:defRPr sz="2300" b="1"/>
            </a:lvl7pPr>
            <a:lvl8pPr marL="4544394" indent="0">
              <a:buNone/>
              <a:defRPr sz="2300" b="1"/>
            </a:lvl8pPr>
            <a:lvl9pPr marL="5193594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60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9187" indent="0">
              <a:buNone/>
              <a:defRPr sz="2800" b="1"/>
            </a:lvl2pPr>
            <a:lvl3pPr marL="1298393" indent="0">
              <a:buNone/>
              <a:defRPr sz="2600" b="1"/>
            </a:lvl3pPr>
            <a:lvl4pPr marL="1947603" indent="0">
              <a:buNone/>
              <a:defRPr sz="2300" b="1"/>
            </a:lvl4pPr>
            <a:lvl5pPr marL="2596799" indent="0">
              <a:buNone/>
              <a:defRPr sz="2300" b="1"/>
            </a:lvl5pPr>
            <a:lvl6pPr marL="3245991" indent="0">
              <a:buNone/>
              <a:defRPr sz="2300" b="1"/>
            </a:lvl6pPr>
            <a:lvl7pPr marL="3895200" indent="0">
              <a:buNone/>
              <a:defRPr sz="2300" b="1"/>
            </a:lvl7pPr>
            <a:lvl8pPr marL="4544394" indent="0">
              <a:buNone/>
              <a:defRPr sz="2300" b="1"/>
            </a:lvl8pPr>
            <a:lvl9pPr marL="5193594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60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EC54-8EE3-124E-AEA1-AF9154227AA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B3567-43A8-8E40-9582-7CA87F74731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5360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EC54-8EE3-124E-AEA1-AF9154227AA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B3567-43A8-8E40-9582-7CA87F74731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0751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EC54-8EE3-124E-AEA1-AF9154227AA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B3567-43A8-8E40-9582-7CA87F74731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462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3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83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3" y="2041033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49187" indent="0">
              <a:buNone/>
              <a:defRPr sz="1700"/>
            </a:lvl2pPr>
            <a:lvl3pPr marL="1298393" indent="0">
              <a:buNone/>
              <a:defRPr sz="1400"/>
            </a:lvl3pPr>
            <a:lvl4pPr marL="1947603" indent="0">
              <a:buNone/>
              <a:defRPr sz="1300"/>
            </a:lvl4pPr>
            <a:lvl5pPr marL="2596799" indent="0">
              <a:buNone/>
              <a:defRPr sz="1300"/>
            </a:lvl5pPr>
            <a:lvl6pPr marL="3245991" indent="0">
              <a:buNone/>
              <a:defRPr sz="1300"/>
            </a:lvl6pPr>
            <a:lvl7pPr marL="3895200" indent="0">
              <a:buNone/>
              <a:defRPr sz="1300"/>
            </a:lvl7pPr>
            <a:lvl8pPr marL="4544394" indent="0">
              <a:buNone/>
              <a:defRPr sz="1300"/>
            </a:lvl8pPr>
            <a:lvl9pPr marL="5193594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EC54-8EE3-124E-AEA1-AF9154227AA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B3567-43A8-8E40-9582-7CA87F74731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274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49187" indent="0">
              <a:buNone/>
              <a:defRPr sz="4000"/>
            </a:lvl2pPr>
            <a:lvl3pPr marL="1298393" indent="0">
              <a:buNone/>
              <a:defRPr sz="3400"/>
            </a:lvl3pPr>
            <a:lvl4pPr marL="1947603" indent="0">
              <a:buNone/>
              <a:defRPr sz="2800"/>
            </a:lvl4pPr>
            <a:lvl5pPr marL="2596799" indent="0">
              <a:buNone/>
              <a:defRPr sz="2800"/>
            </a:lvl5pPr>
            <a:lvl6pPr marL="3245991" indent="0">
              <a:buNone/>
              <a:defRPr sz="2800"/>
            </a:lvl6pPr>
            <a:lvl7pPr marL="3895200" indent="0">
              <a:buNone/>
              <a:defRPr sz="2800"/>
            </a:lvl7pPr>
            <a:lvl8pPr marL="4544394" indent="0">
              <a:buNone/>
              <a:defRPr sz="2800"/>
            </a:lvl8pPr>
            <a:lvl9pPr marL="5193594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49187" indent="0">
              <a:buNone/>
              <a:defRPr sz="1700"/>
            </a:lvl2pPr>
            <a:lvl3pPr marL="1298393" indent="0">
              <a:buNone/>
              <a:defRPr sz="1400"/>
            </a:lvl3pPr>
            <a:lvl4pPr marL="1947603" indent="0">
              <a:buNone/>
              <a:defRPr sz="1300"/>
            </a:lvl4pPr>
            <a:lvl5pPr marL="2596799" indent="0">
              <a:buNone/>
              <a:defRPr sz="1300"/>
            </a:lvl5pPr>
            <a:lvl6pPr marL="3245991" indent="0">
              <a:buNone/>
              <a:defRPr sz="1300"/>
            </a:lvl6pPr>
            <a:lvl7pPr marL="3895200" indent="0">
              <a:buNone/>
              <a:defRPr sz="1300"/>
            </a:lvl7pPr>
            <a:lvl8pPr marL="4544394" indent="0">
              <a:buNone/>
              <a:defRPr sz="1300"/>
            </a:lvl8pPr>
            <a:lvl9pPr marL="5193594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EC54-8EE3-124E-AEA1-AF9154227AA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B3567-43A8-8E40-9582-7CA87F74731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8726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EC54-8EE3-124E-AEA1-AF9154227AA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B3567-43A8-8E40-9582-7CA87F74731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66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480" y="390641"/>
            <a:ext cx="2926080" cy="832216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240" y="390641"/>
            <a:ext cx="8561493" cy="83221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9EC54-8EE3-124E-AEA1-AF9154227AA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9/24/17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B3567-43A8-8E40-9582-7CA87F74731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5500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39"/>
            <a:ext cx="11054080" cy="2090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/>
            </a:lvl1pPr>
            <a:lvl2pPr marL="650230" indent="0" algn="ctr">
              <a:buNone/>
              <a:defRPr/>
            </a:lvl2pPr>
            <a:lvl3pPr marL="1300460" indent="0" algn="ctr">
              <a:buNone/>
              <a:defRPr/>
            </a:lvl3pPr>
            <a:lvl4pPr marL="1950690" indent="0" algn="ctr">
              <a:buNone/>
              <a:defRPr/>
            </a:lvl4pPr>
            <a:lvl5pPr marL="2600919" indent="0" algn="ctr">
              <a:buNone/>
              <a:defRPr/>
            </a:lvl5pPr>
            <a:lvl6pPr marL="3251149" indent="0" algn="ctr">
              <a:buNone/>
              <a:defRPr/>
            </a:lvl6pPr>
            <a:lvl7pPr marL="3901379" indent="0" algn="ctr">
              <a:buNone/>
              <a:defRPr/>
            </a:lvl7pPr>
            <a:lvl8pPr marL="4551609" indent="0" algn="ctr">
              <a:buNone/>
              <a:defRPr/>
            </a:lvl8pPr>
            <a:lvl9pPr marL="520183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9EDF2-E881-A34D-8638-4F5975FBA1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91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ED1C2-B783-C44C-9D25-07B27110E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20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2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3"/>
            <a:ext cx="11054080" cy="2133599"/>
          </a:xfrm>
        </p:spPr>
        <p:txBody>
          <a:bodyPr anchor="b"/>
          <a:lstStyle>
            <a:lvl1pPr marL="0" indent="0">
              <a:buNone/>
              <a:defRPr sz="2800"/>
            </a:lvl1pPr>
            <a:lvl2pPr marL="650230" indent="0">
              <a:buNone/>
              <a:defRPr sz="2600"/>
            </a:lvl2pPr>
            <a:lvl3pPr marL="1300460" indent="0">
              <a:buNone/>
              <a:defRPr sz="2300"/>
            </a:lvl3pPr>
            <a:lvl4pPr marL="1950690" indent="0">
              <a:buNone/>
              <a:defRPr sz="2000"/>
            </a:lvl4pPr>
            <a:lvl5pPr marL="2600919" indent="0">
              <a:buNone/>
              <a:defRPr sz="2000"/>
            </a:lvl5pPr>
            <a:lvl6pPr marL="3251149" indent="0">
              <a:buNone/>
              <a:defRPr sz="2000"/>
            </a:lvl6pPr>
            <a:lvl7pPr marL="3901379" indent="0">
              <a:buNone/>
              <a:defRPr sz="2000"/>
            </a:lvl7pPr>
            <a:lvl8pPr marL="4551609" indent="0">
              <a:buNone/>
              <a:defRPr sz="2000"/>
            </a:lvl8pPr>
            <a:lvl9pPr marL="5201839" indent="0">
              <a:buNone/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106A8-DFB3-F94C-B54E-CA38A16115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96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360" y="2817707"/>
            <a:ext cx="5418667" cy="585216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0773" y="2817707"/>
            <a:ext cx="5418667" cy="5852160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DCDCE-5A67-614E-8BE2-A58BE6F1B6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595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59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30" indent="0">
              <a:buNone/>
              <a:defRPr sz="2800" b="1"/>
            </a:lvl2pPr>
            <a:lvl3pPr marL="1300460" indent="0">
              <a:buNone/>
              <a:defRPr sz="2600" b="1"/>
            </a:lvl3pPr>
            <a:lvl4pPr marL="1950690" indent="0">
              <a:buNone/>
              <a:defRPr sz="2300" b="1"/>
            </a:lvl4pPr>
            <a:lvl5pPr marL="2600919" indent="0">
              <a:buNone/>
              <a:defRPr sz="2300" b="1"/>
            </a:lvl5pPr>
            <a:lvl6pPr marL="3251149" indent="0">
              <a:buNone/>
              <a:defRPr sz="2300" b="1"/>
            </a:lvl6pPr>
            <a:lvl7pPr marL="3901379" indent="0">
              <a:buNone/>
              <a:defRPr sz="2300" b="1"/>
            </a:lvl7pPr>
            <a:lvl8pPr marL="4551609" indent="0">
              <a:buNone/>
              <a:defRPr sz="2300" b="1"/>
            </a:lvl8pPr>
            <a:lvl9pPr marL="5201839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59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98E21-0920-CF4D-8D2E-2CA7BB3BF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775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DE9E8-30F8-734E-8AEA-602096218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406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BFB3C0-0BAC-8145-B788-31F4F34FAE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6575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1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39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1" y="2041032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408F2-C225-D94F-9175-17F5B55CE8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99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230" indent="0">
              <a:buNone/>
              <a:defRPr sz="4000"/>
            </a:lvl2pPr>
            <a:lvl3pPr marL="1300460" indent="0">
              <a:buNone/>
              <a:defRPr sz="3400"/>
            </a:lvl3pPr>
            <a:lvl4pPr marL="1950690" indent="0">
              <a:buNone/>
              <a:defRPr sz="2800"/>
            </a:lvl4pPr>
            <a:lvl5pPr marL="2600919" indent="0">
              <a:buNone/>
              <a:defRPr sz="2800"/>
            </a:lvl5pPr>
            <a:lvl6pPr marL="3251149" indent="0">
              <a:buNone/>
              <a:defRPr sz="2800"/>
            </a:lvl6pPr>
            <a:lvl7pPr marL="3901379" indent="0">
              <a:buNone/>
              <a:defRPr sz="2800"/>
            </a:lvl7pPr>
            <a:lvl8pPr marL="4551609" indent="0">
              <a:buNone/>
              <a:defRPr sz="2800"/>
            </a:lvl8pPr>
            <a:lvl9pPr marL="5201839" indent="0">
              <a:buNone/>
              <a:defRPr sz="28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230" indent="0">
              <a:buNone/>
              <a:defRPr sz="1700"/>
            </a:lvl2pPr>
            <a:lvl3pPr marL="1300460" indent="0">
              <a:buNone/>
              <a:defRPr sz="1400"/>
            </a:lvl3pPr>
            <a:lvl4pPr marL="1950690" indent="0">
              <a:buNone/>
              <a:defRPr sz="1300"/>
            </a:lvl4pPr>
            <a:lvl5pPr marL="2600919" indent="0">
              <a:buNone/>
              <a:defRPr sz="1300"/>
            </a:lvl5pPr>
            <a:lvl6pPr marL="3251149" indent="0">
              <a:buNone/>
              <a:defRPr sz="1300"/>
            </a:lvl6pPr>
            <a:lvl7pPr marL="3901379" indent="0">
              <a:buNone/>
              <a:defRPr sz="1300"/>
            </a:lvl7pPr>
            <a:lvl8pPr marL="4551609" indent="0">
              <a:buNone/>
              <a:defRPr sz="1300"/>
            </a:lvl8pPr>
            <a:lvl9pPr marL="520183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637AE7-152C-C54C-9A33-641FCAEFA6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50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D1766-6C2F-F741-8A4D-19D5D25B1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2145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65920" y="866987"/>
            <a:ext cx="2763520" cy="78028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5360" y="866987"/>
            <a:ext cx="8073813" cy="78028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9BE52-D31E-D840-AE6A-0366692856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07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29837" tIns="64919" rIns="129837" bIns="6491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85"/>
            <a:ext cx="11704320" cy="6436925"/>
          </a:xfrm>
          <a:prstGeom prst="rect">
            <a:avLst/>
          </a:prstGeom>
        </p:spPr>
        <p:txBody>
          <a:bodyPr vert="horz" lIns="129837" tIns="64919" rIns="129837" bIns="6491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040187"/>
            <a:ext cx="3034453" cy="519289"/>
          </a:xfrm>
          <a:prstGeom prst="rect">
            <a:avLst/>
          </a:prstGeom>
        </p:spPr>
        <p:txBody>
          <a:bodyPr vert="horz" lIns="129837" tIns="64919" rIns="129837" bIns="64919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49187" rtl="0"/>
            <a:fld id="{2689EC54-8EE3-124E-AEA1-AF9154227AAF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49187" rtl="0"/>
              <a:t>9/24/17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8" y="9040187"/>
            <a:ext cx="4118187" cy="519289"/>
          </a:xfrm>
          <a:prstGeom prst="rect">
            <a:avLst/>
          </a:prstGeom>
        </p:spPr>
        <p:txBody>
          <a:bodyPr vert="horz" lIns="129837" tIns="64919" rIns="129837" bIns="64919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49187" rtl="0"/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9040187"/>
            <a:ext cx="3034453" cy="519289"/>
          </a:xfrm>
          <a:prstGeom prst="rect">
            <a:avLst/>
          </a:prstGeom>
        </p:spPr>
        <p:txBody>
          <a:bodyPr vert="horz" lIns="129837" tIns="64919" rIns="129837" bIns="64919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49187" rtl="0"/>
            <a:fld id="{7BBB3567-43A8-8E40-9582-7CA87F747313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49187" rtl="0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267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defTabSz="649187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6909" indent="-486909" algn="l" defTabSz="649187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4948" indent="-405761" algn="l" defTabSz="649187" rtl="0" eaLnBrk="1" latinLnBrk="0" hangingPunct="1">
        <a:spcBef>
          <a:spcPct val="20000"/>
        </a:spcBef>
        <a:buFont typeface="Arial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2993" indent="-324593" algn="l" defTabSz="649187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2191" indent="-324593" algn="l" defTabSz="649187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1405" indent="-324593" algn="l" defTabSz="649187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0599" indent="-324593" algn="l" defTabSz="64918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19793" indent="-324593" algn="l" defTabSz="64918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68998" indent="-324593" algn="l" defTabSz="64918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18183" indent="-324593" algn="l" defTabSz="64918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918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9187" algn="l" defTabSz="64918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393" algn="l" defTabSz="64918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47603" algn="l" defTabSz="64918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596799" algn="l" defTabSz="64918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45991" algn="l" defTabSz="64918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95200" algn="l" defTabSz="64918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44394" algn="l" defTabSz="64918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93594" algn="l" defTabSz="649187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5360" y="866987"/>
            <a:ext cx="1105408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30046" tIns="65023" rIns="130046" bIns="6502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5360" y="2817707"/>
            <a:ext cx="11054080" cy="585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75360" y="8886613"/>
            <a:ext cx="2709333" cy="65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000" smtClean="0">
                <a:solidFill>
                  <a:srgbClr val="000000"/>
                </a:solidFill>
              </a:defRPr>
            </a:lvl1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12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43307" y="8886613"/>
            <a:ext cx="4118187" cy="65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2000" smtClean="0">
                <a:solidFill>
                  <a:srgbClr val="000000"/>
                </a:solidFill>
              </a:defRPr>
            </a:lvl1pPr>
          </a:lstStyle>
          <a:p>
            <a:pPr defTabSz="914400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120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20107" y="8886613"/>
            <a:ext cx="2709333" cy="65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046" tIns="65023" rIns="130046" bIns="6502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2000" smtClean="0">
                <a:solidFill>
                  <a:srgbClr val="000000"/>
                </a:solidFill>
              </a:defRPr>
            </a:lvl1pPr>
          </a:lstStyle>
          <a:p>
            <a:pPr defTabSz="914400" rtl="0" fontAlgn="base">
              <a:spcBef>
                <a:spcPct val="0"/>
              </a:spcBef>
              <a:spcAft>
                <a:spcPct val="0"/>
              </a:spcAft>
              <a:defRPr/>
            </a:pPr>
            <a:fld id="{D5493E16-2978-2B4D-981A-8F1C5A9D2649}" type="slidenum">
              <a:rPr lang="en-US" kern="1200">
                <a:latin typeface="Arial" charset="0"/>
                <a:ea typeface="ＭＳ Ｐゴシック" charset="0"/>
                <a:cs typeface="ＭＳ Ｐゴシック" charset="0"/>
              </a:rPr>
              <a:pPr defTabSz="91440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kern="120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650230" algn="ctr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1300460" algn="ctr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950690" algn="ctr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2600919" algn="ctr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487672" indent="-487672" algn="l" rtl="0" eaLnBrk="0" fontAlgn="base" hangingPunct="0">
        <a:spcBef>
          <a:spcPct val="20000"/>
        </a:spcBef>
        <a:spcAft>
          <a:spcPct val="0"/>
        </a:spcAft>
        <a:buChar char="•"/>
        <a:defRPr sz="4600">
          <a:solidFill>
            <a:schemeClr val="tx1"/>
          </a:solidFill>
          <a:latin typeface="+mn-lt"/>
          <a:ea typeface="+mn-ea"/>
          <a:cs typeface="+mn-cs"/>
        </a:defRPr>
      </a:lvl1pPr>
      <a:lvl2pPr marL="1056623" indent="-406394" algn="l" rtl="0" eaLnBrk="0" fontAlgn="base" hangingPunct="0">
        <a:spcBef>
          <a:spcPct val="20000"/>
        </a:spcBef>
        <a:spcAft>
          <a:spcPct val="0"/>
        </a:spcAft>
        <a:buChar char="–"/>
        <a:defRPr sz="4000">
          <a:solidFill>
            <a:schemeClr val="tx1"/>
          </a:solidFill>
          <a:latin typeface="+mn-lt"/>
          <a:ea typeface="+mn-ea"/>
        </a:defRPr>
      </a:lvl2pPr>
      <a:lvl3pPr marL="1625575" indent="-325115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</a:defRPr>
      </a:lvl3pPr>
      <a:lvl4pPr marL="2275804" indent="-325115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4pPr>
      <a:lvl5pPr marL="2926034" indent="-325115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5pPr>
      <a:lvl6pPr marL="3576264" indent="-325115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6pPr>
      <a:lvl7pPr marL="4226494" indent="-325115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7pPr>
      <a:lvl8pPr marL="4876724" indent="-325115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8pPr>
      <a:lvl9pPr marL="5526954" indent="-325115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65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ov"/><Relationship Id="rId4" Type="http://schemas.openxmlformats.org/officeDocument/2006/relationships/video" Target="../media/media2.mov"/><Relationship Id="rId5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8" Type="http://schemas.openxmlformats.org/officeDocument/2006/relationships/hyperlink" Target="https://atmos.washington.edu/~bitz/bothmovies/hiresmovie.mov" TargetMode="External"/><Relationship Id="rId9" Type="http://schemas.openxmlformats.org/officeDocument/2006/relationships/hyperlink" Target="https://atmos.washington.edu/~bitz/bothmovies/lowesmovie.mov" TargetMode="External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emf"/><Relationship Id="rId3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wresmovi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995665" y="2214035"/>
            <a:ext cx="7106660" cy="5329995"/>
          </a:xfrm>
          <a:prstGeom prst="rect">
            <a:avLst/>
          </a:prstGeom>
        </p:spPr>
      </p:pic>
      <p:pic>
        <p:nvPicPr>
          <p:cNvPr id="7" name="icesst.mo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02439" y="2197104"/>
            <a:ext cx="6840306" cy="53469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40746" y="1326431"/>
            <a:ext cx="4187187" cy="56220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800" dirty="0" smtClean="0">
                <a:latin typeface="Century Gothic"/>
                <a:cs typeface="Century Gothic"/>
              </a:rPr>
              <a:t>0.1° resolution</a:t>
            </a:r>
            <a:endParaRPr lang="en-US" sz="2800" dirty="0">
              <a:latin typeface="Century Gothic"/>
              <a:cs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67786" y="1244110"/>
            <a:ext cx="4187187" cy="56220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800" dirty="0" smtClean="0">
                <a:latin typeface="Century Gothic"/>
                <a:cs typeface="Century Gothic"/>
              </a:rPr>
              <a:t>1.0° resolution</a:t>
            </a:r>
            <a:endParaRPr lang="en-US" sz="2800" dirty="0">
              <a:latin typeface="Century Gothic"/>
              <a:cs typeface="Century Gothic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0507" y="880959"/>
            <a:ext cx="1522141" cy="1177756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800" dirty="0"/>
              <a:t>HR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5977" y="863145"/>
            <a:ext cx="1377370" cy="1177756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800" dirty="0"/>
              <a:t>LR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5333" y="8500533"/>
            <a:ext cx="89562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linkClick r:id="rId8"/>
              </a:rPr>
              <a:t>https://atmos.washington.edu/~bitz/bothmovies/</a:t>
            </a:r>
            <a:r>
              <a:rPr lang="en-US" sz="2400" dirty="0" smtClean="0">
                <a:hlinkClick r:id="rId8"/>
              </a:rPr>
              <a:t>hiresmovie.mov</a:t>
            </a:r>
            <a:endParaRPr lang="en-US" sz="2400" dirty="0" smtClean="0"/>
          </a:p>
          <a:p>
            <a:r>
              <a:rPr lang="en-US" sz="2400" dirty="0">
                <a:hlinkClick r:id="rId9"/>
              </a:rPr>
              <a:t>https://atmos.washington.edu/~bitz/bothmovies</a:t>
            </a:r>
            <a:r>
              <a:rPr lang="en-US" sz="2400" dirty="0" smtClean="0">
                <a:hlinkClick r:id="rId9"/>
              </a:rPr>
              <a:t>/lowesmovie.mov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09359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83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6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50240" y="0"/>
            <a:ext cx="11704320" cy="866987"/>
          </a:xfrm>
        </p:spPr>
        <p:txBody>
          <a:bodyPr>
            <a:noAutofit/>
          </a:bodyPr>
          <a:lstStyle/>
          <a:p>
            <a:r>
              <a:rPr lang="en-US" sz="4600" dirty="0">
                <a:solidFill>
                  <a:srgbClr val="595959"/>
                </a:solidFill>
                <a:latin typeface="Century Gothic"/>
                <a:cs typeface="Century Gothic"/>
              </a:rPr>
              <a:t>Heat loss though sea ice</a:t>
            </a:r>
          </a:p>
        </p:txBody>
      </p:sp>
      <p:cxnSp>
        <p:nvCxnSpPr>
          <p:cNvPr id="8" name="Straight Connector 16"/>
          <p:cNvCxnSpPr>
            <a:cxnSpLocks noChangeShapeType="1"/>
          </p:cNvCxnSpPr>
          <p:nvPr/>
        </p:nvCxnSpPr>
        <p:spPr bwMode="auto">
          <a:xfrm>
            <a:off x="108373" y="864728"/>
            <a:ext cx="12679680" cy="2258"/>
          </a:xfrm>
          <a:prstGeom prst="line">
            <a:avLst/>
          </a:prstGeom>
          <a:noFill/>
          <a:ln w="38100">
            <a:solidFill>
              <a:srgbClr val="E47866"/>
            </a:solidFill>
            <a:round/>
            <a:headEnd/>
            <a:tailEnd/>
          </a:ln>
        </p:spPr>
      </p:cxnSp>
      <p:sp>
        <p:nvSpPr>
          <p:cNvPr id="23" name="TextBox 22"/>
          <p:cNvSpPr txBox="1"/>
          <p:nvPr/>
        </p:nvSpPr>
        <p:spPr>
          <a:xfrm>
            <a:off x="6935894" y="6068907"/>
            <a:ext cx="4334933" cy="30059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Antarctic continental shelf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7477760"/>
            <a:ext cx="13438293" cy="456329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 smtClean="0">
                <a:latin typeface="Century Gothic"/>
                <a:cs typeface="Century Gothic"/>
              </a:rPr>
              <a:t>Better sea ice resolution allows for more concentrated heat loss very near coasts, increasing the drive of surface waters to denisfy, and forming more, and colder, AABW</a:t>
            </a:r>
          </a:p>
          <a:p>
            <a:endParaRPr lang="en-US" sz="3200" dirty="0">
              <a:latin typeface="Century Gothic"/>
              <a:cs typeface="Century Gothic"/>
            </a:endParaRPr>
          </a:p>
          <a:p>
            <a:endParaRPr lang="en-US" sz="3200" dirty="0" smtClean="0">
              <a:latin typeface="Century Gothic"/>
              <a:cs typeface="Century Gothic"/>
            </a:endParaRPr>
          </a:p>
          <a:p>
            <a:endParaRPr lang="en-US" sz="3200" dirty="0">
              <a:latin typeface="Century Gothic"/>
              <a:cs typeface="Century Gothic"/>
            </a:endParaRPr>
          </a:p>
          <a:p>
            <a:endParaRPr lang="en-US" sz="3200" dirty="0" smtClean="0">
              <a:latin typeface="Century Gothic"/>
              <a:cs typeface="Century Gothic"/>
            </a:endParaRPr>
          </a:p>
          <a:p>
            <a:endParaRPr lang="en-US" sz="3200" dirty="0" smtClean="0">
              <a:latin typeface="Century Gothic"/>
              <a:cs typeface="Century Gothic"/>
            </a:endParaRPr>
          </a:p>
          <a:p>
            <a:endParaRPr lang="en-US" sz="3200" dirty="0">
              <a:latin typeface="Century Gothic"/>
              <a:cs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805" y="1119858"/>
            <a:ext cx="5563164" cy="1116201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 smtClean="0">
                <a:latin typeface="Century Gothic"/>
                <a:cs typeface="Century Gothic"/>
              </a:rPr>
              <a:t>Well Resolved Leads/</a:t>
            </a:r>
            <a:r>
              <a:rPr lang="en-US" sz="3200" dirty="0" err="1" smtClean="0">
                <a:latin typeface="Century Gothic"/>
                <a:cs typeface="Century Gothic"/>
              </a:rPr>
              <a:t>Polynyas</a:t>
            </a:r>
            <a:endParaRPr lang="en-US" sz="3200" dirty="0">
              <a:latin typeface="Century Gothic"/>
              <a:cs typeface="Century Gothi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19627" y="1192107"/>
            <a:ext cx="3576320" cy="1116201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 smtClean="0">
                <a:latin typeface="Century Gothic"/>
                <a:cs typeface="Century Gothic"/>
              </a:rPr>
              <a:t>Coarse Resolution</a:t>
            </a:r>
            <a:endParaRPr lang="en-US" sz="3200" dirty="0">
              <a:latin typeface="Century Gothic"/>
              <a:cs typeface="Century Gothic"/>
            </a:endParaRPr>
          </a:p>
        </p:txBody>
      </p:sp>
      <p:pic>
        <p:nvPicPr>
          <p:cNvPr id="16" name="Picture 15" descr="em_heat_LR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8" t="16683" r="21528" b="27976"/>
          <a:stretch/>
        </p:blipFill>
        <p:spPr>
          <a:xfrm>
            <a:off x="6664169" y="1733975"/>
            <a:ext cx="6340631" cy="5111330"/>
          </a:xfrm>
          <a:prstGeom prst="rect">
            <a:avLst/>
          </a:prstGeom>
        </p:spPr>
      </p:pic>
      <p:pic>
        <p:nvPicPr>
          <p:cNvPr id="17" name="Picture 16" descr="em_heat_HR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4" t="16485" r="21667" b="28174"/>
          <a:stretch/>
        </p:blipFill>
        <p:spPr>
          <a:xfrm>
            <a:off x="108374" y="1733974"/>
            <a:ext cx="6285653" cy="51113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694509" y="3576321"/>
            <a:ext cx="5310292" cy="30059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dirty="0" smtClean="0"/>
              <a:t>Less concentrated heat loss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781447" y="6345360"/>
            <a:ext cx="4334933" cy="30059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Antarctic continental shelf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00223" y="3559901"/>
            <a:ext cx="5310292" cy="30059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dirty="0" smtClean="0"/>
              <a:t>More concentrated heat loss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87161" y="6328941"/>
            <a:ext cx="4334933" cy="30059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Antarctic continental shelf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78471" y="5201920"/>
            <a:ext cx="2059093" cy="30059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Very cold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75350" y="5165796"/>
            <a:ext cx="2059093" cy="30059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Less cold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475254" y="9134958"/>
            <a:ext cx="431279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cartoon by E. Newsom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19985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>
            <a:cxnSpLocks noChangeShapeType="1"/>
          </p:cNvCxnSpPr>
          <p:nvPr/>
        </p:nvCxnSpPr>
        <p:spPr bwMode="auto">
          <a:xfrm>
            <a:off x="108373" y="864728"/>
            <a:ext cx="12679680" cy="2258"/>
          </a:xfrm>
          <a:prstGeom prst="line">
            <a:avLst/>
          </a:prstGeom>
          <a:noFill/>
          <a:ln w="38100">
            <a:solidFill>
              <a:srgbClr val="E47866"/>
            </a:solidFill>
            <a:round/>
            <a:headEnd/>
            <a:tailEnd/>
          </a:ln>
        </p:spPr>
      </p:cxnSp>
      <p:sp>
        <p:nvSpPr>
          <p:cNvPr id="12" name="Title 1"/>
          <p:cNvSpPr txBox="1">
            <a:spLocks/>
          </p:cNvSpPr>
          <p:nvPr/>
        </p:nvSpPr>
        <p:spPr>
          <a:xfrm>
            <a:off x="-216747" y="-2259"/>
            <a:ext cx="11704320" cy="866987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600" dirty="0">
                <a:solidFill>
                  <a:srgbClr val="595959"/>
                </a:solidFill>
                <a:latin typeface="Century Gothic"/>
                <a:cs typeface="Century Gothic"/>
              </a:rPr>
              <a:t>Isopycnal MOC</a:t>
            </a:r>
          </a:p>
        </p:txBody>
      </p:sp>
      <p:pic>
        <p:nvPicPr>
          <p:cNvPr id="13" name="Picture 12" descr="Screen Shot 2015-02-22 at 3.05.3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627" y="0"/>
            <a:ext cx="1036415" cy="75861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384213" y="2974995"/>
            <a:ext cx="4187187" cy="56220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800" dirty="0" smtClean="0">
                <a:latin typeface="Century Gothic"/>
                <a:cs typeface="Century Gothic"/>
              </a:rPr>
              <a:t>0.1° resolution</a:t>
            </a:r>
            <a:endParaRPr lang="en-US" sz="2800" dirty="0">
              <a:latin typeface="Century Gothic"/>
              <a:cs typeface="Century Gothic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11253" y="2892674"/>
            <a:ext cx="4187187" cy="56220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800" dirty="0" smtClean="0">
                <a:latin typeface="Century Gothic"/>
                <a:cs typeface="Century Gothic"/>
              </a:rPr>
              <a:t>1.0° resolution</a:t>
            </a:r>
            <a:endParaRPr lang="en-US" sz="2800" dirty="0">
              <a:latin typeface="Century Gothic"/>
              <a:cs typeface="Century Gothic"/>
            </a:endParaRPr>
          </a:p>
        </p:txBody>
      </p:sp>
      <p:pic>
        <p:nvPicPr>
          <p:cNvPr id="16" name="Picture 15" descr="Total_contro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07" y="3396942"/>
            <a:ext cx="7224866" cy="5111111"/>
          </a:xfrm>
          <a:prstGeom prst="rect">
            <a:avLst/>
          </a:prstGeom>
        </p:spPr>
      </p:pic>
      <p:pic>
        <p:nvPicPr>
          <p:cNvPr id="20" name="Picture 19" descr="Total_control_LR.jpg"/>
          <p:cNvPicPr>
            <a:picLocks noChangeAspect="1"/>
          </p:cNvPicPr>
          <p:nvPr/>
        </p:nvPicPr>
        <p:blipFill rotWithShape="1">
          <a:blip r:embed="rId5"/>
          <a:srcRect l="3644" t="5233"/>
          <a:stretch/>
        </p:blipFill>
        <p:spPr>
          <a:xfrm>
            <a:off x="6342267" y="3711384"/>
            <a:ext cx="6763058" cy="4796669"/>
          </a:xfrm>
          <a:prstGeom prst="rect">
            <a:avLst/>
          </a:prstGeom>
        </p:spPr>
      </p:pic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602921" y="969932"/>
            <a:ext cx="11704320" cy="1323972"/>
          </a:xfrm>
          <a:noFill/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400" dirty="0">
                <a:latin typeface="Century Gothic"/>
                <a:cs typeface="Century Gothic"/>
              </a:rPr>
              <a:t>The Lower Cell is stronger, deeper, and extends more northward at fine resolution</a:t>
            </a:r>
            <a:r>
              <a:rPr lang="en-US" dirty="0" smtClean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6" name="Rectangle 25"/>
          <p:cNvSpPr/>
          <p:nvPr/>
        </p:nvSpPr>
        <p:spPr>
          <a:xfrm rot="16200000">
            <a:off x="-468560" y="5876472"/>
            <a:ext cx="1739083" cy="993090"/>
          </a:xfrm>
          <a:prstGeom prst="rect">
            <a:avLst/>
          </a:prstGeom>
        </p:spPr>
        <p:txBody>
          <a:bodyPr wrap="square" lIns="130046" tIns="65023" rIns="130046" bIns="65023">
            <a:spAutoFit/>
          </a:bodyPr>
          <a:lstStyle/>
          <a:p>
            <a:r>
              <a:rPr lang="en-US" sz="2800" b="1" i="1" dirty="0" smtClean="0">
                <a:latin typeface="Lucida Grande"/>
                <a:ea typeface="Lucida Grande"/>
                <a:cs typeface="Lucida Grande"/>
              </a:rPr>
              <a:t> Depth</a:t>
            </a:r>
            <a:endParaRPr lang="en-US" sz="2800" dirty="0"/>
          </a:p>
          <a:p>
            <a:r>
              <a:rPr lang="en-US" sz="2800" dirty="0"/>
              <a:t>       (km)</a:t>
            </a:r>
          </a:p>
        </p:txBody>
      </p:sp>
      <p:sp>
        <p:nvSpPr>
          <p:cNvPr id="27" name="TextBox 26"/>
          <p:cNvSpPr txBox="1"/>
          <p:nvPr/>
        </p:nvSpPr>
        <p:spPr>
          <a:xfrm rot="522865">
            <a:off x="9040087" y="4705024"/>
            <a:ext cx="2283921" cy="481499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300" dirty="0"/>
              <a:t>clockwise</a:t>
            </a:r>
          </a:p>
        </p:txBody>
      </p:sp>
      <p:sp>
        <p:nvSpPr>
          <p:cNvPr id="28" name="TextBox 27"/>
          <p:cNvSpPr txBox="1"/>
          <p:nvPr/>
        </p:nvSpPr>
        <p:spPr>
          <a:xfrm rot="522865">
            <a:off x="8048184" y="7241559"/>
            <a:ext cx="3281583" cy="481499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300" dirty="0"/>
              <a:t>counterclockwise</a:t>
            </a:r>
          </a:p>
        </p:txBody>
      </p:sp>
      <p:sp>
        <p:nvSpPr>
          <p:cNvPr id="29" name="TextBox 28"/>
          <p:cNvSpPr txBox="1"/>
          <p:nvPr/>
        </p:nvSpPr>
        <p:spPr>
          <a:xfrm rot="522865">
            <a:off x="3072088" y="4020989"/>
            <a:ext cx="2283921" cy="481499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300" dirty="0"/>
              <a:t>clockwise</a:t>
            </a:r>
          </a:p>
        </p:txBody>
      </p:sp>
      <p:sp>
        <p:nvSpPr>
          <p:cNvPr id="30" name="TextBox 29"/>
          <p:cNvSpPr txBox="1"/>
          <p:nvPr/>
        </p:nvSpPr>
        <p:spPr>
          <a:xfrm rot="522865">
            <a:off x="2412265" y="7214110"/>
            <a:ext cx="3281583" cy="481499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300" dirty="0"/>
              <a:t>counterclockwise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37769" y="8369141"/>
            <a:ext cx="1831842" cy="56220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800" dirty="0" smtClean="0">
                <a:latin typeface="Century Gothic"/>
                <a:cs typeface="Century Gothic"/>
              </a:rPr>
              <a:t>Latitude</a:t>
            </a:r>
            <a:endParaRPr lang="en-US" sz="2800" dirty="0">
              <a:latin typeface="Century Gothic"/>
              <a:cs typeface="Century Gothic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510622" y="8369141"/>
            <a:ext cx="1831842" cy="56220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800" dirty="0" smtClean="0">
                <a:latin typeface="Century Gothic"/>
                <a:cs typeface="Century Gothic"/>
              </a:rPr>
              <a:t>Latitude</a:t>
            </a:r>
            <a:endParaRPr lang="en-US" sz="2800" dirty="0">
              <a:latin typeface="Century Gothic"/>
              <a:cs typeface="Century Gothi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275052" y="8142629"/>
            <a:ext cx="2059093" cy="30059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dirty="0" err="1" smtClean="0"/>
              <a:t>Sv</a:t>
            </a:r>
            <a:r>
              <a:rPr lang="en-US" dirty="0" smtClean="0"/>
              <a:t>=10</a:t>
            </a:r>
            <a:r>
              <a:rPr lang="en-US" baseline="30000" dirty="0" smtClean="0"/>
              <a:t>6</a:t>
            </a:r>
            <a:r>
              <a:rPr lang="en-US" dirty="0" smtClean="0"/>
              <a:t> m</a:t>
            </a:r>
            <a:r>
              <a:rPr lang="en-US" baseline="30000" dirty="0" smtClean="0"/>
              <a:t>3</a:t>
            </a:r>
            <a:r>
              <a:rPr lang="en-US" dirty="0" smtClean="0"/>
              <a:t>/s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903974" y="2529523"/>
            <a:ext cx="1522141" cy="1177756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800" dirty="0"/>
              <a:t>HR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09444" y="2511709"/>
            <a:ext cx="1377370" cy="1177756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800" dirty="0"/>
              <a:t>LR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08158" y="8940800"/>
            <a:ext cx="4444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Newsom et al (</a:t>
            </a:r>
            <a:r>
              <a:rPr lang="en-US" sz="3600" dirty="0" smtClean="0"/>
              <a:t>2016)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6647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/>
          <p:cNvCxnSpPr>
            <a:cxnSpLocks noChangeShapeType="1"/>
          </p:cNvCxnSpPr>
          <p:nvPr/>
        </p:nvCxnSpPr>
        <p:spPr bwMode="auto">
          <a:xfrm>
            <a:off x="108373" y="864728"/>
            <a:ext cx="12679680" cy="2258"/>
          </a:xfrm>
          <a:prstGeom prst="line">
            <a:avLst/>
          </a:prstGeom>
          <a:noFill/>
          <a:ln w="38100">
            <a:solidFill>
              <a:srgbClr val="E47866"/>
            </a:solidFill>
            <a:round/>
            <a:headEnd/>
            <a:tailEnd/>
          </a:ln>
        </p:spPr>
      </p:cxnSp>
      <p:pic>
        <p:nvPicPr>
          <p:cNvPr id="19" name="Picture 18" descr="Total_co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87" y="1290183"/>
            <a:ext cx="5527040" cy="4145280"/>
          </a:xfrm>
          <a:prstGeom prst="rect">
            <a:avLst/>
          </a:prstGeom>
        </p:spPr>
      </p:pic>
      <p:pic>
        <p:nvPicPr>
          <p:cNvPr id="20" name="Picture 19" descr="Total_anom_L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7280" y="1300479"/>
            <a:ext cx="5527040" cy="41452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0240" y="6061160"/>
            <a:ext cx="11704320" cy="2319952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000000"/>
            </a:solidFill>
          </a:ln>
        </p:spPr>
        <p:txBody>
          <a:bodyPr wrap="square" lIns="130046" tIns="65023" rIns="130046" bIns="65023" rtlCol="0">
            <a:spAutoFit/>
          </a:bodyPr>
          <a:lstStyle/>
          <a:p>
            <a:pPr marL="487672" indent="-487672">
              <a:buFont typeface="Arial"/>
              <a:buChar char="•"/>
            </a:pPr>
            <a:r>
              <a:rPr lang="en-US" sz="2800" dirty="0">
                <a:latin typeface="Century Gothic"/>
                <a:cs typeface="Century Gothic"/>
              </a:rPr>
              <a:t>HR has a stronger, deeper reduction in the Lower MOC strength.</a:t>
            </a:r>
          </a:p>
          <a:p>
            <a:pPr marL="487672" indent="-487672">
              <a:buFont typeface="Arial"/>
              <a:buChar char="•"/>
            </a:pPr>
            <a:endParaRPr lang="en-US" sz="2800" dirty="0">
              <a:latin typeface="Century Gothic"/>
              <a:cs typeface="Century Gothic"/>
            </a:endParaRPr>
          </a:p>
          <a:p>
            <a:pPr marL="487672" indent="-487672">
              <a:buFont typeface="Arial"/>
              <a:buChar char="•"/>
            </a:pPr>
            <a:r>
              <a:rPr lang="en-US" sz="2800" dirty="0">
                <a:latin typeface="Century Gothic"/>
                <a:cs typeface="Century Gothic"/>
              </a:rPr>
              <a:t>This is primarily a feature of the steady flow (not an eddy-induced process)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82539" y="5226895"/>
            <a:ext cx="1705266" cy="43772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000" dirty="0"/>
              <a:t>Latitude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7808" y="5243692"/>
            <a:ext cx="1705266" cy="43772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000" dirty="0"/>
              <a:t>Latitude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177380" y="2929324"/>
            <a:ext cx="1744693" cy="43772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000" dirty="0"/>
              <a:t>Depth (km)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75840" y="975360"/>
            <a:ext cx="3576320" cy="4083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1800" dirty="0" smtClean="0">
                <a:latin typeface="Century Gothic"/>
                <a:cs typeface="Century Gothic"/>
              </a:rPr>
              <a:t>0.1° resolution</a:t>
            </a:r>
            <a:endParaRPr lang="en-US" sz="1800" dirty="0">
              <a:latin typeface="Century Gothic"/>
              <a:cs typeface="Century Gothi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02880" y="975360"/>
            <a:ext cx="3576320" cy="4083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1800" dirty="0" smtClean="0">
                <a:latin typeface="Century Gothic"/>
                <a:cs typeface="Century Gothic"/>
              </a:rPr>
              <a:t>1.0° resolution</a:t>
            </a:r>
            <a:endParaRPr lang="en-US" sz="1800" dirty="0">
              <a:latin typeface="Century Gothic"/>
              <a:cs typeface="Century Gothi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054080" y="3007275"/>
            <a:ext cx="975360" cy="56904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800" dirty="0"/>
              <a:t>Sv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2471" y="3007275"/>
            <a:ext cx="975360" cy="56904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800" dirty="0"/>
              <a:t>Sv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50240" y="0"/>
            <a:ext cx="11704320" cy="866987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600" dirty="0">
                <a:solidFill>
                  <a:srgbClr val="595959"/>
                </a:solidFill>
                <a:latin typeface="Century Gothic"/>
                <a:cs typeface="Century Gothic"/>
              </a:rPr>
              <a:t>Circulation Changes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9211" y="644869"/>
            <a:ext cx="1522141" cy="1177756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800" dirty="0"/>
              <a:t>HR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6949" y="627056"/>
            <a:ext cx="1377370" cy="1177756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800" dirty="0"/>
              <a:t>LR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08158" y="8940800"/>
            <a:ext cx="4444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Newsom et al (</a:t>
            </a:r>
            <a:r>
              <a:rPr lang="en-US" sz="3600" dirty="0" smtClean="0"/>
              <a:t>2016)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49316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MP_change_full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26" y="1479834"/>
            <a:ext cx="4316196" cy="3451153"/>
          </a:xfrm>
          <a:prstGeom prst="rect">
            <a:avLst/>
          </a:prstGeom>
        </p:spPr>
      </p:pic>
      <p:pic>
        <p:nvPicPr>
          <p:cNvPr id="5" name="Picture 4" descr="TEMP_change_full_LR.eps"/>
          <p:cNvPicPr>
            <a:picLocks noChangeAspect="1"/>
          </p:cNvPicPr>
          <p:nvPr/>
        </p:nvPicPr>
        <p:blipFill rotWithShape="1">
          <a:blip r:embed="rId3"/>
          <a:srcRect r="13327"/>
          <a:stretch/>
        </p:blipFill>
        <p:spPr>
          <a:xfrm>
            <a:off x="5037238" y="1479834"/>
            <a:ext cx="3741003" cy="34511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58617" y="4876801"/>
            <a:ext cx="1175342" cy="439093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2000" dirty="0"/>
              <a:t>Latitude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24417" y="4876801"/>
            <a:ext cx="1175342" cy="439093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2000" dirty="0"/>
              <a:t>Latitude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-630771" y="3138825"/>
            <a:ext cx="1531008" cy="439093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2000" dirty="0"/>
              <a:t>Depth (km)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50240" y="0"/>
            <a:ext cx="11704320" cy="866987"/>
          </a:xfrm>
        </p:spPr>
        <p:txBody>
          <a:bodyPr>
            <a:noAutofit/>
          </a:bodyPr>
          <a:lstStyle/>
          <a:p>
            <a:r>
              <a:rPr lang="en-US" sz="4600" dirty="0">
                <a:solidFill>
                  <a:srgbClr val="595959"/>
                </a:solidFill>
                <a:latin typeface="Century Gothic"/>
                <a:cs typeface="Century Gothic"/>
              </a:rPr>
              <a:t>Ocean warming and heat uptake</a:t>
            </a:r>
          </a:p>
        </p:txBody>
      </p:sp>
      <p:cxnSp>
        <p:nvCxnSpPr>
          <p:cNvPr id="14" name="Straight Connector 16"/>
          <p:cNvCxnSpPr>
            <a:cxnSpLocks noChangeShapeType="1"/>
          </p:cNvCxnSpPr>
          <p:nvPr/>
        </p:nvCxnSpPr>
        <p:spPr bwMode="auto">
          <a:xfrm>
            <a:off x="108373" y="864728"/>
            <a:ext cx="12679680" cy="2258"/>
          </a:xfrm>
          <a:prstGeom prst="line">
            <a:avLst/>
          </a:prstGeom>
          <a:noFill/>
          <a:ln w="38100">
            <a:solidFill>
              <a:srgbClr val="E47866"/>
            </a:solidFill>
            <a:round/>
            <a:headEnd/>
            <a:tailEnd/>
          </a:ln>
        </p:spPr>
      </p:cxnSp>
      <p:sp>
        <p:nvSpPr>
          <p:cNvPr id="16" name="TextBox 15"/>
          <p:cNvSpPr txBox="1"/>
          <p:nvPr/>
        </p:nvSpPr>
        <p:spPr>
          <a:xfrm>
            <a:off x="496299" y="5314528"/>
            <a:ext cx="8065195" cy="831681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300" dirty="0">
                <a:latin typeface="Century Gothic"/>
                <a:cs typeface="Century Gothic"/>
              </a:rPr>
              <a:t>Average temperature change with depth, overlaid with streamlines of change in the  isopycnal circulation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0308" y="957298"/>
            <a:ext cx="3576320" cy="4083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1800" dirty="0">
                <a:latin typeface="Century Gothic"/>
                <a:cs typeface="Century Gothic"/>
              </a:rPr>
              <a:t>0.1° resolution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56107" y="954562"/>
            <a:ext cx="3576320" cy="4083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1800" dirty="0" smtClean="0">
                <a:latin typeface="Century Gothic"/>
                <a:cs typeface="Century Gothic"/>
              </a:rPr>
              <a:t>1.0° resolution</a:t>
            </a:r>
            <a:endParaRPr lang="en-US" sz="1800" dirty="0">
              <a:latin typeface="Century Gothic"/>
              <a:cs typeface="Century Gothic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43307" y="2790528"/>
            <a:ext cx="975360" cy="56904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800" dirty="0"/>
              <a:t>°C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79675" y="768015"/>
            <a:ext cx="855342" cy="623759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3200" dirty="0"/>
              <a:t>HR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88013" y="810092"/>
            <a:ext cx="787215" cy="623759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3200" dirty="0"/>
              <a:t>LR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240" y="6802121"/>
            <a:ext cx="11704320" cy="1969771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000000"/>
            </a:solidFill>
          </a:ln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000" dirty="0">
                <a:latin typeface="Century Gothic"/>
                <a:cs typeface="Century Gothic"/>
              </a:rPr>
              <a:t>Different dynamics -&gt; affects spatial pattern of warming; significantly more warming in the abyssal ocean.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08158" y="8940800"/>
            <a:ext cx="4444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Newsom et al (</a:t>
            </a:r>
            <a:r>
              <a:rPr lang="en-US" sz="3600" dirty="0" smtClean="0"/>
              <a:t>2016)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07649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15-09-25 at 8.13.12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781" r="-46781"/>
          <a:stretch>
            <a:fillRect/>
          </a:stretch>
        </p:blipFill>
        <p:spPr>
          <a:xfrm>
            <a:off x="-1033031" y="1137921"/>
            <a:ext cx="14561636" cy="8008338"/>
          </a:xfrm>
        </p:spPr>
      </p:pic>
      <p:sp>
        <p:nvSpPr>
          <p:cNvPr id="5" name="TextBox 4"/>
          <p:cNvSpPr txBox="1"/>
          <p:nvPr/>
        </p:nvSpPr>
        <p:spPr>
          <a:xfrm>
            <a:off x="9263511" y="8680479"/>
            <a:ext cx="3524542" cy="623759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3200" dirty="0" smtClean="0"/>
              <a:t>Bryan et al (2014)</a:t>
            </a:r>
            <a:endParaRPr lang="en-US" sz="32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50240" y="0"/>
            <a:ext cx="11704320" cy="866987"/>
          </a:xfrm>
          <a:prstGeom prst="rect">
            <a:avLst/>
          </a:prstGeom>
        </p:spPr>
        <p:txBody>
          <a:bodyPr vert="horz" lIns="130046" tIns="65023" rIns="130046" bIns="65023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600" dirty="0">
                <a:solidFill>
                  <a:srgbClr val="595959"/>
                </a:solidFill>
                <a:latin typeface="Century Gothic"/>
                <a:cs typeface="Century Gothic"/>
              </a:rPr>
              <a:t>Surface warming at 2XCO2</a:t>
            </a:r>
          </a:p>
        </p:txBody>
      </p:sp>
      <p:cxnSp>
        <p:nvCxnSpPr>
          <p:cNvPr id="7" name="Straight Connector 16"/>
          <p:cNvCxnSpPr>
            <a:cxnSpLocks noChangeShapeType="1"/>
          </p:cNvCxnSpPr>
          <p:nvPr/>
        </p:nvCxnSpPr>
        <p:spPr bwMode="auto">
          <a:xfrm>
            <a:off x="108373" y="864728"/>
            <a:ext cx="12679680" cy="2258"/>
          </a:xfrm>
          <a:prstGeom prst="line">
            <a:avLst/>
          </a:prstGeom>
          <a:noFill/>
          <a:ln w="38100">
            <a:solidFill>
              <a:srgbClr val="E47866"/>
            </a:solidFill>
            <a:round/>
            <a:headEnd/>
            <a:tailEnd/>
          </a:ln>
        </p:spPr>
      </p:cxnSp>
      <p:sp>
        <p:nvSpPr>
          <p:cNvPr id="8" name="TextBox 7"/>
          <p:cNvSpPr txBox="1"/>
          <p:nvPr/>
        </p:nvSpPr>
        <p:spPr>
          <a:xfrm>
            <a:off x="270933" y="6159218"/>
            <a:ext cx="3576320" cy="50064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400" dirty="0" smtClean="0">
                <a:latin typeface="Century Gothic"/>
                <a:cs typeface="Century Gothic"/>
              </a:rPr>
              <a:t>0.1° resolution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0933" y="2453726"/>
            <a:ext cx="3576320" cy="50064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2400" dirty="0" smtClean="0">
                <a:latin typeface="Century Gothic"/>
                <a:cs typeface="Century Gothic"/>
              </a:rPr>
              <a:t>1.0° resolution</a:t>
            </a:r>
            <a:endParaRPr lang="en-US" sz="24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36362178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j-lt"/>
            <a:ea typeface="+mj-ea"/>
            <a:cs typeface="+mj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4482</TotalTime>
  <Words>321</Words>
  <Application>Microsoft Macintosh PowerPoint</Application>
  <PresentationFormat>Custom</PresentationFormat>
  <Paragraphs>75</Paragraphs>
  <Slides>6</Slides>
  <Notes>3</Notes>
  <HiddenSlides>0</HiddenSlides>
  <MMClips>2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1_Blank Presentation</vt:lpstr>
      <vt:lpstr>PowerPoint Presentation</vt:lpstr>
      <vt:lpstr>Heat loss though sea ice</vt:lpstr>
      <vt:lpstr>PowerPoint Presentation</vt:lpstr>
      <vt:lpstr>PowerPoint Presentation</vt:lpstr>
      <vt:lpstr>Ocean warming and heat uptake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Cecilia Bitz</cp:lastModifiedBy>
  <cp:revision>142</cp:revision>
  <dcterms:modified xsi:type="dcterms:W3CDTF">2017-09-24T12:35:43Z</dcterms:modified>
</cp:coreProperties>
</file>