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93" r:id="rId3"/>
    <p:sldId id="313" r:id="rId4"/>
    <p:sldId id="315" r:id="rId5"/>
    <p:sldId id="316" r:id="rId6"/>
    <p:sldId id="317" r:id="rId7"/>
    <p:sldId id="318" r:id="rId8"/>
    <p:sldId id="319" r:id="rId9"/>
    <p:sldId id="320" r:id="rId10"/>
    <p:sldId id="333" r:id="rId11"/>
    <p:sldId id="334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</p:sldIdLst>
  <p:sldSz cx="9144000" cy="6858000" type="screen4x3"/>
  <p:notesSz cx="9939338" cy="68072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FF"/>
    <a:srgbClr val="E6E6E6"/>
    <a:srgbClr val="0079FF"/>
    <a:srgbClr val="03BF03"/>
    <a:srgbClr val="C720FF"/>
    <a:srgbClr val="00ECEC"/>
    <a:srgbClr val="BC3300"/>
    <a:srgbClr val="32B000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06" autoAdjust="0"/>
    <p:restoredTop sz="92581" autoAdjust="0"/>
  </p:normalViewPr>
  <p:slideViewPr>
    <p:cSldViewPr>
      <p:cViewPr varScale="1">
        <p:scale>
          <a:sx n="37" d="100"/>
          <a:sy n="37" d="100"/>
        </p:scale>
        <p:origin x="80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9" y="3"/>
            <a:ext cx="4307047" cy="340360"/>
          </a:xfrm>
          <a:prstGeom prst="rect">
            <a:avLst/>
          </a:prstGeom>
        </p:spPr>
        <p:txBody>
          <a:bodyPr vert="horz" lIns="92114" tIns="46061" rIns="92114" bIns="46061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9996" y="3"/>
            <a:ext cx="4307047" cy="340360"/>
          </a:xfrm>
          <a:prstGeom prst="rect">
            <a:avLst/>
          </a:prstGeom>
        </p:spPr>
        <p:txBody>
          <a:bodyPr vert="horz" lIns="92114" tIns="46061" rIns="92114" bIns="46061" rtlCol="0"/>
          <a:lstStyle>
            <a:lvl1pPr algn="r">
              <a:defRPr sz="1200"/>
            </a:lvl1pPr>
          </a:lstStyle>
          <a:p>
            <a:fld id="{ADC498D0-B900-4FDD-80DC-D5FA75717548}" type="datetimeFigureOut">
              <a:rPr kumimoji="1" lang="ja-JP" altLang="en-US" smtClean="0"/>
              <a:t>2018/10/15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9" y="6465662"/>
            <a:ext cx="4307047" cy="340360"/>
          </a:xfrm>
          <a:prstGeom prst="rect">
            <a:avLst/>
          </a:prstGeom>
        </p:spPr>
        <p:txBody>
          <a:bodyPr vert="horz" lIns="92114" tIns="46061" rIns="92114" bIns="46061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9996" y="6465662"/>
            <a:ext cx="4307047" cy="340360"/>
          </a:xfrm>
          <a:prstGeom prst="rect">
            <a:avLst/>
          </a:prstGeom>
        </p:spPr>
        <p:txBody>
          <a:bodyPr vert="horz" lIns="92114" tIns="46061" rIns="92114" bIns="46061" rtlCol="0" anchor="b"/>
          <a:lstStyle>
            <a:lvl1pPr algn="r">
              <a:defRPr sz="1200"/>
            </a:lvl1pPr>
          </a:lstStyle>
          <a:p>
            <a:fld id="{73AC17AF-15D7-4172-800A-87C51631BE0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0624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9" y="3"/>
            <a:ext cx="4307047" cy="340360"/>
          </a:xfrm>
          <a:prstGeom prst="rect">
            <a:avLst/>
          </a:prstGeom>
        </p:spPr>
        <p:txBody>
          <a:bodyPr vert="horz" lIns="92114" tIns="46061" rIns="92114" bIns="46061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9996" y="3"/>
            <a:ext cx="4307047" cy="340360"/>
          </a:xfrm>
          <a:prstGeom prst="rect">
            <a:avLst/>
          </a:prstGeom>
        </p:spPr>
        <p:txBody>
          <a:bodyPr vert="horz" lIns="92114" tIns="46061" rIns="92114" bIns="46061" rtlCol="0"/>
          <a:lstStyle>
            <a:lvl1pPr algn="r">
              <a:defRPr sz="1200"/>
            </a:lvl1pPr>
          </a:lstStyle>
          <a:p>
            <a:fld id="{88272494-EB5E-44A7-A5E3-9828D803E509}" type="datetimeFigureOut">
              <a:rPr kumimoji="1" lang="ja-JP" altLang="en-US" smtClean="0"/>
              <a:t>2018/10/15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9588"/>
            <a:ext cx="3405188" cy="2554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4" tIns="46061" rIns="92114" bIns="46061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934" y="3233420"/>
            <a:ext cx="7951470" cy="3063240"/>
          </a:xfrm>
          <a:prstGeom prst="rect">
            <a:avLst/>
          </a:prstGeom>
        </p:spPr>
        <p:txBody>
          <a:bodyPr vert="horz" lIns="92114" tIns="46061" rIns="92114" bIns="4606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9" y="6465662"/>
            <a:ext cx="4307047" cy="340360"/>
          </a:xfrm>
          <a:prstGeom prst="rect">
            <a:avLst/>
          </a:prstGeom>
        </p:spPr>
        <p:txBody>
          <a:bodyPr vert="horz" lIns="92114" tIns="46061" rIns="92114" bIns="46061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9996" y="6465662"/>
            <a:ext cx="4307047" cy="340360"/>
          </a:xfrm>
          <a:prstGeom prst="rect">
            <a:avLst/>
          </a:prstGeom>
        </p:spPr>
        <p:txBody>
          <a:bodyPr vert="horz" lIns="92114" tIns="46061" rIns="92114" bIns="46061" rtlCol="0" anchor="b"/>
          <a:lstStyle>
            <a:lvl1pPr algn="r">
              <a:defRPr sz="1200"/>
            </a:lvl1pPr>
          </a:lstStyle>
          <a:p>
            <a:fld id="{4383BDFD-F60A-4A3D-B9DF-BD2C838A313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15095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3BDFD-F60A-4A3D-B9DF-BD2C838A3136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60429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preciptypecheck_num_Mrain_all_20mm_20181012.f90</a:t>
            </a:r>
          </a:p>
          <a:p>
            <a:r>
              <a:rPr kumimoji="1" lang="en-US" altLang="ja-JP" dirty="0"/>
              <a:t>plot_location_recGE20_20181016.gs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83BDFD-F60A-4A3D-B9DF-BD2C838A3136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1272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preciptypecheck_num_Mrain_all_20mm_20181012.f90</a:t>
            </a:r>
          </a:p>
          <a:p>
            <a:r>
              <a:rPr kumimoji="1" lang="en-US" altLang="ja-JP" dirty="0"/>
              <a:t>plot_location_strGE20_20181016.gs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83BDFD-F60A-4A3D-B9DF-BD2C838A3136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8440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preciptypecheck_num_Mrain_ocean_20181012.f90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Mrain_typePrecip_ocean_20181012.gs</a:t>
            </a: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83BDFD-F60A-4A3D-B9DF-BD2C838A3136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69441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Scan 1950-2000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preciptypecheck_Mrain_ocean_zFacvertical_20181012.f90 (iscan1=1950, iscan2=2000)</a:t>
            </a:r>
          </a:p>
          <a:p>
            <a:r>
              <a:rPr kumimoji="1" lang="en-US" altLang="ja-JP" dirty="0"/>
              <a:t>data_zFacvertical_20181012.txt</a:t>
            </a:r>
          </a:p>
          <a:p>
            <a:r>
              <a:rPr kumimoji="1" lang="en-US" altLang="ja-JP" dirty="0"/>
              <a:t>datalist_zFacvertical_20181012.txt</a:t>
            </a:r>
          </a:p>
          <a:p>
            <a:r>
              <a:rPr kumimoji="1" lang="en-US" altLang="ja-JP" dirty="0"/>
              <a:t>hdf5compile_Mrain_ocean_zFacvertical_20181012.sh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Mrain_zFacvertical_20181012.gs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83BDFD-F60A-4A3D-B9DF-BD2C838A3136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598892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Scan 1950-2000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preciptypecheck_Mrain_ocean_zFacvertical_20mm_20181012.f90 (iscan1=1950, iscan2=2000)</a:t>
            </a:r>
          </a:p>
          <a:p>
            <a:r>
              <a:rPr kumimoji="1" lang="en-US" altLang="ja-JP" dirty="0"/>
              <a:t>data_zFacvertical_20181012.txt</a:t>
            </a:r>
          </a:p>
          <a:p>
            <a:r>
              <a:rPr kumimoji="1" lang="en-US" altLang="ja-JP" dirty="0"/>
              <a:t>datalist_zFacvertical_20181012.txt</a:t>
            </a:r>
          </a:p>
          <a:p>
            <a:r>
              <a:rPr kumimoji="1" lang="en-US" altLang="ja-JP" dirty="0"/>
              <a:t>hdf5compile_Mrain_ocean_zFacvertical_20mm_20181012.sh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Mrain_zFacvertical_20mm_20181012.gs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83BDFD-F60A-4A3D-B9DF-BD2C838A3136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724611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preciptypecheck_num_Mrain_ocean_20181012.f90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Mrain_typePrecip_ocean_20181012.gs</a:t>
            </a: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83BDFD-F60A-4A3D-B9DF-BD2C838A3136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681015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Scan 2100-2200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preciptypecheck_Mrain_ocean_zFacvertical_20181012.f90 (iscan1=2100, iscan2=2200)</a:t>
            </a:r>
          </a:p>
          <a:p>
            <a:r>
              <a:rPr kumimoji="1" lang="en-US" altLang="ja-JP" dirty="0"/>
              <a:t>data_zFacvertical_20181012.txt</a:t>
            </a:r>
          </a:p>
          <a:p>
            <a:r>
              <a:rPr kumimoji="1" lang="en-US" altLang="ja-JP" dirty="0"/>
              <a:t>datalist_zFacvertical_20181012.txt</a:t>
            </a:r>
          </a:p>
          <a:p>
            <a:r>
              <a:rPr kumimoji="1" lang="en-US" altLang="ja-JP" dirty="0"/>
              <a:t>hdf5compile_Mrain_ocean_zFacvertical_20181012.sh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Mrain_zFacvertical_20181012.gs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83BDFD-F60A-4A3D-B9DF-BD2C838A3136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60355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Scan 2100-2200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preciptypecheck_Mrain_ocean_zFacvertical_20mm_20181012.f90 (iscan1=2100, iscan2=2200)</a:t>
            </a:r>
          </a:p>
          <a:p>
            <a:r>
              <a:rPr kumimoji="1" lang="en-US" altLang="ja-JP" dirty="0"/>
              <a:t>data_zFacvertical_20181012.txt</a:t>
            </a:r>
          </a:p>
          <a:p>
            <a:r>
              <a:rPr kumimoji="1" lang="en-US" altLang="ja-JP" dirty="0"/>
              <a:t>datalist_zFacvertical_20181012.txt</a:t>
            </a:r>
          </a:p>
          <a:p>
            <a:r>
              <a:rPr kumimoji="1" lang="en-US" altLang="ja-JP" dirty="0"/>
              <a:t>hdf5compile_Mrain_ocean_zFacvertical_20mm_20181012.sh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Mrain_zFacvertical_20mm_20181012.gs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83BDFD-F60A-4A3D-B9DF-BD2C838A3136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78501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preciptypecheck_num_Mrain_ocean_20181012.f90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Mrain_typePrecip_ocean_20181012.gs</a:t>
            </a: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83BDFD-F60A-4A3D-B9DF-BD2C838A3136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375321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Scan 5650-5750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preciptypecheck_Mrain_ocean_zFacvertical_20181012.f90 (iscan1=5650, iscan2=5750)</a:t>
            </a:r>
          </a:p>
          <a:p>
            <a:r>
              <a:rPr kumimoji="1" lang="en-US" altLang="ja-JP" dirty="0"/>
              <a:t>data_zFacvertical_20181012.txt</a:t>
            </a:r>
          </a:p>
          <a:p>
            <a:r>
              <a:rPr kumimoji="1" lang="en-US" altLang="ja-JP" dirty="0"/>
              <a:t>datalist_zFacvertical_20181012.txt</a:t>
            </a:r>
          </a:p>
          <a:p>
            <a:r>
              <a:rPr kumimoji="1" lang="en-US" altLang="ja-JP" dirty="0"/>
              <a:t>hdf5compile_Mrain_ocean_zFacvertical_20181012.sh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Mrain_zFacvertical_20181012.gs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83BDFD-F60A-4A3D-B9DF-BD2C838A3136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11813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Preciptypecheck_num_Mrain_ocean_20181012.f90</a:t>
            </a:r>
          </a:p>
          <a:p>
            <a:r>
              <a:rPr kumimoji="1" lang="en-US" altLang="ja-JP" dirty="0"/>
              <a:t>sum_ocean_20181012.f90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3BDFD-F60A-4A3D-B9DF-BD2C838A3136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82214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Scan 5650-5750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preciptypecheck_Mrain_ocean_zFacvertical_20mm_20181012.f90 (iscan1=5650, iscan2=5750)</a:t>
            </a:r>
          </a:p>
          <a:p>
            <a:r>
              <a:rPr kumimoji="1" lang="en-US" altLang="ja-JP" dirty="0"/>
              <a:t>data_zFacvertical_20181012.txt</a:t>
            </a:r>
          </a:p>
          <a:p>
            <a:r>
              <a:rPr kumimoji="1" lang="en-US" altLang="ja-JP" dirty="0"/>
              <a:t>datalist_zFacvertical_20181012.txt</a:t>
            </a:r>
          </a:p>
          <a:p>
            <a:r>
              <a:rPr kumimoji="1" lang="en-US" altLang="ja-JP" dirty="0"/>
              <a:t>hdf5compile_Mrain_ocean_zFacvertical_20mm_20181012.sh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Mrain_zFacvertical_20mm_20181012.gs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83BDFD-F60A-4A3D-B9DF-BD2C838A3136}" type="slidenum">
              <a:rPr kumimoji="1" lang="ja-JP" altLang="en-US" smtClean="0"/>
              <a:t>20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348116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preciptypecheck_num_Mrain_ocean_20181012.f90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Mrain_typePrecip_ocean_20181012.gs</a:t>
            </a: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83BDFD-F60A-4A3D-B9DF-BD2C838A3136}" type="slidenum">
              <a:rPr kumimoji="1" lang="ja-JP" altLang="en-US" smtClean="0"/>
              <a:t>21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616519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Scan 2700-2800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preciptypecheck_Mrain_ocean_zFacvertical_20181012.f90 (iscan1=2700, iscan2=2800)</a:t>
            </a:r>
          </a:p>
          <a:p>
            <a:r>
              <a:rPr kumimoji="1" lang="en-US" altLang="ja-JP" dirty="0"/>
              <a:t>data_zFacvertical_20181012.txt</a:t>
            </a:r>
          </a:p>
          <a:p>
            <a:r>
              <a:rPr kumimoji="1" lang="en-US" altLang="ja-JP" dirty="0"/>
              <a:t>datalist_zFacvertical_20181012.txt</a:t>
            </a:r>
          </a:p>
          <a:p>
            <a:r>
              <a:rPr kumimoji="1" lang="en-US" altLang="ja-JP" dirty="0"/>
              <a:t>hdf5compile_Mrain_ocean_zFacvertical_20181012.sh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Mrain_zFacvertical_20181012.gs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83BDFD-F60A-4A3D-B9DF-BD2C838A3136}" type="slidenum">
              <a:rPr kumimoji="1" lang="ja-JP" altLang="en-US" smtClean="0"/>
              <a:t>22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88932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Scan 2700-2800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preciptypecheck_Mrain_ocean_zFacvertical_20mm_20181012.f90 (iscan1=2700, iscan2=2800)</a:t>
            </a:r>
          </a:p>
          <a:p>
            <a:r>
              <a:rPr kumimoji="1" lang="en-US" altLang="ja-JP" dirty="0"/>
              <a:t>data_zFacvertical_20181012.txt</a:t>
            </a:r>
          </a:p>
          <a:p>
            <a:r>
              <a:rPr kumimoji="1" lang="en-US" altLang="ja-JP" dirty="0"/>
              <a:t>datalist_zFacvertical_20181012.txt</a:t>
            </a:r>
          </a:p>
          <a:p>
            <a:r>
              <a:rPr kumimoji="1" lang="en-US" altLang="ja-JP" dirty="0"/>
              <a:t>hdf5compile_Mrain_ocean_zFacvertical_20mm_20181012.sh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Mrain_zFacvertical_20mm_20181012.gs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83BDFD-F60A-4A3D-B9DF-BD2C838A3136}" type="slidenum">
              <a:rPr kumimoji="1" lang="ja-JP" altLang="en-US" smtClean="0"/>
              <a:t>23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86571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Preciptypecheck_num_Mrain_ocean_20181012.f90</a:t>
            </a:r>
          </a:p>
          <a:p>
            <a:r>
              <a:rPr kumimoji="1" lang="en-US" altLang="ja-JP" dirty="0"/>
              <a:t>sum_ocean_20181012.f90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3BDFD-F60A-4A3D-B9DF-BD2C838A3136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6839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Preciptypecheck_num_Mrain_ocean_20181012.f90</a:t>
            </a:r>
          </a:p>
          <a:p>
            <a:r>
              <a:rPr kumimoji="1" lang="en-US" altLang="ja-JP" dirty="0"/>
              <a:t>sum_ocean_20181012.f90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3BDFD-F60A-4A3D-B9DF-BD2C838A3136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73055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Preciptypecheck_num_Mrain_ocean_20181012.f90</a:t>
            </a:r>
          </a:p>
          <a:p>
            <a:r>
              <a:rPr kumimoji="1" lang="en-US" altLang="ja-JP" dirty="0"/>
              <a:t>sum_ocean_20181012.f90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3BDFD-F60A-4A3D-B9DF-BD2C838A3136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03348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Preciptypecheck_num_Mrain_ocean_20181012.f90</a:t>
            </a:r>
          </a:p>
          <a:p>
            <a:r>
              <a:rPr kumimoji="1" lang="en-US" altLang="ja-JP" dirty="0"/>
              <a:t>sum_ocean_20181012.f90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3BDFD-F60A-4A3D-B9DF-BD2C838A3136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0570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Preciptypecheck_num_Mrain_ocean_20181012.f90</a:t>
            </a:r>
          </a:p>
          <a:p>
            <a:r>
              <a:rPr kumimoji="1" lang="en-US" altLang="ja-JP" dirty="0"/>
              <a:t>sum_ocean_20181012.f90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3BDFD-F60A-4A3D-B9DF-BD2C838A3136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3429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Preciptypecheck_num_Mrain_ocean_20181012.f90</a:t>
            </a:r>
          </a:p>
          <a:p>
            <a:r>
              <a:rPr kumimoji="1" lang="en-US" altLang="ja-JP" dirty="0"/>
              <a:t>sum_ocean_20181012.f90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3BDFD-F60A-4A3D-B9DF-BD2C838A3136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45820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Preciptypecheck_num_Mrain_ocean_20181012.f90</a:t>
            </a:r>
          </a:p>
          <a:p>
            <a:r>
              <a:rPr kumimoji="1" lang="en-US" altLang="ja-JP" dirty="0"/>
              <a:t>sum_ocean_20181012.f90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3BDFD-F60A-4A3D-B9DF-BD2C838A3136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5173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B16F-AE9B-43E4-B4C4-EECFB44ACC0B}" type="datetime1">
              <a:rPr kumimoji="1" lang="ja-JP" altLang="en-US" smtClean="0"/>
              <a:t>2018/10/15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44007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3A86-EB25-4EDC-9B18-312FFAE595A7}" type="datetime1">
              <a:rPr kumimoji="1" lang="ja-JP" altLang="en-US" smtClean="0"/>
              <a:t>2018/10/15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02024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2E99-37F7-4F1F-B652-D7E81151F7B4}" type="datetime1">
              <a:rPr kumimoji="1" lang="ja-JP" altLang="en-US" smtClean="0"/>
              <a:t>2018/10/15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27331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92809-A780-4656-97D4-B584681710F3}" type="datetime1">
              <a:rPr kumimoji="1" lang="ja-JP" altLang="en-US" smtClean="0"/>
              <a:t>2018/10/15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47877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F3C3-E583-45A1-A855-A39C965218C7}" type="datetime1">
              <a:rPr kumimoji="1" lang="ja-JP" altLang="en-US" smtClean="0"/>
              <a:t>2018/10/15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5296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9E52-39D6-4FC9-A109-CC5BCA24BAEB}" type="datetime1">
              <a:rPr kumimoji="1" lang="ja-JP" altLang="en-US" smtClean="0"/>
              <a:t>2018/10/15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1072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10E8-A8EE-409B-9600-0044B1DC213F}" type="datetime1">
              <a:rPr kumimoji="1" lang="ja-JP" altLang="en-US" smtClean="0"/>
              <a:t>2018/10/15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89164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A2E76-4B4A-42E4-AFD4-8BB8F1C9ED3A}" type="datetime1">
              <a:rPr kumimoji="1" lang="ja-JP" altLang="en-US" smtClean="0"/>
              <a:t>2018/10/15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14614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7F666-8379-4E40-89B1-A190AB28BB25}" type="datetime1">
              <a:rPr kumimoji="1" lang="ja-JP" altLang="en-US" smtClean="0"/>
              <a:t>2018/10/15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20716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A5E70-F9EB-43C7-96D3-F07519F8A9C5}" type="datetime1">
              <a:rPr kumimoji="1" lang="ja-JP" altLang="en-US" smtClean="0"/>
              <a:t>2018/10/15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64191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3947-74C2-4E4E-8872-2F182F7FCD69}" type="datetime1">
              <a:rPr kumimoji="1" lang="ja-JP" altLang="en-US" smtClean="0"/>
              <a:t>2018/10/15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39691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120E7-D6DD-4B6E-AD93-0CCF0A2A07BF}" type="datetime1">
              <a:rPr kumimoji="1" lang="ja-JP" altLang="en-US" smtClean="0"/>
              <a:t>2018/10/15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63B3487-3C5C-47DC-8362-C7DFAC1F466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30109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1539E15-6B6D-467E-9F1F-BCBE170EF518}"/>
              </a:ext>
            </a:extLst>
          </p:cNvPr>
          <p:cNvSpPr txBox="1"/>
          <p:nvPr/>
        </p:nvSpPr>
        <p:spPr>
          <a:xfrm>
            <a:off x="1403648" y="2348880"/>
            <a:ext cx="684076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 study on reclassification of </a:t>
            </a:r>
            <a:r>
              <a:rPr kumimoji="1" lang="en-US" altLang="ja-JP" sz="28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KuPR</a:t>
            </a:r>
            <a:r>
              <a:rPr kumimoji="1"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in DPR V06</a:t>
            </a:r>
          </a:p>
          <a:p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By Hiroki Tsuji    U. Tokyo</a:t>
            </a:r>
          </a:p>
          <a:p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with Yukari N. </a:t>
            </a:r>
            <a:r>
              <a:rPr kumimoji="1" lang="en-US" altLang="ja-JP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Takayabu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         10/16/2018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7E2B0CB-BE84-4A3A-8C19-4D63FCD1A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345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C73D907-FDEB-4C39-A2EA-07E03F98B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24E46AD-3E3C-4DF4-A821-E9E25A6B3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32F71BD-7D66-4E95-8C58-67AF13DE0C80}"/>
              </a:ext>
            </a:extLst>
          </p:cNvPr>
          <p:cNvSpPr txBox="1"/>
          <p:nvPr/>
        </p:nvSpPr>
        <p:spPr>
          <a:xfrm>
            <a:off x="6553200" y="5987019"/>
            <a:ext cx="97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[mm/h]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BD0DAB3-D611-44E9-B951-BB4D131A32C9}"/>
              </a:ext>
            </a:extLst>
          </p:cNvPr>
          <p:cNvSpPr txBox="1"/>
          <p:nvPr/>
        </p:nvSpPr>
        <p:spPr>
          <a:xfrm>
            <a:off x="107504" y="5798146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●：</a:t>
            </a:r>
            <a:r>
              <a:rPr lang="en-US" altLang="ja-JP" dirty="0"/>
              <a:t>20-40 mm/h</a:t>
            </a:r>
          </a:p>
          <a:p>
            <a:r>
              <a:rPr kumimoji="1" lang="ja-JP" altLang="en-US" dirty="0"/>
              <a:t>△：</a:t>
            </a:r>
            <a:r>
              <a:rPr kumimoji="1" lang="en-US" altLang="ja-JP" dirty="0"/>
              <a:t>40-60 mm/h</a:t>
            </a:r>
          </a:p>
          <a:p>
            <a:r>
              <a:rPr lang="en-US" altLang="ja-JP" dirty="0"/>
              <a:t>×</a:t>
            </a:r>
            <a:r>
              <a:rPr lang="ja-JP" altLang="en-US" dirty="0"/>
              <a:t>：</a:t>
            </a:r>
            <a:r>
              <a:rPr lang="en-US" altLang="ja-JP" dirty="0"/>
              <a:t>60-      mm/h</a:t>
            </a:r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DCFF194-B65C-41CA-A4CE-110F7F50DA91}"/>
              </a:ext>
            </a:extLst>
          </p:cNvPr>
          <p:cNvSpPr txBox="1"/>
          <p:nvPr/>
        </p:nvSpPr>
        <p:spPr>
          <a:xfrm>
            <a:off x="1634275" y="116443"/>
            <a:ext cx="673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Reclassified pixels (</a:t>
            </a:r>
            <a:r>
              <a:rPr lang="en-US" altLang="ja-JP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Vraintype</a:t>
            </a:r>
            <a:r>
              <a:rPr lang="en-US" altLang="ja-JP" dirty="0" smtClean="0">
                <a:latin typeface="Helvetica" panose="020B0604020202020204" pitchFamily="34" charset="0"/>
                <a:cs typeface="Helvetica" panose="020B0604020202020204" pitchFamily="34" charset="0"/>
              </a:rPr>
              <a:t>=4)</a:t>
            </a:r>
            <a:r>
              <a:rPr lang="ja-JP" alt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with </a:t>
            </a:r>
            <a:r>
              <a:rPr lang="en-US" altLang="ja-JP" dirty="0" err="1">
                <a:latin typeface="Helvetica" panose="020B0604020202020204" pitchFamily="34" charset="0"/>
                <a:cs typeface="Helvetica" panose="020B0604020202020204" pitchFamily="34" charset="0"/>
              </a:rPr>
              <a:t>Precip</a:t>
            </a:r>
            <a:r>
              <a:rPr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ja-JP" altLang="en-US" dirty="0">
                <a:latin typeface="Helvetica" panose="020B0604020202020204" pitchFamily="34" charset="0"/>
                <a:cs typeface="Helvetica" panose="020B0604020202020204" pitchFamily="34" charset="0"/>
              </a:rPr>
              <a:t>≧</a:t>
            </a:r>
            <a:r>
              <a:rPr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20 mm/h</a:t>
            </a:r>
            <a:endParaRPr kumimoji="1" lang="ja-JP" alt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403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2F9D4C9-E65F-47EA-B84C-8064BF164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24E46AD-3E3C-4DF4-A821-E9E25A6B3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726937D-15E8-4EEC-A030-1BC07D2CEEF0}"/>
              </a:ext>
            </a:extLst>
          </p:cNvPr>
          <p:cNvSpPr txBox="1"/>
          <p:nvPr/>
        </p:nvSpPr>
        <p:spPr>
          <a:xfrm>
            <a:off x="6553200" y="5987019"/>
            <a:ext cx="97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[mm/h]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CA2595C-2FDD-44BD-B2E9-D02BFA30F17C}"/>
              </a:ext>
            </a:extLst>
          </p:cNvPr>
          <p:cNvSpPr txBox="1"/>
          <p:nvPr/>
        </p:nvSpPr>
        <p:spPr>
          <a:xfrm>
            <a:off x="107504" y="5798146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●：</a:t>
            </a:r>
            <a:r>
              <a:rPr lang="en-US" altLang="ja-JP" dirty="0"/>
              <a:t>20-40 mm/h</a:t>
            </a:r>
          </a:p>
          <a:p>
            <a:r>
              <a:rPr kumimoji="1" lang="ja-JP" altLang="en-US" dirty="0"/>
              <a:t>△：</a:t>
            </a:r>
            <a:r>
              <a:rPr kumimoji="1" lang="en-US" altLang="ja-JP" dirty="0"/>
              <a:t>40-60 mm/h</a:t>
            </a:r>
          </a:p>
          <a:p>
            <a:r>
              <a:rPr lang="en-US" altLang="ja-JP" dirty="0"/>
              <a:t>×</a:t>
            </a:r>
            <a:r>
              <a:rPr lang="ja-JP" altLang="en-US" dirty="0"/>
              <a:t>：</a:t>
            </a:r>
            <a:r>
              <a:rPr lang="en-US" altLang="ja-JP" dirty="0"/>
              <a:t>60-      mm/h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EB2886C-D03D-438E-A8B2-BEFC795C0E3D}"/>
              </a:ext>
            </a:extLst>
          </p:cNvPr>
          <p:cNvSpPr txBox="1"/>
          <p:nvPr/>
        </p:nvSpPr>
        <p:spPr>
          <a:xfrm>
            <a:off x="1634275" y="116443"/>
            <a:ext cx="673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Stratiform pixels (</a:t>
            </a:r>
            <a:r>
              <a:rPr lang="en-US" altLang="ja-JP" dirty="0" err="1">
                <a:latin typeface="Helvetica" panose="020B0604020202020204" pitchFamily="34" charset="0"/>
                <a:cs typeface="Helvetica" panose="020B0604020202020204" pitchFamily="34" charset="0"/>
              </a:rPr>
              <a:t>Vraintype</a:t>
            </a:r>
            <a:r>
              <a:rPr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=1)</a:t>
            </a:r>
            <a:r>
              <a:rPr lang="ja-JP" alt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with </a:t>
            </a:r>
            <a:r>
              <a:rPr lang="en-US" altLang="ja-JP" dirty="0" err="1">
                <a:latin typeface="Helvetica" panose="020B0604020202020204" pitchFamily="34" charset="0"/>
                <a:cs typeface="Helvetica" panose="020B0604020202020204" pitchFamily="34" charset="0"/>
              </a:rPr>
              <a:t>Precip</a:t>
            </a:r>
            <a:r>
              <a:rPr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ja-JP" altLang="en-US" dirty="0">
                <a:latin typeface="Helvetica" panose="020B0604020202020204" pitchFamily="34" charset="0"/>
                <a:cs typeface="Helvetica" panose="020B0604020202020204" pitchFamily="34" charset="0"/>
              </a:rPr>
              <a:t>≧</a:t>
            </a:r>
            <a:r>
              <a:rPr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20 mm/h</a:t>
            </a:r>
            <a:endParaRPr kumimoji="1" lang="ja-JP" alt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519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22FB0A-08FB-437C-B557-5BD579944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DEE89CE-23C4-4627-BB88-015BEA58E4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E147F9D-4955-4625-A29B-62C3E97DD6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2" t="15606" r="7586" b="73385"/>
          <a:stretch/>
        </p:blipFill>
        <p:spPr>
          <a:xfrm>
            <a:off x="5289140" y="2132856"/>
            <a:ext cx="2133600" cy="189984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3EE3A1D-C9CF-4481-A962-6F0D6C5638EE}"/>
              </a:ext>
            </a:extLst>
          </p:cNvPr>
          <p:cNvSpPr/>
          <p:nvPr/>
        </p:nvSpPr>
        <p:spPr>
          <a:xfrm>
            <a:off x="7308304" y="1484784"/>
            <a:ext cx="504056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3966B506-39A6-4C9B-A2F0-608550AB0FB1}"/>
              </a:ext>
            </a:extLst>
          </p:cNvPr>
          <p:cNvCxnSpPr>
            <a:cxnSpLocks/>
          </p:cNvCxnSpPr>
          <p:nvPr/>
        </p:nvCxnSpPr>
        <p:spPr>
          <a:xfrm flipH="1" flipV="1">
            <a:off x="5868144" y="5589240"/>
            <a:ext cx="216024" cy="40543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67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19B937-809E-494A-8D58-7493339B6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CE28175-33F5-4C0D-921E-EE17836A1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0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19B937-809E-494A-8D58-7493339B6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C78559B-4C93-4D16-93A3-892C554B28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20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912C4DB-E2D6-4DAD-A16B-CFD3DF46D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22FB0A-08FB-437C-B557-5BD579944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3EE3A1D-C9CF-4481-A962-6F0D6C5638EE}"/>
              </a:ext>
            </a:extLst>
          </p:cNvPr>
          <p:cNvSpPr/>
          <p:nvPr/>
        </p:nvSpPr>
        <p:spPr>
          <a:xfrm>
            <a:off x="1907704" y="1916832"/>
            <a:ext cx="72008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3966B506-39A6-4C9B-A2F0-608550AB0FB1}"/>
              </a:ext>
            </a:extLst>
          </p:cNvPr>
          <p:cNvCxnSpPr>
            <a:cxnSpLocks/>
          </p:cNvCxnSpPr>
          <p:nvPr/>
        </p:nvCxnSpPr>
        <p:spPr>
          <a:xfrm flipH="1" flipV="1">
            <a:off x="5724128" y="5589240"/>
            <a:ext cx="216024" cy="40543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図 11">
            <a:extLst>
              <a:ext uri="{FF2B5EF4-FFF2-40B4-BE49-F238E27FC236}">
                <a16:creationId xmlns:a16="http://schemas.microsoft.com/office/drawing/2014/main" id="{8EFB9C71-A5FF-4CFC-B540-503AF9B673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5" t="21722" r="71846" b="63599"/>
          <a:stretch/>
        </p:blipFill>
        <p:spPr>
          <a:xfrm>
            <a:off x="827584" y="2926128"/>
            <a:ext cx="2160240" cy="185163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68183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19B937-809E-494A-8D58-7493339B6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D211927-587C-4119-A4D7-AB7FED7878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25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19B937-809E-494A-8D58-7493339B6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D65BD18-0381-4F91-A99F-0F92D08A6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8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7DD0FC1-C071-4CE3-8ABD-9CEA02A40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22FB0A-08FB-437C-B557-5BD579944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3EE3A1D-C9CF-4481-A962-6F0D6C5638EE}"/>
              </a:ext>
            </a:extLst>
          </p:cNvPr>
          <p:cNvSpPr/>
          <p:nvPr/>
        </p:nvSpPr>
        <p:spPr>
          <a:xfrm>
            <a:off x="5472100" y="3356992"/>
            <a:ext cx="72008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3966B506-39A6-4C9B-A2F0-608550AB0FB1}"/>
              </a:ext>
            </a:extLst>
          </p:cNvPr>
          <p:cNvCxnSpPr>
            <a:cxnSpLocks/>
          </p:cNvCxnSpPr>
          <p:nvPr/>
        </p:nvCxnSpPr>
        <p:spPr>
          <a:xfrm flipH="1">
            <a:off x="6319664" y="5445224"/>
            <a:ext cx="467072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 9">
            <a:extLst>
              <a:ext uri="{FF2B5EF4-FFF2-40B4-BE49-F238E27FC236}">
                <a16:creationId xmlns:a16="http://schemas.microsoft.com/office/drawing/2014/main" id="{6C2F1C0D-A9B4-48E4-823F-7DB42FFB6D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5" t="48226" r="23650" b="39542"/>
          <a:stretch/>
        </p:blipFill>
        <p:spPr>
          <a:xfrm>
            <a:off x="1369717" y="1120475"/>
            <a:ext cx="4856066" cy="194242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B6F142C-DBA5-4744-BA84-423194A0BA78}"/>
              </a:ext>
            </a:extLst>
          </p:cNvPr>
          <p:cNvSpPr/>
          <p:nvPr/>
        </p:nvSpPr>
        <p:spPr>
          <a:xfrm>
            <a:off x="3077670" y="1412776"/>
            <a:ext cx="1926378" cy="13681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086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19B937-809E-494A-8D58-7493339B6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B662DAD-CB40-492C-8985-AA81C407AC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9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CA6B99C-9E9B-4A27-BE99-CE6E046A7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6039A5C-DAED-4540-AE5A-2CA4688A887B}"/>
              </a:ext>
            </a:extLst>
          </p:cNvPr>
          <p:cNvSpPr txBox="1"/>
          <p:nvPr/>
        </p:nvSpPr>
        <p:spPr>
          <a:xfrm>
            <a:off x="3168824" y="844859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Ocean, </a:t>
            </a:r>
            <a:r>
              <a:rPr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number of pixels </a:t>
            </a:r>
            <a:r>
              <a:rPr kumimoji="1"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threshold = 40 mm/h</a:t>
            </a:r>
            <a:endParaRPr kumimoji="1" lang="ja-JP" alt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FA6ADA5C-3D48-4E23-BBEE-1CEDC3A239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747626"/>
              </p:ext>
            </p:extLst>
          </p:nvPr>
        </p:nvGraphicFramePr>
        <p:xfrm>
          <a:off x="457199" y="2281327"/>
          <a:ext cx="8229602" cy="3163708"/>
        </p:xfrm>
        <a:graphic>
          <a:graphicData uri="http://schemas.openxmlformats.org/drawingml/2006/table">
            <a:tbl>
              <a:tblPr/>
              <a:tblGrid>
                <a:gridCol w="729330">
                  <a:extLst>
                    <a:ext uri="{9D8B030D-6E8A-4147-A177-3AD203B41FA5}">
                      <a16:colId xmlns:a16="http://schemas.microsoft.com/office/drawing/2014/main" val="3168023120"/>
                    </a:ext>
                  </a:extLst>
                </a:gridCol>
                <a:gridCol w="729330">
                  <a:extLst>
                    <a:ext uri="{9D8B030D-6E8A-4147-A177-3AD203B41FA5}">
                      <a16:colId xmlns:a16="http://schemas.microsoft.com/office/drawing/2014/main" val="695996962"/>
                    </a:ext>
                  </a:extLst>
                </a:gridCol>
                <a:gridCol w="995437">
                  <a:extLst>
                    <a:ext uri="{9D8B030D-6E8A-4147-A177-3AD203B41FA5}">
                      <a16:colId xmlns:a16="http://schemas.microsoft.com/office/drawing/2014/main" val="3323651181"/>
                    </a:ext>
                  </a:extLst>
                </a:gridCol>
                <a:gridCol w="995437">
                  <a:extLst>
                    <a:ext uri="{9D8B030D-6E8A-4147-A177-3AD203B41FA5}">
                      <a16:colId xmlns:a16="http://schemas.microsoft.com/office/drawing/2014/main" val="3418068430"/>
                    </a:ext>
                  </a:extLst>
                </a:gridCol>
                <a:gridCol w="995437">
                  <a:extLst>
                    <a:ext uri="{9D8B030D-6E8A-4147-A177-3AD203B41FA5}">
                      <a16:colId xmlns:a16="http://schemas.microsoft.com/office/drawing/2014/main" val="2898875483"/>
                    </a:ext>
                  </a:extLst>
                </a:gridCol>
                <a:gridCol w="995437">
                  <a:extLst>
                    <a:ext uri="{9D8B030D-6E8A-4147-A177-3AD203B41FA5}">
                      <a16:colId xmlns:a16="http://schemas.microsoft.com/office/drawing/2014/main" val="2790813798"/>
                    </a:ext>
                  </a:extLst>
                </a:gridCol>
                <a:gridCol w="1793757">
                  <a:extLst>
                    <a:ext uri="{9D8B030D-6E8A-4147-A177-3AD203B41FA5}">
                      <a16:colId xmlns:a16="http://schemas.microsoft.com/office/drawing/2014/main" val="2865929313"/>
                    </a:ext>
                  </a:extLst>
                </a:gridCol>
                <a:gridCol w="995437">
                  <a:extLst>
                    <a:ext uri="{9D8B030D-6E8A-4147-A177-3AD203B41FA5}">
                      <a16:colId xmlns:a16="http://schemas.microsoft.com/office/drawing/2014/main" val="769386879"/>
                    </a:ext>
                  </a:extLst>
                </a:gridCol>
              </a:tblGrid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stratiform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convective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reclassified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stratiform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reclassified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(str1_40+sta4_40)/(sta1+sta4)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sta4_40/sta4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2625193"/>
                  </a:ext>
                </a:extLst>
              </a:tr>
              <a:tr h="19218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Vraintype=1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Vraintype=2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Vraintype=4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NSPR≥ 40 mm/h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NSPR≥ 40 mm/h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(%)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(%)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3893250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N60-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116723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7331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1307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5425715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N50-N60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156931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9223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3342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2243544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N40-N50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82248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11949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2737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0.02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0.37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928839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N30-N40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66839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27568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3998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18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0.09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1.18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3577459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N20-N30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61369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44928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3322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15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59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0.11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1.78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1806854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N10-N20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131966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80356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6728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141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200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0.25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2.97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5749355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N0  -N10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148322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85962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8153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164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273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0.28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3.35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0436193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S10-S0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45831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48666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2861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33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0.17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1.68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1677945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S20-S10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20263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42534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1357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26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0.14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1.92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7239088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S30-S20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79891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32697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3342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0.05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1.20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739478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S40-S30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113973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13194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4755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0.01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0.17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8678174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S50-S40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145492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9409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4202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0.12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0505367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S60-S50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214660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14152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1538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5316635"/>
                  </a:ext>
                </a:extLst>
              </a:tr>
              <a:tr h="1921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S60-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93632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8698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302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9769365"/>
                  </a:ext>
                </a:extLst>
              </a:tr>
              <a:tr h="1921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ALL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1478140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436667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47944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387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716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0.07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0.16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0952496"/>
                  </a:ext>
                </a:extLst>
              </a:tr>
            </a:tbl>
          </a:graphicData>
        </a:graphic>
      </p:graphicFrame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F7CDF0F-C71B-4AD3-8AF8-09597F02DE51}"/>
              </a:ext>
            </a:extLst>
          </p:cNvPr>
          <p:cNvSpPr txBox="1"/>
          <p:nvPr/>
        </p:nvSpPr>
        <p:spPr>
          <a:xfrm>
            <a:off x="395536" y="556562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Data : GPM 2AKu V06A</a:t>
            </a:r>
          </a:p>
          <a:p>
            <a:r>
              <a:rPr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2018 10/1 – 10/9</a:t>
            </a:r>
            <a:endParaRPr kumimoji="1" lang="en-US" altLang="ja-JP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3716402-6521-4C43-B4AB-E90F93451D55}"/>
              </a:ext>
            </a:extLst>
          </p:cNvPr>
          <p:cNvSpPr txBox="1"/>
          <p:nvPr/>
        </p:nvSpPr>
        <p:spPr>
          <a:xfrm>
            <a:off x="5868144" y="5454028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sta1      : stratiform(</a:t>
            </a:r>
            <a:r>
              <a:rPr kumimoji="1" lang="en-US" altLang="ja-JP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Vraintype</a:t>
            </a:r>
            <a:r>
              <a:rPr kumimoji="1"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=1)</a:t>
            </a:r>
          </a:p>
          <a:p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sta4      : reclassified (</a:t>
            </a:r>
            <a:r>
              <a:rPr lang="en-US" altLang="ja-JP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Vraintype</a:t>
            </a:r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=4)</a:t>
            </a:r>
          </a:p>
          <a:p>
            <a:r>
              <a:rPr kumimoji="1"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sta1_40: stratiform, NS</a:t>
            </a:r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PR≥ 40 mm/h</a:t>
            </a:r>
          </a:p>
          <a:p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sta4_40: reclassified, NSPR≥ 40 mm/h</a:t>
            </a:r>
            <a:endParaRPr lang="ja-JP" alt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57199" y="5229200"/>
            <a:ext cx="8229601" cy="2158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419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19B937-809E-494A-8D58-7493339B6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20</a:t>
            </a:fld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28DEEEC-D19F-47C3-B329-6993A8833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8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15682D3-5B21-4EE3-B959-419E1B9902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22FB0A-08FB-437C-B557-5BD579944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21</a:t>
            </a:fld>
            <a:endParaRPr kumimoji="1" lang="ja-JP" altLang="en-US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3EE3A1D-C9CF-4481-A962-6F0D6C5638EE}"/>
              </a:ext>
            </a:extLst>
          </p:cNvPr>
          <p:cNvSpPr/>
          <p:nvPr/>
        </p:nvSpPr>
        <p:spPr>
          <a:xfrm>
            <a:off x="5796136" y="1916831"/>
            <a:ext cx="648072" cy="57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3966B506-39A6-4C9B-A2F0-608550AB0FB1}"/>
              </a:ext>
            </a:extLst>
          </p:cNvPr>
          <p:cNvCxnSpPr>
            <a:cxnSpLocks/>
          </p:cNvCxnSpPr>
          <p:nvPr/>
        </p:nvCxnSpPr>
        <p:spPr>
          <a:xfrm flipH="1">
            <a:off x="6319664" y="5373216"/>
            <a:ext cx="467072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図 5">
            <a:extLst>
              <a:ext uri="{FF2B5EF4-FFF2-40B4-BE49-F238E27FC236}">
                <a16:creationId xmlns:a16="http://schemas.microsoft.com/office/drawing/2014/main" id="{0494B0EB-B9ED-4544-BE6F-584828269F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686" t="24154" r="13258" b="66054"/>
          <a:stretch/>
        </p:blipFill>
        <p:spPr>
          <a:xfrm>
            <a:off x="457200" y="2841089"/>
            <a:ext cx="6146816" cy="16561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2AFB1B8-B894-455C-BF03-E09112E4B954}"/>
              </a:ext>
            </a:extLst>
          </p:cNvPr>
          <p:cNvSpPr/>
          <p:nvPr/>
        </p:nvSpPr>
        <p:spPr>
          <a:xfrm>
            <a:off x="1979712" y="2841089"/>
            <a:ext cx="1872208" cy="16561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33C2728-A69A-451D-BB84-633F679477A2}"/>
              </a:ext>
            </a:extLst>
          </p:cNvPr>
          <p:cNvSpPr txBox="1"/>
          <p:nvPr/>
        </p:nvSpPr>
        <p:spPr>
          <a:xfrm>
            <a:off x="2795464" y="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Helvetica" panose="020B0604020202020204" pitchFamily="34" charset="0"/>
                <a:cs typeface="Helvetica" panose="020B0604020202020204" pitchFamily="34" charset="0"/>
              </a:rPr>
              <a:t>Cold front near Hawaii </a:t>
            </a:r>
            <a:endParaRPr kumimoji="1" lang="ja-JP" alt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17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1501F20-6B79-4B74-B94C-967767864E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19B937-809E-494A-8D58-7493339B6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22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C965FB8-D2F2-489C-9E1B-3BA9EC94DF3A}"/>
              </a:ext>
            </a:extLst>
          </p:cNvPr>
          <p:cNvSpPr txBox="1"/>
          <p:nvPr/>
        </p:nvSpPr>
        <p:spPr>
          <a:xfrm>
            <a:off x="2795464" y="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Helvetica" panose="020B0604020202020204" pitchFamily="34" charset="0"/>
                <a:cs typeface="Helvetica" panose="020B0604020202020204" pitchFamily="34" charset="0"/>
              </a:rPr>
              <a:t>Cold front near Hawaii </a:t>
            </a:r>
            <a:endParaRPr kumimoji="1" lang="ja-JP" alt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41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19B937-809E-494A-8D58-7493339B6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23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C965FB8-D2F2-489C-9E1B-3BA9EC94DF3A}"/>
              </a:ext>
            </a:extLst>
          </p:cNvPr>
          <p:cNvSpPr txBox="1"/>
          <p:nvPr/>
        </p:nvSpPr>
        <p:spPr>
          <a:xfrm>
            <a:off x="2795464" y="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Helvetica" panose="020B0604020202020204" pitchFamily="34" charset="0"/>
                <a:cs typeface="Helvetica" panose="020B0604020202020204" pitchFamily="34" charset="0"/>
              </a:rPr>
              <a:t>Cold front near Hawaii </a:t>
            </a:r>
            <a:endParaRPr kumimoji="1" lang="ja-JP" alt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F5B8464-AF55-4B4F-9C6D-9FB54D8C6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4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CA6B99C-9E9B-4A27-BE99-CE6E046A7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6F92396-3F95-45CC-B9EE-87F2BF5ED169}"/>
              </a:ext>
            </a:extLst>
          </p:cNvPr>
          <p:cNvSpPr txBox="1"/>
          <p:nvPr/>
        </p:nvSpPr>
        <p:spPr>
          <a:xfrm>
            <a:off x="395536" y="556562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Data : GPM 2AKu V06A</a:t>
            </a:r>
          </a:p>
          <a:p>
            <a:r>
              <a:rPr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2018 10/1 – 10/9</a:t>
            </a:r>
            <a:endParaRPr kumimoji="1" lang="en-US" altLang="ja-JP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B973B16-DB05-4598-AFC6-86AE2DF069DD}"/>
              </a:ext>
            </a:extLst>
          </p:cNvPr>
          <p:cNvSpPr txBox="1"/>
          <p:nvPr/>
        </p:nvSpPr>
        <p:spPr>
          <a:xfrm>
            <a:off x="3168824" y="844859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Ocean, number of pixels</a:t>
            </a:r>
          </a:p>
          <a:p>
            <a:r>
              <a:rPr kumimoji="1"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threshold = 20 mm/h</a:t>
            </a:r>
            <a:endParaRPr kumimoji="1" lang="ja-JP" alt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72E97D5A-90F5-4301-860D-AF5527ACC2E6}"/>
              </a:ext>
            </a:extLst>
          </p:cNvPr>
          <p:cNvGraphicFramePr>
            <a:graphicFrameLocks noGrp="1"/>
          </p:cNvGraphicFramePr>
          <p:nvPr/>
        </p:nvGraphicFramePr>
        <p:xfrm>
          <a:off x="457199" y="2281327"/>
          <a:ext cx="8229602" cy="3163708"/>
        </p:xfrm>
        <a:graphic>
          <a:graphicData uri="http://schemas.openxmlformats.org/drawingml/2006/table">
            <a:tbl>
              <a:tblPr/>
              <a:tblGrid>
                <a:gridCol w="729330">
                  <a:extLst>
                    <a:ext uri="{9D8B030D-6E8A-4147-A177-3AD203B41FA5}">
                      <a16:colId xmlns:a16="http://schemas.microsoft.com/office/drawing/2014/main" val="3636754834"/>
                    </a:ext>
                  </a:extLst>
                </a:gridCol>
                <a:gridCol w="729330">
                  <a:extLst>
                    <a:ext uri="{9D8B030D-6E8A-4147-A177-3AD203B41FA5}">
                      <a16:colId xmlns:a16="http://schemas.microsoft.com/office/drawing/2014/main" val="1578015750"/>
                    </a:ext>
                  </a:extLst>
                </a:gridCol>
                <a:gridCol w="995437">
                  <a:extLst>
                    <a:ext uri="{9D8B030D-6E8A-4147-A177-3AD203B41FA5}">
                      <a16:colId xmlns:a16="http://schemas.microsoft.com/office/drawing/2014/main" val="1229520619"/>
                    </a:ext>
                  </a:extLst>
                </a:gridCol>
                <a:gridCol w="995437">
                  <a:extLst>
                    <a:ext uri="{9D8B030D-6E8A-4147-A177-3AD203B41FA5}">
                      <a16:colId xmlns:a16="http://schemas.microsoft.com/office/drawing/2014/main" val="3105926974"/>
                    </a:ext>
                  </a:extLst>
                </a:gridCol>
                <a:gridCol w="995437">
                  <a:extLst>
                    <a:ext uri="{9D8B030D-6E8A-4147-A177-3AD203B41FA5}">
                      <a16:colId xmlns:a16="http://schemas.microsoft.com/office/drawing/2014/main" val="332932310"/>
                    </a:ext>
                  </a:extLst>
                </a:gridCol>
                <a:gridCol w="995437">
                  <a:extLst>
                    <a:ext uri="{9D8B030D-6E8A-4147-A177-3AD203B41FA5}">
                      <a16:colId xmlns:a16="http://schemas.microsoft.com/office/drawing/2014/main" val="792155696"/>
                    </a:ext>
                  </a:extLst>
                </a:gridCol>
                <a:gridCol w="1793757">
                  <a:extLst>
                    <a:ext uri="{9D8B030D-6E8A-4147-A177-3AD203B41FA5}">
                      <a16:colId xmlns:a16="http://schemas.microsoft.com/office/drawing/2014/main" val="2659025419"/>
                    </a:ext>
                  </a:extLst>
                </a:gridCol>
                <a:gridCol w="995437">
                  <a:extLst>
                    <a:ext uri="{9D8B030D-6E8A-4147-A177-3AD203B41FA5}">
                      <a16:colId xmlns:a16="http://schemas.microsoft.com/office/drawing/2014/main" val="1721221637"/>
                    </a:ext>
                  </a:extLst>
                </a:gridCol>
              </a:tblGrid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stratiform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convective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reclassified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stratiform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reclassified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(str1_20+sta4_20)/(sta1+sta4)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sta4_20/sta4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8720535"/>
                  </a:ext>
                </a:extLst>
              </a:tr>
              <a:tr h="19218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Vraintype=1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Vraintype=2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Vraintype=4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NSPR≥ 20 mm/h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NSPR≥ 20 mm/h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(%)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(%)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3502914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N60-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116723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7331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1307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0.38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1204132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N50-N60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156931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9223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3342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0.01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0.27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0263596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N40-N50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82248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11949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2737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32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64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0.11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2.34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5515521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N30-N40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66839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27568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3998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142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194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0.47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4.85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4629499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N20-N30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61369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44928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3322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81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253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0.52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7.62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5412103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N10-N20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131966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80356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6728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685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576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0.91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8.56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3442047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N0  -N10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148322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85962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8153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659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844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0.96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10.35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6405476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S10-S0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45831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48666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2861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108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168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0.57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5.87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9410633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S20-S10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20263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42534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1357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25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94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0.55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6.93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2924208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S30-S20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79891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32697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3342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16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136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0.18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4.07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5002504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S40-S30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113973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13194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4755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27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0.10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2.04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7491609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S50-S40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145492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9409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4202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63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0.05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1.50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9662932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S60-S50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214660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14152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1538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0.13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9769620"/>
                  </a:ext>
                </a:extLst>
              </a:tr>
              <a:tr h="1921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S60-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93632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8698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302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0.66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9399131"/>
                  </a:ext>
                </a:extLst>
              </a:tr>
              <a:tr h="1921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ALL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1478140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436667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47944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1783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2507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0.28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0.66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145595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C7BEAF5-21DA-4DF9-B0DC-8CA84A9C2A27}"/>
              </a:ext>
            </a:extLst>
          </p:cNvPr>
          <p:cNvSpPr txBox="1"/>
          <p:nvPr/>
        </p:nvSpPr>
        <p:spPr>
          <a:xfrm>
            <a:off x="5868144" y="5454028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sta1      : stratiform(</a:t>
            </a:r>
            <a:r>
              <a:rPr kumimoji="1" lang="en-US" altLang="ja-JP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Vraintype</a:t>
            </a:r>
            <a:r>
              <a:rPr kumimoji="1"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=1)</a:t>
            </a:r>
          </a:p>
          <a:p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sta4      : reclassified (</a:t>
            </a:r>
            <a:r>
              <a:rPr lang="en-US" altLang="ja-JP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Vraintype</a:t>
            </a:r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=4)</a:t>
            </a:r>
          </a:p>
          <a:p>
            <a:r>
              <a:rPr kumimoji="1"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sta1_40: stratiform, NS</a:t>
            </a:r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PR≥ 40 mm/h</a:t>
            </a:r>
          </a:p>
          <a:p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sta4_40: reclassified, NSPR≥ 40 mm/h</a:t>
            </a:r>
            <a:endParaRPr lang="ja-JP" alt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57199" y="5229200"/>
            <a:ext cx="8229601" cy="2158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5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CA6B99C-9E9B-4A27-BE99-CE6E046A7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6039A5C-DAED-4540-AE5A-2CA4688A887B}"/>
              </a:ext>
            </a:extLst>
          </p:cNvPr>
          <p:cNvSpPr txBox="1"/>
          <p:nvPr/>
        </p:nvSpPr>
        <p:spPr>
          <a:xfrm>
            <a:off x="3168824" y="844859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Ocean, precipitation amount threshold = 40 mm/h</a:t>
            </a:r>
            <a:endParaRPr kumimoji="1" lang="ja-JP" alt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F7CDF0F-C71B-4AD3-8AF8-09597F02DE51}"/>
              </a:ext>
            </a:extLst>
          </p:cNvPr>
          <p:cNvSpPr txBox="1"/>
          <p:nvPr/>
        </p:nvSpPr>
        <p:spPr>
          <a:xfrm>
            <a:off x="395536" y="556562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Data : GPM 2AKu V06A</a:t>
            </a:r>
          </a:p>
          <a:p>
            <a:r>
              <a:rPr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2018 10/1 – 10/9</a:t>
            </a:r>
            <a:endParaRPr kumimoji="1" lang="en-US" altLang="ja-JP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A38272DC-4665-4E1A-AE8F-91BDD8783886}"/>
              </a:ext>
            </a:extLst>
          </p:cNvPr>
          <p:cNvGraphicFramePr>
            <a:graphicFrameLocks noGrp="1"/>
          </p:cNvGraphicFramePr>
          <p:nvPr/>
        </p:nvGraphicFramePr>
        <p:xfrm>
          <a:off x="457199" y="2281327"/>
          <a:ext cx="8229602" cy="3163708"/>
        </p:xfrm>
        <a:graphic>
          <a:graphicData uri="http://schemas.openxmlformats.org/drawingml/2006/table">
            <a:tbl>
              <a:tblPr/>
              <a:tblGrid>
                <a:gridCol w="729330">
                  <a:extLst>
                    <a:ext uri="{9D8B030D-6E8A-4147-A177-3AD203B41FA5}">
                      <a16:colId xmlns:a16="http://schemas.microsoft.com/office/drawing/2014/main" val="1926844518"/>
                    </a:ext>
                  </a:extLst>
                </a:gridCol>
                <a:gridCol w="729330">
                  <a:extLst>
                    <a:ext uri="{9D8B030D-6E8A-4147-A177-3AD203B41FA5}">
                      <a16:colId xmlns:a16="http://schemas.microsoft.com/office/drawing/2014/main" val="2014083051"/>
                    </a:ext>
                  </a:extLst>
                </a:gridCol>
                <a:gridCol w="995437">
                  <a:extLst>
                    <a:ext uri="{9D8B030D-6E8A-4147-A177-3AD203B41FA5}">
                      <a16:colId xmlns:a16="http://schemas.microsoft.com/office/drawing/2014/main" val="3271438936"/>
                    </a:ext>
                  </a:extLst>
                </a:gridCol>
                <a:gridCol w="995437">
                  <a:extLst>
                    <a:ext uri="{9D8B030D-6E8A-4147-A177-3AD203B41FA5}">
                      <a16:colId xmlns:a16="http://schemas.microsoft.com/office/drawing/2014/main" val="2264226946"/>
                    </a:ext>
                  </a:extLst>
                </a:gridCol>
                <a:gridCol w="995437">
                  <a:extLst>
                    <a:ext uri="{9D8B030D-6E8A-4147-A177-3AD203B41FA5}">
                      <a16:colId xmlns:a16="http://schemas.microsoft.com/office/drawing/2014/main" val="2250705658"/>
                    </a:ext>
                  </a:extLst>
                </a:gridCol>
                <a:gridCol w="995437">
                  <a:extLst>
                    <a:ext uri="{9D8B030D-6E8A-4147-A177-3AD203B41FA5}">
                      <a16:colId xmlns:a16="http://schemas.microsoft.com/office/drawing/2014/main" val="1773716898"/>
                    </a:ext>
                  </a:extLst>
                </a:gridCol>
                <a:gridCol w="1793757">
                  <a:extLst>
                    <a:ext uri="{9D8B030D-6E8A-4147-A177-3AD203B41FA5}">
                      <a16:colId xmlns:a16="http://schemas.microsoft.com/office/drawing/2014/main" val="3030357699"/>
                    </a:ext>
                  </a:extLst>
                </a:gridCol>
                <a:gridCol w="995437">
                  <a:extLst>
                    <a:ext uri="{9D8B030D-6E8A-4147-A177-3AD203B41FA5}">
                      <a16:colId xmlns:a16="http://schemas.microsoft.com/office/drawing/2014/main" val="2106706579"/>
                    </a:ext>
                  </a:extLst>
                </a:gridCol>
              </a:tblGrid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stratiform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convective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reclassified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stratiform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reclassified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(str1_40+sta4_40)/(sta1+sta4)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sta4_40/sta4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1201493"/>
                  </a:ext>
                </a:extLst>
              </a:tr>
              <a:tr h="19218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Vraintype=1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Vraintype=2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Vraintype=4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NSPR≥ 40 mm/h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NSPR≥ 40 mm/h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(%)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(%)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9025887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N60-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84940.35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6362.73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5516.02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7880257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N50-N60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145282.80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10663.88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14283.87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6692670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N40-N50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107412.20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34118.62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16749.00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130.719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567.207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0.56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3.39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202463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N30-N40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118651.90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84346.48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28024.45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938.793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2773.779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2.53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9.90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1078781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N20-N30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93830.97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127582.90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24413.62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755.648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4083.425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4.09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16.73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4403351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N10-N20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225420.10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292295.60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55574.93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8932.242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13466.810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7.97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24.23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4537239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N0  -N10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257390.80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320842.10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72404.77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11382.650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17092.390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8.63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23.61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4399842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S10-S0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69107.54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148103.40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18507.05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2957.772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3179.074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7.00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17.18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8359661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S20-S10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30026.77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93169.73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10553.29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249.601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1701.453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4.81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16.12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2882336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S30-S20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118529.80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72389.05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22331.67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249.637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3100.098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2.38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13.88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1615199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S40-S30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135055.00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31239.07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28006.62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101.589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413.245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0.32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1.48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8716151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S50-S40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143576.60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16816.16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24040.25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125.803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218.246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0.21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0.91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727187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S60-S50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142792.00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12436.27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5613.43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701352"/>
                  </a:ext>
                </a:extLst>
              </a:tr>
              <a:tr h="1921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S60-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53598.86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5456.11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837.26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995488"/>
                  </a:ext>
                </a:extLst>
              </a:tr>
              <a:tr h="1921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ALL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1725615.69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1255822.09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326856.24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25824.454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46595.727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3.53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3.53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6877959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98C2850-6125-4CBC-BE6E-8644638FF9F6}"/>
              </a:ext>
            </a:extLst>
          </p:cNvPr>
          <p:cNvSpPr txBox="1"/>
          <p:nvPr/>
        </p:nvSpPr>
        <p:spPr>
          <a:xfrm>
            <a:off x="5868144" y="5454028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sta1      : stratiform(</a:t>
            </a:r>
            <a:r>
              <a:rPr kumimoji="1" lang="en-US" altLang="ja-JP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Vraintype</a:t>
            </a:r>
            <a:r>
              <a:rPr kumimoji="1"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=1)</a:t>
            </a:r>
          </a:p>
          <a:p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sta4      : reclassified (</a:t>
            </a:r>
            <a:r>
              <a:rPr lang="en-US" altLang="ja-JP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Vraintype</a:t>
            </a:r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=4)</a:t>
            </a:r>
          </a:p>
          <a:p>
            <a:r>
              <a:rPr kumimoji="1"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sta1_40: stratiform, NS</a:t>
            </a:r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PR≥ 40 mm/h</a:t>
            </a:r>
          </a:p>
          <a:p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sta4_40: reclassified, NSPR≥ 40 mm/h</a:t>
            </a:r>
            <a:endParaRPr lang="ja-JP" alt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57199" y="5229200"/>
            <a:ext cx="8229601" cy="2158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916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CA6B99C-9E9B-4A27-BE99-CE6E046A7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6F92396-3F95-45CC-B9EE-87F2BF5ED169}"/>
              </a:ext>
            </a:extLst>
          </p:cNvPr>
          <p:cNvSpPr txBox="1"/>
          <p:nvPr/>
        </p:nvSpPr>
        <p:spPr>
          <a:xfrm>
            <a:off x="395536" y="556562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Data : GPM 2AKu V06A</a:t>
            </a:r>
          </a:p>
          <a:p>
            <a:r>
              <a:rPr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2018 10/1 – 10/9</a:t>
            </a:r>
            <a:endParaRPr kumimoji="1" lang="en-US" altLang="ja-JP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DB8EBD2-EB69-41C7-8C88-1C383DF22A49}"/>
              </a:ext>
            </a:extLst>
          </p:cNvPr>
          <p:cNvSpPr txBox="1"/>
          <p:nvPr/>
        </p:nvSpPr>
        <p:spPr>
          <a:xfrm>
            <a:off x="3168824" y="844859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Ocean, precipitation amount threshold = 20 mm/h</a:t>
            </a:r>
            <a:endParaRPr kumimoji="1" lang="ja-JP" alt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CD9F3B65-32D8-4D1D-80C2-D741366BB96C}"/>
              </a:ext>
            </a:extLst>
          </p:cNvPr>
          <p:cNvGraphicFramePr>
            <a:graphicFrameLocks noGrp="1"/>
          </p:cNvGraphicFramePr>
          <p:nvPr/>
        </p:nvGraphicFramePr>
        <p:xfrm>
          <a:off x="457199" y="2281327"/>
          <a:ext cx="8229602" cy="3163708"/>
        </p:xfrm>
        <a:graphic>
          <a:graphicData uri="http://schemas.openxmlformats.org/drawingml/2006/table">
            <a:tbl>
              <a:tblPr/>
              <a:tblGrid>
                <a:gridCol w="729330">
                  <a:extLst>
                    <a:ext uri="{9D8B030D-6E8A-4147-A177-3AD203B41FA5}">
                      <a16:colId xmlns:a16="http://schemas.microsoft.com/office/drawing/2014/main" val="1146224671"/>
                    </a:ext>
                  </a:extLst>
                </a:gridCol>
                <a:gridCol w="729330">
                  <a:extLst>
                    <a:ext uri="{9D8B030D-6E8A-4147-A177-3AD203B41FA5}">
                      <a16:colId xmlns:a16="http://schemas.microsoft.com/office/drawing/2014/main" val="2655452522"/>
                    </a:ext>
                  </a:extLst>
                </a:gridCol>
                <a:gridCol w="995437">
                  <a:extLst>
                    <a:ext uri="{9D8B030D-6E8A-4147-A177-3AD203B41FA5}">
                      <a16:colId xmlns:a16="http://schemas.microsoft.com/office/drawing/2014/main" val="2334951979"/>
                    </a:ext>
                  </a:extLst>
                </a:gridCol>
                <a:gridCol w="995437">
                  <a:extLst>
                    <a:ext uri="{9D8B030D-6E8A-4147-A177-3AD203B41FA5}">
                      <a16:colId xmlns:a16="http://schemas.microsoft.com/office/drawing/2014/main" val="2228042844"/>
                    </a:ext>
                  </a:extLst>
                </a:gridCol>
                <a:gridCol w="995437">
                  <a:extLst>
                    <a:ext uri="{9D8B030D-6E8A-4147-A177-3AD203B41FA5}">
                      <a16:colId xmlns:a16="http://schemas.microsoft.com/office/drawing/2014/main" val="2577634709"/>
                    </a:ext>
                  </a:extLst>
                </a:gridCol>
                <a:gridCol w="995437">
                  <a:extLst>
                    <a:ext uri="{9D8B030D-6E8A-4147-A177-3AD203B41FA5}">
                      <a16:colId xmlns:a16="http://schemas.microsoft.com/office/drawing/2014/main" val="2100961884"/>
                    </a:ext>
                  </a:extLst>
                </a:gridCol>
                <a:gridCol w="1793757">
                  <a:extLst>
                    <a:ext uri="{9D8B030D-6E8A-4147-A177-3AD203B41FA5}">
                      <a16:colId xmlns:a16="http://schemas.microsoft.com/office/drawing/2014/main" val="4275230196"/>
                    </a:ext>
                  </a:extLst>
                </a:gridCol>
                <a:gridCol w="995437">
                  <a:extLst>
                    <a:ext uri="{9D8B030D-6E8A-4147-A177-3AD203B41FA5}">
                      <a16:colId xmlns:a16="http://schemas.microsoft.com/office/drawing/2014/main" val="1645590522"/>
                    </a:ext>
                  </a:extLst>
                </a:gridCol>
              </a:tblGrid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stratiform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convective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reclassified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stratiform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reclassified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(str1_20+sta4_20)/(sta1+sta4)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sta4_20/sta4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778534"/>
                  </a:ext>
                </a:extLst>
              </a:tr>
              <a:tr h="19218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Vraintype=1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Vraintype=2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Vraintype=4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NSPR≥ 20 mm/h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NSPR≥ 20 mm/h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(%)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(%)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1390405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N60-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84940.35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6362.73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5516.02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115.893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0.13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2.10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350470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N50-N60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145282.80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10663.88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14283.87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44.246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218.072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0.16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1.53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3578252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N40-N50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107412.20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34118.62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16749.00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887.449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1932.390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2.27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11.54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8802553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N30-N40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118651.90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84346.48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28024.45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4236.132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6639.661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7.41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23.69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57634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N20-N30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93830.97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127582.90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24413.62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2493.049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9537.784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10.17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39.07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2406816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N10-N20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225420.10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292295.60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55574.93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23710.580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23861.820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16.93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42.94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1869499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N0  -N10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257390.80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320842.10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72404.77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24612.710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32805.420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17.41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45.31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8408842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S10-S0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69107.54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148103.40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18507.05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4919.809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6530.861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13.07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35.29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8061965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S20-S10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30026.77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93169.73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10553.29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765.040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3562.429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10.66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33.76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6493150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S30-S20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118529.80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72389.05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22331.67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556.701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5706.419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4.45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25.55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924213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S40-S30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135055.00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31239.07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28006.62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728.950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2611.810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2.05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9.33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6522200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S50-S40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143576.60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16816.16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24040.25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224.814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1680.653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1.14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6.99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3065405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S60-S50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142792.00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12436.27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5613.43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44.129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0.03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0.79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0473781"/>
                  </a:ext>
                </a:extLst>
              </a:tr>
              <a:tr h="1921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S60-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53598.86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5456.11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837.26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46.506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0.09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5.55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2249561"/>
                  </a:ext>
                </a:extLst>
              </a:tr>
              <a:tr h="1921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ALL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1725615.69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1255822.09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326856.24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63179.479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95293.847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7.72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9.18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2185879"/>
                  </a:ext>
                </a:extLst>
              </a:tr>
            </a:tbl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A87CE82-ADAD-4337-87D9-07C03E2560E6}"/>
              </a:ext>
            </a:extLst>
          </p:cNvPr>
          <p:cNvSpPr txBox="1"/>
          <p:nvPr/>
        </p:nvSpPr>
        <p:spPr>
          <a:xfrm>
            <a:off x="5868144" y="5454028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sta1      : stratiform(</a:t>
            </a:r>
            <a:r>
              <a:rPr kumimoji="1" lang="en-US" altLang="ja-JP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Vraintype</a:t>
            </a:r>
            <a:r>
              <a:rPr kumimoji="1"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=1)</a:t>
            </a:r>
          </a:p>
          <a:p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sta4      : reclassified (</a:t>
            </a:r>
            <a:r>
              <a:rPr lang="en-US" altLang="ja-JP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Vraintype</a:t>
            </a:r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=4)</a:t>
            </a:r>
          </a:p>
          <a:p>
            <a:r>
              <a:rPr kumimoji="1"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sta1_40: stratiform, NS</a:t>
            </a:r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PR≥ 40 mm/h</a:t>
            </a:r>
          </a:p>
          <a:p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sta4_40: reclassified, NSPR≥ 40 mm/h</a:t>
            </a:r>
            <a:endParaRPr lang="ja-JP" alt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57199" y="5229200"/>
            <a:ext cx="8229601" cy="2158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25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CA6B99C-9E9B-4A27-BE99-CE6E046A7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6039A5C-DAED-4540-AE5A-2CA4688A887B}"/>
              </a:ext>
            </a:extLst>
          </p:cNvPr>
          <p:cNvSpPr txBox="1"/>
          <p:nvPr/>
        </p:nvSpPr>
        <p:spPr>
          <a:xfrm>
            <a:off x="3168824" y="844859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Land, </a:t>
            </a:r>
            <a:r>
              <a:rPr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number of pixels </a:t>
            </a:r>
            <a:r>
              <a:rPr kumimoji="1"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threshold = 40 mm/h</a:t>
            </a:r>
            <a:endParaRPr kumimoji="1" lang="ja-JP" alt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F7CDF0F-C71B-4AD3-8AF8-09597F02DE51}"/>
              </a:ext>
            </a:extLst>
          </p:cNvPr>
          <p:cNvSpPr txBox="1"/>
          <p:nvPr/>
        </p:nvSpPr>
        <p:spPr>
          <a:xfrm>
            <a:off x="395536" y="556562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Data : GPM 2AKu V06A</a:t>
            </a:r>
          </a:p>
          <a:p>
            <a:r>
              <a:rPr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2018 10/1 – 10/9</a:t>
            </a:r>
            <a:endParaRPr kumimoji="1" lang="en-US" altLang="ja-JP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FB2E86A3-8FD1-4E17-B783-15C491850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247343"/>
              </p:ext>
            </p:extLst>
          </p:nvPr>
        </p:nvGraphicFramePr>
        <p:xfrm>
          <a:off x="457200" y="2234512"/>
          <a:ext cx="8229600" cy="3257338"/>
        </p:xfrm>
        <a:graphic>
          <a:graphicData uri="http://schemas.openxmlformats.org/drawingml/2006/table">
            <a:tbl>
              <a:tblPr/>
              <a:tblGrid>
                <a:gridCol w="750681">
                  <a:extLst>
                    <a:ext uri="{9D8B030D-6E8A-4147-A177-3AD203B41FA5}">
                      <a16:colId xmlns:a16="http://schemas.microsoft.com/office/drawing/2014/main" val="1643344088"/>
                    </a:ext>
                  </a:extLst>
                </a:gridCol>
                <a:gridCol w="750681">
                  <a:extLst>
                    <a:ext uri="{9D8B030D-6E8A-4147-A177-3AD203B41FA5}">
                      <a16:colId xmlns:a16="http://schemas.microsoft.com/office/drawing/2014/main" val="4144019211"/>
                    </a:ext>
                  </a:extLst>
                </a:gridCol>
                <a:gridCol w="1024579">
                  <a:extLst>
                    <a:ext uri="{9D8B030D-6E8A-4147-A177-3AD203B41FA5}">
                      <a16:colId xmlns:a16="http://schemas.microsoft.com/office/drawing/2014/main" val="460386837"/>
                    </a:ext>
                  </a:extLst>
                </a:gridCol>
                <a:gridCol w="1024579">
                  <a:extLst>
                    <a:ext uri="{9D8B030D-6E8A-4147-A177-3AD203B41FA5}">
                      <a16:colId xmlns:a16="http://schemas.microsoft.com/office/drawing/2014/main" val="1983972097"/>
                    </a:ext>
                  </a:extLst>
                </a:gridCol>
                <a:gridCol w="1024579">
                  <a:extLst>
                    <a:ext uri="{9D8B030D-6E8A-4147-A177-3AD203B41FA5}">
                      <a16:colId xmlns:a16="http://schemas.microsoft.com/office/drawing/2014/main" val="3786383658"/>
                    </a:ext>
                  </a:extLst>
                </a:gridCol>
                <a:gridCol w="1024579">
                  <a:extLst>
                    <a:ext uri="{9D8B030D-6E8A-4147-A177-3AD203B41FA5}">
                      <a16:colId xmlns:a16="http://schemas.microsoft.com/office/drawing/2014/main" val="2583900674"/>
                    </a:ext>
                  </a:extLst>
                </a:gridCol>
                <a:gridCol w="1846271">
                  <a:extLst>
                    <a:ext uri="{9D8B030D-6E8A-4147-A177-3AD203B41FA5}">
                      <a16:colId xmlns:a16="http://schemas.microsoft.com/office/drawing/2014/main" val="3143690852"/>
                    </a:ext>
                  </a:extLst>
                </a:gridCol>
                <a:gridCol w="783651">
                  <a:extLst>
                    <a:ext uri="{9D8B030D-6E8A-4147-A177-3AD203B41FA5}">
                      <a16:colId xmlns:a16="http://schemas.microsoft.com/office/drawing/2014/main" val="820099618"/>
                    </a:ext>
                  </a:extLst>
                </a:gridCol>
              </a:tblGrid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stratiform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convective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reclassified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stratiform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reclassified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(str1_40+sta4_40)/(sta1+sta4)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sta4_40/sta4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2450568"/>
                  </a:ext>
                </a:extLst>
              </a:tr>
              <a:tr h="19787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Vraintype=1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Vraintype=2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Vraintype=4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NSPR≥ 40 mm/h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NSPR≥ 40 mm/h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(%)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(%)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4958097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N60-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117051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6390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1198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6332815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N50-N60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89112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4774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1448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6285500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N40-N50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63448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5973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1526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0.01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0.46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5528002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N30-N40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44809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7849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1456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0.01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0.27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773093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N20-N30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29919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7650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1169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0.03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0.86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0776041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N10-N20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23855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10868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1505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13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0.11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0.93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3272405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N0  -N10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46287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16122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2736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15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0.05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0.55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8878131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S10-S0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28729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9678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1553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0.03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0.58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058669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S20-S10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15650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3658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622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0.01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0.16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7222383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S30-S20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17277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3756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601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0.03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0.67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6283591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S40-S30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9950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1988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373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0.02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0.54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2231119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S50-S40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4557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253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86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002606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S60-S50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2125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157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797605"/>
                  </a:ext>
                </a:extLst>
              </a:tr>
              <a:tr h="1978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S60-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116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42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91067"/>
                  </a:ext>
                </a:extLst>
              </a:tr>
              <a:tr h="1978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ALL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492885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79158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14295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24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66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0.02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8306169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746B284-4EDE-4BB3-81D4-190F2081AAAB}"/>
              </a:ext>
            </a:extLst>
          </p:cNvPr>
          <p:cNvSpPr txBox="1"/>
          <p:nvPr/>
        </p:nvSpPr>
        <p:spPr>
          <a:xfrm>
            <a:off x="5868144" y="5454028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sta1      : stratiform(</a:t>
            </a:r>
            <a:r>
              <a:rPr kumimoji="1" lang="en-US" altLang="ja-JP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Vraintype</a:t>
            </a:r>
            <a:r>
              <a:rPr kumimoji="1"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=1)</a:t>
            </a:r>
          </a:p>
          <a:p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sta4      : reclassified (</a:t>
            </a:r>
            <a:r>
              <a:rPr lang="en-US" altLang="ja-JP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Vraintype</a:t>
            </a:r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=4)</a:t>
            </a:r>
          </a:p>
          <a:p>
            <a:r>
              <a:rPr kumimoji="1"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sta1_40: stratiform, NS</a:t>
            </a:r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PR≥ 40 mm/h</a:t>
            </a:r>
          </a:p>
          <a:p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sta4_40: reclassified, NSPR≥ 40 mm/h</a:t>
            </a:r>
            <a:endParaRPr lang="ja-JP" alt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57199" y="5301208"/>
            <a:ext cx="8229601" cy="2158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927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CA6B99C-9E9B-4A27-BE99-CE6E046A7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6F92396-3F95-45CC-B9EE-87F2BF5ED169}"/>
              </a:ext>
            </a:extLst>
          </p:cNvPr>
          <p:cNvSpPr txBox="1"/>
          <p:nvPr/>
        </p:nvSpPr>
        <p:spPr>
          <a:xfrm>
            <a:off x="395536" y="556562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Data : GPM 2AKu V06A</a:t>
            </a:r>
          </a:p>
          <a:p>
            <a:r>
              <a:rPr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2018 10/1 – 10/9</a:t>
            </a:r>
            <a:endParaRPr kumimoji="1" lang="en-US" altLang="ja-JP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B973B16-DB05-4598-AFC6-86AE2DF069DD}"/>
              </a:ext>
            </a:extLst>
          </p:cNvPr>
          <p:cNvSpPr txBox="1"/>
          <p:nvPr/>
        </p:nvSpPr>
        <p:spPr>
          <a:xfrm>
            <a:off x="3168824" y="844859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Land, number of pixels</a:t>
            </a:r>
          </a:p>
          <a:p>
            <a:r>
              <a:rPr kumimoji="1"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threshold = 20 mm/h</a:t>
            </a:r>
            <a:endParaRPr kumimoji="1" lang="ja-JP" alt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B20C72E1-FA82-4C73-8976-C085D16B9D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178425"/>
              </p:ext>
            </p:extLst>
          </p:nvPr>
        </p:nvGraphicFramePr>
        <p:xfrm>
          <a:off x="457200" y="2234512"/>
          <a:ext cx="8229600" cy="3257338"/>
        </p:xfrm>
        <a:graphic>
          <a:graphicData uri="http://schemas.openxmlformats.org/drawingml/2006/table">
            <a:tbl>
              <a:tblPr/>
              <a:tblGrid>
                <a:gridCol w="750681">
                  <a:extLst>
                    <a:ext uri="{9D8B030D-6E8A-4147-A177-3AD203B41FA5}">
                      <a16:colId xmlns:a16="http://schemas.microsoft.com/office/drawing/2014/main" val="3006572542"/>
                    </a:ext>
                  </a:extLst>
                </a:gridCol>
                <a:gridCol w="750681">
                  <a:extLst>
                    <a:ext uri="{9D8B030D-6E8A-4147-A177-3AD203B41FA5}">
                      <a16:colId xmlns:a16="http://schemas.microsoft.com/office/drawing/2014/main" val="1167963104"/>
                    </a:ext>
                  </a:extLst>
                </a:gridCol>
                <a:gridCol w="1024579">
                  <a:extLst>
                    <a:ext uri="{9D8B030D-6E8A-4147-A177-3AD203B41FA5}">
                      <a16:colId xmlns:a16="http://schemas.microsoft.com/office/drawing/2014/main" val="3194960364"/>
                    </a:ext>
                  </a:extLst>
                </a:gridCol>
                <a:gridCol w="1024579">
                  <a:extLst>
                    <a:ext uri="{9D8B030D-6E8A-4147-A177-3AD203B41FA5}">
                      <a16:colId xmlns:a16="http://schemas.microsoft.com/office/drawing/2014/main" val="6565730"/>
                    </a:ext>
                  </a:extLst>
                </a:gridCol>
                <a:gridCol w="1024579">
                  <a:extLst>
                    <a:ext uri="{9D8B030D-6E8A-4147-A177-3AD203B41FA5}">
                      <a16:colId xmlns:a16="http://schemas.microsoft.com/office/drawing/2014/main" val="3393627720"/>
                    </a:ext>
                  </a:extLst>
                </a:gridCol>
                <a:gridCol w="1024579">
                  <a:extLst>
                    <a:ext uri="{9D8B030D-6E8A-4147-A177-3AD203B41FA5}">
                      <a16:colId xmlns:a16="http://schemas.microsoft.com/office/drawing/2014/main" val="2451075300"/>
                    </a:ext>
                  </a:extLst>
                </a:gridCol>
                <a:gridCol w="1846271">
                  <a:extLst>
                    <a:ext uri="{9D8B030D-6E8A-4147-A177-3AD203B41FA5}">
                      <a16:colId xmlns:a16="http://schemas.microsoft.com/office/drawing/2014/main" val="1418845763"/>
                    </a:ext>
                  </a:extLst>
                </a:gridCol>
                <a:gridCol w="783651">
                  <a:extLst>
                    <a:ext uri="{9D8B030D-6E8A-4147-A177-3AD203B41FA5}">
                      <a16:colId xmlns:a16="http://schemas.microsoft.com/office/drawing/2014/main" val="1457013267"/>
                    </a:ext>
                  </a:extLst>
                </a:gridCol>
              </a:tblGrid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stratiform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convective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reclassified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stratiform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reclassified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(str1_20+sta4_20)/(sta1+sta4)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sta4_20/sta4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6089890"/>
                  </a:ext>
                </a:extLst>
              </a:tr>
              <a:tr h="19787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Vraintype=1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Vraintype=2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Vraintype=4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NSPR≥ 20 mm/h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NSPR≥ 20 mm/h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(%)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(%)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2941922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N60-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117051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6390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1198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0.25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9616294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N50-N60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89112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4774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1448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17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0.02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1.17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317828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N40-N50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63448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5973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1526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47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0.09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3.08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3768641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N30-N40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44809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7849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1456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32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0.10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2.20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143980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N20-N30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29919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7650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1169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34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0.12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2.91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78187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N10-N20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23855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10868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1505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25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71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0.38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4.72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4783394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N0  -N10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46287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16122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2736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22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81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0.21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2.96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176871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S10-S0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28729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9678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1553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32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0.13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2.06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6758130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S20-S10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15650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3658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622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0.09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1.77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6313621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S30-S20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17277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3756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601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0.12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3.33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659938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S40-S30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9950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1988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373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0.05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1.34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9320981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S50-S40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4557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253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86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0.02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1.16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9536557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S60-S50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2125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157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599876"/>
                  </a:ext>
                </a:extLst>
              </a:tr>
              <a:tr h="1978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S60-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116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42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6752175"/>
                  </a:ext>
                </a:extLst>
              </a:tr>
              <a:tr h="1978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ALL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492885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79158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14295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85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354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0.09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0.48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759086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2BBD327-D047-439D-9D6B-2DC60EF05FF3}"/>
              </a:ext>
            </a:extLst>
          </p:cNvPr>
          <p:cNvSpPr txBox="1"/>
          <p:nvPr/>
        </p:nvSpPr>
        <p:spPr>
          <a:xfrm>
            <a:off x="5868144" y="5454028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sta1      : stratiform(</a:t>
            </a:r>
            <a:r>
              <a:rPr kumimoji="1" lang="en-US" altLang="ja-JP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Vraintype</a:t>
            </a:r>
            <a:r>
              <a:rPr kumimoji="1"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=1)</a:t>
            </a:r>
          </a:p>
          <a:p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sta4      : reclassified (</a:t>
            </a:r>
            <a:r>
              <a:rPr lang="en-US" altLang="ja-JP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Vraintype</a:t>
            </a:r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=4)</a:t>
            </a:r>
          </a:p>
          <a:p>
            <a:r>
              <a:rPr kumimoji="1"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sta1_40: stratiform, NS</a:t>
            </a:r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PR≥ 40 mm/h</a:t>
            </a:r>
          </a:p>
          <a:p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sta4_40: reclassified, NSPR≥ 40 mm/h</a:t>
            </a:r>
            <a:endParaRPr lang="ja-JP" alt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57199" y="5301397"/>
            <a:ext cx="8229601" cy="2158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223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CA6B99C-9E9B-4A27-BE99-CE6E046A7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6039A5C-DAED-4540-AE5A-2CA4688A887B}"/>
              </a:ext>
            </a:extLst>
          </p:cNvPr>
          <p:cNvSpPr txBox="1"/>
          <p:nvPr/>
        </p:nvSpPr>
        <p:spPr>
          <a:xfrm>
            <a:off x="3168824" y="844859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Land, precipitation amount threshold = 40 mm/h</a:t>
            </a:r>
            <a:endParaRPr kumimoji="1" lang="ja-JP" alt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F7CDF0F-C71B-4AD3-8AF8-09597F02DE51}"/>
              </a:ext>
            </a:extLst>
          </p:cNvPr>
          <p:cNvSpPr txBox="1"/>
          <p:nvPr/>
        </p:nvSpPr>
        <p:spPr>
          <a:xfrm>
            <a:off x="395536" y="556562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Data : GPM 2AKu V06A</a:t>
            </a:r>
          </a:p>
          <a:p>
            <a:r>
              <a:rPr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2018 10/1 – 10/9</a:t>
            </a:r>
            <a:endParaRPr kumimoji="1" lang="en-US" altLang="ja-JP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7B368F91-E06D-4EC5-9B32-CB5CA884B0E6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2234512"/>
          <a:ext cx="8229600" cy="3257338"/>
        </p:xfrm>
        <a:graphic>
          <a:graphicData uri="http://schemas.openxmlformats.org/drawingml/2006/table">
            <a:tbl>
              <a:tblPr/>
              <a:tblGrid>
                <a:gridCol w="750681">
                  <a:extLst>
                    <a:ext uri="{9D8B030D-6E8A-4147-A177-3AD203B41FA5}">
                      <a16:colId xmlns:a16="http://schemas.microsoft.com/office/drawing/2014/main" val="1811772014"/>
                    </a:ext>
                  </a:extLst>
                </a:gridCol>
                <a:gridCol w="750681">
                  <a:extLst>
                    <a:ext uri="{9D8B030D-6E8A-4147-A177-3AD203B41FA5}">
                      <a16:colId xmlns:a16="http://schemas.microsoft.com/office/drawing/2014/main" val="2593991473"/>
                    </a:ext>
                  </a:extLst>
                </a:gridCol>
                <a:gridCol w="1024579">
                  <a:extLst>
                    <a:ext uri="{9D8B030D-6E8A-4147-A177-3AD203B41FA5}">
                      <a16:colId xmlns:a16="http://schemas.microsoft.com/office/drawing/2014/main" val="4255128610"/>
                    </a:ext>
                  </a:extLst>
                </a:gridCol>
                <a:gridCol w="1024579">
                  <a:extLst>
                    <a:ext uri="{9D8B030D-6E8A-4147-A177-3AD203B41FA5}">
                      <a16:colId xmlns:a16="http://schemas.microsoft.com/office/drawing/2014/main" val="2651816841"/>
                    </a:ext>
                  </a:extLst>
                </a:gridCol>
                <a:gridCol w="1024579">
                  <a:extLst>
                    <a:ext uri="{9D8B030D-6E8A-4147-A177-3AD203B41FA5}">
                      <a16:colId xmlns:a16="http://schemas.microsoft.com/office/drawing/2014/main" val="3157777592"/>
                    </a:ext>
                  </a:extLst>
                </a:gridCol>
                <a:gridCol w="1024579">
                  <a:extLst>
                    <a:ext uri="{9D8B030D-6E8A-4147-A177-3AD203B41FA5}">
                      <a16:colId xmlns:a16="http://schemas.microsoft.com/office/drawing/2014/main" val="1290772281"/>
                    </a:ext>
                  </a:extLst>
                </a:gridCol>
                <a:gridCol w="1846271">
                  <a:extLst>
                    <a:ext uri="{9D8B030D-6E8A-4147-A177-3AD203B41FA5}">
                      <a16:colId xmlns:a16="http://schemas.microsoft.com/office/drawing/2014/main" val="3996503510"/>
                    </a:ext>
                  </a:extLst>
                </a:gridCol>
                <a:gridCol w="783651">
                  <a:extLst>
                    <a:ext uri="{9D8B030D-6E8A-4147-A177-3AD203B41FA5}">
                      <a16:colId xmlns:a16="http://schemas.microsoft.com/office/drawing/2014/main" val="423447234"/>
                    </a:ext>
                  </a:extLst>
                </a:gridCol>
              </a:tblGrid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stratiform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convective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reclassified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stratiform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reclassified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(str1_40+sta4_40)/(sta1+sta4)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sta4_40/sta4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2460819"/>
                  </a:ext>
                </a:extLst>
              </a:tr>
              <a:tr h="19787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Vraintype=1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Vraintype=2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Vraintype=4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NSPR≥ 40 mm/h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NSPR≥ 40 mm/h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(%)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(%)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2972685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N60-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85950.46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6046.23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3932.33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932494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N50-N60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75161.73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5533.88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6782.37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5418441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N40-N50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61717.33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20080.77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8987.38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354.828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0.50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3.95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866316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N30-N40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57795.06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30248.11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8321.17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225.018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0.34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2.70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902427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N20-N30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29432.46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25744.49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6541.99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663.649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1.84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10.14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2450492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N10-N20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27998.37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56500.74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8530.41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1041.856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1037.279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5.69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12.16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7786014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N0  -N10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61860.62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76320.96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14295.84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482.300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990.064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1.93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6.93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5316704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S10-S0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31673.08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37312.01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7288.72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130.936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545.051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1.73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7.48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4570340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S20-S10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17088.42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11300.30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2936.32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49.425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50.966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0.50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1.74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7059950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S30-S20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24328.54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13555.73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4056.34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43.329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452.107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1.75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11.15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2581097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S40-S30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9220.89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13196.79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1710.10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123.552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1.13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7.22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6833145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S50-S40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3286.40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338.18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402.53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4541875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S60-S50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1734.68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240.24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44.82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9964393"/>
                  </a:ext>
                </a:extLst>
              </a:tr>
              <a:tr h="1978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S60-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54.48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102.95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2.61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8749997"/>
                  </a:ext>
                </a:extLst>
              </a:tr>
              <a:tr h="1978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ALL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487302.51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296521.38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73832.92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1747.845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4442.514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1.10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1.48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9149838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6A8158A-62F5-4503-A0FE-F3345BF4F03A}"/>
              </a:ext>
            </a:extLst>
          </p:cNvPr>
          <p:cNvSpPr txBox="1"/>
          <p:nvPr/>
        </p:nvSpPr>
        <p:spPr>
          <a:xfrm>
            <a:off x="5868144" y="5454028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sta1      : stratiform(</a:t>
            </a:r>
            <a:r>
              <a:rPr kumimoji="1" lang="en-US" altLang="ja-JP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Vraintype</a:t>
            </a:r>
            <a:r>
              <a:rPr kumimoji="1"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=1)</a:t>
            </a:r>
          </a:p>
          <a:p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sta4      : reclassified (</a:t>
            </a:r>
            <a:r>
              <a:rPr lang="en-US" altLang="ja-JP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Vraintype</a:t>
            </a:r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=4)</a:t>
            </a:r>
          </a:p>
          <a:p>
            <a:r>
              <a:rPr kumimoji="1"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sta1_40: stratiform, NS</a:t>
            </a:r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PR≥ 40 mm/h</a:t>
            </a:r>
          </a:p>
          <a:p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sta4_40: reclassified, NSPR≥ 40 mm/h</a:t>
            </a:r>
            <a:endParaRPr lang="ja-JP" alt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57199" y="5301397"/>
            <a:ext cx="8229601" cy="2158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937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CA6B99C-9E9B-4A27-BE99-CE6E046A7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6F92396-3F95-45CC-B9EE-87F2BF5ED169}"/>
              </a:ext>
            </a:extLst>
          </p:cNvPr>
          <p:cNvSpPr txBox="1"/>
          <p:nvPr/>
        </p:nvSpPr>
        <p:spPr>
          <a:xfrm>
            <a:off x="395536" y="556562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Data : GPM 2AKu V06A</a:t>
            </a:r>
          </a:p>
          <a:p>
            <a:r>
              <a:rPr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2018 10/1 – 10/9</a:t>
            </a:r>
            <a:endParaRPr kumimoji="1" lang="en-US" altLang="ja-JP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DB8EBD2-EB69-41C7-8C88-1C383DF22A49}"/>
              </a:ext>
            </a:extLst>
          </p:cNvPr>
          <p:cNvSpPr txBox="1"/>
          <p:nvPr/>
        </p:nvSpPr>
        <p:spPr>
          <a:xfrm>
            <a:off x="3168824" y="844859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Land, precipitation amount threshold = 20 mm/h</a:t>
            </a:r>
            <a:endParaRPr kumimoji="1" lang="ja-JP" alt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AD741A79-AEAB-4A62-AB9B-245D6D68F3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697530"/>
              </p:ext>
            </p:extLst>
          </p:nvPr>
        </p:nvGraphicFramePr>
        <p:xfrm>
          <a:off x="457200" y="2234512"/>
          <a:ext cx="8229600" cy="3257338"/>
        </p:xfrm>
        <a:graphic>
          <a:graphicData uri="http://schemas.openxmlformats.org/drawingml/2006/table">
            <a:tbl>
              <a:tblPr/>
              <a:tblGrid>
                <a:gridCol w="750681">
                  <a:extLst>
                    <a:ext uri="{9D8B030D-6E8A-4147-A177-3AD203B41FA5}">
                      <a16:colId xmlns:a16="http://schemas.microsoft.com/office/drawing/2014/main" val="3571545440"/>
                    </a:ext>
                  </a:extLst>
                </a:gridCol>
                <a:gridCol w="750681">
                  <a:extLst>
                    <a:ext uri="{9D8B030D-6E8A-4147-A177-3AD203B41FA5}">
                      <a16:colId xmlns:a16="http://schemas.microsoft.com/office/drawing/2014/main" val="2066707148"/>
                    </a:ext>
                  </a:extLst>
                </a:gridCol>
                <a:gridCol w="1024579">
                  <a:extLst>
                    <a:ext uri="{9D8B030D-6E8A-4147-A177-3AD203B41FA5}">
                      <a16:colId xmlns:a16="http://schemas.microsoft.com/office/drawing/2014/main" val="1417786791"/>
                    </a:ext>
                  </a:extLst>
                </a:gridCol>
                <a:gridCol w="1024579">
                  <a:extLst>
                    <a:ext uri="{9D8B030D-6E8A-4147-A177-3AD203B41FA5}">
                      <a16:colId xmlns:a16="http://schemas.microsoft.com/office/drawing/2014/main" val="3184442963"/>
                    </a:ext>
                  </a:extLst>
                </a:gridCol>
                <a:gridCol w="1024579">
                  <a:extLst>
                    <a:ext uri="{9D8B030D-6E8A-4147-A177-3AD203B41FA5}">
                      <a16:colId xmlns:a16="http://schemas.microsoft.com/office/drawing/2014/main" val="2310738464"/>
                    </a:ext>
                  </a:extLst>
                </a:gridCol>
                <a:gridCol w="1024579">
                  <a:extLst>
                    <a:ext uri="{9D8B030D-6E8A-4147-A177-3AD203B41FA5}">
                      <a16:colId xmlns:a16="http://schemas.microsoft.com/office/drawing/2014/main" val="3837358759"/>
                    </a:ext>
                  </a:extLst>
                </a:gridCol>
                <a:gridCol w="1846271">
                  <a:extLst>
                    <a:ext uri="{9D8B030D-6E8A-4147-A177-3AD203B41FA5}">
                      <a16:colId xmlns:a16="http://schemas.microsoft.com/office/drawing/2014/main" val="3524895243"/>
                    </a:ext>
                  </a:extLst>
                </a:gridCol>
                <a:gridCol w="783651">
                  <a:extLst>
                    <a:ext uri="{9D8B030D-6E8A-4147-A177-3AD203B41FA5}">
                      <a16:colId xmlns:a16="http://schemas.microsoft.com/office/drawing/2014/main" val="3246324095"/>
                    </a:ext>
                  </a:extLst>
                </a:gridCol>
              </a:tblGrid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stratiform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convective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reclassified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stratiform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reclassified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(str1_20+sta4_20)/(sta1+sta4)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sta4_20/sta4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4770803"/>
                  </a:ext>
                </a:extLst>
              </a:tr>
              <a:tr h="19787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Vraintype=1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Vraintype=2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Vraintype=4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NSPR≥ 20 mm/h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NSPR≥ 20 mm/h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(%)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(%)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91700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N60-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85950.46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6046.23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3932.33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84.107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0.09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2.14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3921614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N50-N60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75161.73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5533.88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6782.37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424.333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0.52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6.26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8615286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N40-N50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61717.33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20080.77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8987.38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195.897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1348.157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2.18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15.00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3168719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N30-N40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57795.06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30248.11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8321.17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338.131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976.437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1.99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11.73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533074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N20-N30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29432.46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25744.49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6541.99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47.790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1318.323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3.80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20.15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9534084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N10-N20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27998.37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56500.74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8530.41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1367.910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2543.161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10.71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29.81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9838749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N0  -N10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61860.62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76320.96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14295.84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835.738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2716.722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4.66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19.00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6442075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S10-S0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31673.08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37312.01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7288.72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303.133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1113.810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3.64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15.28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8231166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S20-S10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17088.42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11300.30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2936.32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95.445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305.730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2.00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10.41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8421896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S30-S20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24328.54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13555.73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4056.34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64.328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842.682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3.20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20.77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753008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S40-S30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9220.89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13196.79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1710.10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203.240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1.86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11.88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7191860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S50-S40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3286.40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338.18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402.53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36.525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0.99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9.07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5806484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S60-S50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1734.68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240.24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44.82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3551952"/>
                  </a:ext>
                </a:extLst>
              </a:tr>
              <a:tr h="1978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S60-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54.48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102.95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2.61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6965221"/>
                  </a:ext>
                </a:extLst>
              </a:tr>
              <a:tr h="1978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ALL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487302.51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296521.38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73832.92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3248.373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11913.227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2.70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4.56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4142344"/>
                  </a:ext>
                </a:extLst>
              </a:tr>
            </a:tbl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F787F36-E4DE-4C0A-A4A6-0AF3728D5C19}"/>
              </a:ext>
            </a:extLst>
          </p:cNvPr>
          <p:cNvSpPr txBox="1"/>
          <p:nvPr/>
        </p:nvSpPr>
        <p:spPr>
          <a:xfrm>
            <a:off x="5868144" y="5454028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sta1      : stratiform(</a:t>
            </a:r>
            <a:r>
              <a:rPr kumimoji="1" lang="en-US" altLang="ja-JP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Vraintype</a:t>
            </a:r>
            <a:r>
              <a:rPr kumimoji="1"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=1)</a:t>
            </a:r>
          </a:p>
          <a:p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sta4      : reclassified (</a:t>
            </a:r>
            <a:r>
              <a:rPr lang="en-US" altLang="ja-JP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Vraintype</a:t>
            </a:r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=4)</a:t>
            </a:r>
          </a:p>
          <a:p>
            <a:r>
              <a:rPr kumimoji="1"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sta1_40: stratiform, NS</a:t>
            </a:r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PR≥ 40 mm/h</a:t>
            </a:r>
          </a:p>
          <a:p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sta4_40: reclassified, NSPR≥ 40 mm/h</a:t>
            </a:r>
            <a:endParaRPr lang="ja-JP" alt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57199" y="5301208"/>
            <a:ext cx="8229601" cy="2158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118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60510</TotalTime>
  <Words>1769</Words>
  <Application>Microsoft Office PowerPoint</Application>
  <PresentationFormat>画面に合わせる (4:3)</PresentationFormat>
  <Paragraphs>1306</Paragraphs>
  <Slides>23</Slides>
  <Notes>23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30" baseType="lpstr">
      <vt:lpstr>Meiryo UI</vt:lpstr>
      <vt:lpstr>ＭＳ Ｐゴシック</vt:lpstr>
      <vt:lpstr>游ゴシック</vt:lpstr>
      <vt:lpstr>Arial</vt:lpstr>
      <vt:lpstr>Calibri</vt:lpstr>
      <vt:lpstr>Helvetica</vt:lpstr>
      <vt:lpstr>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渦の大きさの変化について</dc:title>
  <dc:creator>HIROKI</dc:creator>
  <cp:lastModifiedBy>yukari</cp:lastModifiedBy>
  <cp:revision>2003</cp:revision>
  <cp:lastPrinted>2017-07-09T10:47:16Z</cp:lastPrinted>
  <dcterms:created xsi:type="dcterms:W3CDTF">2012-02-20T03:38:53Z</dcterms:created>
  <dcterms:modified xsi:type="dcterms:W3CDTF">2018-10-16T08:48:38Z</dcterms:modified>
</cp:coreProperties>
</file>