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5" r:id="rId3"/>
    <p:sldId id="336" r:id="rId4"/>
    <p:sldId id="293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33" r:id="rId13"/>
    <p:sldId id="334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E6E6E6"/>
    <a:srgbClr val="0079FF"/>
    <a:srgbClr val="03BF03"/>
    <a:srgbClr val="C720FF"/>
    <a:srgbClr val="00ECEC"/>
    <a:srgbClr val="BC3300"/>
    <a:srgbClr val="32B000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6" autoAdjust="0"/>
    <p:restoredTop sz="92581" autoAdjust="0"/>
  </p:normalViewPr>
  <p:slideViewPr>
    <p:cSldViewPr>
      <p:cViewPr varScale="1">
        <p:scale>
          <a:sx n="37" d="100"/>
          <a:sy n="37" d="100"/>
        </p:scale>
        <p:origin x="47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996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r">
              <a:defRPr sz="1200"/>
            </a:lvl1pPr>
          </a:lstStyle>
          <a:p>
            <a:fld id="{ADC498D0-B900-4FDD-80DC-D5FA75717548}" type="datetimeFigureOut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9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996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r">
              <a:defRPr sz="1200"/>
            </a:lvl1pPr>
          </a:lstStyle>
          <a:p>
            <a:fld id="{73AC17AF-15D7-4172-800A-87C51631BE0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6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6" y="3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/>
          <a:lstStyle>
            <a:lvl1pPr algn="r">
              <a:defRPr sz="1200"/>
            </a:lvl1pPr>
          </a:lstStyle>
          <a:p>
            <a:fld id="{88272494-EB5E-44A7-A5E3-9828D803E509}" type="datetimeFigureOut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4" tIns="46061" rIns="92114" bIns="460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2114" tIns="46061" rIns="92114" bIns="4606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9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6" y="6465662"/>
            <a:ext cx="4307047" cy="340360"/>
          </a:xfrm>
          <a:prstGeom prst="rect">
            <a:avLst/>
          </a:prstGeom>
        </p:spPr>
        <p:txBody>
          <a:bodyPr vert="horz" lIns="92114" tIns="46061" rIns="92114" bIns="46061" rtlCol="0" anchor="b"/>
          <a:lstStyle>
            <a:lvl1pPr algn="r">
              <a:defRPr sz="1200"/>
            </a:lvl1pPr>
          </a:lstStyle>
          <a:p>
            <a:fld id="{4383BDFD-F60A-4A3D-B9DF-BD2C838A3136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09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4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preciptypecheck_num_Mrain_all_20mm_20181012.f90</a:t>
            </a:r>
          </a:p>
          <a:p>
            <a:r>
              <a:rPr kumimoji="1" lang="en-US" altLang="ja-JP" dirty="0"/>
              <a:t>plot_location_recGE20_20181016.gs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7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preciptypecheck_num_Mrain_all_20mm_20181012.f90</a:t>
            </a:r>
          </a:p>
          <a:p>
            <a:r>
              <a:rPr kumimoji="1" lang="en-US" altLang="ja-JP" dirty="0"/>
              <a:t>plot_location_strGE20_20181016.gs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8440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9441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1950-2000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(iscan1=1950, iscan2=2000)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988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1950-2000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(iscan1=1950, iscan2=2000)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461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810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2100-2200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(iscan1=2100, iscan2=2200)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6035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2100-2200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(iscan1=2100, iscan2=2200)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50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7532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5650-5750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(iscan1=5650, iscan2=5750)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81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8221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5650-5750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(iscan1=5650, iscan2=5750)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811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preciptypecheck_num_Mrain_ocean_20181012.f90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Mrain_typePrecip_ocean_20181012.gs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1651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2700-2800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preciptypecheck_Mrain_ocean_zFacvertical_20181012.f90 (iscan1=2700, iscan2=2800)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893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Scan 2700-2800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preciptypecheck_Mrain_ocean_zFacvertical_20mm_20181012.f90 (iscan1=2700, iscan2=2800)</a:t>
            </a:r>
          </a:p>
          <a:p>
            <a:r>
              <a:rPr kumimoji="1" lang="en-US" altLang="ja-JP" dirty="0"/>
              <a:t>data_zFacvertical_20181012.txt</a:t>
            </a:r>
          </a:p>
          <a:p>
            <a:r>
              <a:rPr kumimoji="1" lang="en-US" altLang="ja-JP" dirty="0"/>
              <a:t>datalist_zFacvertical_20181012.txt</a:t>
            </a:r>
          </a:p>
          <a:p>
            <a:r>
              <a:rPr kumimoji="1" lang="en-US" altLang="ja-JP" dirty="0"/>
              <a:t>hdf5compile_Mrain_ocean_zFacvertical_20mm_20181012.sh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Mrain_zFacvertical_20mm_20181012.gs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57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683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05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34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2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582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Preciptypecheck_num_Mrain_ocean_20181012.f90</a:t>
            </a:r>
          </a:p>
          <a:p>
            <a:r>
              <a:rPr kumimoji="1" lang="en-US" altLang="ja-JP" dirty="0"/>
              <a:t>sum_ocean_20181012.f90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3BDFD-F60A-4A3D-B9DF-BD2C838A3136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517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B16F-AE9B-43E4-B4C4-EECFB44ACC0B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400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3A86-EB25-4EDC-9B18-312FFAE595A7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02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2E99-37F7-4F1F-B652-D7E81151F7B4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33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2809-A780-4656-97D4-B584681710F3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787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F3C3-E583-45A1-A855-A39C965218C7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529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9E52-39D6-4FC9-A109-CC5BCA24BAEB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07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10E8-A8EE-409B-9600-0044B1DC213F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16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A2E76-4B4A-42E4-AFD4-8BB8F1C9ED3A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461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666-8379-4E40-89B1-A190AB28BB25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7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5E70-F9EB-43C7-96D3-F07519F8A9C5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1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C3947-74C2-4E4E-8872-2F182F7FCD69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69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120E7-D6DD-4B6E-AD93-0CCF0A2A07BF}" type="datetime1">
              <a:rPr kumimoji="1" lang="ja-JP" altLang="en-US" smtClean="0"/>
              <a:t>2018/10/15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63B3487-3C5C-47DC-8362-C7DFAC1F466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1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539E15-6B6D-467E-9F1F-BCBE170EF518}"/>
              </a:ext>
            </a:extLst>
          </p:cNvPr>
          <p:cNvSpPr txBox="1"/>
          <p:nvPr/>
        </p:nvSpPr>
        <p:spPr>
          <a:xfrm>
            <a:off x="1403648" y="2348880"/>
            <a:ext cx="6840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 study on reclassification of </a:t>
            </a:r>
            <a:r>
              <a:rPr kumimoji="1" lang="en-US" altLang="ja-JP" sz="2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KuPR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in DPR V06</a:t>
            </a:r>
          </a:p>
          <a:p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By Hiroki Tsuji    U. Tokyo</a:t>
            </a:r>
          </a:p>
          <a:p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with Yukari N.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Takayabu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 10/16/2018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7E2B0CB-BE84-4A3A-8C19-4D63FCD1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4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precipitation amount 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7B368F91-E06D-4EC5-9B32-CB5CA884B0E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1811772014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2593991473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425512861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65181684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157777592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290772281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996503510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423447234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460819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97268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85950.46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6046.23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3932.33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9324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75161.73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5533.88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6782.37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4184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61717.33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20080.77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8987.38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354.828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86631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57795.06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30248.11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8321.17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225.018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2.70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0242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29432.46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25744.49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6541.99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663.649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45049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27998.37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56500.74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8530.41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1041.856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1037.279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5.69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78601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61860.62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76320.96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14295.84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482.300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990.064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1670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31673.08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37312.01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7288.72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130.936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545.051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7034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17088.42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11300.30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2936.32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49.425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50.966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05995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24328.54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13555.73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4056.34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43.329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452.107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8109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9220.89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13196.79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1710.10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123.552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3314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3286.40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402.53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54187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1734.68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240.24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964393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54.48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749997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487302.51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296521.38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73832.92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1747.845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4442.514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149838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A8158A-62F5-4503-A0FE-F3345BF4F03A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199" y="5301397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3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8EBD2-EB69-41C7-8C88-1C383DF22A49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precipitation amount 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AD741A79-AEAB-4A62-AB9B-245D6D68F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97530"/>
              </p:ext>
            </p:extLst>
          </p:nvPr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3571545440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2066707148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41778679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184442963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31073846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837358759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524895243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3246324095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70803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170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85950.46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6046.23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3932.33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84.107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2161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75161.73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5533.88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6782.37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424.333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1528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61717.33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20080.77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8987.38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195.897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1348.157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16871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57795.06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30248.11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8321.17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338.131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976.437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53307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29432.46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25744.49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6541.99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47.790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1318.323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3.80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20.15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53408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27998.37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56500.74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8530.41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1367.910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2543.161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10.71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29.81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83874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61860.62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76320.96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14295.84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835.738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2716.722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4.66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44207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31673.08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37312.01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7288.72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303.133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1113.810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3.64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15.28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23116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17088.42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11300.30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2936.32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95.445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305.730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10.41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2189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24328.54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13555.73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4056.34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64.328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842.682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3.20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300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9220.89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13196.79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1710.10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203.240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1.86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19186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3286.40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338.18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402.53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36.525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9.07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80648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1734.68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240.24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44.82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551952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54.48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102.95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2.61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65221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487302.51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296521.38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73832.92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3248.373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11913.227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2.70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14234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787F36-E4DE-4C0A-A4A6-0AF3728D5C19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301208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1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73D907-FDEB-4C39-A2EA-07E03F98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E46AD-3E3C-4DF4-A821-E9E25A6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2F71BD-7D66-4E95-8C58-67AF13DE0C80}"/>
              </a:ext>
            </a:extLst>
          </p:cNvPr>
          <p:cNvSpPr txBox="1"/>
          <p:nvPr/>
        </p:nvSpPr>
        <p:spPr>
          <a:xfrm>
            <a:off x="6553200" y="5987019"/>
            <a:ext cx="97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[mm/h]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D0DAB3-D611-44E9-B951-BB4D131A32C9}"/>
              </a:ext>
            </a:extLst>
          </p:cNvPr>
          <p:cNvSpPr txBox="1"/>
          <p:nvPr/>
        </p:nvSpPr>
        <p:spPr>
          <a:xfrm>
            <a:off x="107504" y="57981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●：</a:t>
            </a:r>
            <a:r>
              <a:rPr lang="en-US" altLang="ja-JP" dirty="0"/>
              <a:t>20-40 mm/h</a:t>
            </a:r>
          </a:p>
          <a:p>
            <a:r>
              <a:rPr kumimoji="1" lang="ja-JP" altLang="en-US" dirty="0"/>
              <a:t>△：</a:t>
            </a:r>
            <a:r>
              <a:rPr kumimoji="1" lang="en-US" altLang="ja-JP" dirty="0"/>
              <a:t>40-60 mm/h</a:t>
            </a:r>
          </a:p>
          <a:p>
            <a:r>
              <a:rPr lang="en-US" altLang="ja-JP" dirty="0"/>
              <a:t>×</a:t>
            </a:r>
            <a:r>
              <a:rPr lang="ja-JP" altLang="en-US" dirty="0"/>
              <a:t>：</a:t>
            </a:r>
            <a:r>
              <a:rPr lang="en-US" altLang="ja-JP" dirty="0"/>
              <a:t>60-      mm/h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CFF194-B65C-41CA-A4CE-110F7F50DA91}"/>
              </a:ext>
            </a:extLst>
          </p:cNvPr>
          <p:cNvSpPr txBox="1"/>
          <p:nvPr/>
        </p:nvSpPr>
        <p:spPr>
          <a:xfrm>
            <a:off x="1634275" y="116443"/>
            <a:ext cx="67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Reclassified pixels (</a:t>
            </a:r>
            <a:r>
              <a:rPr lang="en-US" altLang="ja-JP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  <a:r>
              <a:rPr lang="ja-JP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Precip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≧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0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F9D4C9-E65F-47EA-B84C-8064BF164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4E46AD-3E3C-4DF4-A821-E9E25A6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26937D-15E8-4EEC-A030-1BC07D2CEEF0}"/>
              </a:ext>
            </a:extLst>
          </p:cNvPr>
          <p:cNvSpPr txBox="1"/>
          <p:nvPr/>
        </p:nvSpPr>
        <p:spPr>
          <a:xfrm>
            <a:off x="6553200" y="5987019"/>
            <a:ext cx="97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[mm/h]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2595C-2FDD-44BD-B2E9-D02BFA30F17C}"/>
              </a:ext>
            </a:extLst>
          </p:cNvPr>
          <p:cNvSpPr txBox="1"/>
          <p:nvPr/>
        </p:nvSpPr>
        <p:spPr>
          <a:xfrm>
            <a:off x="107504" y="579814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●：</a:t>
            </a:r>
            <a:r>
              <a:rPr lang="en-US" altLang="ja-JP" dirty="0"/>
              <a:t>20-40 mm/h</a:t>
            </a:r>
          </a:p>
          <a:p>
            <a:r>
              <a:rPr kumimoji="1" lang="ja-JP" altLang="en-US" dirty="0"/>
              <a:t>△：</a:t>
            </a:r>
            <a:r>
              <a:rPr kumimoji="1" lang="en-US" altLang="ja-JP" dirty="0"/>
              <a:t>40-60 mm/h</a:t>
            </a:r>
          </a:p>
          <a:p>
            <a:r>
              <a:rPr lang="en-US" altLang="ja-JP" dirty="0"/>
              <a:t>×</a:t>
            </a:r>
            <a:r>
              <a:rPr lang="ja-JP" altLang="en-US" dirty="0"/>
              <a:t>：</a:t>
            </a:r>
            <a:r>
              <a:rPr lang="en-US" altLang="ja-JP" dirty="0"/>
              <a:t>60-      mm/h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B2886C-D03D-438E-A8B2-BEFC795C0E3D}"/>
              </a:ext>
            </a:extLst>
          </p:cNvPr>
          <p:cNvSpPr txBox="1"/>
          <p:nvPr/>
        </p:nvSpPr>
        <p:spPr>
          <a:xfrm>
            <a:off x="1634275" y="116443"/>
            <a:ext cx="67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Stratiform pixels (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ja-JP" dirty="0" err="1">
                <a:latin typeface="Helvetica" panose="020B0604020202020204" pitchFamily="34" charset="0"/>
                <a:cs typeface="Helvetica" panose="020B0604020202020204" pitchFamily="34" charset="0"/>
              </a:rPr>
              <a:t>Precip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ja-JP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≧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9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DEE89CE-23C4-4627-BB88-015BEA58E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147F9D-4955-4625-A29B-62C3E97DD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2" t="15606" r="7586" b="73385"/>
          <a:stretch/>
        </p:blipFill>
        <p:spPr>
          <a:xfrm>
            <a:off x="5289140" y="2132856"/>
            <a:ext cx="2133600" cy="18998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7308304" y="1484784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5589240"/>
            <a:ext cx="216024" cy="4054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E28175-33F5-4C0D-921E-EE17836A1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C78559B-4C93-4D16-93A3-892C554B2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12C4DB-E2D6-4DAD-A16B-CFD3DF46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1907704" y="1916832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5589240"/>
            <a:ext cx="216024" cy="4054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8EFB9C71-A5FF-4CFC-B540-503AF9B67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21722" r="71846" b="63599"/>
          <a:stretch/>
        </p:blipFill>
        <p:spPr>
          <a:xfrm>
            <a:off x="827584" y="2926128"/>
            <a:ext cx="2160240" cy="18516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81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211927-587C-4119-A4D7-AB7FED787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65BD18-0381-4F91-A99F-0F92D08A6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5124136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C00000"/>
                </a:solidFill>
              </a:rPr>
              <a:t>Exceptions to apply the Slope method: shallow rain, heavy ice precipitation, and large Z detected even BB exists (</a:t>
            </a:r>
            <a:r>
              <a:rPr lang="en-US" altLang="ja-JP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??:yukari)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endParaRPr lang="en-US" altLang="ja-JP" sz="1000" dirty="0">
              <a:solidFill>
                <a:prstClr val="black"/>
              </a:solidFill>
            </a:endParaRPr>
          </a:p>
          <a:p>
            <a:r>
              <a:rPr lang="en-US" altLang="ja-JP" dirty="0" smtClean="0">
                <a:solidFill>
                  <a:prstClr val="black"/>
                </a:solidFill>
              </a:rPr>
              <a:t>Slope Method is applied </a:t>
            </a:r>
            <a:r>
              <a:rPr lang="en-US" altLang="ja-JP" dirty="0">
                <a:solidFill>
                  <a:prstClr val="black"/>
                </a:solidFill>
              </a:rPr>
              <a:t>using </a:t>
            </a:r>
            <a:r>
              <a:rPr lang="en-US" altLang="ja-JP" dirty="0" err="1" smtClean="0">
                <a:solidFill>
                  <a:prstClr val="black"/>
                </a:solidFill>
              </a:rPr>
              <a:t>zFactorNPCorrected</a:t>
            </a:r>
            <a:r>
              <a:rPr lang="en-US" altLang="ja-JP" dirty="0" smtClean="0">
                <a:solidFill>
                  <a:prstClr val="black"/>
                </a:solidFill>
              </a:rPr>
              <a:t>, after the second loop of the Ku-band single frequency process.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6" y="427560"/>
            <a:ext cx="7621064" cy="306747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43608" y="3546790"/>
            <a:ext cx="24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LcParenBoth"/>
            </a:pPr>
            <a:r>
              <a:rPr lang="en-US" altLang="ja-JP" dirty="0" smtClean="0">
                <a:solidFill>
                  <a:prstClr val="black"/>
                </a:solidFill>
              </a:rPr>
              <a:t>Usual case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4365" y="3495038"/>
            <a:ext cx="350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(b) Case for Z becomes noise above 1.5km from the base altitude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4190364"/>
            <a:ext cx="84969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“Slope” is examined for convective precipitations. If Slope </a:t>
            </a:r>
            <a:r>
              <a:rPr lang="en-US" altLang="ja-JP" sz="2000" dirty="0">
                <a:solidFill>
                  <a:prstClr val="black"/>
                </a:solidFill>
              </a:rPr>
              <a:t>&gt;= 7.5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dBZ</a:t>
            </a:r>
            <a:r>
              <a:rPr lang="en-US" altLang="ja-JP" sz="2000" dirty="0" smtClean="0">
                <a:solidFill>
                  <a:prstClr val="black"/>
                </a:solidFill>
              </a:rPr>
              <a:t>/km, the type is reclassified as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stratiform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r>
              <a:rPr lang="ja-JP" altLang="en-US" sz="2000" dirty="0" smtClean="0">
                <a:solidFill>
                  <a:prstClr val="black"/>
                </a:solidFill>
              </a:rPr>
              <a:t> 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43608" y="-11497"/>
            <a:ext cx="749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Reclassification to </a:t>
            </a:r>
            <a:r>
              <a:rPr kumimoji="1" lang="en-US" altLang="ja-JP" sz="2800" dirty="0" err="1" smtClean="0"/>
              <a:t>stratiform</a:t>
            </a:r>
            <a:r>
              <a:rPr kumimoji="1" lang="en-US" altLang="ja-JP" sz="2800" dirty="0" smtClean="0"/>
              <a:t> with “Slope Method”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932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DD0FC1-C071-4CE3-8ABD-9CEA02A40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5472100" y="3356992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>
            <a:off x="6319664" y="5445224"/>
            <a:ext cx="4670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6C2F1C0D-A9B4-48E4-823F-7DB42FFB6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48226" r="23650" b="39542"/>
          <a:stretch/>
        </p:blipFill>
        <p:spPr>
          <a:xfrm>
            <a:off x="1369717" y="1120475"/>
            <a:ext cx="4856066" cy="19424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B6F142C-DBA5-4744-BA84-423194A0BA78}"/>
              </a:ext>
            </a:extLst>
          </p:cNvPr>
          <p:cNvSpPr/>
          <p:nvPr/>
        </p:nvSpPr>
        <p:spPr>
          <a:xfrm>
            <a:off x="3077670" y="1412776"/>
            <a:ext cx="1926378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662DAD-CB40-492C-8985-AA81C407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8DEEEC-D19F-47C3-B329-6993A8833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5682D3-5B21-4EE3-B959-419E1B990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22FB0A-08FB-437C-B557-5BD5799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EE3A1D-C9CF-4481-A962-6F0D6C5638EE}"/>
              </a:ext>
            </a:extLst>
          </p:cNvPr>
          <p:cNvSpPr/>
          <p:nvPr/>
        </p:nvSpPr>
        <p:spPr>
          <a:xfrm>
            <a:off x="5796136" y="1916831"/>
            <a:ext cx="648072" cy="57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966B506-39A6-4C9B-A2F0-608550AB0FB1}"/>
              </a:ext>
            </a:extLst>
          </p:cNvPr>
          <p:cNvCxnSpPr>
            <a:cxnSpLocks/>
          </p:cNvCxnSpPr>
          <p:nvPr/>
        </p:nvCxnSpPr>
        <p:spPr>
          <a:xfrm flipH="1">
            <a:off x="6319664" y="5373216"/>
            <a:ext cx="46707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>
            <a:extLst>
              <a:ext uri="{FF2B5EF4-FFF2-40B4-BE49-F238E27FC236}">
                <a16:creationId xmlns:a16="http://schemas.microsoft.com/office/drawing/2014/main" id="{0494B0EB-B9ED-4544-BE6F-584828269F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6" t="24154" r="13258" b="66054"/>
          <a:stretch/>
        </p:blipFill>
        <p:spPr>
          <a:xfrm>
            <a:off x="457200" y="2841089"/>
            <a:ext cx="6146816" cy="1656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AFB1B8-B894-455C-BF03-E09112E4B954}"/>
              </a:ext>
            </a:extLst>
          </p:cNvPr>
          <p:cNvSpPr/>
          <p:nvPr/>
        </p:nvSpPr>
        <p:spPr>
          <a:xfrm>
            <a:off x="1979712" y="2841089"/>
            <a:ext cx="1872208" cy="16561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3C2728-A69A-451D-BB84-633F679477A2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1501F20-6B79-4B74-B94C-967767864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65FB8-D2F2-489C-9E1B-3BA9EC94DF3A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19B937-809E-494A-8D58-7493339B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965FB8-D2F2-489C-9E1B-3BA9EC94DF3A}"/>
              </a:ext>
            </a:extLst>
          </p:cNvPr>
          <p:cNvSpPr txBox="1"/>
          <p:nvPr/>
        </p:nvSpPr>
        <p:spPr>
          <a:xfrm>
            <a:off x="2795464" y="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Helvetica" panose="020B0604020202020204" pitchFamily="34" charset="0"/>
                <a:cs typeface="Helvetica" panose="020B0604020202020204" pitchFamily="34" charset="0"/>
              </a:rPr>
              <a:t>Cold front near Hawaii </a:t>
            </a:r>
            <a:endParaRPr kumimoji="1" lang="ja-JP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5B8464-AF55-4B4F-9C6D-9FB54D8C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22039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67544" y="188640"/>
            <a:ext cx="8406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C00000"/>
                </a:solidFill>
              </a:rPr>
              <a:t>Modification of  precipitation types for V06, with the application of “slope method”     by </a:t>
            </a:r>
            <a:r>
              <a:rPr lang="en-US" altLang="ja-JP" sz="3200" dirty="0" err="1" smtClean="0">
                <a:solidFill>
                  <a:srgbClr val="C00000"/>
                </a:solidFill>
              </a:rPr>
              <a:t>Awaka</a:t>
            </a:r>
            <a:endParaRPr lang="en-US" altLang="ja-JP" sz="3200" dirty="0" smtClean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40352" y="4067780"/>
            <a:ext cx="1133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Stratiform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55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number of pixels 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A6ADA5C-3D48-4E23-BBEE-1CEDC3A2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47626"/>
              </p:ext>
            </p:extLst>
          </p:nvPr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3168023120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69599696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323651181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41806843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898875483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790813798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2865929313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769386879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62519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9325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116723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42571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156931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24354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82248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2883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66839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27568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7745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61369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44928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0685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80356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74935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148322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3619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45831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48666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7794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42534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1.92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23908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79891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3947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113973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67817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145492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50536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214660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14152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16635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93632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69365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1478140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436667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47944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387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952496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716402-6521-4C43-B4AB-E90F93451D55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1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73B16-DB05-4598-AFC6-86AE2DF069DD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number of pixels</a:t>
            </a:r>
          </a:p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2E97D5A-90F5-4301-860D-AF5527ACC2E6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3636754834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157801575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22952061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10592697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32932310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792155696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265902541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721221637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720535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50291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116723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20413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156931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9223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26359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82248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11949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51552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66839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27568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4.85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294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61369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44928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3322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41210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80356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6728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685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8.56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4204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148322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85962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10.35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40547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45831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48666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41063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20263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42534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924208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79891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3342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0250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113973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13194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49160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145492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9409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1.50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6293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214660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14152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1538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769620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93632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39913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1478140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436667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47944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1783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4559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7BEAF5-21DA-4DF9-B0DC-8CA84A9C2A27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precipitation amount 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38272DC-4665-4E1A-AE8F-91BDD8783886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1926844518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2014083051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327143893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26422694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250705658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773716898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303035769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106706579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201493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02588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84940.35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6362.73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5516.02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88025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145282.80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10663.88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14283.87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9267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107412.20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34118.62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16749.00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130.719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567.207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246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118651.90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84346.48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28024.45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938.793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2773.779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2.53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07878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93830.97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127582.90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24413.62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755.648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4083.425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40335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225420.10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292295.60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55574.93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8932.242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13466.810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24.23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53723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257390.80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320842.10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72404.77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11382.650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17092.390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8.63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39984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69107.54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148103.40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18507.05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2957.772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3179.074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35966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30026.77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93169.73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10553.29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249.601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1701.453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4.81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16.12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88233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118529.80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72389.05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22331.67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249.637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3100.098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2.38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151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135055.00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31239.07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28006.62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101.589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413.245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716151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143576.60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16816.16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24040.25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125.803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218.246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727187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142792.00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12436.27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5613.43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01352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53598.86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5456.11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837.26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95488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1725615.69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1255822.09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326856.24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25824.454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46595.727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3.53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87795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8C2850-6125-4CBC-BE6E-8644638FF9F6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1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B8EBD2-EB69-41C7-8C88-1C383DF22A49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Ocean, precipitation amount 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D9F3B65-32D8-4D1D-80C2-D741366BB96C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281327"/>
          <a:ext cx="8229602" cy="3163708"/>
        </p:xfrm>
        <a:graphic>
          <a:graphicData uri="http://schemas.openxmlformats.org/drawingml/2006/table">
            <a:tbl>
              <a:tblPr/>
              <a:tblGrid>
                <a:gridCol w="729330">
                  <a:extLst>
                    <a:ext uri="{9D8B030D-6E8A-4147-A177-3AD203B41FA5}">
                      <a16:colId xmlns:a16="http://schemas.microsoft.com/office/drawing/2014/main" val="1146224671"/>
                    </a:ext>
                  </a:extLst>
                </a:gridCol>
                <a:gridCol w="729330">
                  <a:extLst>
                    <a:ext uri="{9D8B030D-6E8A-4147-A177-3AD203B41FA5}">
                      <a16:colId xmlns:a16="http://schemas.microsoft.com/office/drawing/2014/main" val="2655452522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33495197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228042844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577634709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2100961884"/>
                    </a:ext>
                  </a:extLst>
                </a:gridCol>
                <a:gridCol w="1793757">
                  <a:extLst>
                    <a:ext uri="{9D8B030D-6E8A-4147-A177-3AD203B41FA5}">
                      <a16:colId xmlns:a16="http://schemas.microsoft.com/office/drawing/2014/main" val="4275230196"/>
                    </a:ext>
                  </a:extLst>
                </a:gridCol>
                <a:gridCol w="995437">
                  <a:extLst>
                    <a:ext uri="{9D8B030D-6E8A-4147-A177-3AD203B41FA5}">
                      <a16:colId xmlns:a16="http://schemas.microsoft.com/office/drawing/2014/main" val="1645590522"/>
                    </a:ext>
                  </a:extLst>
                </a:gridCol>
              </a:tblGrid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78534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9040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84940.35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6362.73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5516.02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115.893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5047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145282.80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10663.88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14283.87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44.246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218.072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7825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107412.20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34118.62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16749.00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887.449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1932.390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2.27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11.54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80255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118651.90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84346.48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28024.45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4236.132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6639.661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23.69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634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93830.97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127582.90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24413.62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2493.049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9537.784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10.17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406816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225420.10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292295.60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55574.93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23710.580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23861.820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16.93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42.94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869499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257390.80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320842.10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72404.77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24612.710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32805.420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17.41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45.31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08842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69107.54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148103.40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18507.05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4919.809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6530.861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13.07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06196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30026.77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93169.73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10553.29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765.040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3562.429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10.66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33.76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49315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118529.80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72389.05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22331.67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556.701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5706.419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4.45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25.55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24213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135055.00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31239.07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28006.62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728.950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2611.810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2.05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9.33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522200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143576.60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16816.16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24040.25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224.814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1680.653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1.14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6.99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065405"/>
                  </a:ext>
                </a:extLst>
              </a:tr>
              <a:tr h="184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142792.00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12436.27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5613.43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44.129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0.79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7378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53598.86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5456.11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837.26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0.000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46.506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5.55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249561"/>
                  </a:ext>
                </a:extLst>
              </a:tr>
              <a:tr h="192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1725615.69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1255822.09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326856.24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63179.479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95293.847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7.72 </a:t>
                      </a:r>
                    </a:p>
                  </a:txBody>
                  <a:tcPr marL="7392" marR="7392" marT="73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9.18 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8587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87CE82-ADAD-4337-87D9-07C03E2560E6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229200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039A5C-DAED-4540-AE5A-2CA4688A887B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</a:t>
            </a:r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number of pixels </a:t>
            </a:r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40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7CDF0F-C71B-4AD3-8AF8-09597F02DE51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B2E86A3-8FD1-4E17-B783-15C491850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47343"/>
              </p:ext>
            </p:extLst>
          </p:nvPr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1643344088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4144019211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460386837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1983972097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786383658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583900674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3143690852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820099618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(str1_40+sta4_40)/(sta1+sta4)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sta4_40/sta4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0568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40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95809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117051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6390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33281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89112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628550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63448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52800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44809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7849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7309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29919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7760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23855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10868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0.93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272405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46287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16122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887813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28729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9678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5866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22383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17277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0.67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8359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0.54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231119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4557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2606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97605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91067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492885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79158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0616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46B284-4EDE-4BB3-81D4-190F2081AAAB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7199" y="5301208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2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A6B99C-9E9B-4A27-BE99-CE6E046A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3487-3C5C-47DC-8362-C7DFAC1F466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92396-3F95-45CC-B9EE-87F2BF5ED169}"/>
              </a:ext>
            </a:extLst>
          </p:cNvPr>
          <p:cNvSpPr txBox="1"/>
          <p:nvPr/>
        </p:nvSpPr>
        <p:spPr>
          <a:xfrm>
            <a:off x="395536" y="556562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Data : GPM 2AKu V06A</a:t>
            </a:r>
          </a:p>
          <a:p>
            <a:r>
              <a:rPr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2018 10/1 – 10/9</a:t>
            </a:r>
            <a:endParaRPr kumimoji="1" lang="en-US" altLang="ja-JP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973B16-DB05-4598-AFC6-86AE2DF069DD}"/>
              </a:ext>
            </a:extLst>
          </p:cNvPr>
          <p:cNvSpPr txBox="1"/>
          <p:nvPr/>
        </p:nvSpPr>
        <p:spPr>
          <a:xfrm>
            <a:off x="3168824" y="84485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Land, number of pixels</a:t>
            </a:r>
          </a:p>
          <a:p>
            <a:r>
              <a:rPr kumimoji="1" lang="en-US" altLang="ja-JP" dirty="0">
                <a:latin typeface="Helvetica" panose="020B0604020202020204" pitchFamily="34" charset="0"/>
                <a:cs typeface="Helvetica" panose="020B0604020202020204" pitchFamily="34" charset="0"/>
              </a:rPr>
              <a:t>threshold = 20 mm/h</a:t>
            </a:r>
            <a:endParaRPr kumimoji="1" lang="ja-JP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B20C72E1-FA82-4C73-8976-C085D16B9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78425"/>
              </p:ext>
            </p:extLst>
          </p:nvPr>
        </p:nvGraphicFramePr>
        <p:xfrm>
          <a:off x="457200" y="2234512"/>
          <a:ext cx="8229600" cy="3257338"/>
        </p:xfrm>
        <a:graphic>
          <a:graphicData uri="http://schemas.openxmlformats.org/drawingml/2006/table">
            <a:tbl>
              <a:tblPr/>
              <a:tblGrid>
                <a:gridCol w="750681">
                  <a:extLst>
                    <a:ext uri="{9D8B030D-6E8A-4147-A177-3AD203B41FA5}">
                      <a16:colId xmlns:a16="http://schemas.microsoft.com/office/drawing/2014/main" val="3006572542"/>
                    </a:ext>
                  </a:extLst>
                </a:gridCol>
                <a:gridCol w="750681">
                  <a:extLst>
                    <a:ext uri="{9D8B030D-6E8A-4147-A177-3AD203B41FA5}">
                      <a16:colId xmlns:a16="http://schemas.microsoft.com/office/drawing/2014/main" val="116796310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194960364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656573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3393627720"/>
                    </a:ext>
                  </a:extLst>
                </a:gridCol>
                <a:gridCol w="1024579">
                  <a:extLst>
                    <a:ext uri="{9D8B030D-6E8A-4147-A177-3AD203B41FA5}">
                      <a16:colId xmlns:a16="http://schemas.microsoft.com/office/drawing/2014/main" val="2451075300"/>
                    </a:ext>
                  </a:extLst>
                </a:gridCol>
                <a:gridCol w="1846271">
                  <a:extLst>
                    <a:ext uri="{9D8B030D-6E8A-4147-A177-3AD203B41FA5}">
                      <a16:colId xmlns:a16="http://schemas.microsoft.com/office/drawing/2014/main" val="1418845763"/>
                    </a:ext>
                  </a:extLst>
                </a:gridCol>
                <a:gridCol w="783651">
                  <a:extLst>
                    <a:ext uri="{9D8B030D-6E8A-4147-A177-3AD203B41FA5}">
                      <a16:colId xmlns:a16="http://schemas.microsoft.com/office/drawing/2014/main" val="1457013267"/>
                    </a:ext>
                  </a:extLst>
                </a:gridCol>
              </a:tblGrid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convective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stratiform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reclassified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(str1_20+sta4_20)/(sta1+sta4)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sta4_20/sta4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089890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Vraintype=1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Vraintype=2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Vraintype=4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NSPR≥ 20 mm/h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(%)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941922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117051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6390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1198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162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N50-N60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89112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4774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31782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N40-N50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63448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5973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1526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3.08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76864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N30-N40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44809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7849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4398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N20-N30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29919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7650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1169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7818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N10-N20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23855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10868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1505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0.38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4.72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83394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N0  -N10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46287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16122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2736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0.21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2.96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17687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S10-S0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28729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9678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2.06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758130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S20-S10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15650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3658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622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1.77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31362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S30-S20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17277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3756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601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0.12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3.33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9938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S40-S30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9950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1988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1.34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320981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S50-S40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4557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253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0.02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1.16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536557"/>
                  </a:ext>
                </a:extLst>
              </a:tr>
              <a:tr h="190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S60-S50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2125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157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99876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S60-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116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0.00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752175"/>
                  </a:ext>
                </a:extLst>
              </a:tr>
              <a:tr h="1978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ALL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492885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79158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14295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85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354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0.09 </a:t>
                      </a:r>
                    </a:p>
                  </a:txBody>
                  <a:tcPr marL="7611" marR="7611" marT="76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0.48 </a:t>
                      </a:r>
                    </a:p>
                  </a:txBody>
                  <a:tcPr marL="7611" marR="7611" marT="7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590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BBD327-D047-439D-9D6B-2DC60EF05FF3}"/>
              </a:ext>
            </a:extLst>
          </p:cNvPr>
          <p:cNvSpPr txBox="1"/>
          <p:nvPr/>
        </p:nvSpPr>
        <p:spPr>
          <a:xfrm>
            <a:off x="5868144" y="545402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      : stratiform(</a:t>
            </a:r>
            <a:r>
              <a:rPr kumimoji="1"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=1)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      : reclassified (</a:t>
            </a:r>
            <a:r>
              <a:rPr lang="en-US" altLang="ja-JP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Vraintype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=4)</a:t>
            </a:r>
          </a:p>
          <a:p>
            <a:r>
              <a:rPr kumimoji="1"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sta1_40: stratiform, NS</a:t>
            </a:r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PR≥ 40 mm/h</a:t>
            </a:r>
          </a:p>
          <a:p>
            <a:r>
              <a:rPr lang="en-US" altLang="ja-JP" sz="1400" dirty="0">
                <a:latin typeface="Helvetica" panose="020B0604020202020204" pitchFamily="34" charset="0"/>
                <a:cs typeface="Helvetica" panose="020B0604020202020204" pitchFamily="34" charset="0"/>
              </a:rPr>
              <a:t>sta4_40: reclassified, NSPR≥ 40 mm/h</a:t>
            </a:r>
            <a:endParaRPr lang="ja-JP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199" y="5301397"/>
            <a:ext cx="8229601" cy="21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2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60519</TotalTime>
  <Words>1877</Words>
  <Application>Microsoft Office PowerPoint</Application>
  <PresentationFormat>画面に合わせる (4:3)</PresentationFormat>
  <Paragraphs>1315</Paragraphs>
  <Slides>25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Meiryo UI</vt:lpstr>
      <vt:lpstr>ＭＳ Ｐゴシック</vt:lpstr>
      <vt:lpstr>游ゴシック</vt:lpstr>
      <vt:lpstr>Arial</vt:lpstr>
      <vt:lpstr>Calibri</vt:lpstr>
      <vt:lpstr>Helvetica</vt:lpstr>
      <vt:lpstr>Wingdings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渦の大きさの変化について</dc:title>
  <dc:creator>HIROKI</dc:creator>
  <cp:lastModifiedBy>yukari</cp:lastModifiedBy>
  <cp:revision>2004</cp:revision>
  <cp:lastPrinted>2017-07-09T10:47:16Z</cp:lastPrinted>
  <dcterms:created xsi:type="dcterms:W3CDTF">2012-02-20T03:38:53Z</dcterms:created>
  <dcterms:modified xsi:type="dcterms:W3CDTF">2018-10-16T08:58:06Z</dcterms:modified>
</cp:coreProperties>
</file>