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Cores Per Storm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SON FALL</c:v>
                </c:pt>
                <c:pt idx="1">
                  <c:v>DJF WINTER</c:v>
                </c:pt>
                <c:pt idx="2">
                  <c:v>MAM SPRING</c:v>
                </c:pt>
                <c:pt idx="3">
                  <c:v>JJA SUMMER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1.28</c:v>
                </c:pt>
                <c:pt idx="1">
                  <c:v>1.26</c:v>
                </c:pt>
                <c:pt idx="2">
                  <c:v>1.31</c:v>
                </c:pt>
                <c:pt idx="3">
                  <c:v>1.2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BCF-402D-A67A-E2465D37FA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SON FALL</c:v>
                </c:pt>
                <c:pt idx="1">
                  <c:v>DJF WINTER</c:v>
                </c:pt>
                <c:pt idx="2">
                  <c:v>MAM SPRING</c:v>
                </c:pt>
                <c:pt idx="3">
                  <c:v>JJA SUMMER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1.59</c:v>
                </c:pt>
                <c:pt idx="1">
                  <c:v>1</c:v>
                </c:pt>
                <c:pt idx="2">
                  <c:v>1.23</c:v>
                </c:pt>
                <c:pt idx="3">
                  <c:v>1.22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BCF-402D-A67A-E2465D37FA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87476888"/>
        <c:axId val="187475712"/>
        <c:axId val="0"/>
      </c:bar3DChart>
      <c:catAx>
        <c:axId val="187476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475712"/>
        <c:crosses val="autoZero"/>
        <c:auto val="1"/>
        <c:lblAlgn val="ctr"/>
        <c:lblOffset val="100"/>
        <c:noMultiLvlLbl val="0"/>
      </c:catAx>
      <c:valAx>
        <c:axId val="187475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47688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all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Average Pixels / Storm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all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bg2">
            <a:lumMod val="75000"/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8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1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1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SON FALL</c:v>
                </c:pt>
                <c:pt idx="1">
                  <c:v>DJF WINTER</c:v>
                </c:pt>
                <c:pt idx="2">
                  <c:v>MAM SPRING</c:v>
                </c:pt>
                <c:pt idx="3">
                  <c:v>JJA SUMMER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2248</c:v>
                </c:pt>
                <c:pt idx="1">
                  <c:v>1718</c:v>
                </c:pt>
                <c:pt idx="2">
                  <c:v>2492</c:v>
                </c:pt>
                <c:pt idx="3">
                  <c:v>1718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BCF-402D-A67A-E2465D37FA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8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2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2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SON FALL</c:v>
                </c:pt>
                <c:pt idx="1">
                  <c:v>DJF WINTER</c:v>
                </c:pt>
                <c:pt idx="2">
                  <c:v>MAM SPRING</c:v>
                </c:pt>
                <c:pt idx="3">
                  <c:v>JJA SUMMER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2148</c:v>
                </c:pt>
                <c:pt idx="1">
                  <c:v>2276</c:v>
                </c:pt>
                <c:pt idx="2">
                  <c:v>2684</c:v>
                </c:pt>
                <c:pt idx="3">
                  <c:v>2276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BCF-402D-A67A-E2465D37FA5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4"/>
        <c:gapDepth val="53"/>
        <c:shape val="box"/>
        <c:axId val="293442784"/>
        <c:axId val="293440040"/>
        <c:axId val="0"/>
      </c:bar3DChart>
      <c:catAx>
        <c:axId val="293442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3440040"/>
        <c:crosses val="autoZero"/>
        <c:auto val="1"/>
        <c:lblAlgn val="ctr"/>
        <c:lblOffset val="100"/>
        <c:noMultiLvlLbl val="0"/>
      </c:catAx>
      <c:valAx>
        <c:axId val="293440040"/>
        <c:scaling>
          <c:orientation val="minMax"/>
        </c:scaling>
        <c:delete val="1"/>
        <c:axPos val="l"/>
        <c:numFmt formatCode="0.00" sourceLinked="1"/>
        <c:majorTickMark val="out"/>
        <c:minorTickMark val="none"/>
        <c:tickLblPos val="nextTo"/>
        <c:crossAx val="29344278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50000"/>
                <a:lumOff val="50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dk1">
        <a:lumMod val="75000"/>
        <a:lumOff val="25000"/>
      </a:schemeClr>
    </a:solidFill>
    <a:ln w="6350" cap="flat" cmpd="sng" algn="ctr">
      <a:solidFill>
        <a:schemeClr val="dk1">
          <a:tint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Pixels</a:t>
            </a:r>
            <a:r>
              <a:rPr lang="en-US" baseline="0" dirty="0" smtClean="0"/>
              <a:t> Per Core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SON FALL</c:v>
                </c:pt>
                <c:pt idx="1">
                  <c:v>DJF WINTER</c:v>
                </c:pt>
                <c:pt idx="2">
                  <c:v>MAM SPRING</c:v>
                </c:pt>
                <c:pt idx="3">
                  <c:v>JJA SUMMER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74</c:v>
                </c:pt>
                <c:pt idx="1">
                  <c:v>74</c:v>
                </c:pt>
                <c:pt idx="2">
                  <c:v>99</c:v>
                </c:pt>
                <c:pt idx="3">
                  <c:v>60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BCF-402D-A67A-E2465D37FA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SON FALL</c:v>
                </c:pt>
                <c:pt idx="1">
                  <c:v>DJF WINTER</c:v>
                </c:pt>
                <c:pt idx="2">
                  <c:v>MAM SPRING</c:v>
                </c:pt>
                <c:pt idx="3">
                  <c:v>JJA SUMMER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97</c:v>
                </c:pt>
                <c:pt idx="1">
                  <c:v>64</c:v>
                </c:pt>
                <c:pt idx="2">
                  <c:v>115</c:v>
                </c:pt>
                <c:pt idx="3">
                  <c:v>90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BCF-402D-A67A-E2465D37FA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293438472"/>
        <c:axId val="293442000"/>
        <c:axId val="0"/>
      </c:bar3DChart>
      <c:catAx>
        <c:axId val="293438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3442000"/>
        <c:crosses val="autoZero"/>
        <c:auto val="1"/>
        <c:lblAlgn val="ctr"/>
        <c:lblOffset val="100"/>
        <c:noMultiLvlLbl val="0"/>
      </c:catAx>
      <c:valAx>
        <c:axId val="293442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343847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all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en-US" dirty="0" err="1" smtClean="0"/>
              <a:t>NUmBER</a:t>
            </a:r>
            <a:r>
              <a:rPr lang="en-US" dirty="0" smtClean="0"/>
              <a:t> OF CORES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all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bg2">
            <a:lumMod val="75000"/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8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1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1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SON FALL</c:v>
                </c:pt>
                <c:pt idx="1">
                  <c:v>DJF WINTER</c:v>
                </c:pt>
                <c:pt idx="2">
                  <c:v>MAM SPRING</c:v>
                </c:pt>
                <c:pt idx="3">
                  <c:v>JJA SUMMER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73</c:v>
                </c:pt>
                <c:pt idx="1">
                  <c:v>54</c:v>
                </c:pt>
                <c:pt idx="2">
                  <c:v>76</c:v>
                </c:pt>
                <c:pt idx="3">
                  <c:v>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BCF-402D-A67A-E2465D37FA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8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flat">
              <a:contourClr>
                <a:schemeClr val="accent2">
                  <a:lumMod val="50000"/>
                </a:schemeClr>
              </a:contourClr>
            </a:sp3d>
          </c:spPr>
          <c:invertIfNegative val="0"/>
          <c:dLbls>
            <c:spPr>
              <a:solidFill>
                <a:schemeClr val="accent2">
                  <a:alpha val="30000"/>
                </a:schemeClr>
              </a:solidFill>
              <a:ln>
                <a:solidFill>
                  <a:schemeClr val="lt1">
                    <a:alpha val="50000"/>
                  </a:schemeClr>
                </a:solidFill>
                <a:round/>
              </a:ln>
              <a:effectLst>
                <a:outerShdw blurRad="63500" dist="889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SON FALL</c:v>
                </c:pt>
                <c:pt idx="1">
                  <c:v>DJF WINTER</c:v>
                </c:pt>
                <c:pt idx="2">
                  <c:v>MAM SPRING</c:v>
                </c:pt>
                <c:pt idx="3">
                  <c:v>JJA SUMMER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35</c:v>
                </c:pt>
                <c:pt idx="1">
                  <c:v>1</c:v>
                </c:pt>
                <c:pt idx="2">
                  <c:v>49</c:v>
                </c:pt>
                <c:pt idx="3">
                  <c:v>118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BCF-402D-A67A-E2465D37FA5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4"/>
        <c:gapDepth val="53"/>
        <c:shape val="box"/>
        <c:axId val="299722672"/>
        <c:axId val="299721888"/>
        <c:axId val="0"/>
      </c:bar3DChart>
      <c:catAx>
        <c:axId val="299722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9721888"/>
        <c:crosses val="autoZero"/>
        <c:auto val="1"/>
        <c:lblAlgn val="ctr"/>
        <c:lblOffset val="100"/>
        <c:noMultiLvlLbl val="0"/>
      </c:catAx>
      <c:valAx>
        <c:axId val="299721888"/>
        <c:scaling>
          <c:orientation val="minMax"/>
        </c:scaling>
        <c:delete val="1"/>
        <c:axPos val="l"/>
        <c:numFmt formatCode="0.00" sourceLinked="1"/>
        <c:majorTickMark val="out"/>
        <c:minorTickMark val="none"/>
        <c:tickLblPos val="nextTo"/>
        <c:crossAx val="29972267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50000"/>
                <a:lumOff val="50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dk1">
        <a:lumMod val="75000"/>
        <a:lumOff val="25000"/>
      </a:schemeClr>
    </a:solidFill>
    <a:ln w="6350" cap="flat" cmpd="sng" algn="ctr">
      <a:solidFill>
        <a:schemeClr val="dk1">
          <a:tint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1">
  <cs:axisTitle>
    <cs:lnRef idx="0"/>
    <cs:fillRef idx="0"/>
    <cs:effectRef idx="0"/>
    <cs:fontRef idx="minor">
      <a:schemeClr val="lt1">
        <a:lumMod val="75000"/>
      </a:schemeClr>
    </cs:fontRef>
    <cs:defRPr sz="1197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6350" cap="flat" cmpd="sng" algn="ctr">
        <a:solidFill>
          <a:schemeClr val="dk1">
            <a:tint val="75000"/>
          </a:schemeClr>
        </a:solidFill>
        <a:round/>
      </a:ln>
    </cs:spPr>
    <cs:defRPr sz="133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</cs:dataLabel>
  <cs:dataLabelCallout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  <a:scene3d>
        <a:camera prst="orthographicFront"/>
        <a:lightRig rig="threePt" dir="t"/>
      </a:scene3d>
      <a:sp3d prstMaterial="flat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dk1">
            <a:lumMod val="75000"/>
            <a:lumOff val="2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bg2">
          <a:lumMod val="75000"/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>
        <a:solidFill>
          <a:schemeClr val="lt1">
            <a:lumMod val="50000"/>
          </a:schemeClr>
        </a:solidFill>
      </a:ln>
    </cs:spPr>
  </cs:gridlineMajor>
  <cs:gridlineMinor>
    <cs:lnRef idx="0"/>
    <cs:fillRef idx="0"/>
    <cs:effectRef idx="0"/>
    <cs:fontRef idx="minor">
      <a:schemeClr val="tx1"/>
    </cs:fontRef>
    <cs:spPr>
      <a:ln w="9525">
        <a:solidFill>
          <a:schemeClr val="lt1">
            <a:lumMod val="40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/>
    </cs:fontRef>
    <cs:defRPr sz="2200" b="0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1">
  <cs:axisTitle>
    <cs:lnRef idx="0"/>
    <cs:fillRef idx="0"/>
    <cs:effectRef idx="0"/>
    <cs:fontRef idx="minor">
      <a:schemeClr val="lt1">
        <a:lumMod val="75000"/>
      </a:schemeClr>
    </cs:fontRef>
    <cs:defRPr sz="1197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6350" cap="flat" cmpd="sng" algn="ctr">
        <a:solidFill>
          <a:schemeClr val="dk1">
            <a:tint val="75000"/>
          </a:schemeClr>
        </a:solidFill>
        <a:round/>
      </a:ln>
    </cs:spPr>
    <cs:defRPr sz="1330" kern="1200"/>
  </cs:chartArea>
  <cs:dataLabel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</cs:dataLabel>
  <cs:dataLabelCallout>
    <cs:lnRef idx="0"/>
    <cs:fillRef idx="0">
      <cs:styleClr val="auto"/>
    </cs:fillRef>
    <cs:effectRef idx="0"/>
    <cs:fontRef idx="minor">
      <a:schemeClr val="lt1"/>
    </cs:fontRef>
    <cs:spPr>
      <a:solidFill>
        <a:schemeClr val="phClr">
          <a:alpha val="30000"/>
        </a:schemeClr>
      </a:solidFill>
      <a:ln>
        <a:solidFill>
          <a:schemeClr val="lt1">
            <a:alpha val="50000"/>
          </a:schemeClr>
        </a:solidFill>
        <a:round/>
      </a:ln>
      <a:effectLst>
        <a:outerShdw blurRad="63500" dist="88900" dir="2700000" algn="tl" rotWithShape="0">
          <a:prstClr val="black">
            <a:alpha val="40000"/>
          </a:prstClr>
        </a:outerShdw>
      </a:effectLst>
    </cs:spPr>
    <cs:defRPr sz="1197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>
          <a:alpha val="88000"/>
        </a:schemeClr>
      </a:solidFill>
      <a:ln>
        <a:solidFill>
          <a:schemeClr val="phClr">
            <a:lumMod val="50000"/>
          </a:schemeClr>
        </a:solidFill>
      </a:ln>
      <a:scene3d>
        <a:camera prst="orthographicFront"/>
        <a:lightRig rig="threePt" dir="t"/>
      </a:scene3d>
      <a:sp3d prstMaterial="flat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dk1">
            <a:lumMod val="75000"/>
            <a:lumOff val="2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bg2">
          <a:lumMod val="75000"/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>
        <a:solidFill>
          <a:schemeClr val="lt1">
            <a:lumMod val="50000"/>
          </a:schemeClr>
        </a:solidFill>
      </a:ln>
    </cs:spPr>
  </cs:gridlineMajor>
  <cs:gridlineMinor>
    <cs:lnRef idx="0"/>
    <cs:fillRef idx="0"/>
    <cs:effectRef idx="0"/>
    <cs:fontRef idx="minor">
      <a:schemeClr val="tx1"/>
    </cs:fontRef>
    <cs:spPr>
      <a:ln w="9525">
        <a:solidFill>
          <a:schemeClr val="lt1">
            <a:lumMod val="40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/>
    </cs:fontRef>
    <cs:defRPr sz="2200" b="0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501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7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324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839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03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782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454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238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17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779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357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4AB5D-3805-43FC-8D4A-CDF8F1C95CB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64E83-35DB-4099-9191-C75F5E26B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808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All Season Wide Convective Cores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684716498"/>
              </p:ext>
            </p:extLst>
          </p:nvPr>
        </p:nvGraphicFramePr>
        <p:xfrm>
          <a:off x="2032000" y="1690688"/>
          <a:ext cx="8128000" cy="4096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1329" y="6243118"/>
            <a:ext cx="108024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Fall features more cores in the Plains, while winter Gulf storms have noticeably more.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526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All Season Wide Convective Cores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934426338"/>
              </p:ext>
            </p:extLst>
          </p:nvPr>
        </p:nvGraphicFramePr>
        <p:xfrm>
          <a:off x="2032000" y="1690688"/>
          <a:ext cx="8128000" cy="4096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1329" y="6243118"/>
            <a:ext cx="108024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Plains storms are generally bigger year-round, although Gulf are slightly larger in the fall.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628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All Season Wide Convective Cores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072049917"/>
              </p:ext>
            </p:extLst>
          </p:nvPr>
        </p:nvGraphicFramePr>
        <p:xfrm>
          <a:off x="2032000" y="1690688"/>
          <a:ext cx="8128000" cy="4096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882588" y="6211669"/>
            <a:ext cx="8166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Not only do winter Gulf cases have more cores, they are also larger cores than those in the Plains.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491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All Season Wide Convective Cores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887846647"/>
              </p:ext>
            </p:extLst>
          </p:nvPr>
        </p:nvGraphicFramePr>
        <p:xfrm>
          <a:off x="2032000" y="1690688"/>
          <a:ext cx="8128000" cy="4096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1329" y="6243118"/>
            <a:ext cx="108024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This accounts for the ‘Popcorn’ view of the Gulf Cases.  (Is there really only 1 winter Plains core???)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252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109</Words>
  <Application>Microsoft Office PowerPoint</Application>
  <PresentationFormat>Widescreen</PresentationFormat>
  <Paragraphs>12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All Season Wide Convective Cores </vt:lpstr>
      <vt:lpstr>All Season Wide Convective Cores </vt:lpstr>
      <vt:lpstr>All Season Wide Convective Cores </vt:lpstr>
      <vt:lpstr>All Season Wide Convective Cores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Season Wide Convective Cores </dc:title>
  <dc:creator>shannie3</dc:creator>
  <cp:lastModifiedBy>shannie3</cp:lastModifiedBy>
  <cp:revision>5</cp:revision>
  <dcterms:created xsi:type="dcterms:W3CDTF">2018-06-13T18:55:51Z</dcterms:created>
  <dcterms:modified xsi:type="dcterms:W3CDTF">2018-06-13T19:17:00Z</dcterms:modified>
</cp:coreProperties>
</file>