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omments/comment1.xml" ContentType="application/vnd.openxmlformats-officedocument.presentationml.comment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90" r:id="rId5"/>
    <p:sldId id="269" r:id="rId6"/>
    <p:sldId id="270" r:id="rId7"/>
    <p:sldId id="271" r:id="rId8"/>
    <p:sldId id="272" r:id="rId9"/>
    <p:sldId id="273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nnie3" initials="s" lastIdx="1" clrIdx="0">
    <p:extLst>
      <p:ext uri="{19B8F6BF-5375-455C-9EA6-DF929625EA0E}">
        <p15:presenceInfo xmlns:p15="http://schemas.microsoft.com/office/powerpoint/2012/main" userId="shannie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1.1399999999999999</c:v>
                </c:pt>
                <c:pt idx="2">
                  <c:v>1</c:v>
                </c:pt>
                <c:pt idx="3">
                  <c:v>1.26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</c:v>
                </c:pt>
                <c:pt idx="1">
                  <c:v>1.17</c:v>
                </c:pt>
                <c:pt idx="2">
                  <c:v>1.27</c:v>
                </c:pt>
                <c:pt idx="3">
                  <c:v>1.19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28727768"/>
        <c:axId val="83396800"/>
        <c:axId val="0"/>
      </c:bar3DChart>
      <c:valAx>
        <c:axId val="83396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727768"/>
        <c:crosses val="autoZero"/>
        <c:crossBetween val="between"/>
      </c:valAx>
      <c:catAx>
        <c:axId val="128727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9680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42</c:v>
                </c:pt>
                <c:pt idx="2">
                  <c:v>18</c:v>
                </c:pt>
                <c:pt idx="3">
                  <c:v>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23</c:v>
                </c:pt>
                <c:pt idx="1">
                  <c:v>89</c:v>
                </c:pt>
                <c:pt idx="2">
                  <c:v>93</c:v>
                </c:pt>
                <c:pt idx="3">
                  <c:v>106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49497264"/>
        <c:axId val="248500368"/>
      </c:barChart>
      <c:catAx>
        <c:axId val="24949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500368"/>
        <c:crosses val="autoZero"/>
        <c:auto val="1"/>
        <c:lblAlgn val="ctr"/>
        <c:lblOffset val="100"/>
        <c:noMultiLvlLbl val="0"/>
      </c:catAx>
      <c:valAx>
        <c:axId val="248500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949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3699</c:v>
                </c:pt>
                <c:pt idx="2">
                  <c:v>446</c:v>
                </c:pt>
                <c:pt idx="3">
                  <c:v>1239</c:v>
                </c:pt>
                <c:pt idx="4">
                  <c:v>1565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5489</c:v>
                </c:pt>
                <c:pt idx="2">
                  <c:v>644</c:v>
                </c:pt>
                <c:pt idx="3">
                  <c:v>1656</c:v>
                </c:pt>
                <c:pt idx="4">
                  <c:v>2091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813528"/>
        <c:axId val="213924064"/>
      </c:barChart>
      <c:catAx>
        <c:axId val="106813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924064"/>
        <c:crosses val="autoZero"/>
        <c:auto val="1"/>
        <c:lblAlgn val="ctr"/>
        <c:lblOffset val="100"/>
        <c:noMultiLvlLbl val="0"/>
      </c:catAx>
      <c:valAx>
        <c:axId val="213924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8135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 smtClean="0"/>
              <a:t>/(Convective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86.11</c:v>
                </c:pt>
                <c:pt idx="1">
                  <c:v>56.55</c:v>
                </c:pt>
                <c:pt idx="2">
                  <c:v>66.510000000000005</c:v>
                </c:pt>
                <c:pt idx="3">
                  <c:v>74.790000000000006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91</c:v>
                </c:pt>
                <c:pt idx="1">
                  <c:v>58.86</c:v>
                </c:pt>
                <c:pt idx="2">
                  <c:v>64.17</c:v>
                </c:pt>
                <c:pt idx="3">
                  <c:v>76.53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28516816"/>
        <c:axId val="128517208"/>
      </c:barChart>
      <c:catAx>
        <c:axId val="128516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517208"/>
        <c:crosses val="autoZero"/>
        <c:auto val="1"/>
        <c:lblAlgn val="ctr"/>
        <c:lblOffset val="100"/>
        <c:noMultiLvlLbl val="0"/>
      </c:catAx>
      <c:valAx>
        <c:axId val="128517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51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Convective/(Convective + </a:t>
            </a:r>
            <a:r>
              <a:rPr lang="en-US" dirty="0" err="1"/>
              <a:t>Stratiform</a:t>
            </a:r>
            <a:r>
              <a:rPr lang="en-US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13.89</c:v>
                </c:pt>
                <c:pt idx="1">
                  <c:v>43.45</c:v>
                </c:pt>
                <c:pt idx="2">
                  <c:v>33.49</c:v>
                </c:pt>
                <c:pt idx="3">
                  <c:v>25.21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</c:v>
                </c:pt>
                <c:pt idx="1">
                  <c:v>41.14</c:v>
                </c:pt>
                <c:pt idx="2">
                  <c:v>35.83</c:v>
                </c:pt>
                <c:pt idx="3">
                  <c:v>23.47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20"/>
        <c:axId val="246521392"/>
        <c:axId val="247028824"/>
      </c:barChart>
      <c:catAx>
        <c:axId val="246521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028824"/>
        <c:crosses val="autoZero"/>
        <c:auto val="1"/>
        <c:lblAlgn val="ctr"/>
        <c:lblOffset val="100"/>
        <c:noMultiLvlLbl val="0"/>
      </c:catAx>
      <c:valAx>
        <c:axId val="247028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52139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Convective/Stratiform</a:t>
            </a:r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16.13</c:v>
                </c:pt>
                <c:pt idx="1">
                  <c:v>76.819999999999993</c:v>
                </c:pt>
                <c:pt idx="2">
                  <c:v>50.35</c:v>
                </c:pt>
                <c:pt idx="3">
                  <c:v>33.71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9.9</c:v>
                </c:pt>
                <c:pt idx="1">
                  <c:v>69.89</c:v>
                </c:pt>
                <c:pt idx="2">
                  <c:v>55.84</c:v>
                </c:pt>
                <c:pt idx="3">
                  <c:v>30.67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47026864"/>
        <c:axId val="106841504"/>
      </c:barChart>
      <c:catAx>
        <c:axId val="247026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841504"/>
        <c:crosses val="autoZero"/>
        <c:auto val="1"/>
        <c:lblAlgn val="ctr"/>
        <c:lblOffset val="100"/>
        <c:noMultiLvlLbl val="0"/>
      </c:catAx>
      <c:valAx>
        <c:axId val="106841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02686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Stratiform/All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77.260000000000005</c:v>
                </c:pt>
                <c:pt idx="1">
                  <c:v>36.15</c:v>
                </c:pt>
                <c:pt idx="2">
                  <c:v>51.25</c:v>
                </c:pt>
                <c:pt idx="3">
                  <c:v>60.08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77.16</c:v>
                </c:pt>
                <c:pt idx="1">
                  <c:v>33.93</c:v>
                </c:pt>
                <c:pt idx="2">
                  <c:v>40.42</c:v>
                </c:pt>
                <c:pt idx="3">
                  <c:v>56.61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2783616"/>
        <c:axId val="212784008"/>
        <c:axId val="0"/>
      </c:bar3DChart>
      <c:catAx>
        <c:axId val="21278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784008"/>
        <c:crosses val="autoZero"/>
        <c:auto val="1"/>
        <c:lblAlgn val="ctr"/>
        <c:lblOffset val="100"/>
        <c:noMultiLvlLbl val="0"/>
      </c:catAx>
      <c:valAx>
        <c:axId val="212784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7836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Convection/All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12.46</c:v>
                </c:pt>
                <c:pt idx="1">
                  <c:v>27.77</c:v>
                </c:pt>
                <c:pt idx="2">
                  <c:v>25.81</c:v>
                </c:pt>
                <c:pt idx="3">
                  <c:v>20.25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7.64</c:v>
                </c:pt>
                <c:pt idx="1">
                  <c:v>23.71</c:v>
                </c:pt>
                <c:pt idx="2">
                  <c:v>22.57</c:v>
                </c:pt>
                <c:pt idx="3">
                  <c:v>17.36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8502720"/>
        <c:axId val="248503112"/>
        <c:axId val="0"/>
      </c:bar3DChart>
      <c:catAx>
        <c:axId val="2485027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503112"/>
        <c:crosses val="autoZero"/>
        <c:auto val="1"/>
        <c:lblAlgn val="ctr"/>
        <c:lblOffset val="100"/>
        <c:noMultiLvlLbl val="0"/>
      </c:catAx>
      <c:valAx>
        <c:axId val="248503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50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(C + SF) /</a:t>
            </a:r>
            <a:r>
              <a:rPr lang="en-US" baseline="0" dirty="0" smtClean="0"/>
              <a:t> ALL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89.72</c:v>
                </c:pt>
                <c:pt idx="1">
                  <c:v>63.91</c:v>
                </c:pt>
                <c:pt idx="2">
                  <c:v>77.05</c:v>
                </c:pt>
                <c:pt idx="3">
                  <c:v>80.33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84.8</c:v>
                </c:pt>
                <c:pt idx="1">
                  <c:v>57.64</c:v>
                </c:pt>
                <c:pt idx="2">
                  <c:v>62.99</c:v>
                </c:pt>
                <c:pt idx="3">
                  <c:v>73.98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49159624"/>
        <c:axId val="249160016"/>
        <c:axId val="0"/>
      </c:bar3DChart>
      <c:catAx>
        <c:axId val="249159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9160016"/>
        <c:crosses val="autoZero"/>
        <c:auto val="1"/>
        <c:lblAlgn val="ctr"/>
        <c:lblOffset val="100"/>
        <c:noMultiLvlLbl val="0"/>
      </c:catAx>
      <c:valAx>
        <c:axId val="24916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91596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Core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Sheet1!$B$2:$B$4</c:f>
              <c:numCache>
                <c:formatCode>0.00</c:formatCode>
                <c:ptCount val="3"/>
                <c:pt idx="0">
                  <c:v>17</c:v>
                </c:pt>
                <c:pt idx="1">
                  <c:v>81</c:v>
                </c:pt>
                <c:pt idx="2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Sheet1!$C$2:$C$4</c:f>
              <c:numCache>
                <c:formatCode>0.00</c:formatCode>
                <c:ptCount val="3"/>
                <c:pt idx="0">
                  <c:v>22</c:v>
                </c:pt>
                <c:pt idx="1">
                  <c:v>134</c:v>
                </c:pt>
                <c:pt idx="2">
                  <c:v>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48227888"/>
        <c:axId val="248228280"/>
        <c:axId val="0"/>
      </c:bar3DChart>
      <c:catAx>
        <c:axId val="2482278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228280"/>
        <c:crosses val="autoZero"/>
        <c:auto val="1"/>
        <c:lblAlgn val="ctr"/>
        <c:lblOffset val="100"/>
        <c:noMultiLvlLbl val="0"/>
      </c:catAx>
      <c:valAx>
        <c:axId val="248228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227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9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4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7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56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4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9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1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7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514D7-F933-4E5B-A8F8-9E3AAAFFC8EC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7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126132083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Astronomical Summer Extreme </a:t>
            </a:r>
            <a:r>
              <a:rPr lang="en-US" sz="4000" dirty="0"/>
              <a:t>Events </a:t>
            </a:r>
            <a:r>
              <a:rPr lang="en-US" sz="4000" dirty="0" smtClean="0"/>
              <a:t>Comparison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1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Astronomical Summer Extreme </a:t>
            </a:r>
            <a:r>
              <a:rPr lang="en-US" sz="4000" dirty="0" smtClean="0"/>
              <a:t>Events Comparison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01396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20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Astronomical Summer Extreme </a:t>
            </a:r>
            <a:r>
              <a:rPr lang="en-US" sz="3600" dirty="0" smtClean="0"/>
              <a:t>Events Comparison</a:t>
            </a:r>
            <a:endParaRPr lang="en-US" sz="3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9734304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49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Astronomical Summer Extreme </a:t>
            </a:r>
            <a:r>
              <a:rPr lang="en-US" sz="3600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1241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591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Astronomical Summer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4334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867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Astronomical Summer Extreme </a:t>
            </a:r>
            <a:r>
              <a:rPr lang="en-US" sz="4000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469277826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6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Astronomical Summer Extreme </a:t>
            </a:r>
            <a:r>
              <a:rPr lang="en-US" sz="3600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369271456"/>
              </p:ext>
            </p:extLst>
          </p:nvPr>
        </p:nvGraphicFramePr>
        <p:xfrm>
          <a:off x="2517732" y="1427967"/>
          <a:ext cx="6688898" cy="397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6877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Astronomical Summer </a:t>
            </a:r>
            <a:r>
              <a:rPr lang="en-US" sz="3600" dirty="0" smtClean="0"/>
              <a:t>Extreme </a:t>
            </a:r>
            <a:r>
              <a:rPr lang="en-US" sz="3600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436171924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8411" y="5874707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35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Astronomical Summer Extreme </a:t>
            </a:r>
            <a:r>
              <a:rPr lang="en-US" sz="4000" dirty="0"/>
              <a:t>Events </a:t>
            </a:r>
            <a:r>
              <a:rPr lang="en-US" sz="4000" dirty="0" smtClean="0"/>
              <a:t>Comparison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978210815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0903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Astronomical Summer Extreme </a:t>
            </a:r>
            <a:r>
              <a:rPr lang="en-US" sz="4000" dirty="0" smtClean="0"/>
              <a:t>Events Comparison</a:t>
            </a:r>
            <a:endParaRPr lang="en-US" sz="4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4294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534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87</Words>
  <Application>Microsoft Office PowerPoint</Application>
  <PresentationFormat>Widescreen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Astronomical Summer Extreme Events Comparison </vt:lpstr>
      <vt:lpstr>Astronomical Summer Extreme Events Comparison</vt:lpstr>
      <vt:lpstr>Astronomical Summer Extreme Events Comparison</vt:lpstr>
      <vt:lpstr>Astronomical Summer Extreme Events Comparison</vt:lpstr>
      <vt:lpstr>Astronomical Summer Extreme Events Comparison</vt:lpstr>
      <vt:lpstr>Astronomical Summer Extreme Events Comparison</vt:lpstr>
      <vt:lpstr>Astronomical Summer Extreme Events Comparison</vt:lpstr>
      <vt:lpstr>Astronomical Summer Extreme Events Comparison </vt:lpstr>
      <vt:lpstr>Astronomical Summer Extreme Events Comparison</vt:lpstr>
      <vt:lpstr>Astronomical Summer Extreme Events Comparison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shannie3</dc:creator>
  <cp:lastModifiedBy>shannie3</cp:lastModifiedBy>
  <cp:revision>84</cp:revision>
  <dcterms:created xsi:type="dcterms:W3CDTF">2018-03-30T19:39:58Z</dcterms:created>
  <dcterms:modified xsi:type="dcterms:W3CDTF">2018-06-06T19:31:13Z</dcterms:modified>
</cp:coreProperties>
</file>