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omments/comment1.xml" ContentType="application/vnd.openxmlformats-officedocument.presentationml.comments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7" r:id="rId3"/>
    <p:sldId id="268" r:id="rId4"/>
    <p:sldId id="276" r:id="rId5"/>
    <p:sldId id="269" r:id="rId6"/>
    <p:sldId id="270" r:id="rId7"/>
    <p:sldId id="271" r:id="rId8"/>
    <p:sldId id="272" r:id="rId9"/>
    <p:sldId id="273" r:id="rId10"/>
    <p:sldId id="27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hannie3" initials="s" lastIdx="1" clrIdx="0">
    <p:extLst>
      <p:ext uri="{19B8F6BF-5375-455C-9EA6-DF929625EA0E}">
        <p15:presenceInfo xmlns:p15="http://schemas.microsoft.com/office/powerpoint/2012/main" userId="shannie3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Sheet1!$B$2:$B$5</c:f>
              <c:numCache>
                <c:formatCode>0.00</c:formatCode>
                <c:ptCount val="4"/>
                <c:pt idx="0">
                  <c:v>1</c:v>
                </c:pt>
                <c:pt idx="1">
                  <c:v>1.1399999999999999</c:v>
                </c:pt>
                <c:pt idx="2">
                  <c:v>1.0900000000000001</c:v>
                </c:pt>
                <c:pt idx="3">
                  <c:v>1.2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C73-4BD7-9CEE-1BBD0ECB4E9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Sheet1!$C$2:$C$5</c:f>
              <c:numCache>
                <c:formatCode>0.00</c:formatCode>
                <c:ptCount val="4"/>
                <c:pt idx="0">
                  <c:v>1</c:v>
                </c:pt>
                <c:pt idx="1">
                  <c:v>1.17</c:v>
                </c:pt>
                <c:pt idx="2">
                  <c:v>1.28</c:v>
                </c:pt>
                <c:pt idx="3">
                  <c:v>1.22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2C73-4BD7-9CEE-1BBD0ECB4E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314068944"/>
        <c:axId val="314060712"/>
        <c:axId val="0"/>
      </c:bar3DChart>
      <c:valAx>
        <c:axId val="31406071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14068944"/>
        <c:crosses val="autoZero"/>
        <c:crossBetween val="between"/>
      </c:valAx>
      <c:catAx>
        <c:axId val="3140689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14060712"/>
        <c:crosses val="autoZero"/>
        <c:auto val="1"/>
        <c:lblAlgn val="ctr"/>
        <c:lblOffset val="100"/>
        <c:noMultiLvlLbl val="0"/>
      </c:catAx>
      <c:dTable>
        <c:showHorzBorder val="1"/>
        <c:showVertBorder val="1"/>
        <c:showOutline val="1"/>
        <c:showKeys val="1"/>
        <c:spPr>
          <a:noFill/>
          <a:ln w="9525">
            <a:solidFill>
              <a:schemeClr val="dk1">
                <a:lumMod val="35000"/>
                <a:lumOff val="6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cap="all" spc="15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Number of </a:t>
            </a:r>
            <a:r>
              <a:rPr lang="en-US" dirty="0" smtClean="0"/>
              <a:t>CORES</a:t>
            </a:r>
          </a:p>
          <a:p>
            <a:pPr>
              <a:defRPr/>
            </a:pP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cap="all" spc="15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pattFill prst="narHorz">
              <a:fgClr>
                <a:schemeClr val="accent1"/>
              </a:fgClr>
              <a:bgClr>
                <a:schemeClr val="accent1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1"/>
              </a:innerShdw>
            </a:effectLst>
          </c:spPr>
          <c:invertIfNegative val="0"/>
          <c:cat>
            <c:strRef>
              <c:f>Sheet1!$A$2:$A$5</c:f>
              <c:strCache>
                <c:ptCount val="4"/>
                <c:pt idx="0">
                  <c:v>Broad Stratiform</c:v>
                </c:pt>
                <c:pt idx="1">
                  <c:v>Deep Convective Core</c:v>
                </c:pt>
                <c:pt idx="2">
                  <c:v>Deep Wide Core</c:v>
                </c:pt>
                <c:pt idx="3">
                  <c:v>Wide Convective Core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12</c:v>
                </c:pt>
                <c:pt idx="1">
                  <c:v>42</c:v>
                </c:pt>
                <c:pt idx="2">
                  <c:v>24</c:v>
                </c:pt>
                <c:pt idx="3">
                  <c:v>84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B0C-42A3-8435-85288ED8A3D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pattFill prst="narHorz">
              <a:fgClr>
                <a:schemeClr val="accent2"/>
              </a:fgClr>
              <a:bgClr>
                <a:schemeClr val="accent2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2"/>
              </a:innerShdw>
            </a:effectLst>
          </c:spPr>
          <c:invertIfNegative val="0"/>
          <c:cat>
            <c:strRef>
              <c:f>Sheet1!$A$2:$A$5</c:f>
              <c:strCache>
                <c:ptCount val="4"/>
                <c:pt idx="0">
                  <c:v>Broad Stratiform</c:v>
                </c:pt>
                <c:pt idx="1">
                  <c:v>Deep Convective Core</c:v>
                </c:pt>
                <c:pt idx="2">
                  <c:v>Deep Wide Core</c:v>
                </c:pt>
                <c:pt idx="3">
                  <c:v>Wide Convective Core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31</c:v>
                </c:pt>
                <c:pt idx="1">
                  <c:v>97</c:v>
                </c:pt>
                <c:pt idx="2">
                  <c:v>100</c:v>
                </c:pt>
                <c:pt idx="3">
                  <c:v>118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BB0C-42A3-8435-85288ED8A3D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64"/>
        <c:overlap val="-22"/>
        <c:axId val="260049376"/>
        <c:axId val="260052120"/>
      </c:barChart>
      <c:catAx>
        <c:axId val="2600493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0052120"/>
        <c:crosses val="autoZero"/>
        <c:auto val="1"/>
        <c:lblAlgn val="ctr"/>
        <c:lblOffset val="100"/>
        <c:noMultiLvlLbl val="0"/>
      </c:catAx>
      <c:valAx>
        <c:axId val="26005212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00493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Average Pixels Per Storm</a:t>
            </a:r>
          </a:p>
          <a:p>
            <a:pPr>
              <a:defRPr/>
            </a:pP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1">
                  <c:v>Broad Stratiform</c:v>
                </c:pt>
                <c:pt idx="2">
                  <c:v>Deep Convective Cores</c:v>
                </c:pt>
                <c:pt idx="3">
                  <c:v>Deep Wide Convection</c:v>
                </c:pt>
                <c:pt idx="4">
                  <c:v>Wide Convective Cores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1">
                  <c:v>3948.33</c:v>
                </c:pt>
                <c:pt idx="2">
                  <c:v>457.62</c:v>
                </c:pt>
                <c:pt idx="3">
                  <c:v>1441.18</c:v>
                </c:pt>
                <c:pt idx="4">
                  <c:v>1717.64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93E-400E-BAC0-0C4CDEEEE8E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1">
                  <c:v>Broad Stratiform</c:v>
                </c:pt>
                <c:pt idx="2">
                  <c:v>Deep Convective Cores</c:v>
                </c:pt>
                <c:pt idx="3">
                  <c:v>Deep Wide Convection</c:v>
                </c:pt>
                <c:pt idx="4">
                  <c:v>Wide Convective Cores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1">
                  <c:v>5165.6499999999996</c:v>
                </c:pt>
                <c:pt idx="2">
                  <c:v>713.02</c:v>
                </c:pt>
                <c:pt idx="3">
                  <c:v>1973.76</c:v>
                </c:pt>
                <c:pt idx="4">
                  <c:v>2275.88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493E-400E-BAC0-0C4CDEEEE8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14058360"/>
        <c:axId val="314069728"/>
      </c:barChart>
      <c:catAx>
        <c:axId val="3140583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14069728"/>
        <c:crosses val="autoZero"/>
        <c:auto val="1"/>
        <c:lblAlgn val="ctr"/>
        <c:lblOffset val="100"/>
        <c:noMultiLvlLbl val="0"/>
      </c:catAx>
      <c:valAx>
        <c:axId val="31406972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14058360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 dirty="0" err="1" smtClean="0"/>
              <a:t>Stratiform</a:t>
            </a:r>
            <a:r>
              <a:rPr lang="en-US" dirty="0" smtClean="0"/>
              <a:t>/(Convective </a:t>
            </a:r>
            <a:r>
              <a:rPr lang="en-US" dirty="0"/>
              <a:t>+ </a:t>
            </a:r>
            <a:r>
              <a:rPr lang="en-US" dirty="0" err="1" smtClean="0"/>
              <a:t>Stratiform</a:t>
            </a:r>
            <a:r>
              <a:rPr lang="en-US" dirty="0" smtClean="0"/>
              <a:t>)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Sheet1!$B$2:$B$5</c:f>
              <c:numCache>
                <c:formatCode>0.00</c:formatCode>
                <c:ptCount val="4"/>
                <c:pt idx="0">
                  <c:v>86.257239382239376</c:v>
                </c:pt>
                <c:pt idx="1">
                  <c:v>56.093535075653364</c:v>
                </c:pt>
                <c:pt idx="2">
                  <c:v>69.927506041163241</c:v>
                </c:pt>
                <c:pt idx="3">
                  <c:v>77.300085102892481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263-43BC-AF45-3A7A7D226F2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Sheet1!$C$2:$C$5</c:f>
              <c:numCache>
                <c:formatCode>0.00</c:formatCode>
                <c:ptCount val="4"/>
                <c:pt idx="0">
                  <c:v>90.442617411870714</c:v>
                </c:pt>
                <c:pt idx="1">
                  <c:v>63.262920835827707</c:v>
                </c:pt>
                <c:pt idx="2">
                  <c:v>67.597771054266886</c:v>
                </c:pt>
                <c:pt idx="3">
                  <c:v>77.649993915054154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9263-43BC-AF45-3A7A7D226F2F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15"/>
        <c:overlap val="-20"/>
        <c:axId val="259511488"/>
        <c:axId val="259507176"/>
      </c:barChart>
      <c:catAx>
        <c:axId val="25951148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59507176"/>
        <c:crosses val="autoZero"/>
        <c:auto val="1"/>
        <c:lblAlgn val="ctr"/>
        <c:lblOffset val="100"/>
        <c:noMultiLvlLbl val="0"/>
      </c:catAx>
      <c:valAx>
        <c:axId val="25950717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595114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none" spc="0" normalizeH="0" baseline="0">
                <a:solidFill>
                  <a:schemeClr val="dk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 dirty="0"/>
              <a:t>Convective/(Convective + </a:t>
            </a:r>
            <a:r>
              <a:rPr lang="en-US" dirty="0" err="1"/>
              <a:t>Stratiform</a:t>
            </a:r>
            <a:r>
              <a:rPr lang="en-US" dirty="0"/>
              <a:t>)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none" spc="0" normalizeH="0" baseline="0">
              <a:solidFill>
                <a:schemeClr val="dk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13.74</c:v>
                </c:pt>
                <c:pt idx="1">
                  <c:v>43.91</c:v>
                </c:pt>
                <c:pt idx="2">
                  <c:v>30.07</c:v>
                </c:pt>
                <c:pt idx="3">
                  <c:v>22.7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263-43BC-AF45-3A7A7D226F2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9.56</c:v>
                </c:pt>
                <c:pt idx="1">
                  <c:v>36.74</c:v>
                </c:pt>
                <c:pt idx="2">
                  <c:v>32.4</c:v>
                </c:pt>
                <c:pt idx="3">
                  <c:v>22.35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9263-43BC-AF45-3A7A7D226F2F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247"/>
        <c:overlap val="-20"/>
        <c:axId val="318571432"/>
        <c:axId val="318571824"/>
      </c:barChart>
      <c:catAx>
        <c:axId val="3185714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18571824"/>
        <c:crosses val="autoZero"/>
        <c:auto val="1"/>
        <c:lblAlgn val="ctr"/>
        <c:lblOffset val="100"/>
        <c:noMultiLvlLbl val="0"/>
      </c:catAx>
      <c:valAx>
        <c:axId val="31857182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18571432"/>
        <c:crosses val="autoZero"/>
        <c:crossBetween val="between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none" spc="0" normalizeH="0" baseline="0">
                <a:solidFill>
                  <a:schemeClr val="dk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/>
              <a:t>Convective/Stratiform</a:t>
            </a:r>
          </a:p>
          <a:p>
            <a:pPr>
              <a:defRPr/>
            </a:pPr>
            <a:endParaRPr lang="en-US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none" spc="0" normalizeH="0" baseline="0">
              <a:solidFill>
                <a:schemeClr val="dk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4.6458538385826774E-2"/>
          <c:y val="0.11326232372375408"/>
          <c:w val="0.85098912991261455"/>
          <c:h val="0.6180719374740193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15.93</c:v>
                </c:pt>
                <c:pt idx="1">
                  <c:v>78.27</c:v>
                </c:pt>
                <c:pt idx="2">
                  <c:v>43.01</c:v>
                </c:pt>
                <c:pt idx="3">
                  <c:v>29.37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1A9-44FC-B303-6D4C6A09C35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10.57</c:v>
                </c:pt>
                <c:pt idx="1">
                  <c:v>58.07</c:v>
                </c:pt>
                <c:pt idx="2">
                  <c:v>47.93</c:v>
                </c:pt>
                <c:pt idx="3">
                  <c:v>28.78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11A9-44FC-B303-6D4C6A09C359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267"/>
        <c:overlap val="-43"/>
        <c:axId val="254880960"/>
        <c:axId val="254883312"/>
      </c:barChart>
      <c:catAx>
        <c:axId val="25488096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54883312"/>
        <c:crosses val="autoZero"/>
        <c:auto val="1"/>
        <c:lblAlgn val="ctr"/>
        <c:lblOffset val="100"/>
        <c:noMultiLvlLbl val="0"/>
      </c:catAx>
      <c:valAx>
        <c:axId val="2548833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54880960"/>
        <c:crosses val="autoZero"/>
        <c:crossBetween val="between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showDLblsOverMax val="0"/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0" i="0" u="none" strike="noStrike" kern="1200" cap="none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Stratiform/All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0" i="0" u="none" strike="noStrike" kern="1200" cap="none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solidFill>
          <a:schemeClr val="lt1">
            <a:alpha val="27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accent1">
                  <a:lumMod val="75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 prstMaterial="translucentPowder">
              <a:contourClr>
                <a:schemeClr val="accent1">
                  <a:lumMod val="75000"/>
                </a:schemeClr>
              </a:contourClr>
            </a:sp3d>
          </c:spPr>
          <c:invertIfNegative val="0"/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Sheet1!$B$2:$B$5</c:f>
              <c:numCache>
                <c:formatCode>0.00</c:formatCode>
                <c:ptCount val="4"/>
                <c:pt idx="0">
                  <c:v>75.44</c:v>
                </c:pt>
                <c:pt idx="1">
                  <c:v>36.130000000000003</c:v>
                </c:pt>
                <c:pt idx="2">
                  <c:v>52.94</c:v>
                </c:pt>
                <c:pt idx="3">
                  <c:v>62.7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E88-477B-8594-A555B047644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accent2">
                  <a:lumMod val="75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 prstMaterial="translucentPowder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Sheet1!$C$2:$C$5</c:f>
              <c:numCache>
                <c:formatCode>0.00</c:formatCode>
                <c:ptCount val="4"/>
                <c:pt idx="0">
                  <c:v>75.349999999999994</c:v>
                </c:pt>
                <c:pt idx="1">
                  <c:v>37.5</c:v>
                </c:pt>
                <c:pt idx="2">
                  <c:v>43.1</c:v>
                </c:pt>
                <c:pt idx="3">
                  <c:v>57.8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9E88-477B-8594-A555B047644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59861224"/>
        <c:axId val="246519432"/>
        <c:axId val="0"/>
      </c:bar3DChart>
      <c:catAx>
        <c:axId val="2598612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6519432"/>
        <c:crosses val="autoZero"/>
        <c:auto val="1"/>
        <c:lblAlgn val="ctr"/>
        <c:lblOffset val="100"/>
        <c:noMultiLvlLbl val="0"/>
      </c:catAx>
      <c:valAx>
        <c:axId val="2465194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0.0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59861224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/>
              <a:t>Convection/All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Sheet1!$B$2:$B$5</c:f>
              <c:numCache>
                <c:formatCode>0.00</c:formatCode>
                <c:ptCount val="4"/>
                <c:pt idx="0">
                  <c:v>12.02</c:v>
                </c:pt>
                <c:pt idx="1">
                  <c:v>28.28</c:v>
                </c:pt>
                <c:pt idx="2">
                  <c:v>22.77</c:v>
                </c:pt>
                <c:pt idx="3">
                  <c:v>18.41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CE9-45ED-B5A2-8BB92C4EC4E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Sheet1!$C$2:$C$5</c:f>
              <c:numCache>
                <c:formatCode>0.00</c:formatCode>
                <c:ptCount val="4"/>
                <c:pt idx="0">
                  <c:v>7.96</c:v>
                </c:pt>
                <c:pt idx="1">
                  <c:v>21.78</c:v>
                </c:pt>
                <c:pt idx="2">
                  <c:v>20.66</c:v>
                </c:pt>
                <c:pt idx="3">
                  <c:v>16.64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CCE9-45ED-B5A2-8BB92C4EC4E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83396408"/>
        <c:axId val="83399544"/>
        <c:axId val="0"/>
      </c:bar3DChart>
      <c:catAx>
        <c:axId val="8339640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3399544"/>
        <c:crosses val="autoZero"/>
        <c:auto val="1"/>
        <c:lblAlgn val="ctr"/>
        <c:lblOffset val="100"/>
        <c:noMultiLvlLbl val="0"/>
      </c:catAx>
      <c:valAx>
        <c:axId val="8339954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50000"/>
                  <a:lumOff val="50000"/>
                </a:schemeClr>
              </a:solidFill>
              <a:round/>
            </a:ln>
            <a:effectLst/>
          </c:spPr>
        </c:majorGridlines>
        <c:numFmt formatCode="0.0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33964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C + SF /</a:t>
            </a:r>
            <a:r>
              <a:rPr lang="en-US" baseline="0" dirty="0" smtClean="0"/>
              <a:t> ALL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Sheet1!$B$2:$B$5</c:f>
              <c:numCache>
                <c:formatCode>0.00</c:formatCode>
                <c:ptCount val="4"/>
                <c:pt idx="0">
                  <c:v>87.46</c:v>
                </c:pt>
                <c:pt idx="1">
                  <c:v>64.400000000000006</c:v>
                </c:pt>
                <c:pt idx="2">
                  <c:v>75.7</c:v>
                </c:pt>
                <c:pt idx="3">
                  <c:v>81.12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BCF-402D-A67A-E2465D37FA5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Sheet1!$C$2:$C$5</c:f>
              <c:numCache>
                <c:formatCode>0.00</c:formatCode>
                <c:ptCount val="4"/>
                <c:pt idx="0">
                  <c:v>83.32</c:v>
                </c:pt>
                <c:pt idx="1">
                  <c:v>59.27</c:v>
                </c:pt>
                <c:pt idx="2">
                  <c:v>63.76</c:v>
                </c:pt>
                <c:pt idx="3">
                  <c:v>74.44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2BCF-402D-A67A-E2465D37FA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209479504"/>
        <c:axId val="209483032"/>
        <c:axId val="0"/>
      </c:bar3DChart>
      <c:catAx>
        <c:axId val="2094795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9483032"/>
        <c:crosses val="autoZero"/>
        <c:auto val="1"/>
        <c:lblAlgn val="ctr"/>
        <c:lblOffset val="100"/>
        <c:noMultiLvlLbl val="0"/>
      </c:catAx>
      <c:valAx>
        <c:axId val="2094830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9479504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dk1">
                <a:lumMod val="35000"/>
                <a:lumOff val="6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Average Pixels Per Core</a:t>
            </a:r>
          </a:p>
          <a:p>
            <a:pPr>
              <a:defRPr/>
            </a:pP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Sheet1!$A$2:$A$4</c:f>
              <c:strCache>
                <c:ptCount val="3"/>
                <c:pt idx="0">
                  <c:v>DCC</c:v>
                </c:pt>
                <c:pt idx="1">
                  <c:v>DWC</c:v>
                </c:pt>
                <c:pt idx="2">
                  <c:v>WCC</c:v>
                </c:pt>
              </c:strCache>
            </c:strRef>
          </c:cat>
          <c:val>
            <c:numRef>
              <c:f>Sheet1!$B$2:$B$4</c:f>
              <c:numCache>
                <c:formatCode>0.00</c:formatCode>
                <c:ptCount val="3"/>
                <c:pt idx="0">
                  <c:v>18.98</c:v>
                </c:pt>
                <c:pt idx="1">
                  <c:v>86.88</c:v>
                </c:pt>
                <c:pt idx="2">
                  <c:v>59.96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446-4D05-90E0-9561FE1C9F0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Sheet1!$A$2:$A$4</c:f>
              <c:strCache>
                <c:ptCount val="3"/>
                <c:pt idx="0">
                  <c:v>DCC</c:v>
                </c:pt>
                <c:pt idx="1">
                  <c:v>DWC</c:v>
                </c:pt>
                <c:pt idx="2">
                  <c:v>WCC</c:v>
                </c:pt>
              </c:strCache>
            </c:strRef>
          </c:cat>
          <c:val>
            <c:numRef>
              <c:f>Sheet1!$C$2:$C$4</c:f>
              <c:numCache>
                <c:formatCode>0.00</c:formatCode>
                <c:ptCount val="3"/>
                <c:pt idx="0">
                  <c:v>22.02</c:v>
                </c:pt>
                <c:pt idx="1">
                  <c:v>147.08000000000001</c:v>
                </c:pt>
                <c:pt idx="2">
                  <c:v>90.41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F446-4D05-90E0-9561FE1C9F0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shape val="box"/>
        <c:axId val="208917768"/>
        <c:axId val="212227616"/>
        <c:axId val="0"/>
      </c:bar3DChart>
      <c:catAx>
        <c:axId val="20891776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2227616"/>
        <c:crosses val="autoZero"/>
        <c:auto val="1"/>
        <c:lblAlgn val="ctr"/>
        <c:lblOffset val="100"/>
        <c:noMultiLvlLbl val="0"/>
      </c:catAx>
      <c:valAx>
        <c:axId val="2122276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89177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0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1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2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2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8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92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>
        <a:solidFill>
          <a:schemeClr val="phClr">
            <a:lumMod val="75000"/>
          </a:schemeClr>
        </a:solidFill>
      </a:ln>
    </cs:spPr>
  </cs:dataPoint>
  <cs:dataPoint3D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>
        <a:solidFill>
          <a:schemeClr val="phClr">
            <a:lumMod val="75000"/>
          </a:schemeClr>
        </a:solidFill>
      </a:ln>
      <a:scene3d>
        <a:camera prst="orthographicFront"/>
        <a:lightRig rig="threePt" dir="t"/>
      </a:scene3d>
      <a:sp3d prstMaterial="translucentPowder"/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  <a:ln>
        <a:solidFill>
          <a:schemeClr val="phClr">
            <a:lumMod val="75000"/>
          </a:schemeClr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solidFill>
        <a:schemeClr val="lt1">
          <a:alpha val="27000"/>
        </a:schemeClr>
      </a:solidFill>
      <a:sp3d/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0" kern="1200" cap="none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sp3d/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94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/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dk1">
            <a:lumMod val="60000"/>
            <a:lumOff val="40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/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8-04-02T12:49:29.279" idx="1">
    <p:pos x="6290" y="822"/>
    <p:text/>
    <p:extLst>
      <p:ext uri="{C676402C-5697-4E1C-873F-D02D1690AC5C}">
        <p15:threadingInfo xmlns:p15="http://schemas.microsoft.com/office/powerpoint/2012/main" timeZoneBias="42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514D7-F933-4E5B-A8F8-9E3AAAFFC8EC}" type="datetimeFigureOut">
              <a:rPr lang="en-US" smtClean="0"/>
              <a:t>6/7/2018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57FE4-2701-4684-A4F3-357660E07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646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514D7-F933-4E5B-A8F8-9E3AAAFFC8EC}" type="datetimeFigureOut">
              <a:rPr lang="en-US" smtClean="0"/>
              <a:t>6/7/2018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57FE4-2701-4684-A4F3-357660E07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291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514D7-F933-4E5B-A8F8-9E3AAAFFC8EC}" type="datetimeFigureOut">
              <a:rPr lang="en-US" smtClean="0"/>
              <a:t>6/7/2018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57FE4-2701-4684-A4F3-357660E07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320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514D7-F933-4E5B-A8F8-9E3AAAFFC8EC}" type="datetimeFigureOut">
              <a:rPr lang="en-US" smtClean="0"/>
              <a:t>6/7/2018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57FE4-2701-4684-A4F3-357660E07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340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514D7-F933-4E5B-A8F8-9E3AAAFFC8EC}" type="datetimeFigureOut">
              <a:rPr lang="en-US" smtClean="0"/>
              <a:t>6/7/2018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57FE4-2701-4684-A4F3-357660E07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075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514D7-F933-4E5B-A8F8-9E3AAAFFC8EC}" type="datetimeFigureOut">
              <a:rPr lang="en-US" smtClean="0"/>
              <a:t>6/7/2018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57FE4-2701-4684-A4F3-357660E07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330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514D7-F933-4E5B-A8F8-9E3AAAFFC8EC}" type="datetimeFigureOut">
              <a:rPr lang="en-US" smtClean="0"/>
              <a:t>6/7/2018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57FE4-2701-4684-A4F3-357660E07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656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514D7-F933-4E5B-A8F8-9E3AAAFFC8EC}" type="datetimeFigureOut">
              <a:rPr lang="en-US" smtClean="0"/>
              <a:t>6/7/2018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57FE4-2701-4684-A4F3-357660E07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046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514D7-F933-4E5B-A8F8-9E3AAAFFC8EC}" type="datetimeFigureOut">
              <a:rPr lang="en-US" smtClean="0"/>
              <a:t>6/7/2018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57FE4-2701-4684-A4F3-357660E07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098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514D7-F933-4E5B-A8F8-9E3AAAFFC8EC}" type="datetimeFigureOut">
              <a:rPr lang="en-US" smtClean="0"/>
              <a:t>6/7/2018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57FE4-2701-4684-A4F3-357660E07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415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514D7-F933-4E5B-A8F8-9E3AAAFFC8EC}" type="datetimeFigureOut">
              <a:rPr lang="en-US" smtClean="0"/>
              <a:t>6/7/2018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57FE4-2701-4684-A4F3-357660E07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879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C514D7-F933-4E5B-A8F8-9E3AAAFFC8EC}" type="datetimeFigureOut">
              <a:rPr lang="en-US" smtClean="0"/>
              <a:t>6/7/2018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57FE4-2701-4684-A4F3-357660E07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9739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2274916565"/>
              </p:ext>
            </p:extLst>
          </p:nvPr>
        </p:nvGraphicFramePr>
        <p:xfrm>
          <a:off x="2032001" y="1690689"/>
          <a:ext cx="6506881" cy="4145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Summer JJA </a:t>
            </a:r>
            <a:r>
              <a:rPr lang="en-US" dirty="0"/>
              <a:t>Extreme Events </a:t>
            </a:r>
            <a:r>
              <a:rPr lang="en-US" dirty="0" smtClean="0"/>
              <a:t>Comparison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164976" y="1116106"/>
            <a:ext cx="65487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Cores Per Storm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9170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Summer JJA Extreme Events Comparison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514218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52053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76866"/>
            <a:ext cx="10515600" cy="1325563"/>
          </a:xfrm>
        </p:spPr>
        <p:txBody>
          <a:bodyPr/>
          <a:lstStyle/>
          <a:p>
            <a:pPr algn="ctr"/>
            <a:r>
              <a:rPr lang="en-US" dirty="0" smtClean="0"/>
              <a:t>Summer JJA Extreme Events Comparison</a:t>
            </a: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3591369"/>
              </p:ext>
            </p:extLst>
          </p:nvPr>
        </p:nvGraphicFramePr>
        <p:xfrm>
          <a:off x="856129" y="1062317"/>
          <a:ext cx="10515600" cy="49667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04953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Summer JJA Extreme </a:t>
            </a:r>
            <a:r>
              <a:rPr lang="en-US" dirty="0"/>
              <a:t>Events Comparison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345855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838200" y="6311900"/>
            <a:ext cx="102825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BSR % Difference: 9.33, DCC % Difference: -24.46, DWC % Difference: 3.28, WCC % Difference: 1.21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5914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Summer JJA </a:t>
            </a:r>
            <a:r>
              <a:rPr lang="en-US" dirty="0" smtClean="0"/>
              <a:t>Extreme </a:t>
            </a:r>
            <a:r>
              <a:rPr lang="en-US" dirty="0"/>
              <a:t>Events Comparison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171878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74578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690688"/>
          </a:xfrm>
        </p:spPr>
        <p:txBody>
          <a:bodyPr/>
          <a:lstStyle/>
          <a:p>
            <a:pPr algn="ctr"/>
            <a:r>
              <a:rPr lang="en-US" dirty="0" smtClean="0"/>
              <a:t>Summer JJA Extreme </a:t>
            </a:r>
            <a:r>
              <a:rPr lang="en-US" dirty="0"/>
              <a:t>Events Comparison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3388" y="1839072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10" name="Chart 9"/>
          <p:cNvGraphicFramePr/>
          <p:nvPr>
            <p:extLst>
              <p:ext uri="{D42A27DB-BD31-4B8C-83A1-F6EECF244321}">
                <p14:modId xmlns:p14="http://schemas.microsoft.com/office/powerpoint/2010/main" val="775581137"/>
              </p:ext>
            </p:extLst>
          </p:nvPr>
        </p:nvGraphicFramePr>
        <p:xfrm>
          <a:off x="1210235" y="1331259"/>
          <a:ext cx="8619565" cy="44913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838200" y="6338793"/>
            <a:ext cx="1847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8068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Summer JJA Extreme </a:t>
            </a:r>
            <a:r>
              <a:rPr lang="en-US" dirty="0"/>
              <a:t>Events Comparison</a:t>
            </a: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1513947865"/>
              </p:ext>
            </p:extLst>
          </p:nvPr>
        </p:nvGraphicFramePr>
        <p:xfrm>
          <a:off x="2517732" y="1427967"/>
          <a:ext cx="6688898" cy="39707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668772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24848"/>
          </a:xfrm>
        </p:spPr>
        <p:txBody>
          <a:bodyPr/>
          <a:lstStyle/>
          <a:p>
            <a:pPr algn="ctr"/>
            <a:r>
              <a:rPr lang="en-US" dirty="0" smtClean="0"/>
              <a:t>Summer JJA Extreme </a:t>
            </a:r>
            <a:r>
              <a:rPr lang="en-US" dirty="0"/>
              <a:t>Events Comparison</a:t>
            </a: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1304396827"/>
              </p:ext>
            </p:extLst>
          </p:nvPr>
        </p:nvGraphicFramePr>
        <p:xfrm>
          <a:off x="2129425" y="1189974"/>
          <a:ext cx="7628350" cy="44592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38411" y="5874707"/>
            <a:ext cx="237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03500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Summer JJA Extreme </a:t>
            </a:r>
            <a:r>
              <a:rPr lang="en-US" dirty="0"/>
              <a:t>Events </a:t>
            </a:r>
            <a:r>
              <a:rPr lang="en-US" dirty="0" smtClean="0"/>
              <a:t>Comparison</a:t>
            </a:r>
            <a:br>
              <a:rPr lang="en-US" dirty="0" smtClean="0"/>
            </a:br>
            <a:endParaRPr lang="en-US" dirty="0"/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4185479159"/>
              </p:ext>
            </p:extLst>
          </p:nvPr>
        </p:nvGraphicFramePr>
        <p:xfrm>
          <a:off x="2032000" y="1690688"/>
          <a:ext cx="8128000" cy="40963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209039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Summer JJA Extreme Events Comparison</a:t>
            </a:r>
            <a:endParaRPr lang="en-US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4384307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45347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732</TotalTime>
  <Words>109</Words>
  <Application>Microsoft Office PowerPoint</Application>
  <PresentationFormat>Widescreen</PresentationFormat>
  <Paragraphs>23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Summer JJA Extreme Events Comparison </vt:lpstr>
      <vt:lpstr>Summer JJA Extreme Events Comparison</vt:lpstr>
      <vt:lpstr>Summer JJA Extreme Events Comparison</vt:lpstr>
      <vt:lpstr>Summer JJA Extreme Events Comparison</vt:lpstr>
      <vt:lpstr>Summer JJA Extreme Events Comparison</vt:lpstr>
      <vt:lpstr>Summer JJA Extreme Events Comparison</vt:lpstr>
      <vt:lpstr>Summer JJA Extreme Events Comparison</vt:lpstr>
      <vt:lpstr>Summer JJA Extreme Events Comparison </vt:lpstr>
      <vt:lpstr>Summer JJA Extreme Events Comparison</vt:lpstr>
      <vt:lpstr>Summer JJA Extreme Events Comparison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shannie3</dc:creator>
  <cp:lastModifiedBy>shannie3</cp:lastModifiedBy>
  <cp:revision>46</cp:revision>
  <dcterms:created xsi:type="dcterms:W3CDTF">2018-03-30T19:39:58Z</dcterms:created>
  <dcterms:modified xsi:type="dcterms:W3CDTF">2018-06-07T21:16:24Z</dcterms:modified>
</cp:coreProperties>
</file>