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notesSlides/_rels/notesSlide3.xml.rels" ContentType="application/vnd.openxmlformats-package.relationships+xml"/>
  <Override PartName="/ppt/notesSlides/notesSlide3.xml" ContentType="application/vnd.openxmlformats-officedocument.presentationml.notesSlide+xml"/>
  <Override PartName="/ppt/slides/_rels/slide15.xml.rels" ContentType="application/vnd.openxmlformats-package.relationships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.xml.rels" ContentType="application/vnd.openxmlformats-package.relationships+xml"/>
  <Override PartName="/ppt/slides/_rels/slide8.xml.rels" ContentType="application/vnd.openxmlformats-package.relationships+xml"/>
  <Override PartName="/ppt/slides/_rels/slide2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31.png" ContentType="image/png"/>
  <Override PartName="/ppt/media/image30.png" ContentType="image/png"/>
  <Override PartName="/ppt/media/image29.png" ContentType="image/png"/>
  <Override PartName="/ppt/media/image28.png" ContentType="image/png"/>
  <Override PartName="/ppt/media/image27.png" ContentType="image/png"/>
  <Override PartName="/ppt/media/image26.png" ContentType="image/png"/>
  <Override PartName="/ppt/media/image25.png" ContentType="image/png"/>
  <Override PartName="/ppt/media/image24.png" ContentType="image/png"/>
  <Override PartName="/ppt/media/image9.gif" ContentType="image/gif"/>
  <Override PartName="/ppt/media/image6.png" ContentType="image/png"/>
  <Override PartName="/ppt/media/image23.gif" ContentType="image/gif"/>
  <Override PartName="/ppt/media/image8.gif" ContentType="image/gif"/>
  <Override PartName="/ppt/media/image4.png" ContentType="image/png"/>
  <Override PartName="/ppt/media/image1.png" ContentType="image/png"/>
  <Override PartName="/ppt/media/image2.png" ContentType="image/png"/>
  <Override PartName="/ppt/media/image3.png" ContentType="image/png"/>
  <Override PartName="/ppt/media/image11.gif" ContentType="image/gif"/>
  <Override PartName="/ppt/media/image12.gif" ContentType="image/gif"/>
  <Override PartName="/ppt/media/image13.gif" ContentType="image/gif"/>
  <Override PartName="/ppt/media/image14.gif" ContentType="image/gif"/>
  <Override PartName="/ppt/media/image15.gif" ContentType="image/gif"/>
  <Override PartName="/ppt/media/image16.gif" ContentType="image/gif"/>
  <Override PartName="/ppt/media/image17.gif" ContentType="image/gif"/>
  <Override PartName="/ppt/media/image18.gif" ContentType="image/gif"/>
  <Override PartName="/ppt/media/image10.gif" ContentType="image/gif"/>
  <Override PartName="/ppt/media/image19.png" ContentType="image/png"/>
  <Override PartName="/ppt/media/image5.png" ContentType="image/png"/>
  <Override PartName="/ppt/media/image20.png" ContentType="image/png"/>
  <Override PartName="/ppt/media/image21.gif" ContentType="image/gif"/>
  <Override PartName="/ppt/media/image7.gif" ContentType="image/gif"/>
  <Override PartName="/ppt/media/image22.gif" ContentType="image/gi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slideMasters/slideMaster3.xml" ContentType="application/vnd.openxmlformats-officedocument.presentationml.slideMaster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_rels/slideLayout36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x="10080625" cy="7559675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4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notes format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&lt;header&gt;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rIns="0" tIns="0" bIns="0" anchor="b"/>
          <a:p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12" name="PlaceHolder 5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rIns="0" tIns="0" bIns="0" anchor="b"/>
          <a:p>
            <a:pPr algn="r"/>
            <a:fld id="{57A5C3CB-DBD7-40C3-83A8-68D2B9144407}" type="slidenum"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6480" cy="452484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3D structure--thresholds: </a:t>
            </a:r>
            <a:r>
              <a:rPr b="0" lang="en-US" sz="2000" spc="-1" strike="noStrike" u="sng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intensity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, </a:t>
            </a:r>
            <a:r>
              <a:rPr b="0" lang="en-US" sz="2000" spc="-1" strike="noStrike" u="sng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height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, &amp; </a:t>
            </a:r>
            <a:r>
              <a:rPr b="0" lang="en-US" sz="2000" spc="-1" strike="noStrike" u="sng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area 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0" name="CustomShape 2"/>
          <p:cNvSpPr/>
          <p:nvPr/>
        </p:nvSpPr>
        <p:spPr>
          <a:xfrm>
            <a:off x="4402440" y="9553680"/>
            <a:ext cx="3366720" cy="501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A2C47EE7-E425-484E-83C0-36987C5E8613}" type="slidenum">
              <a:rPr b="0" lang="en-US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5.png"/><Relationship Id="rId3" Type="http://schemas.openxmlformats.org/officeDocument/2006/relationships/image" Target="../media/image6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" descr=""/>
          <p:cNvPicPr/>
          <p:nvPr/>
        </p:nvPicPr>
        <p:blipFill>
          <a:blip r:embed="rId2"/>
          <a:stretch/>
        </p:blipFill>
        <p:spPr>
          <a:xfrm>
            <a:off x="2292480" y="1768680"/>
            <a:ext cx="5494680" cy="4384080"/>
          </a:xfrm>
          <a:prstGeom prst="rect">
            <a:avLst/>
          </a:prstGeom>
          <a:ln>
            <a:noFill/>
          </a:ln>
        </p:spPr>
      </p:pic>
      <p:pic>
        <p:nvPicPr>
          <p:cNvPr id="35" name="" descr=""/>
          <p:cNvPicPr/>
          <p:nvPr/>
        </p:nvPicPr>
        <p:blipFill>
          <a:blip r:embed="rId3"/>
          <a:stretch/>
        </p:blipFill>
        <p:spPr>
          <a:xfrm>
            <a:off x="2292480" y="1768680"/>
            <a:ext cx="5494680" cy="43840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0" name="" descr=""/>
          <p:cNvPicPr/>
          <p:nvPr/>
        </p:nvPicPr>
        <p:blipFill>
          <a:blip r:embed="rId2"/>
          <a:stretch/>
        </p:blipFill>
        <p:spPr>
          <a:xfrm>
            <a:off x="2292480" y="1768680"/>
            <a:ext cx="5494680" cy="4384080"/>
          </a:xfrm>
          <a:prstGeom prst="rect">
            <a:avLst/>
          </a:prstGeom>
          <a:ln>
            <a:noFill/>
          </a:ln>
        </p:spPr>
      </p:pic>
      <p:pic>
        <p:nvPicPr>
          <p:cNvPr id="71" name="" descr=""/>
          <p:cNvPicPr/>
          <p:nvPr/>
        </p:nvPicPr>
        <p:blipFill>
          <a:blip r:embed="rId3"/>
          <a:stretch/>
        </p:blipFill>
        <p:spPr>
          <a:xfrm>
            <a:off x="2292480" y="1768680"/>
            <a:ext cx="5494680" cy="43840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1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2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06" name="" descr=""/>
          <p:cNvPicPr/>
          <p:nvPr/>
        </p:nvPicPr>
        <p:blipFill>
          <a:blip r:embed="rId2"/>
          <a:stretch/>
        </p:blipFill>
        <p:spPr>
          <a:xfrm>
            <a:off x="2292480" y="1768680"/>
            <a:ext cx="5494680" cy="4384080"/>
          </a:xfrm>
          <a:prstGeom prst="rect">
            <a:avLst/>
          </a:prstGeom>
          <a:ln>
            <a:noFill/>
          </a:ln>
        </p:spPr>
      </p:pic>
      <p:pic>
        <p:nvPicPr>
          <p:cNvPr id="107" name="" descr=""/>
          <p:cNvPicPr/>
          <p:nvPr/>
        </p:nvPicPr>
        <p:blipFill>
          <a:blip r:embed="rId3"/>
          <a:stretch/>
        </p:blipFill>
        <p:spPr>
          <a:xfrm>
            <a:off x="2292480" y="1768680"/>
            <a:ext cx="5494680" cy="43840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4.png"/><Relationship Id="rId2" Type="http://schemas.openxmlformats.org/officeDocument/2006/relationships/image" Target="../media/image25.png"/><Relationship Id="rId3" Type="http://schemas.openxmlformats.org/officeDocument/2006/relationships/image" Target="../media/image26.png"/><Relationship Id="rId4" Type="http://schemas.openxmlformats.org/officeDocument/2006/relationships/image" Target="../media/image27.png"/><Relationship Id="rId5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28.png"/><Relationship Id="rId2" Type="http://schemas.openxmlformats.org/officeDocument/2006/relationships/image" Target="../media/image29.png"/><Relationship Id="rId3" Type="http://schemas.openxmlformats.org/officeDocument/2006/relationships/image" Target="../media/image30.png"/><Relationship Id="rId4" Type="http://schemas.openxmlformats.org/officeDocument/2006/relationships/image" Target="../media/image31.png"/><Relationship Id="rId5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7.gif"/><Relationship Id="rId2" Type="http://schemas.openxmlformats.org/officeDocument/2006/relationships/image" Target="../media/image8.gif"/><Relationship Id="rId3" Type="http://schemas.openxmlformats.org/officeDocument/2006/relationships/image" Target="../media/image9.gif"/><Relationship Id="rId4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0.gif"/><Relationship Id="rId2" Type="http://schemas.openxmlformats.org/officeDocument/2006/relationships/image" Target="../media/image11.gif"/><Relationship Id="rId3" Type="http://schemas.openxmlformats.org/officeDocument/2006/relationships/image" Target="../media/image12.gif"/><Relationship Id="rId4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3.gif"/><Relationship Id="rId2" Type="http://schemas.openxmlformats.org/officeDocument/2006/relationships/image" Target="../media/image14.gif"/><Relationship Id="rId3" Type="http://schemas.openxmlformats.org/officeDocument/2006/relationships/image" Target="../media/image15.gif"/><Relationship Id="rId4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6.gif"/><Relationship Id="rId2" Type="http://schemas.openxmlformats.org/officeDocument/2006/relationships/image" Target="../media/image17.gif"/><Relationship Id="rId3" Type="http://schemas.openxmlformats.org/officeDocument/2006/relationships/image" Target="../media/image18.gif"/><Relationship Id="rId4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9.png"/><Relationship Id="rId2" Type="http://schemas.openxmlformats.org/officeDocument/2006/relationships/image" Target="../media/image20.png"/><Relationship Id="rId3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1.gif"/><Relationship Id="rId2" Type="http://schemas.openxmlformats.org/officeDocument/2006/relationships/image" Target="../media/image22.gif"/><Relationship Id="rId3" Type="http://schemas.openxmlformats.org/officeDocument/2006/relationships/image" Target="../media/image23.gif"/><Relationship Id="rId4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CustomShape 1"/>
          <p:cNvSpPr/>
          <p:nvPr/>
        </p:nvSpPr>
        <p:spPr>
          <a:xfrm>
            <a:off x="504000" y="1416600"/>
            <a:ext cx="9070560" cy="1874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Identification of Mesoscale Convective Precipitation in GPM Data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4" name="CustomShape 2"/>
          <p:cNvSpPr/>
          <p:nvPr/>
        </p:nvSpPr>
        <p:spPr>
          <a:xfrm>
            <a:off x="504000" y="3657600"/>
            <a:ext cx="9070560" cy="2494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Bob Houze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PMM Science Team Meeting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San Diego, CA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October 18,2017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CustomShape 1"/>
          <p:cNvSpPr/>
          <p:nvPr/>
        </p:nvSpPr>
        <p:spPr>
          <a:xfrm>
            <a:off x="365760" y="182880"/>
            <a:ext cx="9325800" cy="1261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Comparison of v05 Counts 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NASA/UW/UW2 (strong thresholds)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42" name="" descr=""/>
          <p:cNvPicPr/>
          <p:nvPr/>
        </p:nvPicPr>
        <p:blipFill>
          <a:blip r:embed="rId1"/>
          <a:stretch/>
        </p:blipFill>
        <p:spPr>
          <a:xfrm>
            <a:off x="457200" y="1371600"/>
            <a:ext cx="4114080" cy="3080880"/>
          </a:xfrm>
          <a:prstGeom prst="rect">
            <a:avLst/>
          </a:prstGeom>
          <a:ln>
            <a:noFill/>
          </a:ln>
        </p:spPr>
      </p:pic>
      <p:pic>
        <p:nvPicPr>
          <p:cNvPr id="143" name="" descr=""/>
          <p:cNvPicPr/>
          <p:nvPr/>
        </p:nvPicPr>
        <p:blipFill>
          <a:blip r:embed="rId2"/>
          <a:stretch/>
        </p:blipFill>
        <p:spPr>
          <a:xfrm>
            <a:off x="5029200" y="1371600"/>
            <a:ext cx="4114080" cy="3080880"/>
          </a:xfrm>
          <a:prstGeom prst="rect">
            <a:avLst/>
          </a:prstGeom>
          <a:ln>
            <a:noFill/>
          </a:ln>
        </p:spPr>
      </p:pic>
      <p:pic>
        <p:nvPicPr>
          <p:cNvPr id="144" name="" descr=""/>
          <p:cNvPicPr/>
          <p:nvPr/>
        </p:nvPicPr>
        <p:blipFill>
          <a:blip r:embed="rId3"/>
          <a:stretch/>
        </p:blipFill>
        <p:spPr>
          <a:xfrm>
            <a:off x="457200" y="4297680"/>
            <a:ext cx="4114080" cy="3080880"/>
          </a:xfrm>
          <a:prstGeom prst="rect">
            <a:avLst/>
          </a:prstGeom>
          <a:ln>
            <a:noFill/>
          </a:ln>
        </p:spPr>
      </p:pic>
      <p:pic>
        <p:nvPicPr>
          <p:cNvPr id="145" name="" descr=""/>
          <p:cNvPicPr/>
          <p:nvPr/>
        </p:nvPicPr>
        <p:blipFill>
          <a:blip r:embed="rId4"/>
          <a:stretch/>
        </p:blipFill>
        <p:spPr>
          <a:xfrm>
            <a:off x="5029200" y="4297680"/>
            <a:ext cx="4114080" cy="308088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9" dur="indefinite" restart="never" nodeType="tmRoot">
          <p:childTnLst>
            <p:seq>
              <p:cTn id="2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CustomShape 1"/>
          <p:cNvSpPr/>
          <p:nvPr/>
        </p:nvSpPr>
        <p:spPr>
          <a:xfrm>
            <a:off x="365760" y="182880"/>
            <a:ext cx="9325800" cy="1261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Comparison of v05 Counts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NASA/UW/UW2 (mod thresholds)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47" name="" descr=""/>
          <p:cNvPicPr/>
          <p:nvPr/>
        </p:nvPicPr>
        <p:blipFill>
          <a:blip r:embed="rId1"/>
          <a:stretch/>
        </p:blipFill>
        <p:spPr>
          <a:xfrm>
            <a:off x="457200" y="1371600"/>
            <a:ext cx="4114080" cy="3080880"/>
          </a:xfrm>
          <a:prstGeom prst="rect">
            <a:avLst/>
          </a:prstGeom>
          <a:ln>
            <a:noFill/>
          </a:ln>
        </p:spPr>
      </p:pic>
      <p:pic>
        <p:nvPicPr>
          <p:cNvPr id="148" name="" descr=""/>
          <p:cNvPicPr/>
          <p:nvPr/>
        </p:nvPicPr>
        <p:blipFill>
          <a:blip r:embed="rId2"/>
          <a:stretch/>
        </p:blipFill>
        <p:spPr>
          <a:xfrm>
            <a:off x="5029200" y="1371600"/>
            <a:ext cx="4114080" cy="3080880"/>
          </a:xfrm>
          <a:prstGeom prst="rect">
            <a:avLst/>
          </a:prstGeom>
          <a:ln>
            <a:noFill/>
          </a:ln>
        </p:spPr>
      </p:pic>
      <p:pic>
        <p:nvPicPr>
          <p:cNvPr id="149" name="" descr=""/>
          <p:cNvPicPr/>
          <p:nvPr/>
        </p:nvPicPr>
        <p:blipFill>
          <a:blip r:embed="rId3"/>
          <a:stretch/>
        </p:blipFill>
        <p:spPr>
          <a:xfrm>
            <a:off x="457200" y="4297680"/>
            <a:ext cx="4114080" cy="3080880"/>
          </a:xfrm>
          <a:prstGeom prst="rect">
            <a:avLst/>
          </a:prstGeom>
          <a:ln>
            <a:noFill/>
          </a:ln>
        </p:spPr>
      </p:pic>
      <p:pic>
        <p:nvPicPr>
          <p:cNvPr id="150" name="" descr=""/>
          <p:cNvPicPr/>
          <p:nvPr/>
        </p:nvPicPr>
        <p:blipFill>
          <a:blip r:embed="rId4"/>
          <a:stretch/>
        </p:blipFill>
        <p:spPr>
          <a:xfrm>
            <a:off x="5029200" y="4297680"/>
            <a:ext cx="4114080" cy="308088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21" dur="indefinite" restart="never" nodeType="tmRoot">
          <p:childTnLst>
            <p:seq>
              <p:cTn id="2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CustomShape 1"/>
          <p:cNvSpPr/>
          <p:nvPr/>
        </p:nvSpPr>
        <p:spPr>
          <a:xfrm>
            <a:off x="504000" y="301320"/>
            <a:ext cx="9070560" cy="1261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Probability Maps v05 – NASA vs UW (dcc,wcc,dwc,bs)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2" name="CustomShape 2"/>
          <p:cNvSpPr/>
          <p:nvPr/>
        </p:nvSpPr>
        <p:spPr>
          <a:xfrm>
            <a:off x="2468880" y="2834640"/>
            <a:ext cx="5120280" cy="601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See files in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~brodzik/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23" dur="indefinite" restart="never" nodeType="tmRoot">
          <p:childTnLst>
            <p:seq>
              <p:cTn id="2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CustomShape 1"/>
          <p:cNvSpPr/>
          <p:nvPr/>
        </p:nvSpPr>
        <p:spPr>
          <a:xfrm>
            <a:off x="504000" y="301320"/>
            <a:ext cx="9070560" cy="1261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Compare v04, v05, v05UW Prob Maps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4" name="CustomShape 2"/>
          <p:cNvSpPr/>
          <p:nvPr/>
        </p:nvSpPr>
        <p:spPr>
          <a:xfrm>
            <a:off x="504000" y="1769040"/>
            <a:ext cx="9070560" cy="4383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5" name="CustomShape 3"/>
          <p:cNvSpPr/>
          <p:nvPr/>
        </p:nvSpPr>
        <p:spPr>
          <a:xfrm>
            <a:off x="2560320" y="2468880"/>
            <a:ext cx="5760360" cy="345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WILL PUT THESE TOGETHER TOMORROW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25" dur="indefinite" restart="never" nodeType="tmRoot">
          <p:childTnLst>
            <p:seq>
              <p:cTn id="2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CustomShape 1"/>
          <p:cNvSpPr/>
          <p:nvPr/>
        </p:nvSpPr>
        <p:spPr>
          <a:xfrm>
            <a:off x="504000" y="301320"/>
            <a:ext cx="9070560" cy="1261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Dependencies (need new word)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7" name="CustomShape 2"/>
          <p:cNvSpPr/>
          <p:nvPr/>
        </p:nvSpPr>
        <p:spPr>
          <a:xfrm>
            <a:off x="4114800" y="2103120"/>
            <a:ext cx="2193480" cy="857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Latitude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Longitude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Month/Season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WILL PUT THIS TOGETHER TOMORROW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27" dur="indefinite" restart="never" nodeType="tmRoot">
          <p:childTnLst>
            <p:seq>
              <p:cTn id="2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CustomShape 1"/>
          <p:cNvSpPr/>
          <p:nvPr/>
        </p:nvSpPr>
        <p:spPr>
          <a:xfrm>
            <a:off x="504000" y="301320"/>
            <a:ext cx="9070560" cy="1261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Conclusions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29" dur="indefinite" restart="never" nodeType="tmRoot">
          <p:childTnLst>
            <p:seq>
              <p:cTn id="3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CustomShape 1"/>
          <p:cNvSpPr/>
          <p:nvPr/>
        </p:nvSpPr>
        <p:spPr>
          <a:xfrm>
            <a:off x="504000" y="301320"/>
            <a:ext cx="9070560" cy="1261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Impact of C/S classification on LH Product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6" name="CustomShape 2"/>
          <p:cNvSpPr/>
          <p:nvPr/>
        </p:nvSpPr>
        <p:spPr>
          <a:xfrm>
            <a:off x="504000" y="1769040"/>
            <a:ext cx="9070560" cy="4383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7" name="Table 1"/>
          <p:cNvGraphicFramePr/>
          <p:nvPr/>
        </p:nvGraphicFramePr>
        <p:xfrm>
          <a:off x="478080" y="713160"/>
          <a:ext cx="9122400" cy="6132240"/>
        </p:xfrm>
        <a:graphic>
          <a:graphicData uri="http://schemas.openxmlformats.org/drawingml/2006/table">
            <a:tbl>
              <a:tblPr/>
              <a:tblGrid>
                <a:gridCol w="2406240"/>
                <a:gridCol w="2362680"/>
                <a:gridCol w="1236240"/>
                <a:gridCol w="3117600"/>
              </a:tblGrid>
              <a:tr h="42696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Object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9360">
                      <a:solidFill>
                        <a:srgbClr val="4a7ebb"/>
                      </a:solidFill>
                    </a:lnL>
                    <a:lnR w="9360">
                      <a:solidFill>
                        <a:srgbClr val="4a7ebb"/>
                      </a:solidFill>
                    </a:lnR>
                    <a:lnT w="9360">
                      <a:solidFill>
                        <a:srgbClr val="4a7ebb"/>
                      </a:solidFill>
                    </a:lnT>
                    <a:lnB w="2520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Echo Characteristic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9360">
                      <a:solidFill>
                        <a:srgbClr val="4a7ebb"/>
                      </a:solidFill>
                    </a:lnL>
                    <a:lnR w="9360">
                      <a:solidFill>
                        <a:srgbClr val="4a7ebb"/>
                      </a:solidFill>
                    </a:lnR>
                    <a:lnT w="9360">
                      <a:solidFill>
                        <a:srgbClr val="4a7ebb"/>
                      </a:solidFill>
                    </a:lnT>
                    <a:lnB w="2520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Height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9360">
                      <a:solidFill>
                        <a:srgbClr val="4a7ebb"/>
                      </a:solidFill>
                    </a:lnL>
                    <a:lnR w="9360">
                      <a:solidFill>
                        <a:srgbClr val="4a7ebb"/>
                      </a:solidFill>
                    </a:lnR>
                    <a:lnT w="9360">
                      <a:solidFill>
                        <a:srgbClr val="4a7ebb"/>
                      </a:solidFill>
                    </a:lnT>
                    <a:lnB w="2520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Area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9360">
                      <a:solidFill>
                        <a:srgbClr val="4a7ebb"/>
                      </a:solidFill>
                    </a:lnL>
                    <a:lnR w="9360">
                      <a:solidFill>
                        <a:srgbClr val="4a7ebb"/>
                      </a:solidFill>
                    </a:lnR>
                    <a:lnT w="9360">
                      <a:solidFill>
                        <a:srgbClr val="4a7ebb"/>
                      </a:solidFill>
                    </a:lnT>
                    <a:lnB w="2520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75276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Isolated Shallow Echoes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9360">
                      <a:solidFill>
                        <a:srgbClr val="4a7ebb"/>
                      </a:solidFill>
                    </a:lnL>
                    <a:lnR w="9360">
                      <a:solidFill>
                        <a:srgbClr val="4a7ebb"/>
                      </a:solidFill>
                    </a:lnR>
                    <a:lnT w="9360">
                      <a:solidFill>
                        <a:srgbClr val="4a7ebb"/>
                      </a:solidFill>
                    </a:lnT>
                    <a:lnB w="9360">
                      <a:solidFill>
                        <a:srgbClr val="4a7ebb"/>
                      </a:solidFill>
                    </a:lnB>
                    <a:solidFill>
                      <a:srgbClr val="92b3e4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&gt; min detectable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9360">
                      <a:solidFill>
                        <a:srgbClr val="4a7ebb"/>
                      </a:solidFill>
                    </a:lnL>
                    <a:lnR w="9360">
                      <a:solidFill>
                        <a:srgbClr val="4a7ebb"/>
                      </a:solidFill>
                    </a:lnR>
                    <a:lnT w="9360">
                      <a:solidFill>
                        <a:srgbClr val="4a7ebb"/>
                      </a:solidFill>
                    </a:lnT>
                    <a:lnB w="9360">
                      <a:solidFill>
                        <a:srgbClr val="4a7ebb"/>
                      </a:solidFill>
                    </a:lnB>
                    <a:solidFill>
                      <a:srgbClr val="92b3e4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&lt; 4 km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9360">
                      <a:solidFill>
                        <a:srgbClr val="4a7ebb"/>
                      </a:solidFill>
                    </a:lnL>
                    <a:lnR w="9360">
                      <a:solidFill>
                        <a:srgbClr val="4a7ebb"/>
                      </a:solidFill>
                    </a:lnR>
                    <a:lnT w="9360">
                      <a:solidFill>
                        <a:srgbClr val="4a7ebb"/>
                      </a:solidFill>
                    </a:lnT>
                    <a:lnB w="9360">
                      <a:solidFill>
                        <a:srgbClr val="4a7ebb"/>
                      </a:solidFill>
                    </a:lnB>
                    <a:solidFill>
                      <a:srgbClr val="92b3e4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 pixels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9360">
                      <a:solidFill>
                        <a:srgbClr val="4a7ebb"/>
                      </a:solidFill>
                    </a:lnL>
                    <a:lnR w="9360">
                      <a:solidFill>
                        <a:srgbClr val="4a7ebb"/>
                      </a:solidFill>
                    </a:lnR>
                    <a:lnT w="9360">
                      <a:solidFill>
                        <a:srgbClr val="4a7ebb"/>
                      </a:solidFill>
                    </a:lnT>
                    <a:lnB w="9360">
                      <a:solidFill>
                        <a:srgbClr val="4a7ebb"/>
                      </a:solidFill>
                    </a:lnB>
                    <a:solidFill>
                      <a:srgbClr val="92b3e4"/>
                    </a:solidFill>
                  </a:tcPr>
                </a:tc>
              </a:tr>
              <a:tr h="705600">
                <a:tc rowSpan="2"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Deep Convective Cores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9360">
                      <a:solidFill>
                        <a:srgbClr val="4a7ebb"/>
                      </a:solidFill>
                    </a:lnL>
                    <a:lnR w="9360">
                      <a:solidFill>
                        <a:srgbClr val="4a7ebb"/>
                      </a:solidFill>
                    </a:lnR>
                    <a:lnT w="9360">
                      <a:solidFill>
                        <a:srgbClr val="4a7ebb"/>
                      </a:solidFill>
                    </a:lnT>
                    <a:lnB w="9360">
                      <a:solidFill>
                        <a:srgbClr val="4a7ebb"/>
                      </a:solidFill>
                    </a:lnB>
                    <a:solidFill>
                      <a:srgbClr val="bfd4fe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&gt; 40 dBZ (</a:t>
                      </a:r>
                      <a:r>
                        <a:rPr b="0" lang="en-US" sz="1800" spc="-1" strike="noStrike" u="sng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strong</a:t>
                      </a: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)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9360">
                      <a:solidFill>
                        <a:srgbClr val="4a7ebb"/>
                      </a:solidFill>
                    </a:lnL>
                    <a:lnR w="9360">
                      <a:solidFill>
                        <a:srgbClr val="4a7ebb"/>
                      </a:solidFill>
                    </a:lnR>
                    <a:lnT w="9360">
                      <a:solidFill>
                        <a:srgbClr val="4a7ebb"/>
                      </a:solidFill>
                    </a:lnT>
                    <a:lnB w="9360">
                      <a:solidFill>
                        <a:srgbClr val="4a7ebb"/>
                      </a:solidFill>
                    </a:lnB>
                    <a:solidFill>
                      <a:srgbClr val="bfd4fe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&gt; 10 km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9360">
                      <a:solidFill>
                        <a:srgbClr val="4a7ebb"/>
                      </a:solidFill>
                    </a:lnL>
                    <a:lnR w="9360">
                      <a:solidFill>
                        <a:srgbClr val="4a7ebb"/>
                      </a:solidFill>
                    </a:lnR>
                    <a:lnT w="9360">
                      <a:solidFill>
                        <a:srgbClr val="4a7ebb"/>
                      </a:solidFill>
                    </a:lnT>
                    <a:lnB w="9360">
                      <a:solidFill>
                        <a:srgbClr val="4a7ebb"/>
                      </a:solidFill>
                    </a:lnB>
                    <a:solidFill>
                      <a:srgbClr val="bfd4fe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N/A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9360">
                      <a:solidFill>
                        <a:srgbClr val="4a7ebb"/>
                      </a:solidFill>
                    </a:lnL>
                    <a:lnR w="9360">
                      <a:solidFill>
                        <a:srgbClr val="4a7ebb"/>
                      </a:solidFill>
                    </a:lnR>
                    <a:lnT w="9360">
                      <a:solidFill>
                        <a:srgbClr val="4a7ebb"/>
                      </a:solidFill>
                    </a:lnT>
                    <a:lnB w="9360">
                      <a:solidFill>
                        <a:srgbClr val="4a7ebb"/>
                      </a:solidFill>
                    </a:lnB>
                    <a:solidFill>
                      <a:srgbClr val="0d0d0d"/>
                    </a:solidFill>
                  </a:tcPr>
                </a:tc>
              </a:tr>
              <a:tr h="705600">
                <a:tc>
                  <a:tcPr marL="91440" marR="91440">
                    <a:solidFill>
                      <a:srgbClr val="729fcf"/>
                    </a:solidFill>
                  </a:tcPr>
                </a:tc>
                <a:tc>
                  <a:tcPr marL="91440" marR="91440">
                    <a:solidFill>
                      <a:srgbClr val="729fcf"/>
                    </a:solidFill>
                  </a:tcPr>
                </a:tc>
                <a:tc>
                  <a:tcPr>
                    <a:solidFill>
                      <a:srgbClr val="729fcf"/>
                    </a:solidFill>
                  </a:tcPr>
                </a:tc>
              </a:tr>
              <a:tr h="705600">
                <a:tc rowSpan="2"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Wide Convective Cores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9360">
                      <a:solidFill>
                        <a:srgbClr val="4a7ebb"/>
                      </a:solidFill>
                    </a:lnL>
                    <a:lnR w="9360">
                      <a:solidFill>
                        <a:srgbClr val="4a7ebb"/>
                      </a:solidFill>
                    </a:lnR>
                    <a:lnT w="9360">
                      <a:solidFill>
                        <a:srgbClr val="4a7ebb"/>
                      </a:solidFill>
                    </a:lnT>
                    <a:lnB w="9360">
                      <a:solidFill>
                        <a:srgbClr val="4a7ebb"/>
                      </a:solidFill>
                    </a:lnB>
                    <a:solidFill>
                      <a:srgbClr val="bfd4fe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&gt; 40 dBZ (</a:t>
                      </a:r>
                      <a:r>
                        <a:rPr b="0" lang="en-US" sz="1800" spc="-1" strike="noStrike" u="sng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strong</a:t>
                      </a: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)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9360">
                      <a:solidFill>
                        <a:srgbClr val="4a7ebb"/>
                      </a:solidFill>
                    </a:lnL>
                    <a:lnR w="9360">
                      <a:solidFill>
                        <a:srgbClr val="4a7ebb"/>
                      </a:solidFill>
                    </a:lnR>
                    <a:lnT w="9360">
                      <a:solidFill>
                        <a:srgbClr val="4a7ebb"/>
                      </a:solidFill>
                    </a:lnT>
                    <a:lnB w="9360">
                      <a:solidFill>
                        <a:srgbClr val="4a7ebb"/>
                      </a:solidFill>
                    </a:lnB>
                    <a:solidFill>
                      <a:srgbClr val="bfd4fe"/>
                    </a:solidFill>
                  </a:tcPr>
                </a:tc>
                <a:tc>
                  <a:tcPr marL="91440" marR="91440">
                    <a:lnL w="9360">
                      <a:solidFill>
                        <a:srgbClr val="4a7ebb"/>
                      </a:solidFill>
                    </a:lnL>
                    <a:lnR w="9360">
                      <a:solidFill>
                        <a:srgbClr val="4a7ebb"/>
                      </a:solidFill>
                    </a:lnR>
                    <a:lnT w="9360">
                      <a:solidFill>
                        <a:srgbClr val="4a7ebb"/>
                      </a:solidFill>
                    </a:lnT>
                    <a:lnB w="9360">
                      <a:solidFill>
                        <a:srgbClr val="4a7ebb"/>
                      </a:solidFill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&gt; 1000 km</a:t>
                      </a:r>
                      <a:r>
                        <a:rPr b="0" lang="en-US" sz="1800" spc="-1" strike="noStrike" baseline="3000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 </a:t>
                      </a: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at some altitude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9360">
                      <a:solidFill>
                        <a:srgbClr val="4a7ebb"/>
                      </a:solidFill>
                    </a:lnL>
                    <a:lnR w="9360">
                      <a:solidFill>
                        <a:srgbClr val="4a7ebb"/>
                      </a:solidFill>
                    </a:lnR>
                    <a:lnT w="9360">
                      <a:solidFill>
                        <a:srgbClr val="4a7ebb"/>
                      </a:solidFill>
                    </a:lnT>
                    <a:lnB w="9360">
                      <a:solidFill>
                        <a:srgbClr val="4a7ebb"/>
                      </a:solidFill>
                    </a:lnB>
                    <a:solidFill>
                      <a:srgbClr val="bfd4fe"/>
                    </a:solidFill>
                  </a:tcPr>
                </a:tc>
              </a:tr>
              <a:tr h="656640">
                <a:tc>
                  <a:tcPr marL="91440" marR="91440">
                    <a:solidFill>
                      <a:srgbClr val="729fcf"/>
                    </a:solidFill>
                  </a:tcPr>
                </a:tc>
                <a:tc>
                  <a:tcPr marL="91440" marR="91440">
                    <a:solidFill>
                      <a:srgbClr val="729fcf"/>
                    </a:solidFill>
                  </a:tcPr>
                </a:tc>
                <a:tc>
                  <a:tcPr>
                    <a:solidFill>
                      <a:srgbClr val="729fcf"/>
                    </a:solidFill>
                  </a:tcPr>
                </a:tc>
              </a:tr>
              <a:tr h="699480">
                <a:tc rowSpan="3"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Broad Stratiform Regions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9360">
                      <a:solidFill>
                        <a:srgbClr val="4a7ebb"/>
                      </a:solidFill>
                    </a:lnL>
                    <a:lnR w="9360">
                      <a:solidFill>
                        <a:srgbClr val="4a7ebb"/>
                      </a:solidFill>
                    </a:lnR>
                    <a:lnT w="9360">
                      <a:solidFill>
                        <a:srgbClr val="4a7ebb"/>
                      </a:solidFill>
                    </a:lnT>
                    <a:lnB w="9360">
                      <a:solidFill>
                        <a:srgbClr val="4a7ebb"/>
                      </a:solidFill>
                    </a:lnB>
                    <a:solidFill>
                      <a:srgbClr val="bfd4fe"/>
                    </a:solidFill>
                  </a:tcPr>
                </a:tc>
                <a:tc rowSpan="3"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Contiguous stratiform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9360">
                      <a:solidFill>
                        <a:srgbClr val="4a7ebb"/>
                      </a:solidFill>
                    </a:lnL>
                    <a:lnR w="9360">
                      <a:solidFill>
                        <a:srgbClr val="4a7ebb"/>
                      </a:solidFill>
                    </a:lnR>
                    <a:lnT w="9360">
                      <a:solidFill>
                        <a:srgbClr val="4a7ebb"/>
                      </a:solidFill>
                    </a:lnT>
                    <a:lnB w="9360">
                      <a:solidFill>
                        <a:srgbClr val="4a7ebb"/>
                      </a:solidFill>
                    </a:lnB>
                    <a:solidFill>
                      <a:srgbClr val="bfd4fe"/>
                    </a:solidFill>
                  </a:tcPr>
                </a:tc>
                <a:tc>
                  <a:tcPr marL="91440" marR="91440">
                    <a:lnL w="9360">
                      <a:solidFill>
                        <a:srgbClr val="4a7ebb"/>
                      </a:solidFill>
                    </a:lnL>
                    <a:lnR w="9360">
                      <a:solidFill>
                        <a:srgbClr val="4a7ebb"/>
                      </a:solidFill>
                    </a:lnR>
                    <a:lnT w="9360">
                      <a:solidFill>
                        <a:srgbClr val="4a7ebb"/>
                      </a:solidFill>
                    </a:lnT>
                    <a:lnB w="9360">
                      <a:solidFill>
                        <a:srgbClr val="4a7ebb"/>
                      </a:solidFill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&gt; 50,000 km</a:t>
                      </a:r>
                      <a:r>
                        <a:rPr b="0" lang="en-US" sz="1800" spc="-1" strike="noStrike" baseline="3000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 </a:t>
                      </a: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</a:t>
                      </a:r>
                      <a:r>
                        <a:rPr b="0" lang="en-US" sz="1800" spc="-1" strike="noStrike" u="sng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strong</a:t>
                      </a: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)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9360">
                      <a:solidFill>
                        <a:srgbClr val="4a7ebb"/>
                      </a:solidFill>
                    </a:lnL>
                    <a:lnR w="9360">
                      <a:solidFill>
                        <a:srgbClr val="4a7ebb"/>
                      </a:solidFill>
                    </a:lnR>
                    <a:lnT w="9360">
                      <a:solidFill>
                        <a:srgbClr val="4a7ebb"/>
                      </a:solidFill>
                    </a:lnT>
                    <a:lnB w="9360">
                      <a:solidFill>
                        <a:srgbClr val="4a7ebb"/>
                      </a:solidFill>
                    </a:lnB>
                    <a:solidFill>
                      <a:srgbClr val="d0e0ff"/>
                    </a:solidFill>
                  </a:tcPr>
                </a:tc>
              </a:tr>
              <a:tr h="818640">
                <a:tc>
                  <a:tcPr>
                    <a:solidFill>
                      <a:srgbClr val="729fcf"/>
                    </a:solidFill>
                  </a:tcPr>
                </a:tc>
                <a:tc>
                  <a:tcPr>
                    <a:solidFill>
                      <a:srgbClr val="729fcf"/>
                    </a:solidFill>
                  </a:tcPr>
                </a:tc>
              </a:tr>
              <a:tr h="661320">
                <a:tc>
                  <a:tcPr>
                    <a:solidFill>
                      <a:srgbClr val="729fcf"/>
                    </a:solidFill>
                  </a:tcPr>
                </a:tc>
                <a:tc>
                  <a:tcPr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CustomShape 1"/>
          <p:cNvSpPr/>
          <p:nvPr/>
        </p:nvSpPr>
        <p:spPr>
          <a:xfrm>
            <a:off x="504000" y="301320"/>
            <a:ext cx="9070560" cy="1261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Comparison of v04 vs v05 c/s output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19" name="" descr=""/>
          <p:cNvPicPr/>
          <p:nvPr/>
        </p:nvPicPr>
        <p:blipFill>
          <a:blip r:embed="rId1"/>
          <a:stretch/>
        </p:blipFill>
        <p:spPr>
          <a:xfrm>
            <a:off x="731520" y="1280160"/>
            <a:ext cx="4113720" cy="3720600"/>
          </a:xfrm>
          <a:prstGeom prst="rect">
            <a:avLst/>
          </a:prstGeom>
          <a:ln>
            <a:noFill/>
          </a:ln>
        </p:spPr>
      </p:pic>
      <p:pic>
        <p:nvPicPr>
          <p:cNvPr id="120" name="" descr=""/>
          <p:cNvPicPr/>
          <p:nvPr/>
        </p:nvPicPr>
        <p:blipFill>
          <a:blip r:embed="rId2"/>
          <a:stretch/>
        </p:blipFill>
        <p:spPr>
          <a:xfrm>
            <a:off x="5212080" y="1280160"/>
            <a:ext cx="4113720" cy="3720600"/>
          </a:xfrm>
          <a:prstGeom prst="rect">
            <a:avLst/>
          </a:prstGeom>
          <a:ln>
            <a:noFill/>
          </a:ln>
        </p:spPr>
      </p:pic>
      <p:pic>
        <p:nvPicPr>
          <p:cNvPr id="121" name="" descr=""/>
          <p:cNvPicPr/>
          <p:nvPr/>
        </p:nvPicPr>
        <p:blipFill>
          <a:blip r:embed="rId3"/>
          <a:stretch/>
        </p:blipFill>
        <p:spPr>
          <a:xfrm>
            <a:off x="2468880" y="4023360"/>
            <a:ext cx="5028120" cy="322668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ustomShape 1"/>
          <p:cNvSpPr/>
          <p:nvPr/>
        </p:nvSpPr>
        <p:spPr>
          <a:xfrm>
            <a:off x="504000" y="301320"/>
            <a:ext cx="9070560" cy="1261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Problem case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23" name="" descr=""/>
          <p:cNvPicPr/>
          <p:nvPr/>
        </p:nvPicPr>
        <p:blipFill>
          <a:blip r:embed="rId1"/>
          <a:stretch/>
        </p:blipFill>
        <p:spPr>
          <a:xfrm>
            <a:off x="640080" y="1280160"/>
            <a:ext cx="4113720" cy="3720600"/>
          </a:xfrm>
          <a:prstGeom prst="rect">
            <a:avLst/>
          </a:prstGeom>
          <a:ln>
            <a:noFill/>
          </a:ln>
        </p:spPr>
      </p:pic>
      <p:pic>
        <p:nvPicPr>
          <p:cNvPr id="124" name="" descr=""/>
          <p:cNvPicPr/>
          <p:nvPr/>
        </p:nvPicPr>
        <p:blipFill>
          <a:blip r:embed="rId2"/>
          <a:stretch/>
        </p:blipFill>
        <p:spPr>
          <a:xfrm>
            <a:off x="5212080" y="1280160"/>
            <a:ext cx="4113720" cy="3720600"/>
          </a:xfrm>
          <a:prstGeom prst="rect">
            <a:avLst/>
          </a:prstGeom>
          <a:ln>
            <a:noFill/>
          </a:ln>
        </p:spPr>
      </p:pic>
      <p:pic>
        <p:nvPicPr>
          <p:cNvPr id="125" name="" descr=""/>
          <p:cNvPicPr/>
          <p:nvPr/>
        </p:nvPicPr>
        <p:blipFill>
          <a:blip r:embed="rId3"/>
          <a:stretch/>
        </p:blipFill>
        <p:spPr>
          <a:xfrm>
            <a:off x="2468880" y="4023360"/>
            <a:ext cx="5028120" cy="322668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CustomShape 1"/>
          <p:cNvSpPr/>
          <p:nvPr/>
        </p:nvSpPr>
        <p:spPr>
          <a:xfrm>
            <a:off x="504000" y="301320"/>
            <a:ext cx="9070560" cy="1261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Problem case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27" name="" descr=""/>
          <p:cNvPicPr/>
          <p:nvPr/>
        </p:nvPicPr>
        <p:blipFill>
          <a:blip r:embed="rId1"/>
          <a:stretch/>
        </p:blipFill>
        <p:spPr>
          <a:xfrm>
            <a:off x="731520" y="1280160"/>
            <a:ext cx="4113720" cy="3720600"/>
          </a:xfrm>
          <a:prstGeom prst="rect">
            <a:avLst/>
          </a:prstGeom>
          <a:ln>
            <a:noFill/>
          </a:ln>
        </p:spPr>
      </p:pic>
      <p:pic>
        <p:nvPicPr>
          <p:cNvPr id="128" name="" descr=""/>
          <p:cNvPicPr/>
          <p:nvPr/>
        </p:nvPicPr>
        <p:blipFill>
          <a:blip r:embed="rId2"/>
          <a:stretch/>
        </p:blipFill>
        <p:spPr>
          <a:xfrm>
            <a:off x="5212080" y="1280160"/>
            <a:ext cx="4113720" cy="3720600"/>
          </a:xfrm>
          <a:prstGeom prst="rect">
            <a:avLst/>
          </a:prstGeom>
          <a:ln>
            <a:noFill/>
          </a:ln>
        </p:spPr>
      </p:pic>
      <p:pic>
        <p:nvPicPr>
          <p:cNvPr id="129" name="" descr=""/>
          <p:cNvPicPr/>
          <p:nvPr/>
        </p:nvPicPr>
        <p:blipFill>
          <a:blip r:embed="rId3"/>
          <a:stretch/>
        </p:blipFill>
        <p:spPr>
          <a:xfrm>
            <a:off x="2468880" y="4023360"/>
            <a:ext cx="5028120" cy="322668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CustomShape 1"/>
          <p:cNvSpPr/>
          <p:nvPr/>
        </p:nvSpPr>
        <p:spPr>
          <a:xfrm>
            <a:off x="504000" y="301320"/>
            <a:ext cx="9070560" cy="1261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Problem case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31" name="" descr=""/>
          <p:cNvPicPr/>
          <p:nvPr/>
        </p:nvPicPr>
        <p:blipFill>
          <a:blip r:embed="rId1"/>
          <a:stretch/>
        </p:blipFill>
        <p:spPr>
          <a:xfrm>
            <a:off x="731520" y="1280160"/>
            <a:ext cx="4113720" cy="3720600"/>
          </a:xfrm>
          <a:prstGeom prst="rect">
            <a:avLst/>
          </a:prstGeom>
          <a:ln>
            <a:noFill/>
          </a:ln>
        </p:spPr>
      </p:pic>
      <p:pic>
        <p:nvPicPr>
          <p:cNvPr id="132" name="" descr=""/>
          <p:cNvPicPr/>
          <p:nvPr/>
        </p:nvPicPr>
        <p:blipFill>
          <a:blip r:embed="rId2"/>
          <a:stretch/>
        </p:blipFill>
        <p:spPr>
          <a:xfrm>
            <a:off x="5212080" y="1280160"/>
            <a:ext cx="4113720" cy="3720600"/>
          </a:xfrm>
          <a:prstGeom prst="rect">
            <a:avLst/>
          </a:prstGeom>
          <a:ln>
            <a:noFill/>
          </a:ln>
        </p:spPr>
      </p:pic>
      <p:pic>
        <p:nvPicPr>
          <p:cNvPr id="133" name="" descr=""/>
          <p:cNvPicPr/>
          <p:nvPr/>
        </p:nvPicPr>
        <p:blipFill>
          <a:blip r:embed="rId3"/>
          <a:stretch/>
        </p:blipFill>
        <p:spPr>
          <a:xfrm>
            <a:off x="2468880" y="4023360"/>
            <a:ext cx="5028120" cy="322668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CustomShape 1"/>
          <p:cNvSpPr/>
          <p:nvPr/>
        </p:nvSpPr>
        <p:spPr>
          <a:xfrm>
            <a:off x="504000" y="301320"/>
            <a:ext cx="9070560" cy="1261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UW Modification to C/S Algorithm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35" name="" descr=""/>
          <p:cNvPicPr/>
          <p:nvPr/>
        </p:nvPicPr>
        <p:blipFill>
          <a:blip r:embed="rId1"/>
          <a:stretch/>
        </p:blipFill>
        <p:spPr>
          <a:xfrm>
            <a:off x="457200" y="1371600"/>
            <a:ext cx="4114800" cy="3081600"/>
          </a:xfrm>
          <a:prstGeom prst="rect">
            <a:avLst/>
          </a:prstGeom>
          <a:ln>
            <a:noFill/>
          </a:ln>
        </p:spPr>
      </p:pic>
      <p:pic>
        <p:nvPicPr>
          <p:cNvPr id="136" name="" descr=""/>
          <p:cNvPicPr/>
          <p:nvPr/>
        </p:nvPicPr>
        <p:blipFill>
          <a:blip r:embed="rId2"/>
          <a:stretch/>
        </p:blipFill>
        <p:spPr>
          <a:xfrm>
            <a:off x="5029200" y="1371600"/>
            <a:ext cx="4114800" cy="30816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5" dur="indefinite" restart="never" nodeType="tmRoot">
          <p:childTnLst>
            <p:seq>
              <p:cTn id="1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CustomShape 1"/>
          <p:cNvSpPr/>
          <p:nvPr/>
        </p:nvSpPr>
        <p:spPr>
          <a:xfrm>
            <a:off x="504000" y="301320"/>
            <a:ext cx="9070560" cy="1261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UW Mod to Problem case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38" name="" descr=""/>
          <p:cNvPicPr/>
          <p:nvPr/>
        </p:nvPicPr>
        <p:blipFill>
          <a:blip r:embed="rId1"/>
          <a:stretch/>
        </p:blipFill>
        <p:spPr>
          <a:xfrm>
            <a:off x="731520" y="1280160"/>
            <a:ext cx="4113720" cy="3720600"/>
          </a:xfrm>
          <a:prstGeom prst="rect">
            <a:avLst/>
          </a:prstGeom>
          <a:ln>
            <a:noFill/>
          </a:ln>
        </p:spPr>
      </p:pic>
      <p:pic>
        <p:nvPicPr>
          <p:cNvPr id="139" name="" descr=""/>
          <p:cNvPicPr/>
          <p:nvPr/>
        </p:nvPicPr>
        <p:blipFill>
          <a:blip r:embed="rId2"/>
          <a:stretch/>
        </p:blipFill>
        <p:spPr>
          <a:xfrm>
            <a:off x="5212080" y="1280160"/>
            <a:ext cx="4113720" cy="3720600"/>
          </a:xfrm>
          <a:prstGeom prst="rect">
            <a:avLst/>
          </a:prstGeom>
          <a:ln>
            <a:noFill/>
          </a:ln>
        </p:spPr>
      </p:pic>
      <p:pic>
        <p:nvPicPr>
          <p:cNvPr id="140" name="" descr=""/>
          <p:cNvPicPr/>
          <p:nvPr/>
        </p:nvPicPr>
        <p:blipFill>
          <a:blip r:embed="rId3"/>
          <a:stretch/>
        </p:blipFill>
        <p:spPr>
          <a:xfrm>
            <a:off x="2468880" y="4023360"/>
            <a:ext cx="5028120" cy="322668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7" dur="indefinite" restart="never" nodeType="tmRoot">
          <p:childTnLst>
            <p:seq>
              <p:cTn id="1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</TotalTime>
  <Application>LibreOffice/5.2.7.2$Linux_X86_64 LibreOffice_project/20m0$Build-2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2017-09-28T15:43:01Z</dcterms:created>
  <dc:creator>Stacy Brodzik</dc:creator>
  <dc:description/>
  <dc:language>en-US</dc:language>
  <cp:lastModifiedBy>Stacy Brodzik</cp:lastModifiedBy>
  <dcterms:modified xsi:type="dcterms:W3CDTF">2017-10-05T16:43:35Z</dcterms:modified>
  <cp:revision>16</cp:revision>
  <dc:subject/>
  <dc:title/>
</cp:coreProperties>
</file>