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3"/>
  </p:notesMasterIdLst>
  <p:sldIdLst>
    <p:sldId id="256" r:id="rId4"/>
    <p:sldId id="287" r:id="rId5"/>
    <p:sldId id="278" r:id="rId6"/>
    <p:sldId id="285" r:id="rId7"/>
    <p:sldId id="28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94" r:id="rId19"/>
    <p:sldId id="295" r:id="rId20"/>
    <p:sldId id="296" r:id="rId21"/>
    <p:sldId id="297" r:id="rId22"/>
    <p:sldId id="298" r:id="rId23"/>
    <p:sldId id="299" r:id="rId24"/>
    <p:sldId id="269" r:id="rId25"/>
    <p:sldId id="270" r:id="rId26"/>
    <p:sldId id="279" r:id="rId27"/>
    <p:sldId id="280" r:id="rId28"/>
    <p:sldId id="281" r:id="rId29"/>
    <p:sldId id="282" r:id="rId30"/>
    <p:sldId id="283" r:id="rId31"/>
    <p:sldId id="284" r:id="rId32"/>
  </p:sldIdLst>
  <p:sldSz cx="10080625" cy="7559675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1904" y="-11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6FE9E92-137C-48EE-AAC6-3CA708CF9FD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163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6FE9E92-137C-48EE-AAC6-3CA708CF9FD9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28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840" cy="45252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3D structure--thresholds: </a:t>
            </a:r>
            <a:r>
              <a:rPr lang="en-US" sz="20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intensity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0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height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&amp; </a:t>
            </a:r>
            <a:r>
              <a:rPr lang="en-US" sz="20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area 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4402440" y="9553680"/>
            <a:ext cx="3367080" cy="50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B866D7D-17CB-42F9-B5A9-F2DD357B6360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840" cy="45252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3D structure--thresholds: </a:t>
            </a:r>
            <a:r>
              <a:rPr lang="en-US" sz="20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intensity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0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height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&amp; </a:t>
            </a:r>
            <a:r>
              <a:rPr lang="en-US" sz="20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area 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4402440" y="9553680"/>
            <a:ext cx="3367080" cy="50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B866D7D-17CB-42F9-B5A9-F2DD357B6360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25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840" cy="45252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3D structure--thresholds: </a:t>
            </a:r>
            <a:r>
              <a:rPr lang="en-US" sz="20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intensity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0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height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&amp; </a:t>
            </a:r>
            <a:r>
              <a:rPr lang="en-US" sz="20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area 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4402440" y="9553680"/>
            <a:ext cx="3367080" cy="50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B866D7D-17CB-42F9-B5A9-F2DD357B6360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26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3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3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04000" y="1416600"/>
            <a:ext cx="9070920" cy="187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Identification of Mesoscale Convective Precipitation in GPM Data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504000" y="3657600"/>
            <a:ext cx="9070920" cy="249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Robert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Houze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PMM Science Team Meeting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San Diego, CA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 18,2017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 Modification to C/S Algorithm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640080" y="6035040"/>
            <a:ext cx="2193840" cy="6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Typical STRA Case	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3291840" y="6069960"/>
            <a:ext cx="2376720" cy="6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Typical CONV Case	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4"/>
          <p:cNvSpPr/>
          <p:nvPr/>
        </p:nvSpPr>
        <p:spPr>
          <a:xfrm>
            <a:off x="6035040" y="6072840"/>
            <a:ext cx="2193840" cy="6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Difficult STRA Case	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 Mod to Problem case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Picture 138"/>
          <p:cNvPicPr/>
          <p:nvPr/>
        </p:nvPicPr>
        <p:blipFill>
          <a:blip r:embed="rId2"/>
          <a:stretch/>
        </p:blipFill>
        <p:spPr>
          <a:xfrm>
            <a:off x="731520" y="1280160"/>
            <a:ext cx="4114080" cy="3720960"/>
          </a:xfrm>
          <a:prstGeom prst="rect">
            <a:avLst/>
          </a:prstGeom>
          <a:ln>
            <a:noFill/>
          </a:ln>
        </p:spPr>
      </p:pic>
      <p:pic>
        <p:nvPicPr>
          <p:cNvPr id="140" name="Picture 139"/>
          <p:cNvPicPr/>
          <p:nvPr/>
        </p:nvPicPr>
        <p:blipFill>
          <a:blip r:embed="rId3"/>
          <a:stretch/>
        </p:blipFill>
        <p:spPr>
          <a:xfrm>
            <a:off x="5212080" y="1280160"/>
            <a:ext cx="4114080" cy="3720960"/>
          </a:xfrm>
          <a:prstGeom prst="rect">
            <a:avLst/>
          </a:prstGeom>
          <a:ln>
            <a:noFill/>
          </a:ln>
        </p:spPr>
      </p:pic>
      <p:pic>
        <p:nvPicPr>
          <p:cNvPr id="141" name="Picture 140"/>
          <p:cNvPicPr/>
          <p:nvPr/>
        </p:nvPicPr>
        <p:blipFill>
          <a:blip r:embed="rId4"/>
          <a:stretch/>
        </p:blipFill>
        <p:spPr>
          <a:xfrm>
            <a:off x="2468880" y="4023360"/>
            <a:ext cx="5028480" cy="322704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31520" y="5891650"/>
            <a:ext cx="1616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</a:t>
            </a:r>
          </a:p>
          <a:p>
            <a:r>
              <a:rPr lang="en-US" dirty="0" smtClean="0"/>
              <a:t>Hudson Bay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65760" y="64728"/>
            <a:ext cx="932616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Comparison of v05 Counts 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NASA/UW/UW2 (strong thresholds)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3" name="Picture 142"/>
          <p:cNvPicPr/>
          <p:nvPr/>
        </p:nvPicPr>
        <p:blipFill>
          <a:blip r:embed="rId2"/>
          <a:stretch/>
        </p:blipFill>
        <p:spPr>
          <a:xfrm>
            <a:off x="457200" y="137160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44" name="Picture 143"/>
          <p:cNvPicPr/>
          <p:nvPr/>
        </p:nvPicPr>
        <p:blipFill>
          <a:blip r:embed="rId3"/>
          <a:stretch/>
        </p:blipFill>
        <p:spPr>
          <a:xfrm>
            <a:off x="5029200" y="137160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45" name="Picture 144"/>
          <p:cNvPicPr/>
          <p:nvPr/>
        </p:nvPicPr>
        <p:blipFill>
          <a:blip r:embed="rId4"/>
          <a:stretch/>
        </p:blipFill>
        <p:spPr>
          <a:xfrm>
            <a:off x="457200" y="429768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46" name="Picture 145"/>
          <p:cNvPicPr/>
          <p:nvPr/>
        </p:nvPicPr>
        <p:blipFill>
          <a:blip r:embed="rId5"/>
          <a:stretch/>
        </p:blipFill>
        <p:spPr>
          <a:xfrm>
            <a:off x="5029200" y="4297680"/>
            <a:ext cx="4114440" cy="308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365760" y="59076"/>
            <a:ext cx="932616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Comparison of v05 Counts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NASA/UW/UW2 (mod thresholds)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Picture 147"/>
          <p:cNvPicPr/>
          <p:nvPr/>
        </p:nvPicPr>
        <p:blipFill>
          <a:blip r:embed="rId2"/>
          <a:stretch/>
        </p:blipFill>
        <p:spPr>
          <a:xfrm>
            <a:off x="457200" y="137160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49" name="Picture 148"/>
          <p:cNvPicPr/>
          <p:nvPr/>
        </p:nvPicPr>
        <p:blipFill>
          <a:blip r:embed="rId3"/>
          <a:stretch/>
        </p:blipFill>
        <p:spPr>
          <a:xfrm>
            <a:off x="5029200" y="137160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50" name="Picture 149"/>
          <p:cNvPicPr/>
          <p:nvPr/>
        </p:nvPicPr>
        <p:blipFill>
          <a:blip r:embed="rId4"/>
          <a:stretch/>
        </p:blipFill>
        <p:spPr>
          <a:xfrm>
            <a:off x="457200" y="429768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51" name="Picture 150"/>
          <p:cNvPicPr/>
          <p:nvPr/>
        </p:nvPicPr>
        <p:blipFill>
          <a:blip r:embed="rId5"/>
          <a:stretch/>
        </p:blipFill>
        <p:spPr>
          <a:xfrm>
            <a:off x="5029200" y="4297680"/>
            <a:ext cx="4114440" cy="308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6761"/>
          <a:stretch/>
        </p:blipFill>
        <p:spPr>
          <a:xfrm>
            <a:off x="11112" y="316158"/>
            <a:ext cx="10058400" cy="69273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75900" y="1165045"/>
            <a:ext cx="4980185" cy="3259607"/>
            <a:chOff x="4523425" y="1165045"/>
            <a:chExt cx="4980185" cy="3259607"/>
          </a:xfrm>
        </p:grpSpPr>
        <p:sp>
          <p:nvSpPr>
            <p:cNvPr id="9" name="Rectangle 8"/>
            <p:cNvSpPr/>
            <p:nvPr/>
          </p:nvSpPr>
          <p:spPr>
            <a:xfrm>
              <a:off x="4523425" y="1165045"/>
              <a:ext cx="451293" cy="230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52317" y="1165045"/>
              <a:ext cx="451293" cy="230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010337" y="4131185"/>
              <a:ext cx="451293" cy="230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07235" y="4193742"/>
              <a:ext cx="451293" cy="230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6862"/>
          <a:stretch/>
        </p:blipFill>
        <p:spPr>
          <a:xfrm>
            <a:off x="11112" y="322722"/>
            <a:ext cx="10058400" cy="691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6824"/>
          <a:stretch/>
        </p:blipFill>
        <p:spPr>
          <a:xfrm>
            <a:off x="11112" y="320250"/>
            <a:ext cx="10058400" cy="69191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491940" y="1165045"/>
            <a:ext cx="4980185" cy="3259607"/>
            <a:chOff x="4523425" y="1165045"/>
            <a:chExt cx="4980185" cy="3259607"/>
          </a:xfrm>
        </p:grpSpPr>
        <p:sp>
          <p:nvSpPr>
            <p:cNvPr id="4" name="Rectangle 3"/>
            <p:cNvSpPr/>
            <p:nvPr/>
          </p:nvSpPr>
          <p:spPr>
            <a:xfrm>
              <a:off x="4523425" y="1165045"/>
              <a:ext cx="451293" cy="230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2317" y="1165045"/>
              <a:ext cx="451293" cy="230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010337" y="4131185"/>
              <a:ext cx="451293" cy="230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07235" y="4193742"/>
              <a:ext cx="451293" cy="230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5766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6824"/>
          <a:stretch/>
        </p:blipFill>
        <p:spPr>
          <a:xfrm>
            <a:off x="11112" y="320250"/>
            <a:ext cx="10058400" cy="69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1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6824"/>
          <a:stretch/>
        </p:blipFill>
        <p:spPr>
          <a:xfrm>
            <a:off x="11112" y="320250"/>
            <a:ext cx="10058400" cy="69191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23425" y="1165045"/>
            <a:ext cx="4980185" cy="3259607"/>
            <a:chOff x="4523425" y="1165045"/>
            <a:chExt cx="4980185" cy="3259607"/>
          </a:xfrm>
        </p:grpSpPr>
        <p:sp>
          <p:nvSpPr>
            <p:cNvPr id="4" name="Rectangle 3"/>
            <p:cNvSpPr/>
            <p:nvPr/>
          </p:nvSpPr>
          <p:spPr>
            <a:xfrm>
              <a:off x="4523425" y="1165045"/>
              <a:ext cx="451293" cy="230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2317" y="1165045"/>
              <a:ext cx="451293" cy="230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010337" y="4131185"/>
              <a:ext cx="451293" cy="230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07235" y="4193742"/>
              <a:ext cx="451293" cy="230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4401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6824"/>
          <a:stretch/>
        </p:blipFill>
        <p:spPr>
          <a:xfrm>
            <a:off x="11112" y="320250"/>
            <a:ext cx="10058400" cy="69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622327"/>
              </p:ext>
            </p:extLst>
          </p:nvPr>
        </p:nvGraphicFramePr>
        <p:xfrm>
          <a:off x="800365" y="626803"/>
          <a:ext cx="8479895" cy="590241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95979"/>
                <a:gridCol w="1231359"/>
                <a:gridCol w="2160599"/>
                <a:gridCol w="1695979"/>
                <a:gridCol w="1695979"/>
              </a:tblGrid>
              <a:tr h="712574">
                <a:tc>
                  <a:txBody>
                    <a:bodyPr/>
                    <a:lstStyle/>
                    <a:p>
                      <a:pPr marL="342900" marR="0" indent="-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DejaVu Sans"/>
                          <a:cs typeface="DejaVu Sans"/>
                        </a:rPr>
                        <a:t>3D Object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Cambria"/>
                        <a:cs typeface="Arial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DejaVu Sans"/>
                          <a:cs typeface="DejaVu Sans"/>
                        </a:rPr>
                        <a:t>Srength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Lucida Grande"/>
                        <a:ea typeface="Cambria"/>
                        <a:cs typeface="Arial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indent="-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DejaVu Sans"/>
                          <a:cs typeface="DejaVu Sans"/>
                        </a:rPr>
                        <a:t>Echo Characteristic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Lucida Grande"/>
                        <a:ea typeface="Cambria"/>
                        <a:cs typeface="Arial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DejaVu Sans"/>
                          <a:cs typeface="DejaVu Sans"/>
                        </a:rPr>
                        <a:t>Height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Cambria"/>
                        <a:cs typeface="Arial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DejaVu Sans"/>
                          <a:cs typeface="DejaVu Sans"/>
                        </a:rPr>
                        <a:t>Area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Cambria"/>
                        <a:cs typeface="ArialMT"/>
                      </a:endParaRPr>
                    </a:p>
                  </a:txBody>
                  <a:tcPr/>
                </a:tc>
              </a:tr>
              <a:tr h="712574">
                <a:tc>
                  <a:txBody>
                    <a:bodyPr/>
                    <a:lstStyle/>
                    <a:p>
                      <a:r>
                        <a:rPr lang="en-US" dirty="0" smtClean="0"/>
                        <a:t>Isolated Shallow Echoes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Min</a:t>
                      </a:r>
                      <a:r>
                        <a:rPr lang="en-US" baseline="0" dirty="0" smtClean="0"/>
                        <a:t> detectable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4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pixels</a:t>
                      </a:r>
                      <a:endParaRPr lang="en-US" dirty="0"/>
                    </a:p>
                  </a:txBody>
                  <a:tcPr/>
                </a:tc>
              </a:tr>
              <a:tr h="712574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Deep Convective</a:t>
                      </a:r>
                      <a:r>
                        <a:rPr lang="en-US" baseline="0" dirty="0" smtClean="0"/>
                        <a:t> 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40 dBZ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10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257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2574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Wide Convective 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40 dBZ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1,000 km</a:t>
                      </a:r>
                      <a:r>
                        <a:rPr lang="en-US" baseline="30000" dirty="0" smtClean="0"/>
                        <a:t>2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712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2574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Broad Stratiform Regions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Contiguous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stratiform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50,000 km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71257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13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6824"/>
          <a:stretch/>
        </p:blipFill>
        <p:spPr>
          <a:xfrm>
            <a:off x="11112" y="320250"/>
            <a:ext cx="10058400" cy="69191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12930" y="1175541"/>
            <a:ext cx="4980185" cy="3259607"/>
            <a:chOff x="4523425" y="1165045"/>
            <a:chExt cx="4980185" cy="3259607"/>
          </a:xfrm>
        </p:grpSpPr>
        <p:sp>
          <p:nvSpPr>
            <p:cNvPr id="3" name="Rectangle 2"/>
            <p:cNvSpPr/>
            <p:nvPr/>
          </p:nvSpPr>
          <p:spPr>
            <a:xfrm>
              <a:off x="4523425" y="1165045"/>
              <a:ext cx="451293" cy="230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052317" y="1165045"/>
              <a:ext cx="451293" cy="230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10337" y="4131185"/>
              <a:ext cx="451293" cy="230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07235" y="4193742"/>
              <a:ext cx="451293" cy="230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4401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6824"/>
          <a:stretch/>
        </p:blipFill>
        <p:spPr>
          <a:xfrm>
            <a:off x="11112" y="320250"/>
            <a:ext cx="10058400" cy="69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1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Dependencies (need new word)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4114800" y="2103120"/>
            <a:ext cx="2193840" cy="85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Latitude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Longitude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Month/Season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WILL PUT THIS TOGETHER TOMORROW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Conclusions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Table 1"/>
          <p:cNvGraphicFramePr/>
          <p:nvPr>
            <p:extLst>
              <p:ext uri="{D42A27DB-BD31-4B8C-83A1-F6EECF244321}">
                <p14:modId xmlns:p14="http://schemas.microsoft.com/office/powerpoint/2010/main" val="4049027202"/>
              </p:ext>
            </p:extLst>
          </p:nvPr>
        </p:nvGraphicFramePr>
        <p:xfrm>
          <a:off x="478080" y="713160"/>
          <a:ext cx="9122760" cy="6132600"/>
        </p:xfrm>
        <a:graphic>
          <a:graphicData uri="http://schemas.openxmlformats.org/drawingml/2006/table">
            <a:tbl>
              <a:tblPr/>
              <a:tblGrid>
                <a:gridCol w="2406240"/>
                <a:gridCol w="2362680"/>
                <a:gridCol w="1236240"/>
                <a:gridCol w="3117600"/>
              </a:tblGrid>
              <a:tr h="426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Object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Echo Characteristic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Height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Area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752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Isolated Shallow Echoes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min detectable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&lt; 4 km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pixels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7056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Deep Convective Cores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40 </a:t>
                      </a:r>
                      <a: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dBZ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10 km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N/A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0D0D0D"/>
                    </a:solidFill>
                  </a:tcPr>
                </a:tc>
              </a:tr>
              <a:tr h="70560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N/A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056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Wide Convective Cores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40 </a:t>
                      </a:r>
                      <a: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dBZ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1000 km</a:t>
                      </a:r>
                      <a:r>
                        <a:rPr lang="en-US" sz="1800" b="0" strike="noStrike" spc="-1" baseline="30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at some altitude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5664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800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</a:t>
                      </a: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at some altitude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948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Broad Stratiform Regions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Contiguous stratiform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50,000 </a:t>
                      </a:r>
                      <a: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km</a:t>
                      </a:r>
                      <a:r>
                        <a:rPr lang="en-US" sz="1800" b="0" strike="noStrike" spc="-1" baseline="30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D0E0FF"/>
                    </a:solidFill>
                  </a:tcPr>
                </a:tc>
              </a:tr>
              <a:tr h="81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61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58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Table 1"/>
          <p:cNvGraphicFramePr/>
          <p:nvPr>
            <p:extLst>
              <p:ext uri="{D42A27DB-BD31-4B8C-83A1-F6EECF244321}">
                <p14:modId xmlns:p14="http://schemas.microsoft.com/office/powerpoint/2010/main" val="1432075510"/>
              </p:ext>
            </p:extLst>
          </p:nvPr>
        </p:nvGraphicFramePr>
        <p:xfrm>
          <a:off x="478080" y="713160"/>
          <a:ext cx="9122760" cy="6132600"/>
        </p:xfrm>
        <a:graphic>
          <a:graphicData uri="http://schemas.openxmlformats.org/drawingml/2006/table">
            <a:tbl>
              <a:tblPr/>
              <a:tblGrid>
                <a:gridCol w="2406240"/>
                <a:gridCol w="2362680"/>
                <a:gridCol w="1236240"/>
                <a:gridCol w="3117600"/>
              </a:tblGrid>
              <a:tr h="426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Object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Echo Characteristic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Height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Area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752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Isolated Shallow Echoes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min detectable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&lt; 4 km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pixels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7056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Deep Convective Cores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40 dBZ (</a:t>
                      </a:r>
                      <a:r>
                        <a:rPr lang="en-US" sz="1800" b="1" u="none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strong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10 km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N/A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0D0D0D"/>
                    </a:solidFill>
                  </a:tcPr>
                </a:tc>
              </a:tr>
              <a:tr h="70560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N/A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056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Wide Convective Cores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40 dBZ (</a:t>
                      </a:r>
                      <a:r>
                        <a:rPr lang="en-US" sz="1800" b="1" u="none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strong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1000 km</a:t>
                      </a:r>
                      <a:r>
                        <a:rPr lang="en-US" sz="1800" b="0" strike="noStrike" spc="-1" baseline="30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at some altitude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5664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800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</a:t>
                      </a: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at some altitude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948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Broad Stratiform Regions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Contiguous stratiform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50,000 km</a:t>
                      </a:r>
                      <a:r>
                        <a:rPr lang="en-US" sz="1800" b="0" strike="noStrike" spc="-1" baseline="30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</a:t>
                      </a:r>
                      <a:r>
                        <a:rPr lang="en-US" sz="1800" b="1" u="none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strong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D0E0FF"/>
                    </a:solidFill>
                  </a:tcPr>
                </a:tc>
              </a:tr>
              <a:tr h="81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61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59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Table 1"/>
          <p:cNvGraphicFramePr/>
          <p:nvPr>
            <p:extLst>
              <p:ext uri="{D42A27DB-BD31-4B8C-83A1-F6EECF244321}">
                <p14:modId xmlns:p14="http://schemas.microsoft.com/office/powerpoint/2010/main" val="304982492"/>
              </p:ext>
            </p:extLst>
          </p:nvPr>
        </p:nvGraphicFramePr>
        <p:xfrm>
          <a:off x="478080" y="713160"/>
          <a:ext cx="9122760" cy="6132600"/>
        </p:xfrm>
        <a:graphic>
          <a:graphicData uri="http://schemas.openxmlformats.org/drawingml/2006/table">
            <a:tbl>
              <a:tblPr/>
              <a:tblGrid>
                <a:gridCol w="2406240"/>
                <a:gridCol w="2362680"/>
                <a:gridCol w="1236240"/>
                <a:gridCol w="3117600"/>
              </a:tblGrid>
              <a:tr h="426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Object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Echo Characteristic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Height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Area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752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Isolated Shallow Echoes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min detectable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&lt; 4 km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pixels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7056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Deep Convective Cores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40 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dBZ (</a:t>
                      </a:r>
                      <a:r>
                        <a:rPr lang="en-US" sz="1800" b="1" u="none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strong</a:t>
                      </a:r>
                      <a:r>
                        <a:rPr lang="en-US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</a:t>
                      </a:r>
                      <a: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/>
                      </a:r>
                      <a:b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</a:br>
                      <a: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30 dBZ</a:t>
                      </a:r>
                      <a:r>
                        <a:rPr lang="en-US" sz="1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(</a:t>
                      </a:r>
                      <a:r>
                        <a:rPr lang="en-US" sz="1800" b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moderate</a:t>
                      </a:r>
                      <a:r>
                        <a:rPr lang="en-US" sz="1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10 </a:t>
                      </a:r>
                      <a: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km</a:t>
                      </a:r>
                      <a:b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</a:br>
                      <a: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  8 km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N/A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0D0D0D"/>
                    </a:solidFill>
                  </a:tcPr>
                </a:tc>
              </a:tr>
              <a:tr h="70560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N/A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056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Wide Convective Cores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40 dBZ (</a:t>
                      </a:r>
                      <a:r>
                        <a:rPr lang="en-US" sz="1800" b="1" u="none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strong</a:t>
                      </a:r>
                      <a: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</a:t>
                      </a:r>
                      <a:b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</a:br>
                      <a: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30 dBZ (</a:t>
                      </a:r>
                      <a:r>
                        <a:rPr lang="en-US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moderate</a:t>
                      </a:r>
                      <a: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1000 km</a:t>
                      </a:r>
                      <a:r>
                        <a:rPr lang="en-US" sz="1800" b="0" strike="noStrike" spc="-1" baseline="30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at some </a:t>
                      </a:r>
                      <a: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altitude</a:t>
                      </a:r>
                      <a:b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</a:br>
                      <a: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  800 km</a:t>
                      </a:r>
                      <a:r>
                        <a:rPr lang="en-US" sz="1800" b="0" strike="noStrike" spc="-1" baseline="30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</a:t>
                      </a:r>
                      <a: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at some altitude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5664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800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</a:t>
                      </a: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at some altitude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948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Broad Stratiform Regions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Contiguous stratiform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50,000 km</a:t>
                      </a:r>
                      <a:r>
                        <a:rPr lang="en-US" sz="1800" b="0" strike="noStrike" spc="-1" baseline="30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</a:t>
                      </a:r>
                      <a:r>
                        <a:rPr lang="en-US" sz="1800" b="1" u="none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strong</a:t>
                      </a:r>
                      <a: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</a:t>
                      </a:r>
                      <a:b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</a:br>
                      <a: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30,000 km</a:t>
                      </a:r>
                      <a:r>
                        <a:rPr lang="en-US" sz="1800" b="0" strike="noStrike" spc="-1" baseline="30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</a:t>
                      </a:r>
                      <a: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</a:t>
                      </a:r>
                      <a:r>
                        <a:rPr lang="en-US" sz="1800" b="1" u="none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moderate</a:t>
                      </a:r>
                      <a:r>
                        <a:rPr lang="en-U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D0E0FF"/>
                    </a:solidFill>
                  </a:tcPr>
                </a:tc>
              </a:tr>
              <a:tr h="81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61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51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38306"/>
              </p:ext>
            </p:extLst>
          </p:nvPr>
        </p:nvGraphicFramePr>
        <p:xfrm>
          <a:off x="267411" y="1462091"/>
          <a:ext cx="9360961" cy="4310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Document" r:id="rId3" imgW="11722100" imgH="5397500" progId="Word.Document.12">
                  <p:embed/>
                </p:oleObj>
              </mc:Choice>
              <mc:Fallback>
                <p:oleObj name="Document" r:id="rId3" imgW="11722100" imgH="539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411" y="1462091"/>
                        <a:ext cx="9360961" cy="4310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156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596230"/>
              </p:ext>
            </p:extLst>
          </p:nvPr>
        </p:nvGraphicFramePr>
        <p:xfrm>
          <a:off x="267411" y="1462091"/>
          <a:ext cx="9360961" cy="4310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Document" r:id="rId3" imgW="11722100" imgH="5397500" progId="Word.Document.12">
                  <p:embed/>
                </p:oleObj>
              </mc:Choice>
              <mc:Fallback>
                <p:oleObj name="Document" r:id="rId3" imgW="11722100" imgH="539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411" y="1462091"/>
                        <a:ext cx="9360961" cy="4310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5554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244383"/>
              </p:ext>
            </p:extLst>
          </p:nvPr>
        </p:nvGraphicFramePr>
        <p:xfrm>
          <a:off x="267411" y="1462091"/>
          <a:ext cx="9360961" cy="4310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Document" r:id="rId3" imgW="11722100" imgH="5397500" progId="Word.Document.12">
                  <p:embed/>
                </p:oleObj>
              </mc:Choice>
              <mc:Fallback>
                <p:oleObj name="Document" r:id="rId3" imgW="11722100" imgH="539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411" y="1462091"/>
                        <a:ext cx="9360961" cy="4310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74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324796"/>
              </p:ext>
            </p:extLst>
          </p:nvPr>
        </p:nvGraphicFramePr>
        <p:xfrm>
          <a:off x="800365" y="626803"/>
          <a:ext cx="8479895" cy="590241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95979"/>
                <a:gridCol w="1231359"/>
                <a:gridCol w="2160599"/>
                <a:gridCol w="1695979"/>
                <a:gridCol w="1695979"/>
              </a:tblGrid>
              <a:tr h="712574">
                <a:tc>
                  <a:txBody>
                    <a:bodyPr/>
                    <a:lstStyle/>
                    <a:p>
                      <a:pPr marL="342900" marR="0" indent="-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DejaVu Sans"/>
                          <a:cs typeface="DejaVu Sans"/>
                        </a:rPr>
                        <a:t>3D Object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Cambria"/>
                        <a:cs typeface="Arial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DejaVu Sans"/>
                          <a:cs typeface="DejaVu Sans"/>
                        </a:rPr>
                        <a:t>Srength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Lucida Grande"/>
                        <a:ea typeface="Cambria"/>
                        <a:cs typeface="Arial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indent="-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DejaVu Sans"/>
                          <a:cs typeface="DejaVu Sans"/>
                        </a:rPr>
                        <a:t>Echo Characteristic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Lucida Grande"/>
                        <a:ea typeface="Cambria"/>
                        <a:cs typeface="Arial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DejaVu Sans"/>
                          <a:cs typeface="DejaVu Sans"/>
                        </a:rPr>
                        <a:t>Height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Cambria"/>
                        <a:cs typeface="Arial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DejaVu Sans"/>
                          <a:cs typeface="DejaVu Sans"/>
                        </a:rPr>
                        <a:t>Area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Cambria"/>
                        <a:cs typeface="ArialMT"/>
                      </a:endParaRPr>
                    </a:p>
                  </a:txBody>
                  <a:tcPr/>
                </a:tc>
              </a:tr>
              <a:tr h="712574">
                <a:tc>
                  <a:txBody>
                    <a:bodyPr/>
                    <a:lstStyle/>
                    <a:p>
                      <a:r>
                        <a:rPr lang="en-US" dirty="0" smtClean="0"/>
                        <a:t>Isolated Shallow Echoes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Strong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Min</a:t>
                      </a:r>
                      <a:r>
                        <a:rPr lang="en-US" baseline="0" dirty="0" smtClean="0"/>
                        <a:t> detectable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4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pixels</a:t>
                      </a:r>
                      <a:endParaRPr lang="en-US" dirty="0"/>
                    </a:p>
                  </a:txBody>
                  <a:tcPr/>
                </a:tc>
              </a:tr>
              <a:tr h="712574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Deep Convective</a:t>
                      </a:r>
                      <a:r>
                        <a:rPr lang="en-US" baseline="0" dirty="0" smtClean="0"/>
                        <a:t> 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Strong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40 dBZ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10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257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2574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Wide Convective 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Strong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40 dBZ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1,000 km</a:t>
                      </a:r>
                      <a:r>
                        <a:rPr lang="en-US" baseline="30000" dirty="0" smtClean="0"/>
                        <a:t>2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712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2574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Broad Stratiform Regions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Strong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Contiguous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stratiform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50,000 km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71257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40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989310"/>
              </p:ext>
            </p:extLst>
          </p:nvPr>
        </p:nvGraphicFramePr>
        <p:xfrm>
          <a:off x="800365" y="626803"/>
          <a:ext cx="8479895" cy="590241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95979"/>
                <a:gridCol w="1231359"/>
                <a:gridCol w="2160599"/>
                <a:gridCol w="1695979"/>
                <a:gridCol w="1695979"/>
              </a:tblGrid>
              <a:tr h="712574">
                <a:tc>
                  <a:txBody>
                    <a:bodyPr/>
                    <a:lstStyle/>
                    <a:p>
                      <a:pPr marL="342900" marR="0" indent="-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DejaVu Sans"/>
                          <a:cs typeface="DejaVu Sans"/>
                        </a:rPr>
                        <a:t>3D Object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Cambria"/>
                        <a:cs typeface="Arial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DejaVu Sans"/>
                          <a:cs typeface="DejaVu Sans"/>
                        </a:rPr>
                        <a:t>Srength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Lucida Grande"/>
                        <a:ea typeface="Cambria"/>
                        <a:cs typeface="Arial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indent="-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DejaVu Sans"/>
                          <a:cs typeface="DejaVu Sans"/>
                        </a:rPr>
                        <a:t>Echo Characteristic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Lucida Grande"/>
                        <a:ea typeface="Cambria"/>
                        <a:cs typeface="Arial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DejaVu Sans"/>
                          <a:cs typeface="DejaVu Sans"/>
                        </a:rPr>
                        <a:t>Height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Cambria"/>
                        <a:cs typeface="Arial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DejaVu Sans"/>
                          <a:cs typeface="DejaVu Sans"/>
                        </a:rPr>
                        <a:t>Area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Cambria"/>
                        <a:cs typeface="ArialMT"/>
                      </a:endParaRPr>
                    </a:p>
                  </a:txBody>
                  <a:tcPr/>
                </a:tc>
              </a:tr>
              <a:tr h="712574">
                <a:tc>
                  <a:txBody>
                    <a:bodyPr/>
                    <a:lstStyle/>
                    <a:p>
                      <a:r>
                        <a:rPr lang="en-US" dirty="0" smtClean="0"/>
                        <a:t>Isolated Shallow Echoes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Strong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Min</a:t>
                      </a:r>
                      <a:r>
                        <a:rPr lang="en-US" baseline="0" dirty="0" smtClean="0"/>
                        <a:t> detectable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4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pixels</a:t>
                      </a:r>
                      <a:endParaRPr lang="en-US" dirty="0"/>
                    </a:p>
                  </a:txBody>
                  <a:tcPr/>
                </a:tc>
              </a:tr>
              <a:tr h="712574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Deep Convective</a:t>
                      </a:r>
                      <a:r>
                        <a:rPr lang="en-US" baseline="0" dirty="0" smtClean="0"/>
                        <a:t> 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Strong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40 dBZ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10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257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Moderate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30 dBZ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8</a:t>
                      </a:r>
                      <a:r>
                        <a:rPr lang="en-US" baseline="0" dirty="0" smtClean="0"/>
                        <a:t>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2574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Wide Convective 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Strong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40 dBZ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1,000 km</a:t>
                      </a:r>
                      <a:r>
                        <a:rPr lang="en-US" baseline="30000" dirty="0" smtClean="0"/>
                        <a:t>2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712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Moderate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30 dBZ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   800 km</a:t>
                      </a:r>
                      <a:r>
                        <a:rPr lang="en-US" baseline="30000" dirty="0" smtClean="0"/>
                        <a:t>2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712574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Broad Stratiform Regions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Strong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Contiguous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stratiform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50,000 km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71257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Moderate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Contiguous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stratiform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30,000 km</a:t>
                      </a:r>
                      <a:r>
                        <a:rPr lang="en-US" baseline="30000" dirty="0" smtClean="0"/>
                        <a:t>2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12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989310"/>
              </p:ext>
            </p:extLst>
          </p:nvPr>
        </p:nvGraphicFramePr>
        <p:xfrm>
          <a:off x="800365" y="626803"/>
          <a:ext cx="8479895" cy="590241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95979"/>
                <a:gridCol w="1231359"/>
                <a:gridCol w="2160599"/>
                <a:gridCol w="1695979"/>
                <a:gridCol w="1695979"/>
              </a:tblGrid>
              <a:tr h="712574">
                <a:tc>
                  <a:txBody>
                    <a:bodyPr/>
                    <a:lstStyle/>
                    <a:p>
                      <a:pPr marL="342900" marR="0" indent="-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DejaVu Sans"/>
                          <a:cs typeface="DejaVu Sans"/>
                        </a:rPr>
                        <a:t>3D Object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Cambria"/>
                        <a:cs typeface="Arial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DejaVu Sans"/>
                          <a:cs typeface="DejaVu Sans"/>
                        </a:rPr>
                        <a:t>Srength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Lucida Grande"/>
                        <a:ea typeface="Cambria"/>
                        <a:cs typeface="Arial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indent="-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DejaVu Sans"/>
                          <a:cs typeface="DejaVu Sans"/>
                        </a:rPr>
                        <a:t>Echo Characteristic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Lucida Grande"/>
                        <a:ea typeface="Cambria"/>
                        <a:cs typeface="Arial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DejaVu Sans"/>
                          <a:cs typeface="DejaVu Sans"/>
                        </a:rPr>
                        <a:t>Height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Cambria"/>
                        <a:cs typeface="Arial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DejaVu Sans"/>
                          <a:cs typeface="DejaVu Sans"/>
                        </a:rPr>
                        <a:t>Area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Lucida Grande"/>
                        <a:ea typeface="Cambria"/>
                        <a:cs typeface="ArialMT"/>
                      </a:endParaRPr>
                    </a:p>
                  </a:txBody>
                  <a:tcPr/>
                </a:tc>
              </a:tr>
              <a:tr h="712574">
                <a:tc>
                  <a:txBody>
                    <a:bodyPr/>
                    <a:lstStyle/>
                    <a:p>
                      <a:r>
                        <a:rPr lang="en-US" dirty="0" smtClean="0"/>
                        <a:t>Isolated Shallow Echoes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Strong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Min</a:t>
                      </a:r>
                      <a:r>
                        <a:rPr lang="en-US" baseline="0" dirty="0" smtClean="0"/>
                        <a:t> detectable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4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pixels</a:t>
                      </a:r>
                      <a:endParaRPr lang="en-US" dirty="0"/>
                    </a:p>
                  </a:txBody>
                  <a:tcPr/>
                </a:tc>
              </a:tr>
              <a:tr h="712574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Deep Convective</a:t>
                      </a:r>
                      <a:r>
                        <a:rPr lang="en-US" baseline="0" dirty="0" smtClean="0"/>
                        <a:t> 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Strong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40 dBZ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10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257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Moderate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30 dBZ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8</a:t>
                      </a:r>
                      <a:r>
                        <a:rPr lang="en-US" baseline="0" dirty="0" smtClean="0"/>
                        <a:t>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2574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Wide Convective 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Strong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40 dBZ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1,000 km</a:t>
                      </a:r>
                      <a:r>
                        <a:rPr lang="en-US" baseline="30000" dirty="0" smtClean="0"/>
                        <a:t>2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712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Moderate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30 dBZ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   800 km</a:t>
                      </a:r>
                      <a:r>
                        <a:rPr lang="en-US" baseline="30000" dirty="0" smtClean="0"/>
                        <a:t>2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712574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Broad Stratiform Regions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Strong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Contiguous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stratiform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50,000 km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71257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Moderate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Contiguous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stratiform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30,000 km</a:t>
                      </a:r>
                      <a:r>
                        <a:rPr lang="en-US" baseline="30000" dirty="0" smtClean="0"/>
                        <a:t>2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02093" y="2185752"/>
            <a:ext cx="8993372" cy="301279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2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Comparison of v04 vs v05 c/s output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9" name="Picture 118"/>
          <p:cNvPicPr/>
          <p:nvPr/>
        </p:nvPicPr>
        <p:blipFill>
          <a:blip r:embed="rId2"/>
          <a:stretch/>
        </p:blipFill>
        <p:spPr>
          <a:xfrm>
            <a:off x="731520" y="1280160"/>
            <a:ext cx="4114080" cy="3720960"/>
          </a:xfrm>
          <a:prstGeom prst="rect">
            <a:avLst/>
          </a:prstGeom>
          <a:ln>
            <a:noFill/>
          </a:ln>
        </p:spPr>
      </p:pic>
      <p:pic>
        <p:nvPicPr>
          <p:cNvPr id="120" name="Picture 119"/>
          <p:cNvPicPr/>
          <p:nvPr/>
        </p:nvPicPr>
        <p:blipFill>
          <a:blip r:embed="rId3"/>
          <a:stretch/>
        </p:blipFill>
        <p:spPr>
          <a:xfrm>
            <a:off x="5212080" y="1280160"/>
            <a:ext cx="4114080" cy="3720960"/>
          </a:xfrm>
          <a:prstGeom prst="rect">
            <a:avLst/>
          </a:prstGeom>
          <a:ln>
            <a:noFill/>
          </a:ln>
        </p:spPr>
      </p:pic>
      <p:pic>
        <p:nvPicPr>
          <p:cNvPr id="121" name="Picture 120"/>
          <p:cNvPicPr/>
          <p:nvPr/>
        </p:nvPicPr>
        <p:blipFill>
          <a:blip r:embed="rId4"/>
          <a:stretch/>
        </p:blipFill>
        <p:spPr>
          <a:xfrm>
            <a:off x="2468880" y="4023360"/>
            <a:ext cx="5028480" cy="322704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31520" y="5891650"/>
            <a:ext cx="131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October</a:t>
            </a:r>
          </a:p>
          <a:p>
            <a:r>
              <a:rPr lang="en-US" dirty="0" smtClean="0"/>
              <a:t>SE U.S.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case 1 East Coast Front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Picture 122"/>
          <p:cNvPicPr/>
          <p:nvPr/>
        </p:nvPicPr>
        <p:blipFill>
          <a:blip r:embed="rId2"/>
          <a:stretch/>
        </p:blipFill>
        <p:spPr>
          <a:xfrm>
            <a:off x="640080" y="1280160"/>
            <a:ext cx="4114080" cy="3720960"/>
          </a:xfrm>
          <a:prstGeom prst="rect">
            <a:avLst/>
          </a:prstGeom>
          <a:ln>
            <a:noFill/>
          </a:ln>
        </p:spPr>
      </p:pic>
      <p:pic>
        <p:nvPicPr>
          <p:cNvPr id="124" name="Picture 123"/>
          <p:cNvPicPr/>
          <p:nvPr/>
        </p:nvPicPr>
        <p:blipFill>
          <a:blip r:embed="rId3"/>
          <a:stretch/>
        </p:blipFill>
        <p:spPr>
          <a:xfrm>
            <a:off x="5212080" y="1280160"/>
            <a:ext cx="4114080" cy="3720960"/>
          </a:xfrm>
          <a:prstGeom prst="rect">
            <a:avLst/>
          </a:prstGeom>
          <a:ln>
            <a:noFill/>
          </a:ln>
        </p:spPr>
      </p:pic>
      <p:pic>
        <p:nvPicPr>
          <p:cNvPr id="125" name="Picture 124"/>
          <p:cNvPicPr/>
          <p:nvPr/>
        </p:nvPicPr>
        <p:blipFill>
          <a:blip r:embed="rId4"/>
          <a:stretch/>
        </p:blipFill>
        <p:spPr>
          <a:xfrm>
            <a:off x="2468880" y="4023360"/>
            <a:ext cx="5028480" cy="322704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31520" y="5891650"/>
            <a:ext cx="131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October</a:t>
            </a:r>
          </a:p>
          <a:p>
            <a:r>
              <a:rPr lang="en-US" dirty="0" smtClean="0"/>
              <a:t>NE U.S.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case 2 West Coast Front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Picture 126"/>
          <p:cNvPicPr/>
          <p:nvPr/>
        </p:nvPicPr>
        <p:blipFill>
          <a:blip r:embed="rId2"/>
          <a:stretch/>
        </p:blipFill>
        <p:spPr>
          <a:xfrm>
            <a:off x="731520" y="1280160"/>
            <a:ext cx="4114080" cy="3720960"/>
          </a:xfrm>
          <a:prstGeom prst="rect">
            <a:avLst/>
          </a:prstGeom>
          <a:ln>
            <a:noFill/>
          </a:ln>
        </p:spPr>
      </p:pic>
      <p:pic>
        <p:nvPicPr>
          <p:cNvPr id="128" name="Picture 127"/>
          <p:cNvPicPr/>
          <p:nvPr/>
        </p:nvPicPr>
        <p:blipFill>
          <a:blip r:embed="rId3"/>
          <a:stretch/>
        </p:blipFill>
        <p:spPr>
          <a:xfrm>
            <a:off x="5212080" y="1280160"/>
            <a:ext cx="4114080" cy="3720960"/>
          </a:xfrm>
          <a:prstGeom prst="rect">
            <a:avLst/>
          </a:prstGeom>
          <a:ln>
            <a:noFill/>
          </a:ln>
        </p:spPr>
      </p:pic>
      <p:pic>
        <p:nvPicPr>
          <p:cNvPr id="129" name="Picture 128"/>
          <p:cNvPicPr/>
          <p:nvPr/>
        </p:nvPicPr>
        <p:blipFill>
          <a:blip r:embed="rId4"/>
          <a:stretch/>
        </p:blipFill>
        <p:spPr>
          <a:xfrm>
            <a:off x="2468880" y="4023360"/>
            <a:ext cx="5028480" cy="322704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31520" y="5891650"/>
            <a:ext cx="131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October NW U.S.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case North Pacific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Picture 130"/>
          <p:cNvPicPr/>
          <p:nvPr/>
        </p:nvPicPr>
        <p:blipFill>
          <a:blip r:embed="rId2"/>
          <a:stretch/>
        </p:blipFill>
        <p:spPr>
          <a:xfrm>
            <a:off x="731520" y="1280160"/>
            <a:ext cx="4114080" cy="3720960"/>
          </a:xfrm>
          <a:prstGeom prst="rect">
            <a:avLst/>
          </a:prstGeom>
          <a:ln>
            <a:noFill/>
          </a:ln>
        </p:spPr>
      </p:pic>
      <p:pic>
        <p:nvPicPr>
          <p:cNvPr id="132" name="Picture 131"/>
          <p:cNvPicPr/>
          <p:nvPr/>
        </p:nvPicPr>
        <p:blipFill>
          <a:blip r:embed="rId3"/>
          <a:stretch/>
        </p:blipFill>
        <p:spPr>
          <a:xfrm>
            <a:off x="5212080" y="1280160"/>
            <a:ext cx="4114080" cy="3720960"/>
          </a:xfrm>
          <a:prstGeom prst="rect">
            <a:avLst/>
          </a:prstGeom>
          <a:ln>
            <a:noFill/>
          </a:ln>
        </p:spPr>
      </p:pic>
      <p:pic>
        <p:nvPicPr>
          <p:cNvPr id="133" name="Picture 132"/>
          <p:cNvPicPr/>
          <p:nvPr/>
        </p:nvPicPr>
        <p:blipFill>
          <a:blip r:embed="rId4"/>
          <a:stretch/>
        </p:blipFill>
        <p:spPr>
          <a:xfrm>
            <a:off x="2468880" y="4023360"/>
            <a:ext cx="5028480" cy="322704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31520" y="5891650"/>
            <a:ext cx="161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December</a:t>
            </a:r>
          </a:p>
          <a:p>
            <a:r>
              <a:rPr lang="en-US" dirty="0" smtClean="0"/>
              <a:t>North Pacific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555</Words>
  <Application>Microsoft Macintosh PowerPoint</Application>
  <PresentationFormat>Custom</PresentationFormat>
  <Paragraphs>203</Paragraphs>
  <Slides>29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Office Theme</vt:lpstr>
      <vt:lpstr>Office Theme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Stacy Brodzik</dc:creator>
  <dc:description/>
  <cp:lastModifiedBy>Robert Houze</cp:lastModifiedBy>
  <cp:revision>36</cp:revision>
  <dcterms:created xsi:type="dcterms:W3CDTF">2017-09-28T15:43:01Z</dcterms:created>
  <dcterms:modified xsi:type="dcterms:W3CDTF">2017-10-06T00:14:36Z</dcterms:modified>
  <dc:language>en-US</dc:language>
</cp:coreProperties>
</file>