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5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6.xml.rels" ContentType="application/vnd.openxmlformats-package.relationships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48.png" ContentType="image/png"/>
  <Override PartName="/ppt/media/image7.gif" ContentType="image/gif"/>
  <Override PartName="/ppt/media/image20.gif" ContentType="image/gif"/>
  <Override PartName="/ppt/media/image29.png" ContentType="image/png"/>
  <Override PartName="/ppt/media/image19.png" ContentType="image/png"/>
  <Override PartName="/ppt/media/image10.gif" ContentType="image/gif"/>
  <Override PartName="/ppt/media/image18.png" ContentType="image/png"/>
  <Override PartName="/ppt/media/image17.png" ContentType="image/png"/>
  <Override PartName="/ppt/media/image47.png" ContentType="image/png"/>
  <Override PartName="/ppt/media/image28.gif" ContentType="image/gif"/>
  <Override PartName="/ppt/media/image16.png" ContentType="image/png"/>
  <Override PartName="/ppt/media/image3.png" ContentType="image/png"/>
  <Override PartName="/ppt/media/image38.png" ContentType="image/png"/>
  <Override PartName="/ppt/media/image2.png" ContentType="image/png"/>
  <Override PartName="/ppt/media/image37.png" ContentType="image/png"/>
  <Override PartName="/ppt/media/image1.png" ContentType="image/png"/>
  <Override PartName="/ppt/media/image36.png" ContentType="image/png"/>
  <Override PartName="/ppt/media/image4.png" ContentType="image/png"/>
  <Override PartName="/ppt/media/image39.png" ContentType="image/png"/>
  <Override PartName="/ppt/media/image5.png" ContentType="image/png"/>
  <Override PartName="/ppt/media/image8.gif" ContentType="image/gif"/>
  <Override PartName="/ppt/media/image6.png" ContentType="image/png"/>
  <Override PartName="/ppt/media/image9.gif" ContentType="image/gif"/>
  <Override PartName="/ppt/media/image11.gif" ContentType="image/gif"/>
  <Override PartName="/ppt/media/image30.png" ContentType="image/png"/>
  <Override PartName="/ppt/media/image12.gif" ContentType="image/gif"/>
  <Override PartName="/ppt/media/image31.png" ContentType="image/png"/>
  <Override PartName="/ppt/media/image13.gif" ContentType="image/gif"/>
  <Override PartName="/ppt/media/image32.png" ContentType="image/png"/>
  <Override PartName="/ppt/media/image14.gif" ContentType="image/gif"/>
  <Override PartName="/ppt/media/image33.png" ContentType="image/png"/>
  <Override PartName="/ppt/media/image15.gif" ContentType="image/gif"/>
  <Override PartName="/ppt/media/image34.png" ContentType="image/png"/>
  <Override PartName="/ppt/media/image35.png" ContentType="image/png"/>
  <Override PartName="/ppt/media/image21.gif" ContentType="image/gif"/>
  <Override PartName="/ppt/media/image40.png" ContentType="image/png"/>
  <Override PartName="/ppt/media/image22.gif" ContentType="image/gif"/>
  <Override PartName="/ppt/media/image41.png" ContentType="image/png"/>
  <Override PartName="/ppt/media/image23.gif" ContentType="image/gif"/>
  <Override PartName="/ppt/media/image42.png" ContentType="image/png"/>
  <Override PartName="/ppt/media/image24.gif" ContentType="image/gif"/>
  <Override PartName="/ppt/media/image43.png" ContentType="image/png"/>
  <Override PartName="/ppt/media/image25.gif" ContentType="image/gif"/>
  <Override PartName="/ppt/media/image44.png" ContentType="image/png"/>
  <Override PartName="/ppt/media/image26.gif" ContentType="image/gif"/>
  <Override PartName="/ppt/media/image45.png" ContentType="image/png"/>
  <Override PartName="/ppt/media/image27.gif" ContentType="image/gif"/>
  <Override PartName="/ppt/media/image4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846BA78-EC66-4855-8F09-62D66DA1AA80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next eight slides compare probability maps for our classifications – BS, DCC, DWC, WCC – based on first NASA v05 c/s field and then the UW modified c/s field.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are in groups of 3 months starting with MAM.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most notable differences are in the WCC (lower right corner) maps, especially in DJF.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BE0B1E73-9E10-4C4C-A3A6-20A14E8CF4B3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C/S algorithm shows a lot of improvement when comparing v04 to v05.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charts are based on STRONG thresholds for WCC’s.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Largest percent of mis-classifications occur: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higher latitudes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longitudes containing large amounts of ocean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DJF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last plot shows areal differences between the WCC’s and is just another way to look at the differences.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for you to fill in:-)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However, mis-classifications are still an issue.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next 3 slides show obvious stratiform that is mis-classified as convective.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are profiles of columns of gridded data.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top two are prototypical of conv and stra refl.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bottom two are problem profiles for the v05 c/s alg.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each frame: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Magenta line represents ht of max refl in column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 lines represent highest point above max refl  within +/- 2dBZ of max refl (I call this the reference point)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Green lines represent refl/ht that is 1.5 km above the reference point (I call this the compare point)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Reference point must be within shaded gray area (we chose a max BB ht of 5km) to run our algorithm to completion.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UW ALG: For each conv point, we compute slope between reference and compare points.  If greater than 7.5dBZ/km, we reclassify it as stra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next three slides show the NASA v05 c/s field as compared to our modified one.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are the same three cases that we showed in slides 3-5.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gif"/><Relationship Id="rId3" Type="http://schemas.openxmlformats.org/officeDocument/2006/relationships/image" Target="../media/image9.gi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image" Target="../media/image11.g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gif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image" Target="../media/image15.gi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image" Target="../media/image21.gif"/><Relationship Id="rId3" Type="http://schemas.openxmlformats.org/officeDocument/2006/relationships/image" Target="../media/image22.gi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gif"/><Relationship Id="rId3" Type="http://schemas.openxmlformats.org/officeDocument/2006/relationships/image" Target="../media/image25.gif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image" Target="../media/image27.gif"/><Relationship Id="rId3" Type="http://schemas.openxmlformats.org/officeDocument/2006/relationships/image" Target="../media/image28.gif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1416600"/>
            <a:ext cx="9069840" cy="187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Identification of Mesoscale Convective Precipitation in GPM Data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04000" y="3657600"/>
            <a:ext cx="9069840" cy="24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Robert Houze and Stacy Brodzik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PMM Science Team Meeting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 Diego, CA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 16-20, 2017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8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8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82" name="CustomShape 2"/>
          <p:cNvSpPr/>
          <p:nvPr/>
        </p:nvSpPr>
        <p:spPr>
          <a:xfrm>
            <a:off x="502200" y="2185920"/>
            <a:ext cx="8992440" cy="284220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65760" y="64800"/>
            <a:ext cx="932508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(strong thresholds)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162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85" name="Picture 163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86" name="Picture 164" descr=""/>
          <p:cNvPicPr/>
          <p:nvPr/>
        </p:nvPicPr>
        <p:blipFill>
          <a:blip r:embed="rId3"/>
          <a:stretch/>
        </p:blipFill>
        <p:spPr>
          <a:xfrm>
            <a:off x="457200" y="438912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87" name="Picture 165" descr=""/>
          <p:cNvPicPr/>
          <p:nvPr/>
        </p:nvPicPr>
        <p:blipFill>
          <a:blip r:embed="rId4"/>
          <a:stretch/>
        </p:blipFill>
        <p:spPr>
          <a:xfrm>
            <a:off x="5029200" y="4389120"/>
            <a:ext cx="4114080" cy="308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65760" y="59040"/>
            <a:ext cx="932508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(moderate thresholds)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167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90" name="Picture 168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91" name="Picture 169" descr=""/>
          <p:cNvPicPr/>
          <p:nvPr/>
        </p:nvPicPr>
        <p:blipFill>
          <a:blip r:embed="rId3"/>
          <a:stretch/>
        </p:blipFill>
        <p:spPr>
          <a:xfrm>
            <a:off x="457200" y="438912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92" name="Picture 170" descr=""/>
          <p:cNvPicPr/>
          <p:nvPr/>
        </p:nvPicPr>
        <p:blipFill>
          <a:blip r:embed="rId4"/>
          <a:stretch/>
        </p:blipFill>
        <p:spPr>
          <a:xfrm>
            <a:off x="5029200" y="4389120"/>
            <a:ext cx="4114080" cy="308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3" descr=""/>
          <p:cNvPicPr/>
          <p:nvPr/>
        </p:nvPicPr>
        <p:blipFill>
          <a:blip r:embed="rId1"/>
          <a:srcRect l="0" t="0" r="0" b="46781"/>
          <a:stretch/>
        </p:blipFill>
        <p:spPr>
          <a:xfrm>
            <a:off x="11160" y="316080"/>
            <a:ext cx="10057320" cy="692640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457596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910476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6" name="CustomShape 3"/>
          <p:cNvSpPr/>
          <p:nvPr/>
        </p:nvSpPr>
        <p:spPr>
          <a:xfrm>
            <a:off x="9062640" y="41313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7" name="CustomShape 4"/>
          <p:cNvSpPr/>
          <p:nvPr/>
        </p:nvSpPr>
        <p:spPr>
          <a:xfrm>
            <a:off x="4859640" y="419364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504000" y="1769040"/>
            <a:ext cx="9069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Picture 1" descr=""/>
          <p:cNvPicPr/>
          <p:nvPr/>
        </p:nvPicPr>
        <p:blipFill>
          <a:blip r:embed="rId1"/>
          <a:srcRect l="0" t="0" r="0" b="46882"/>
          <a:stretch/>
        </p:blipFill>
        <p:spPr>
          <a:xfrm>
            <a:off x="11160" y="322560"/>
            <a:ext cx="10057320" cy="6913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449208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902088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3" name="CustomShape 3"/>
          <p:cNvSpPr/>
          <p:nvPr/>
        </p:nvSpPr>
        <p:spPr>
          <a:xfrm>
            <a:off x="8978760" y="41313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4" name="CustomShape 4"/>
          <p:cNvSpPr/>
          <p:nvPr/>
        </p:nvSpPr>
        <p:spPr>
          <a:xfrm>
            <a:off x="4775760" y="419364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v04 vs v05 c/s output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74320" y="5343120"/>
            <a:ext cx="1828800" cy="12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Missouri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(20141009/1637)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680960" y="5488200"/>
            <a:ext cx="17373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improvement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9200" cy="322776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 rot="21583200">
            <a:off x="3201480" y="178632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 v04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 rot="21583200">
            <a:off x="7836840" y="18039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 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 rot="21583200">
            <a:off x="1190160" y="146664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452340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905220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" name="CustomShape 3"/>
          <p:cNvSpPr/>
          <p:nvPr/>
        </p:nvSpPr>
        <p:spPr>
          <a:xfrm>
            <a:off x="9010440" y="41313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" name="CustomShape 4"/>
          <p:cNvSpPr/>
          <p:nvPr/>
        </p:nvSpPr>
        <p:spPr>
          <a:xfrm>
            <a:off x="4807080" y="419364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4512960" y="117540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9041760" y="117540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9000000" y="414180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6" name="CustomShape 4"/>
          <p:cNvSpPr/>
          <p:nvPr/>
        </p:nvSpPr>
        <p:spPr>
          <a:xfrm>
            <a:off x="4796640" y="420408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96" descr=""/>
          <p:cNvPicPr/>
          <p:nvPr/>
        </p:nvPicPr>
        <p:blipFill>
          <a:blip r:embed="rId1"/>
          <a:stretch/>
        </p:blipFill>
        <p:spPr>
          <a:xfrm>
            <a:off x="822960" y="640080"/>
            <a:ext cx="4114440" cy="3529080"/>
          </a:xfrm>
          <a:prstGeom prst="rect">
            <a:avLst/>
          </a:prstGeom>
          <a:ln>
            <a:noFill/>
          </a:ln>
        </p:spPr>
      </p:pic>
      <p:pic>
        <p:nvPicPr>
          <p:cNvPr id="219" name="Picture 197" descr=""/>
          <p:cNvPicPr/>
          <p:nvPr/>
        </p:nvPicPr>
        <p:blipFill>
          <a:blip r:embed="rId2"/>
          <a:stretch/>
        </p:blipFill>
        <p:spPr>
          <a:xfrm>
            <a:off x="5212080" y="640080"/>
            <a:ext cx="4114440" cy="3565800"/>
          </a:xfrm>
          <a:prstGeom prst="rect">
            <a:avLst/>
          </a:prstGeom>
          <a:ln>
            <a:noFill/>
          </a:ln>
        </p:spPr>
      </p:pic>
      <p:pic>
        <p:nvPicPr>
          <p:cNvPr id="220" name="Picture 198" descr=""/>
          <p:cNvPicPr/>
          <p:nvPr/>
        </p:nvPicPr>
        <p:blipFill>
          <a:blip r:embed="rId3"/>
          <a:stretch/>
        </p:blipFill>
        <p:spPr>
          <a:xfrm>
            <a:off x="822960" y="4142160"/>
            <a:ext cx="4114440" cy="308124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2571480" y="182880"/>
            <a:ext cx="49374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 STRONG THRESHOLD OUTPUT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Picture 200" descr=""/>
          <p:cNvPicPr/>
          <p:nvPr/>
        </p:nvPicPr>
        <p:blipFill>
          <a:blip r:embed="rId4"/>
          <a:stretch/>
        </p:blipFill>
        <p:spPr>
          <a:xfrm>
            <a:off x="5029200" y="4114800"/>
            <a:ext cx="4114440" cy="30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East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577840" y="192024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(20141022/1132)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124" descr=""/>
          <p:cNvPicPr/>
          <p:nvPr/>
        </p:nvPicPr>
        <p:blipFill>
          <a:blip r:embed="rId1"/>
          <a:stretch/>
        </p:blipFill>
        <p:spPr>
          <a:xfrm>
            <a:off x="457200" y="182880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28" name="Picture 126" descr=""/>
          <p:cNvPicPr/>
          <p:nvPr/>
        </p:nvPicPr>
        <p:blipFill>
          <a:blip r:embed="rId2"/>
          <a:stretch/>
        </p:blipFill>
        <p:spPr>
          <a:xfrm>
            <a:off x="4754880" y="301752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29" name="CustomShape 4"/>
          <p:cNvSpPr/>
          <p:nvPr/>
        </p:nvSpPr>
        <p:spPr>
          <a:xfrm rot="21583200">
            <a:off x="732600" y="42087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 rot="21583200">
            <a:off x="3201840" y="237888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West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5266080" y="201348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December NW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(20141224/1202)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133" descr=""/>
          <p:cNvPicPr/>
          <p:nvPr/>
        </p:nvPicPr>
        <p:blipFill>
          <a:blip r:embed="rId1"/>
          <a:stretch/>
        </p:blipFill>
        <p:spPr>
          <a:xfrm>
            <a:off x="457200" y="182880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35" name="Picture 135" descr=""/>
          <p:cNvPicPr/>
          <p:nvPr/>
        </p:nvPicPr>
        <p:blipFill>
          <a:blip r:embed="rId2"/>
          <a:stretch/>
        </p:blipFill>
        <p:spPr>
          <a:xfrm>
            <a:off x="4754880" y="301752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36" name="CustomShape 4"/>
          <p:cNvSpPr/>
          <p:nvPr/>
        </p:nvSpPr>
        <p:spPr>
          <a:xfrm rot="21583200">
            <a:off x="738720" y="23349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 rot="21583200">
            <a:off x="3018960" y="411840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North Pacific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334120" y="182880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February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Pacific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140" descr=""/>
          <p:cNvPicPr/>
          <p:nvPr/>
        </p:nvPicPr>
        <p:blipFill>
          <a:blip r:embed="rId1"/>
          <a:stretch/>
        </p:blipFill>
        <p:spPr>
          <a:xfrm>
            <a:off x="457200" y="182880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41" name="Picture 142" descr=""/>
          <p:cNvPicPr/>
          <p:nvPr/>
        </p:nvPicPr>
        <p:blipFill>
          <a:blip r:embed="rId2"/>
          <a:stretch/>
        </p:blipFill>
        <p:spPr>
          <a:xfrm>
            <a:off x="4754880" y="301752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(20150202/0839)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 rot="21583200">
            <a:off x="732600" y="41637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 rot="21583200">
            <a:off x="3201840" y="228960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Modification to C/S Algorithm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47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47" name="Picture 148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48" name="Picture 149" descr=""/>
          <p:cNvPicPr/>
          <p:nvPr/>
        </p:nvPicPr>
        <p:blipFill>
          <a:blip r:embed="rId3"/>
          <a:stretch/>
        </p:blipFill>
        <p:spPr>
          <a:xfrm>
            <a:off x="457200" y="429768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49" name="Picture 150" descr=""/>
          <p:cNvPicPr/>
          <p:nvPr/>
        </p:nvPicPr>
        <p:blipFill>
          <a:blip r:embed="rId4"/>
          <a:stretch/>
        </p:blipFill>
        <p:spPr>
          <a:xfrm>
            <a:off x="5029200" y="4297680"/>
            <a:ext cx="4114080" cy="308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East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731520" y="589176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(20141022/1132)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124" descr=""/>
          <p:cNvPicPr/>
          <p:nvPr/>
        </p:nvPicPr>
        <p:blipFill>
          <a:blip r:embed="rId1"/>
          <a:stretch/>
        </p:blipFill>
        <p:spPr>
          <a:xfrm>
            <a:off x="82296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54" name="Picture 125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55" name="Picture 126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56" name="CustomShape 4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6"/>
          <p:cNvSpPr/>
          <p:nvPr/>
        </p:nvSpPr>
        <p:spPr>
          <a:xfrm rot="21583200">
            <a:off x="8141760" y="1558080"/>
            <a:ext cx="5436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7"/>
          <p:cNvSpPr/>
          <p:nvPr/>
        </p:nvSpPr>
        <p:spPr>
          <a:xfrm rot="21583200">
            <a:off x="1099440" y="356976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West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731520" y="589176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December NW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(20141224/1202)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Picture 133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64" name="Picture 134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65" name="Picture 135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66" name="CustomShape 4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 rot="21583200">
            <a:off x="8141760" y="1558080"/>
            <a:ext cx="5436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 rot="21583200">
            <a:off x="1098720" y="174096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North Pacific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731520" y="589176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February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Pacific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Picture 140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72" name="Picture 141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73" name="Picture 142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(20150202/0839)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 rot="21583200">
            <a:off x="8141760" y="1558080"/>
            <a:ext cx="5436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 rot="21583200">
            <a:off x="1099440" y="356976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Application>LibreOffice/5.2.7.2$Linux_X86_64 LibreOffice_project/20m0$Build-2</Application>
  <Words>346</Words>
  <Paragraphs>137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2017-09-28T15:43:01Z</dcterms:created>
  <dc:creator>Stacy Brodzik</dc:creator>
  <dc:description/>
  <dc:language>en-US</dc:language>
  <cp:lastModifiedBy>Stacy Brodzik</cp:lastModifiedBy>
  <dcterms:modified xsi:type="dcterms:W3CDTF">2017-10-11T16:32:31Z</dcterms:modified>
  <cp:revision>65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