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25.xml" ContentType="application/vnd.openxmlformats-officedocument.presentationml.notesSlide+xml"/>
  <Override PartName="/ppt/notesSlides/_rels/notesSlide1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3.xml.rels" ContentType="application/vnd.openxmlformats-package.relationships+xml"/>
  <Override PartName="/ppt/notesSlides/_rels/notesSlide6.xml.rels" ContentType="application/vnd.openxmlformats-package.relationships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9.xml.rels" ContentType="application/vnd.openxmlformats-package.relationships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48.png" ContentType="image/png"/>
  <Override PartName="/ppt/media/image7.gif" ContentType="image/gif"/>
  <Override PartName="/ppt/media/image20.gif" ContentType="image/gif"/>
  <Override PartName="/ppt/media/image29.png" ContentType="image/png"/>
  <Override PartName="/ppt/media/image19.png" ContentType="image/png"/>
  <Override PartName="/ppt/media/image10.gif" ContentType="image/gif"/>
  <Override PartName="/ppt/media/image18.png" ContentType="image/png"/>
  <Override PartName="/ppt/media/image17.png" ContentType="image/png"/>
  <Override PartName="/ppt/media/image47.png" ContentType="image/png"/>
  <Override PartName="/ppt/media/image28.gif" ContentType="image/gif"/>
  <Override PartName="/ppt/media/image16.png" ContentType="image/png"/>
  <Override PartName="/ppt/media/image3.png" ContentType="image/png"/>
  <Override PartName="/ppt/media/image38.png" ContentType="image/png"/>
  <Override PartName="/ppt/media/image2.png" ContentType="image/png"/>
  <Override PartName="/ppt/media/image37.png" ContentType="image/png"/>
  <Override PartName="/ppt/media/image1.png" ContentType="image/png"/>
  <Override PartName="/ppt/media/image36.png" ContentType="image/png"/>
  <Override PartName="/ppt/media/image4.png" ContentType="image/png"/>
  <Override PartName="/ppt/media/image39.png" ContentType="image/png"/>
  <Override PartName="/ppt/media/image5.png" ContentType="image/png"/>
  <Override PartName="/ppt/media/image8.gif" ContentType="image/gif"/>
  <Override PartName="/ppt/media/image6.png" ContentType="image/png"/>
  <Override PartName="/ppt/media/image9.gif" ContentType="image/gif"/>
  <Override PartName="/ppt/media/image11.gif" ContentType="image/gif"/>
  <Override PartName="/ppt/media/image30.png" ContentType="image/png"/>
  <Override PartName="/ppt/media/image12.gif" ContentType="image/gif"/>
  <Override PartName="/ppt/media/image31.png" ContentType="image/png"/>
  <Override PartName="/ppt/media/image13.gif" ContentType="image/gif"/>
  <Override PartName="/ppt/media/image32.png" ContentType="image/png"/>
  <Override PartName="/ppt/media/image14.gif" ContentType="image/gif"/>
  <Override PartName="/ppt/media/image33.png" ContentType="image/png"/>
  <Override PartName="/ppt/media/image15.gif" ContentType="image/gif"/>
  <Override PartName="/ppt/media/image34.png" ContentType="image/png"/>
  <Override PartName="/ppt/media/image35.png" ContentType="image/png"/>
  <Override PartName="/ppt/media/image21.gif" ContentType="image/gif"/>
  <Override PartName="/ppt/media/image40.png" ContentType="image/png"/>
  <Override PartName="/ppt/media/image22.gif" ContentType="image/gif"/>
  <Override PartName="/ppt/media/image41.png" ContentType="image/png"/>
  <Override PartName="/ppt/media/image23.gif" ContentType="image/gif"/>
  <Override PartName="/ppt/media/image42.png" ContentType="image/png"/>
  <Override PartName="/ppt/media/image24.gif" ContentType="image/gif"/>
  <Override PartName="/ppt/media/image43.png" ContentType="image/png"/>
  <Override PartName="/ppt/media/image25.gif" ContentType="image/gif"/>
  <Override PartName="/ppt/media/image44.png" ContentType="image/png"/>
  <Override PartName="/ppt/media/image26.gif" ContentType="image/gif"/>
  <Override PartName="/ppt/media/image45.png" ContentType="image/png"/>
  <Override PartName="/ppt/media/image27.gif" ContentType="image/gif"/>
  <Override PartName="/ppt/media/image46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889AE87-D5A4-4A42-ABCF-51598476B9DC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eight slides compare probability maps for our classifications – BS, DCC, DWC, WCC – based on first NASA v05 c/s field and then the UW modified c/s field.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They are in groups of 3 months starting with MAM.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most notable differences are in the WCC (lower right corner) maps, especially in DJF.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480" cy="4524840"/>
          </a:xfrm>
          <a:prstGeom prst="rect">
            <a:avLst/>
          </a:prstGeom>
        </p:spPr>
        <p:txBody>
          <a:bodyPr lIns="0" rIns="0" tIns="0" bIns="0"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4399200" y="9555480"/>
            <a:ext cx="3371760" cy="5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9F4C403E-AD97-4F17-9FD0-033AABD9D3C7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C/S algorithm shows a lot of improvement when comparing v04 to v05.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charts are based on STRONG thresholds for WCC’s.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Largest percent of mis-classifications occur: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higher latitudes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 longitudes containing large amounts of ocean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DJF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last plot shows areal differences between the WCC’s and is just another way to look at the differences.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This is for you to fill in:-)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However, mis-classifications are still an issue.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3 slides show obvious stratiform that is mis-classified as convective.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are profiles of columns of gridded data.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top two are prototypical of conv and stra refl.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bottom two are problem profiles for the v05 c/s alg.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each frame: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Magenta line represents ht of max refl in column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Blue lines represent highest point above max refl  within +/- 2dBZ of max refl (I call this the reference point)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Green lines represent refl/ht that is 1.5 km above the reference point (I call this the compare point)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Reference point must be within shaded gray area (we chose a max BB ht of 5km) to run our algorithm to completion.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UW ALG: For each conv point, we compute slope between reference and compare points.  If greater than 7.5dBZ/km, we reclassify it as stra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next three slides show the NASA v05 c/s field as compared to our modified one.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These are the same three cases that we showed in slides 3-5.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gif"/><Relationship Id="rId3" Type="http://schemas.openxmlformats.org/officeDocument/2006/relationships/image" Target="../media/image9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gif"/><Relationship Id="rId2" Type="http://schemas.openxmlformats.org/officeDocument/2006/relationships/image" Target="../media/image11.g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gif"/><Relationship Id="rId2" Type="http://schemas.openxmlformats.org/officeDocument/2006/relationships/image" Target="../media/image13.gif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image" Target="../media/image15.gif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gif"/><Relationship Id="rId3" Type="http://schemas.openxmlformats.org/officeDocument/2006/relationships/image" Target="../media/image22.gif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gif"/><Relationship Id="rId2" Type="http://schemas.openxmlformats.org/officeDocument/2006/relationships/image" Target="../media/image24.gif"/><Relationship Id="rId3" Type="http://schemas.openxmlformats.org/officeDocument/2006/relationships/image" Target="../media/image25.gif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image" Target="../media/image27.gif"/><Relationship Id="rId3" Type="http://schemas.openxmlformats.org/officeDocument/2006/relationships/image" Target="../media/image28.gif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504000" y="1416600"/>
            <a:ext cx="9069840" cy="187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Identification of Mesoscale Convective Precipitation in GPM Data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504000" y="3657600"/>
            <a:ext cx="9069840" cy="249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Robert Houze and Stacy Brodzik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PMM Science Team Meeting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San Diego, CA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 16-20, 2017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Table 1"/>
          <p:cNvGraphicFramePr/>
          <p:nvPr/>
        </p:nvGraphicFramePr>
        <p:xfrm>
          <a:off x="800280" y="626760"/>
          <a:ext cx="8479080" cy="5699880"/>
        </p:xfrm>
        <a:graphic>
          <a:graphicData uri="http://schemas.openxmlformats.org/drawingml/2006/table">
            <a:tbl>
              <a:tblPr/>
              <a:tblGrid>
                <a:gridCol w="1695960"/>
                <a:gridCol w="1231200"/>
                <a:gridCol w="2160360"/>
                <a:gridCol w="1695960"/>
                <a:gridCol w="1695960"/>
              </a:tblGrid>
              <a:tr h="691560"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3D Object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Srength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Echo Characteristic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Height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marL="343080" indent="-113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DejaVu Sans"/>
                        </a:rPr>
                        <a:t>Area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2520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859680"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Isolated Shallow Echoes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Min detectable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&lt; 4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 pixels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25200">
                      <a:solidFill>
                        <a:srgbClr val="ffffff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Deep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10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8 km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Wide Convective Cores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40 dBZ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1,000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56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   800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  <a:tr h="691560">
                <a:tc rowSpan="2"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Broad Stratiform Regions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Strong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Contiguous</a:t>
                      </a:r>
                      <a:br/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stratiform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  <a:tc>
                  <a:txBody>
                    <a:bodyPr/>
                    <a:p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50,000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B w="9360">
                      <a:solidFill>
                        <a:srgbClr val="4a7ebb"/>
                      </a:solidFill>
                    </a:lnB>
                    <a:solidFill>
                      <a:srgbClr val="bfd4fe"/>
                    </a:solidFill>
                  </a:tcPr>
                </a:tc>
              </a:tr>
              <a:tr h="691200">
                <a:tc>
                  <a:txBody>
                    <a:bodyPr/>
                    <a:p>
                      <a:r>
                        <a:rPr b="1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Moderate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&gt; 30,000 km</a:t>
                      </a:r>
                      <a:r>
                        <a:rPr b="0" lang="en-US" sz="1800" spc="-1" strike="noStrike" baseline="30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</a:t>
                      </a: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en-US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9360">
                      <a:solidFill>
                        <a:srgbClr val="4a7ebb"/>
                      </a:solidFill>
                    </a:lnL>
                    <a:lnR w="9360">
                      <a:solidFill>
                        <a:srgbClr val="4a7ebb"/>
                      </a:solidFill>
                    </a:lnR>
                    <a:lnT w="9360">
                      <a:solidFill>
                        <a:srgbClr val="4a7ebb"/>
                      </a:solidFill>
                    </a:lnT>
                    <a:lnB w="9360">
                      <a:solidFill>
                        <a:srgbClr val="4a7ebb"/>
                      </a:solidFill>
                    </a:lnB>
                    <a:solidFill>
                      <a:srgbClr val="92b3e4"/>
                    </a:solidFill>
                  </a:tcPr>
                </a:tc>
                <a:tc>
                  <a:tcPr marL="91440" marR="91440">
                    <a:lnL w="9360">
                      <a:solidFill>
                        <a:srgbClr val="4a7ebb"/>
                      </a:solidFill>
                    </a:lnL>
                    <a:lnT w="9360">
                      <a:solidFill>
                        <a:srgbClr val="4a7ebb"/>
                      </a:solidFill>
                    </a:lnT>
                    <a:solidFill>
                      <a:srgbClr val="729fcf"/>
                    </a:solidFill>
                  </a:tcPr>
                </a:tc>
                <a:tc>
                  <a:tcPr marL="91440" marR="91440">
                    <a:lnT w="9360">
                      <a:solidFill>
                        <a:srgbClr val="4a7ebb"/>
                      </a:solidFill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82" name="CustomShape 2"/>
          <p:cNvSpPr/>
          <p:nvPr/>
        </p:nvSpPr>
        <p:spPr>
          <a:xfrm>
            <a:off x="502200" y="2185920"/>
            <a:ext cx="8992440" cy="28422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365760" y="64800"/>
            <a:ext cx="932508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 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(strong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Picture 162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5" name="Picture 163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6" name="Picture 164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87" name="Picture 165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08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365760" y="59040"/>
            <a:ext cx="932508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v05 Counts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NASA/UW (moderate thresholds)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Picture 167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0" name="Picture 168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1" name="Picture 169" descr=""/>
          <p:cNvPicPr/>
          <p:nvPr/>
        </p:nvPicPr>
        <p:blipFill>
          <a:blip r:embed="rId3"/>
          <a:stretch/>
        </p:blipFill>
        <p:spPr>
          <a:xfrm>
            <a:off x="457200" y="438912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92" name="Picture 170" descr=""/>
          <p:cNvPicPr/>
          <p:nvPr/>
        </p:nvPicPr>
        <p:blipFill>
          <a:blip r:embed="rId4"/>
          <a:stretch/>
        </p:blipFill>
        <p:spPr>
          <a:xfrm>
            <a:off x="5029200" y="4389120"/>
            <a:ext cx="411408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 descr=""/>
          <p:cNvPicPr/>
          <p:nvPr/>
        </p:nvPicPr>
        <p:blipFill>
          <a:blip r:embed="rId1"/>
          <a:srcRect l="0" t="0" r="0" b="46781"/>
          <a:stretch/>
        </p:blipFill>
        <p:spPr>
          <a:xfrm>
            <a:off x="11160" y="316080"/>
            <a:ext cx="10057320" cy="692640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457596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910476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6" name="CustomShape 3"/>
          <p:cNvSpPr/>
          <p:nvPr/>
        </p:nvSpPr>
        <p:spPr>
          <a:xfrm>
            <a:off x="906264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7" name="CustomShape 4"/>
          <p:cNvSpPr/>
          <p:nvPr/>
        </p:nvSpPr>
        <p:spPr>
          <a:xfrm>
            <a:off x="485964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504000" y="1769040"/>
            <a:ext cx="9069840" cy="438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9" name="Picture 1" descr=""/>
          <p:cNvPicPr/>
          <p:nvPr/>
        </p:nvPicPr>
        <p:blipFill>
          <a:blip r:embed="rId1"/>
          <a:srcRect l="0" t="0" r="0" b="46882"/>
          <a:stretch/>
        </p:blipFill>
        <p:spPr>
          <a:xfrm>
            <a:off x="11160" y="322560"/>
            <a:ext cx="10057320" cy="6913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449208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902088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3" name="CustomShape 3"/>
          <p:cNvSpPr/>
          <p:nvPr/>
        </p:nvSpPr>
        <p:spPr>
          <a:xfrm>
            <a:off x="897876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477576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Comparison of v04 vs v05 c/s output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74320" y="5343120"/>
            <a:ext cx="1828800" cy="124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Missouri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(20141009/1637)</a:t>
            </a:r>
            <a:endParaRPr b="0" lang="en-US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7680960" y="5488200"/>
            <a:ext cx="17373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HUGE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improvement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800" cy="372168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9200" cy="3227760"/>
          </a:xfrm>
          <a:prstGeom prst="rect">
            <a:avLst/>
          </a:prstGeom>
          <a:ln>
            <a:noFill/>
          </a:ln>
        </p:spPr>
      </p:pic>
      <p:sp>
        <p:nvSpPr>
          <p:cNvPr id="121" name="CustomShape 4"/>
          <p:cNvSpPr/>
          <p:nvPr/>
        </p:nvSpPr>
        <p:spPr>
          <a:xfrm rot="21583200">
            <a:off x="3201480" y="178632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v04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CustomShape 5"/>
          <p:cNvSpPr/>
          <p:nvPr/>
        </p:nvSpPr>
        <p:spPr>
          <a:xfrm rot="21583200">
            <a:off x="7836840" y="18039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 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6"/>
          <p:cNvSpPr/>
          <p:nvPr/>
        </p:nvSpPr>
        <p:spPr>
          <a:xfrm rot="21583200">
            <a:off x="1190160" y="146664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07" name="CustomShape 1"/>
          <p:cNvSpPr/>
          <p:nvPr/>
        </p:nvSpPr>
        <p:spPr>
          <a:xfrm>
            <a:off x="452340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8" name="CustomShape 2"/>
          <p:cNvSpPr/>
          <p:nvPr/>
        </p:nvSpPr>
        <p:spPr>
          <a:xfrm>
            <a:off x="9052200" y="11649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9010440" y="413136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0" name="CustomShape 4"/>
          <p:cNvSpPr/>
          <p:nvPr/>
        </p:nvSpPr>
        <p:spPr>
          <a:xfrm>
            <a:off x="4807080" y="419364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  <p:sp>
        <p:nvSpPr>
          <p:cNvPr id="213" name="CustomShape 1"/>
          <p:cNvSpPr/>
          <p:nvPr/>
        </p:nvSpPr>
        <p:spPr>
          <a:xfrm>
            <a:off x="4512960" y="11754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4" name="CustomShape 2"/>
          <p:cNvSpPr/>
          <p:nvPr/>
        </p:nvSpPr>
        <p:spPr>
          <a:xfrm>
            <a:off x="9041760" y="11754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5" name="CustomShape 3"/>
          <p:cNvSpPr/>
          <p:nvPr/>
        </p:nvSpPr>
        <p:spPr>
          <a:xfrm>
            <a:off x="9000000" y="414180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16" name="CustomShape 4"/>
          <p:cNvSpPr/>
          <p:nvPr/>
        </p:nvSpPr>
        <p:spPr>
          <a:xfrm>
            <a:off x="4796640" y="4204080"/>
            <a:ext cx="450360" cy="2296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1" descr=""/>
          <p:cNvPicPr/>
          <p:nvPr/>
        </p:nvPicPr>
        <p:blipFill>
          <a:blip r:embed="rId1"/>
          <a:srcRect l="0" t="0" r="0" b="46845"/>
          <a:stretch/>
        </p:blipFill>
        <p:spPr>
          <a:xfrm>
            <a:off x="11160" y="320400"/>
            <a:ext cx="10057320" cy="69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196" descr=""/>
          <p:cNvPicPr/>
          <p:nvPr/>
        </p:nvPicPr>
        <p:blipFill>
          <a:blip r:embed="rId1"/>
          <a:stretch/>
        </p:blipFill>
        <p:spPr>
          <a:xfrm>
            <a:off x="822960" y="640080"/>
            <a:ext cx="4114440" cy="3529080"/>
          </a:xfrm>
          <a:prstGeom prst="rect">
            <a:avLst/>
          </a:prstGeom>
          <a:ln>
            <a:noFill/>
          </a:ln>
        </p:spPr>
      </p:pic>
      <p:pic>
        <p:nvPicPr>
          <p:cNvPr id="219" name="Picture 197" descr=""/>
          <p:cNvPicPr/>
          <p:nvPr/>
        </p:nvPicPr>
        <p:blipFill>
          <a:blip r:embed="rId2"/>
          <a:stretch/>
        </p:blipFill>
        <p:spPr>
          <a:xfrm>
            <a:off x="5212080" y="640080"/>
            <a:ext cx="4114440" cy="3565800"/>
          </a:xfrm>
          <a:prstGeom prst="rect">
            <a:avLst/>
          </a:prstGeom>
          <a:ln>
            <a:noFill/>
          </a:ln>
        </p:spPr>
      </p:pic>
      <p:pic>
        <p:nvPicPr>
          <p:cNvPr id="220" name="Picture 198" descr=""/>
          <p:cNvPicPr/>
          <p:nvPr/>
        </p:nvPicPr>
        <p:blipFill>
          <a:blip r:embed="rId3"/>
          <a:stretch/>
        </p:blipFill>
        <p:spPr>
          <a:xfrm>
            <a:off x="822960" y="4142160"/>
            <a:ext cx="4114440" cy="308124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2571480" y="182880"/>
            <a:ext cx="493740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BASED ON STRONG THRESHOLD OUTPUT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200" descr=""/>
          <p:cNvPicPr/>
          <p:nvPr/>
        </p:nvPicPr>
        <p:blipFill>
          <a:blip r:embed="rId4"/>
          <a:stretch/>
        </p:blipFill>
        <p:spPr>
          <a:xfrm>
            <a:off x="5029200" y="4114800"/>
            <a:ext cx="4114440" cy="3081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Conclusions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East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5577840" y="192024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7" name="Picture 124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28" name="Picture 126" descr=""/>
          <p:cNvPicPr/>
          <p:nvPr/>
        </p:nvPicPr>
        <p:blipFill>
          <a:blip r:embed="rId2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29" name="CustomShape 4"/>
          <p:cNvSpPr/>
          <p:nvPr/>
        </p:nvSpPr>
        <p:spPr>
          <a:xfrm rot="21583200">
            <a:off x="732600" y="42087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CustomShape 5"/>
          <p:cNvSpPr/>
          <p:nvPr/>
        </p:nvSpPr>
        <p:spPr>
          <a:xfrm rot="21583200">
            <a:off x="3201840" y="237888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West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5266080" y="201348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Picture 133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35" name="Picture 135" descr=""/>
          <p:cNvPicPr/>
          <p:nvPr/>
        </p:nvPicPr>
        <p:blipFill>
          <a:blip r:embed="rId2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36" name="CustomShape 4"/>
          <p:cNvSpPr/>
          <p:nvPr/>
        </p:nvSpPr>
        <p:spPr>
          <a:xfrm rot="21583200">
            <a:off x="738720" y="23349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 rot="21583200">
            <a:off x="3018960" y="41184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North Pacific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334120" y="182880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0" name="Picture 140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41" name="Picture 142" descr=""/>
          <p:cNvPicPr/>
          <p:nvPr/>
        </p:nvPicPr>
        <p:blipFill>
          <a:blip r:embed="rId2"/>
          <a:stretch/>
        </p:blipFill>
        <p:spPr>
          <a:xfrm>
            <a:off x="4754880" y="301752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4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4"/>
          <p:cNvSpPr/>
          <p:nvPr/>
        </p:nvSpPr>
        <p:spPr>
          <a:xfrm rot="21583200">
            <a:off x="732600" y="416376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5"/>
          <p:cNvSpPr/>
          <p:nvPr/>
        </p:nvSpPr>
        <p:spPr>
          <a:xfrm rot="21583200">
            <a:off x="3201840" y="228960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 Modification to C/S Algorithm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47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7" name="Picture 148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8" name="Picture 149" descr=""/>
          <p:cNvPicPr/>
          <p:nvPr/>
        </p:nvPicPr>
        <p:blipFill>
          <a:blip r:embed="rId3"/>
          <a:stretch/>
        </p:blipFill>
        <p:spPr>
          <a:xfrm>
            <a:off x="457200" y="4297680"/>
            <a:ext cx="4114080" cy="3080880"/>
          </a:xfrm>
          <a:prstGeom prst="rect">
            <a:avLst/>
          </a:prstGeom>
          <a:ln>
            <a:noFill/>
          </a:ln>
        </p:spPr>
      </p:pic>
      <p:pic>
        <p:nvPicPr>
          <p:cNvPr id="149" name="Picture 150" descr=""/>
          <p:cNvPicPr/>
          <p:nvPr/>
        </p:nvPicPr>
        <p:blipFill>
          <a:blip r:embed="rId4"/>
          <a:stretch/>
        </p:blipFill>
        <p:spPr>
          <a:xfrm>
            <a:off x="5029200" y="4297680"/>
            <a:ext cx="4114080" cy="3080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East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731520" y="589176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October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(20141022/1132)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124" descr=""/>
          <p:cNvPicPr/>
          <p:nvPr/>
        </p:nvPicPr>
        <p:blipFill>
          <a:blip r:embed="rId1"/>
          <a:stretch/>
        </p:blipFill>
        <p:spPr>
          <a:xfrm>
            <a:off x="82296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54" name="Picture 125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55" name="Picture 126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56" name="CustomShape 4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6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 rot="21583200">
            <a:off x="1099440" y="35697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West Coast Front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731520" y="5891760"/>
            <a:ext cx="13176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December NW U.S.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(20141224/1202)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3" name="Picture 133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64" name="Picture 134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65" name="Picture 135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66" name="CustomShape 4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5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6"/>
          <p:cNvSpPr/>
          <p:nvPr/>
        </p:nvSpPr>
        <p:spPr>
          <a:xfrm rot="21583200">
            <a:off x="1098720" y="17409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504000" y="301320"/>
            <a:ext cx="9069840" cy="126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Problem case: North Pacific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731520" y="589176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February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North Pacific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1" name="Picture 140" descr=""/>
          <p:cNvPicPr/>
          <p:nvPr/>
        </p:nvPicPr>
        <p:blipFill>
          <a:blip r:embed="rId1"/>
          <a:stretch/>
        </p:blipFill>
        <p:spPr>
          <a:xfrm>
            <a:off x="73152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72" name="Picture 141" descr=""/>
          <p:cNvPicPr/>
          <p:nvPr/>
        </p:nvPicPr>
        <p:blipFill>
          <a:blip r:embed="rId2"/>
          <a:stretch/>
        </p:blipFill>
        <p:spPr>
          <a:xfrm>
            <a:off x="5212080" y="1280160"/>
            <a:ext cx="4114440" cy="3721320"/>
          </a:xfrm>
          <a:prstGeom prst="rect">
            <a:avLst/>
          </a:prstGeom>
          <a:ln>
            <a:noFill/>
          </a:ln>
        </p:spPr>
      </p:pic>
      <p:pic>
        <p:nvPicPr>
          <p:cNvPr id="173" name="Picture 142" descr=""/>
          <p:cNvPicPr/>
          <p:nvPr/>
        </p:nvPicPr>
        <p:blipFill>
          <a:blip r:embed="rId3"/>
          <a:stretch/>
        </p:blipFill>
        <p:spPr>
          <a:xfrm>
            <a:off x="2468880" y="4023360"/>
            <a:ext cx="5028840" cy="3227400"/>
          </a:xfrm>
          <a:prstGeom prst="rect">
            <a:avLst/>
          </a:prstGeom>
          <a:ln>
            <a:noFill/>
          </a:ln>
        </p:spPr>
      </p:pic>
      <p:sp>
        <p:nvSpPr>
          <p:cNvPr id="174" name="CustomShape 3"/>
          <p:cNvSpPr/>
          <p:nvPr/>
        </p:nvSpPr>
        <p:spPr>
          <a:xfrm>
            <a:off x="7802640" y="6402240"/>
            <a:ext cx="161532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(20150202/0839)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 rot="21583200">
            <a:off x="8141760" y="1558080"/>
            <a:ext cx="543600" cy="45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uw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 rot="21583200">
            <a:off x="3292920" y="1601280"/>
            <a:ext cx="99720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nasa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v05</a:t>
            </a:r>
            <a:endParaRPr b="0" lang="en-US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6"/>
          <p:cNvSpPr/>
          <p:nvPr/>
        </p:nvSpPr>
        <p:spPr>
          <a:xfrm rot="21583200">
            <a:off x="1099440" y="3569760"/>
            <a:ext cx="727560" cy="63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en-US" sz="24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conv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33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stra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2295</TotalTime>
  <Application>LibreOffice/5.2.7.2$Linux_X86_64 LibreOffice_project/20m0$Build-2</Application>
  <Words>346</Words>
  <Paragraphs>137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2017-09-28T15:43:01Z</dcterms:created>
  <dc:creator>Stacy Brodzik</dc:creator>
  <dc:description/>
  <dc:language>en-US</dc:language>
  <cp:lastModifiedBy>Stacy Brodzik</cp:lastModifiedBy>
  <dcterms:modified xsi:type="dcterms:W3CDTF">2017-10-11T16:33:11Z</dcterms:modified>
  <cp:revision>66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Custom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