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7"/>
  </p:notesMasterIdLst>
  <p:sldIdLst>
    <p:sldId id="256" r:id="rId4"/>
    <p:sldId id="261" r:id="rId5"/>
    <p:sldId id="262" r:id="rId6"/>
    <p:sldId id="263" r:id="rId7"/>
    <p:sldId id="264" r:id="rId8"/>
    <p:sldId id="265" r:id="rId9"/>
    <p:sldId id="266" r:id="rId10"/>
    <p:sldId id="257" r:id="rId11"/>
    <p:sldId id="258" r:id="rId12"/>
    <p:sldId id="259" r:id="rId13"/>
    <p:sldId id="260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0080625" cy="7559675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344" y="-11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ADF84D4-0F42-452C-95E2-C91571EDA2DD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144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ADF84D4-0F42-452C-95E2-C91571EDA2D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8415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ADF84D4-0F42-452C-95E2-C91571EDA2DD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2719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0B651AA-0C0A-43B1-A949-270E4F78E411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15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Picture 6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4000" y="1416600"/>
            <a:ext cx="9070560" cy="187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Identification of Mesoscale Convective Precipitation in GPM Data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504000" y="3657600"/>
            <a:ext cx="9070560" cy="249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Robert 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Houze and Stacy Brodzik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PMM Science Team Meeting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San Diego, CA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 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16-20, 2017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Table 1"/>
          <p:cNvGraphicFramePr/>
          <p:nvPr/>
        </p:nvGraphicFramePr>
        <p:xfrm>
          <a:off x="800280" y="626760"/>
          <a:ext cx="8479440" cy="5978159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lstStyle/>
                    <a:p>
                      <a:pPr marL="343080" indent="-11412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412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412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412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412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 vMerge="1"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Moderate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 dBZ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8 km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 vMerge="1"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Moderate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 dBZ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   800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r>
                        <a:t/>
                      </a:r>
                      <a:br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 vMerge="1"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Moderate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r>
                        <a:t/>
                      </a:r>
                      <a:br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30,000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Table 1"/>
          <p:cNvGraphicFramePr/>
          <p:nvPr/>
        </p:nvGraphicFramePr>
        <p:xfrm>
          <a:off x="800280" y="626760"/>
          <a:ext cx="8479440" cy="5978159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lstStyle/>
                    <a:p>
                      <a:pPr marL="343080" indent="-11412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412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412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412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412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 vMerge="1"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Moderate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 dBZ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8 km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 vMerge="1"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Moderate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 dBZ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   800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r>
                        <a:t/>
                      </a:r>
                      <a:br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 vMerge="1"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Moderate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r>
                        <a:t/>
                      </a:r>
                      <a:br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30,000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9" name="CustomShape 2"/>
          <p:cNvSpPr/>
          <p:nvPr/>
        </p:nvSpPr>
        <p:spPr>
          <a:xfrm>
            <a:off x="502200" y="2185920"/>
            <a:ext cx="8993160" cy="301248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365760" y="64800"/>
            <a:ext cx="93258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v05 Counts 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NASA/UW (strong thresholds)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1" name="Picture 150"/>
          <p:cNvPicPr/>
          <p:nvPr/>
        </p:nvPicPr>
        <p:blipFill>
          <a:blip r:embed="rId2"/>
          <a:stretch/>
        </p:blipFill>
        <p:spPr>
          <a:xfrm>
            <a:off x="457200" y="1371600"/>
            <a:ext cx="4114800" cy="3081600"/>
          </a:xfrm>
          <a:prstGeom prst="rect">
            <a:avLst/>
          </a:prstGeom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3"/>
          <a:stretch/>
        </p:blipFill>
        <p:spPr>
          <a:xfrm>
            <a:off x="5029200" y="1371600"/>
            <a:ext cx="4114800" cy="3081600"/>
          </a:xfrm>
          <a:prstGeom prst="rect">
            <a:avLst/>
          </a:prstGeom>
          <a:ln>
            <a:noFill/>
          </a:ln>
        </p:spPr>
      </p:pic>
      <p:pic>
        <p:nvPicPr>
          <p:cNvPr id="153" name="Picture 152"/>
          <p:cNvPicPr/>
          <p:nvPr/>
        </p:nvPicPr>
        <p:blipFill>
          <a:blip r:embed="rId4"/>
          <a:stretch/>
        </p:blipFill>
        <p:spPr>
          <a:xfrm>
            <a:off x="457200" y="4389120"/>
            <a:ext cx="4114800" cy="3081600"/>
          </a:xfrm>
          <a:prstGeom prst="rect">
            <a:avLst/>
          </a:prstGeom>
          <a:ln>
            <a:noFill/>
          </a:ln>
        </p:spPr>
      </p:pic>
      <p:pic>
        <p:nvPicPr>
          <p:cNvPr id="154" name="Picture 153"/>
          <p:cNvPicPr/>
          <p:nvPr/>
        </p:nvPicPr>
        <p:blipFill>
          <a:blip r:embed="rId5"/>
          <a:stretch/>
        </p:blipFill>
        <p:spPr>
          <a:xfrm>
            <a:off x="5029200" y="4389120"/>
            <a:ext cx="4114800" cy="308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365760" y="59040"/>
            <a:ext cx="932580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v05 Counts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NASA/UW (moderate thresholds)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Picture 155"/>
          <p:cNvPicPr/>
          <p:nvPr/>
        </p:nvPicPr>
        <p:blipFill>
          <a:blip r:embed="rId2"/>
          <a:stretch/>
        </p:blipFill>
        <p:spPr>
          <a:xfrm>
            <a:off x="457200" y="1371600"/>
            <a:ext cx="4114800" cy="3081600"/>
          </a:xfrm>
          <a:prstGeom prst="rect">
            <a:avLst/>
          </a:prstGeom>
          <a:ln>
            <a:noFill/>
          </a:ln>
        </p:spPr>
      </p:pic>
      <p:pic>
        <p:nvPicPr>
          <p:cNvPr id="157" name="Picture 156"/>
          <p:cNvPicPr/>
          <p:nvPr/>
        </p:nvPicPr>
        <p:blipFill>
          <a:blip r:embed="rId3"/>
          <a:stretch/>
        </p:blipFill>
        <p:spPr>
          <a:xfrm>
            <a:off x="5029200" y="1371600"/>
            <a:ext cx="4114800" cy="3081600"/>
          </a:xfrm>
          <a:prstGeom prst="rect">
            <a:avLst/>
          </a:prstGeom>
          <a:ln>
            <a:noFill/>
          </a:ln>
        </p:spPr>
      </p:pic>
      <p:pic>
        <p:nvPicPr>
          <p:cNvPr id="158" name="Picture 157"/>
          <p:cNvPicPr/>
          <p:nvPr/>
        </p:nvPicPr>
        <p:blipFill>
          <a:blip r:embed="rId4"/>
          <a:stretch/>
        </p:blipFill>
        <p:spPr>
          <a:xfrm>
            <a:off x="457200" y="4389120"/>
            <a:ext cx="4114800" cy="3081600"/>
          </a:xfrm>
          <a:prstGeom prst="rect">
            <a:avLst/>
          </a:prstGeom>
          <a:ln>
            <a:noFill/>
          </a:ln>
        </p:spPr>
      </p:pic>
      <p:pic>
        <p:nvPicPr>
          <p:cNvPr id="159" name="Picture 158"/>
          <p:cNvPicPr/>
          <p:nvPr/>
        </p:nvPicPr>
        <p:blipFill>
          <a:blip r:embed="rId5"/>
          <a:stretch/>
        </p:blipFill>
        <p:spPr>
          <a:xfrm>
            <a:off x="5029200" y="4389120"/>
            <a:ext cx="4114800" cy="308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3"/>
          <p:cNvPicPr/>
          <p:nvPr/>
        </p:nvPicPr>
        <p:blipFill>
          <a:blip r:embed="rId2"/>
          <a:srcRect b="46767"/>
          <a:stretch/>
        </p:blipFill>
        <p:spPr>
          <a:xfrm>
            <a:off x="11160" y="316080"/>
            <a:ext cx="10058040" cy="69271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4575960" y="1164960"/>
            <a:ext cx="451080" cy="23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2" name="CustomShape 2"/>
          <p:cNvSpPr/>
          <p:nvPr/>
        </p:nvSpPr>
        <p:spPr>
          <a:xfrm>
            <a:off x="9104760" y="1164960"/>
            <a:ext cx="451080" cy="23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3" name="CustomShape 3"/>
          <p:cNvSpPr/>
          <p:nvPr/>
        </p:nvSpPr>
        <p:spPr>
          <a:xfrm>
            <a:off x="9062640" y="4131360"/>
            <a:ext cx="451080" cy="23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4" name="CustomShape 4"/>
          <p:cNvSpPr/>
          <p:nvPr/>
        </p:nvSpPr>
        <p:spPr>
          <a:xfrm>
            <a:off x="4859640" y="4193640"/>
            <a:ext cx="451080" cy="23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504000" y="1769040"/>
            <a:ext cx="907056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6" name="Picture 1"/>
          <p:cNvPicPr/>
          <p:nvPr/>
        </p:nvPicPr>
        <p:blipFill>
          <a:blip r:embed="rId3"/>
          <a:srcRect b="46868"/>
          <a:stretch/>
        </p:blipFill>
        <p:spPr>
          <a:xfrm>
            <a:off x="11160" y="322560"/>
            <a:ext cx="10058040" cy="691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1"/>
          <p:cNvPicPr/>
          <p:nvPr/>
        </p:nvPicPr>
        <p:blipFill>
          <a:blip r:embed="rId2"/>
          <a:srcRect b="46831"/>
          <a:stretch/>
        </p:blipFill>
        <p:spPr>
          <a:xfrm>
            <a:off x="11160" y="320400"/>
            <a:ext cx="10058040" cy="6918840"/>
          </a:xfrm>
          <a:prstGeom prst="rect">
            <a:avLst/>
          </a:prstGeom>
          <a:ln>
            <a:noFill/>
          </a:ln>
        </p:spPr>
      </p:pic>
      <p:sp>
        <p:nvSpPr>
          <p:cNvPr id="168" name="CustomShape 1"/>
          <p:cNvSpPr/>
          <p:nvPr/>
        </p:nvSpPr>
        <p:spPr>
          <a:xfrm>
            <a:off x="4492080" y="1164960"/>
            <a:ext cx="451080" cy="23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9" name="CustomShape 2"/>
          <p:cNvSpPr/>
          <p:nvPr/>
        </p:nvSpPr>
        <p:spPr>
          <a:xfrm>
            <a:off x="9020880" y="1164960"/>
            <a:ext cx="451080" cy="23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0" name="CustomShape 3"/>
          <p:cNvSpPr/>
          <p:nvPr/>
        </p:nvSpPr>
        <p:spPr>
          <a:xfrm>
            <a:off x="8978760" y="4131360"/>
            <a:ext cx="451080" cy="23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1" name="CustomShape 4"/>
          <p:cNvSpPr/>
          <p:nvPr/>
        </p:nvSpPr>
        <p:spPr>
          <a:xfrm>
            <a:off x="4775760" y="4193640"/>
            <a:ext cx="451080" cy="23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"/>
          <p:cNvPicPr/>
          <p:nvPr/>
        </p:nvPicPr>
        <p:blipFill>
          <a:blip r:embed="rId2"/>
          <a:srcRect b="46831"/>
          <a:stretch/>
        </p:blipFill>
        <p:spPr>
          <a:xfrm>
            <a:off x="11160" y="320400"/>
            <a:ext cx="10058040" cy="691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1"/>
          <p:cNvPicPr/>
          <p:nvPr/>
        </p:nvPicPr>
        <p:blipFill>
          <a:blip r:embed="rId2"/>
          <a:srcRect b="46831"/>
          <a:stretch/>
        </p:blipFill>
        <p:spPr>
          <a:xfrm>
            <a:off x="11160" y="320400"/>
            <a:ext cx="10058040" cy="6918840"/>
          </a:xfrm>
          <a:prstGeom prst="rect">
            <a:avLst/>
          </a:prstGeom>
          <a:ln>
            <a:noFill/>
          </a:ln>
        </p:spPr>
      </p:pic>
      <p:sp>
        <p:nvSpPr>
          <p:cNvPr id="174" name="CustomShape 1"/>
          <p:cNvSpPr/>
          <p:nvPr/>
        </p:nvSpPr>
        <p:spPr>
          <a:xfrm>
            <a:off x="4523400" y="1164960"/>
            <a:ext cx="451080" cy="23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5" name="CustomShape 2"/>
          <p:cNvSpPr/>
          <p:nvPr/>
        </p:nvSpPr>
        <p:spPr>
          <a:xfrm>
            <a:off x="9052200" y="1164960"/>
            <a:ext cx="451080" cy="23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6" name="CustomShape 3"/>
          <p:cNvSpPr/>
          <p:nvPr/>
        </p:nvSpPr>
        <p:spPr>
          <a:xfrm>
            <a:off x="9010440" y="4131360"/>
            <a:ext cx="451080" cy="23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7" name="CustomShape 4"/>
          <p:cNvSpPr/>
          <p:nvPr/>
        </p:nvSpPr>
        <p:spPr>
          <a:xfrm>
            <a:off x="4807080" y="4193640"/>
            <a:ext cx="451080" cy="23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"/>
          <p:cNvPicPr/>
          <p:nvPr/>
        </p:nvPicPr>
        <p:blipFill>
          <a:blip r:embed="rId2"/>
          <a:srcRect b="46831"/>
          <a:stretch/>
        </p:blipFill>
        <p:spPr>
          <a:xfrm>
            <a:off x="11160" y="320400"/>
            <a:ext cx="10058040" cy="691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v04 vs v05 c/s output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1" name="Picture 118"/>
          <p:cNvPicPr/>
          <p:nvPr/>
        </p:nvPicPr>
        <p:blipFill>
          <a:blip r:embed="rId3"/>
          <a:stretch/>
        </p:blipFill>
        <p:spPr>
          <a:xfrm>
            <a:off x="731520" y="1280160"/>
            <a:ext cx="4113720" cy="3720600"/>
          </a:xfrm>
          <a:prstGeom prst="rect">
            <a:avLst/>
          </a:prstGeom>
          <a:ln>
            <a:noFill/>
          </a:ln>
        </p:spPr>
      </p:pic>
      <p:pic>
        <p:nvPicPr>
          <p:cNvPr id="122" name="Picture 119"/>
          <p:cNvPicPr/>
          <p:nvPr/>
        </p:nvPicPr>
        <p:blipFill>
          <a:blip r:embed="rId4"/>
          <a:stretch/>
        </p:blipFill>
        <p:spPr>
          <a:xfrm>
            <a:off x="5212080" y="1280160"/>
            <a:ext cx="4113720" cy="3720600"/>
          </a:xfrm>
          <a:prstGeom prst="rect">
            <a:avLst/>
          </a:prstGeom>
          <a:ln>
            <a:noFill/>
          </a:ln>
        </p:spPr>
      </p:pic>
      <p:pic>
        <p:nvPicPr>
          <p:cNvPr id="123" name="Picture 120"/>
          <p:cNvPicPr/>
          <p:nvPr/>
        </p:nvPicPr>
        <p:blipFill>
          <a:blip r:embed="rId5"/>
          <a:stretch/>
        </p:blipFill>
        <p:spPr>
          <a:xfrm>
            <a:off x="2468880" y="4023360"/>
            <a:ext cx="5028120" cy="3226680"/>
          </a:xfrm>
          <a:prstGeom prst="rect">
            <a:avLst/>
          </a:prstGeom>
          <a:ln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731520" y="5891760"/>
            <a:ext cx="13183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 U.S.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1"/>
          <p:cNvPicPr/>
          <p:nvPr/>
        </p:nvPicPr>
        <p:blipFill>
          <a:blip r:embed="rId2"/>
          <a:srcRect b="46831"/>
          <a:stretch/>
        </p:blipFill>
        <p:spPr>
          <a:xfrm>
            <a:off x="11160" y="320400"/>
            <a:ext cx="10058040" cy="6918840"/>
          </a:xfrm>
          <a:prstGeom prst="rect">
            <a:avLst/>
          </a:prstGeom>
          <a:ln>
            <a:noFill/>
          </a:ln>
        </p:spPr>
      </p:pic>
      <p:sp>
        <p:nvSpPr>
          <p:cNvPr id="180" name="CustomShape 1"/>
          <p:cNvSpPr/>
          <p:nvPr/>
        </p:nvSpPr>
        <p:spPr>
          <a:xfrm>
            <a:off x="4512960" y="1175400"/>
            <a:ext cx="451080" cy="23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1" name="CustomShape 2"/>
          <p:cNvSpPr/>
          <p:nvPr/>
        </p:nvSpPr>
        <p:spPr>
          <a:xfrm>
            <a:off x="9041760" y="1175400"/>
            <a:ext cx="451080" cy="23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2" name="CustomShape 3"/>
          <p:cNvSpPr/>
          <p:nvPr/>
        </p:nvSpPr>
        <p:spPr>
          <a:xfrm>
            <a:off x="9000000" y="4141800"/>
            <a:ext cx="451080" cy="23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3" name="CustomShape 4"/>
          <p:cNvSpPr/>
          <p:nvPr/>
        </p:nvSpPr>
        <p:spPr>
          <a:xfrm>
            <a:off x="4796640" y="4204080"/>
            <a:ext cx="451080" cy="230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1"/>
          <p:cNvPicPr/>
          <p:nvPr/>
        </p:nvPicPr>
        <p:blipFill>
          <a:blip r:embed="rId2"/>
          <a:srcRect b="46831"/>
          <a:stretch/>
        </p:blipFill>
        <p:spPr>
          <a:xfrm>
            <a:off x="11160" y="320400"/>
            <a:ext cx="10058040" cy="6918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Dependencies (need new word)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4114800" y="2103120"/>
            <a:ext cx="2193480" cy="85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Latitude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Longitude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Month/Season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WILL PUT THIS TOGETHER TOMORROW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Conclusions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 1 East Coast Front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Picture 122"/>
          <p:cNvPicPr/>
          <p:nvPr/>
        </p:nvPicPr>
        <p:blipFill>
          <a:blip r:embed="rId3"/>
          <a:stretch/>
        </p:blipFill>
        <p:spPr>
          <a:xfrm>
            <a:off x="640080" y="1280160"/>
            <a:ext cx="4113720" cy="3720600"/>
          </a:xfrm>
          <a:prstGeom prst="rect">
            <a:avLst/>
          </a:prstGeom>
          <a:ln>
            <a:noFill/>
          </a:ln>
        </p:spPr>
      </p:pic>
      <p:pic>
        <p:nvPicPr>
          <p:cNvPr id="127" name="Picture 123"/>
          <p:cNvPicPr/>
          <p:nvPr/>
        </p:nvPicPr>
        <p:blipFill>
          <a:blip r:embed="rId4"/>
          <a:stretch/>
        </p:blipFill>
        <p:spPr>
          <a:xfrm>
            <a:off x="5212080" y="1280160"/>
            <a:ext cx="4113720" cy="3720600"/>
          </a:xfrm>
          <a:prstGeom prst="rect">
            <a:avLst/>
          </a:prstGeom>
          <a:ln>
            <a:noFill/>
          </a:ln>
        </p:spPr>
      </p:pic>
      <p:pic>
        <p:nvPicPr>
          <p:cNvPr id="128" name="Picture 124"/>
          <p:cNvPicPr/>
          <p:nvPr/>
        </p:nvPicPr>
        <p:blipFill>
          <a:blip r:embed="rId5"/>
          <a:stretch/>
        </p:blipFill>
        <p:spPr>
          <a:xfrm>
            <a:off x="2468880" y="4023360"/>
            <a:ext cx="5028120" cy="322668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731520" y="5891760"/>
            <a:ext cx="13183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U.S.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 2 West Coast Front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Picture 126"/>
          <p:cNvPicPr/>
          <p:nvPr/>
        </p:nvPicPr>
        <p:blipFill>
          <a:blip r:embed="rId2"/>
          <a:stretch/>
        </p:blipFill>
        <p:spPr>
          <a:xfrm>
            <a:off x="731520" y="1280160"/>
            <a:ext cx="4113720" cy="3720600"/>
          </a:xfrm>
          <a:prstGeom prst="rect">
            <a:avLst/>
          </a:prstGeom>
          <a:ln>
            <a:noFill/>
          </a:ln>
        </p:spPr>
      </p:pic>
      <p:pic>
        <p:nvPicPr>
          <p:cNvPr id="132" name="Picture 127"/>
          <p:cNvPicPr/>
          <p:nvPr/>
        </p:nvPicPr>
        <p:blipFill>
          <a:blip r:embed="rId3"/>
          <a:stretch/>
        </p:blipFill>
        <p:spPr>
          <a:xfrm>
            <a:off x="5212080" y="1280160"/>
            <a:ext cx="4113720" cy="3720600"/>
          </a:xfrm>
          <a:prstGeom prst="rect">
            <a:avLst/>
          </a:prstGeom>
          <a:ln>
            <a:noFill/>
          </a:ln>
        </p:spPr>
      </p:pic>
      <p:pic>
        <p:nvPicPr>
          <p:cNvPr id="133" name="Picture 128"/>
          <p:cNvPicPr/>
          <p:nvPr/>
        </p:nvPicPr>
        <p:blipFill>
          <a:blip r:embed="rId4"/>
          <a:stretch/>
        </p:blipFill>
        <p:spPr>
          <a:xfrm>
            <a:off x="2468880" y="4023360"/>
            <a:ext cx="5028120" cy="3226680"/>
          </a:xfrm>
          <a:prstGeom prst="rect">
            <a:avLst/>
          </a:prstGeom>
          <a:ln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731520" y="5891760"/>
            <a:ext cx="13183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 NW U.S.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 North Pacific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Picture 130"/>
          <p:cNvPicPr/>
          <p:nvPr/>
        </p:nvPicPr>
        <p:blipFill>
          <a:blip r:embed="rId2"/>
          <a:stretch/>
        </p:blipFill>
        <p:spPr>
          <a:xfrm>
            <a:off x="731520" y="1280160"/>
            <a:ext cx="4113720" cy="3720600"/>
          </a:xfrm>
          <a:prstGeom prst="rect">
            <a:avLst/>
          </a:prstGeom>
          <a:ln>
            <a:noFill/>
          </a:ln>
        </p:spPr>
      </p:pic>
      <p:pic>
        <p:nvPicPr>
          <p:cNvPr id="137" name="Picture 131"/>
          <p:cNvPicPr/>
          <p:nvPr/>
        </p:nvPicPr>
        <p:blipFill>
          <a:blip r:embed="rId3"/>
          <a:stretch/>
        </p:blipFill>
        <p:spPr>
          <a:xfrm>
            <a:off x="5212080" y="1280160"/>
            <a:ext cx="4113720" cy="3720600"/>
          </a:xfrm>
          <a:prstGeom prst="rect">
            <a:avLst/>
          </a:prstGeom>
          <a:ln>
            <a:noFill/>
          </a:ln>
        </p:spPr>
      </p:pic>
      <p:pic>
        <p:nvPicPr>
          <p:cNvPr id="138" name="Picture 132"/>
          <p:cNvPicPr/>
          <p:nvPr/>
        </p:nvPicPr>
        <p:blipFill>
          <a:blip r:embed="rId4"/>
          <a:stretch/>
        </p:blipFill>
        <p:spPr>
          <a:xfrm>
            <a:off x="2468880" y="4023360"/>
            <a:ext cx="5028120" cy="3226680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731520" y="5891760"/>
            <a:ext cx="1616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December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North Pacific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 Modification to C/S Algorithm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Picture 140"/>
          <p:cNvPicPr/>
          <p:nvPr/>
        </p:nvPicPr>
        <p:blipFill>
          <a:blip r:embed="rId2"/>
          <a:stretch/>
        </p:blipFill>
        <p:spPr>
          <a:xfrm>
            <a:off x="457200" y="1371600"/>
            <a:ext cx="4114800" cy="3081600"/>
          </a:xfrm>
          <a:prstGeom prst="rect">
            <a:avLst/>
          </a:prstGeom>
          <a:ln>
            <a:noFill/>
          </a:ln>
        </p:spPr>
      </p:pic>
      <p:pic>
        <p:nvPicPr>
          <p:cNvPr id="142" name="Picture 141"/>
          <p:cNvPicPr/>
          <p:nvPr/>
        </p:nvPicPr>
        <p:blipFill>
          <a:blip r:embed="rId3"/>
          <a:stretch/>
        </p:blipFill>
        <p:spPr>
          <a:xfrm>
            <a:off x="5029200" y="1371600"/>
            <a:ext cx="4114800" cy="3081600"/>
          </a:xfrm>
          <a:prstGeom prst="rect">
            <a:avLst/>
          </a:prstGeom>
          <a:ln>
            <a:noFill/>
          </a:ln>
        </p:spPr>
      </p:pic>
      <p:pic>
        <p:nvPicPr>
          <p:cNvPr id="143" name="Picture 142"/>
          <p:cNvPicPr/>
          <p:nvPr/>
        </p:nvPicPr>
        <p:blipFill>
          <a:blip r:embed="rId4"/>
          <a:stretch/>
        </p:blipFill>
        <p:spPr>
          <a:xfrm>
            <a:off x="457200" y="4297680"/>
            <a:ext cx="4114800" cy="3081600"/>
          </a:xfrm>
          <a:prstGeom prst="rect">
            <a:avLst/>
          </a:prstGeom>
          <a:ln>
            <a:noFill/>
          </a:ln>
        </p:spPr>
      </p:pic>
      <p:pic>
        <p:nvPicPr>
          <p:cNvPr id="144" name="Picture 143"/>
          <p:cNvPicPr/>
          <p:nvPr/>
        </p:nvPicPr>
        <p:blipFill>
          <a:blip r:embed="rId5"/>
          <a:stretch/>
        </p:blipFill>
        <p:spPr>
          <a:xfrm>
            <a:off x="5029200" y="4297680"/>
            <a:ext cx="4114800" cy="308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 Mod to Problem case</a:t>
            </a:r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Picture 138"/>
          <p:cNvPicPr/>
          <p:nvPr/>
        </p:nvPicPr>
        <p:blipFill>
          <a:blip r:embed="rId2"/>
          <a:stretch/>
        </p:blipFill>
        <p:spPr>
          <a:xfrm>
            <a:off x="731520" y="1280160"/>
            <a:ext cx="4113720" cy="3720600"/>
          </a:xfrm>
          <a:prstGeom prst="rect">
            <a:avLst/>
          </a:prstGeom>
          <a:ln>
            <a:noFill/>
          </a:ln>
        </p:spPr>
      </p:pic>
      <p:pic>
        <p:nvPicPr>
          <p:cNvPr id="147" name="Picture 139"/>
          <p:cNvPicPr/>
          <p:nvPr/>
        </p:nvPicPr>
        <p:blipFill>
          <a:blip r:embed="rId3"/>
          <a:stretch/>
        </p:blipFill>
        <p:spPr>
          <a:xfrm>
            <a:off x="5212080" y="1280160"/>
            <a:ext cx="4113720" cy="3720600"/>
          </a:xfrm>
          <a:prstGeom prst="rect">
            <a:avLst/>
          </a:prstGeom>
          <a:ln>
            <a:noFill/>
          </a:ln>
        </p:spPr>
      </p:pic>
      <p:pic>
        <p:nvPicPr>
          <p:cNvPr id="148" name="Picture 140"/>
          <p:cNvPicPr/>
          <p:nvPr/>
        </p:nvPicPr>
        <p:blipFill>
          <a:blip r:embed="rId4"/>
          <a:stretch/>
        </p:blipFill>
        <p:spPr>
          <a:xfrm>
            <a:off x="2468880" y="4023360"/>
            <a:ext cx="5028120" cy="322668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731520" y="5891760"/>
            <a:ext cx="16160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August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Hudson Bay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Table 1"/>
          <p:cNvGraphicFramePr/>
          <p:nvPr/>
        </p:nvGraphicFramePr>
        <p:xfrm>
          <a:off x="800280" y="626760"/>
          <a:ext cx="8479440" cy="5754959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lstStyle/>
                    <a:p>
                      <a:pPr marL="343080" indent="-11412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412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412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412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412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r>
                        <a:t/>
                      </a:r>
                      <a:br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"/>
          <p:cNvGraphicFramePr/>
          <p:nvPr/>
        </p:nvGraphicFramePr>
        <p:xfrm>
          <a:off x="800280" y="626760"/>
          <a:ext cx="8479440" cy="5754959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lstStyle/>
                    <a:p>
                      <a:pPr marL="343080" indent="-11412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412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412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412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114120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1560">
                <a:tc rowSpan="2"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r>
                        <a:t/>
                      </a:r>
                      <a:br/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lang="en-US" sz="1800" b="0" strike="noStrike" spc="-1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lang="en-U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360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2204</TotalTime>
  <Words>344</Words>
  <Application>Microsoft Macintosh PowerPoint</Application>
  <PresentationFormat>Custom</PresentationFormat>
  <Paragraphs>136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Stacy Brodzik</dc:creator>
  <dc:description/>
  <cp:lastModifiedBy>Robert Houze</cp:lastModifiedBy>
  <cp:revision>44</cp:revision>
  <dcterms:created xsi:type="dcterms:W3CDTF">2017-09-28T15:43:01Z</dcterms:created>
  <dcterms:modified xsi:type="dcterms:W3CDTF">2017-10-07T22:49:01Z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