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1" r:id="rId13"/>
    <p:sldId id="282" r:id="rId14"/>
    <p:sldId id="283" r:id="rId15"/>
    <p:sldId id="284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0080625" cy="7559675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14" autoAdjust="0"/>
  </p:normalViewPr>
  <p:slideViewPr>
    <p:cSldViewPr snapToGrid="0" snapToObjects="1">
      <p:cViewPr varScale="1">
        <p:scale>
          <a:sx n="71" d="100"/>
          <a:sy n="71" d="100"/>
        </p:scale>
        <p:origin x="-1432" y="-10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889AE87-D5A4-4A42-ABCF-51598476B9DC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64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C/S algorithm shows a lot of improvement when comparing v04 to v05.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However, mis-classifications are still an issue.</a:t>
            </a: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next 3 slides show obvious stratiform that is mis-classified as convective.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889AE87-D5A4-4A42-ABCF-51598476B9DC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432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 are profiles of columns of gridded data.</a:t>
            </a: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top two are prototypical of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conv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stra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refl.</a:t>
            </a: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bottom two are problem profiles for the v05 c/s alg.</a:t>
            </a: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each frame:</a:t>
            </a: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Magenta line represents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max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refl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column</a:t>
            </a: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Blue lines represent highest point above max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refl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within +/- 2dBZ of max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refl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(I call this the reference point)</a:t>
            </a: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Green lines represent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refl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that is 1.5 km above the reference point (I call this the compare point)</a:t>
            </a: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Reference point must be within shaded gray area (we chose a max BB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5km) to run our algorithm to completion.</a:t>
            </a: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UW ALG: For each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conv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point, we compute slope between reference and compare points.  If greater than 7.5dBZ/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km (</a:t>
            </a:r>
            <a:r>
              <a:rPr lang="en-US" sz="1800" b="1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delta</a:t>
            </a:r>
            <a:r>
              <a:rPr lang="en-US" sz="1800" b="1" u="sng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b="1" u="sng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refl</a:t>
            </a:r>
            <a:r>
              <a:rPr lang="en-US" sz="1800" b="1" u="sng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&gt; 11.25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reclassify it as </a:t>
            </a:r>
            <a:r>
              <a:rPr lang="en-US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stra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</a:p>
          <a:p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Upper left is </a:t>
            </a:r>
            <a:r>
              <a:rPr lang="en-US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2.6/km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</a:t>
            </a:r>
            <a:r>
              <a:rPr lang="en-US" sz="18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upper right is </a:t>
            </a:r>
            <a:r>
              <a:rPr lang="en-US" sz="1800" b="1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14.5</a:t>
            </a:r>
            <a:r>
              <a:rPr lang="en-US" sz="18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/km, l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ower-left </a:t>
            </a:r>
            <a:r>
              <a:rPr lang="en-US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 8.5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/km,</a:t>
            </a:r>
            <a:r>
              <a:rPr lang="en-US" sz="18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lower-right is </a:t>
            </a:r>
            <a:r>
              <a:rPr lang="en-US" sz="1800" b="1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11.5/km</a:t>
            </a:r>
            <a:r>
              <a:rPr lang="en-US" sz="18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next three slides show the NASA v05 c/s field as compared to our modified one.</a:t>
            </a: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 are the same three cases that we showed in slides 3-5.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next eight slides compare probability maps for our classifications – BS, DCC, DWC, WCC – based on first NASA v05 c/s field and then the UW modified c/s field.</a:t>
            </a: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They are in groups of 3 months starting with MAM. </a:t>
            </a: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most notable differences are in the WCC (lower right corner) maps, especially in DJF.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9F4C403E-AD97-4F17-9FD0-033AABD9D3C7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 charts are based on STRONG thresholds for WCC’s.</a:t>
            </a: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Largest percent of mis-classifications occur: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at higher latitudes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at longitudes containing large amounts of ocean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in DJF</a:t>
            </a: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last plot shows areal differences between the WCC’s and is just another way to look at the differences.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is for you to fill in:-)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gif"/><Relationship Id="rId3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15.gif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4000" y="1416600"/>
            <a:ext cx="9069840" cy="187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Identification of Mesoscale Convective Precipitation in GPM Data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504000" y="3657600"/>
            <a:ext cx="9069840" cy="249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Robert Houze and Stacy Brodzik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PMM Science Team Meeting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San Diego, CA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 16-20, 2017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Table 1"/>
          <p:cNvGraphicFramePr/>
          <p:nvPr/>
        </p:nvGraphicFramePr>
        <p:xfrm>
          <a:off x="800280" y="626760"/>
          <a:ext cx="8479440" cy="5754959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r>
                        <a:t/>
                      </a:r>
                      <a:br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73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Table 1"/>
          <p:cNvGraphicFramePr/>
          <p:nvPr>
            <p:extLst>
              <p:ext uri="{D42A27DB-BD31-4B8C-83A1-F6EECF244321}">
                <p14:modId xmlns:p14="http://schemas.microsoft.com/office/powerpoint/2010/main" val="1211763480"/>
              </p:ext>
            </p:extLst>
          </p:nvPr>
        </p:nvGraphicFramePr>
        <p:xfrm>
          <a:off x="800280" y="626760"/>
          <a:ext cx="8479440" cy="5754959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r>
                        <a:t/>
                      </a:r>
                      <a:br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33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" name="Table 1"/>
          <p:cNvGraphicFramePr/>
          <p:nvPr>
            <p:extLst>
              <p:ext uri="{D42A27DB-BD31-4B8C-83A1-F6EECF244321}">
                <p14:modId xmlns:p14="http://schemas.microsoft.com/office/powerpoint/2010/main" val="2965301323"/>
              </p:ext>
            </p:extLst>
          </p:nvPr>
        </p:nvGraphicFramePr>
        <p:xfrm>
          <a:off x="800280" y="626760"/>
          <a:ext cx="8479440" cy="5754959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 vMerge="1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 dBZ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Moderate</a:t>
                      </a:r>
                      <a:endParaRPr lang="en-US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&gt; 8 km</a:t>
                      </a:r>
                    </a:p>
                    <a:p>
                      <a:endParaRPr lang="en-US" dirty="0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 dBZ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Moderate</a:t>
                      </a:r>
                      <a:endParaRPr lang="en-US" dirty="0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   800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r>
                        <a:t/>
                      </a:r>
                      <a:br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r>
                        <a:t/>
                      </a:r>
                      <a:br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Moderate</a:t>
                      </a:r>
                      <a:endParaRPr lang="en-US" dirty="0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71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Table 1"/>
          <p:cNvGraphicFramePr/>
          <p:nvPr>
            <p:extLst>
              <p:ext uri="{D42A27DB-BD31-4B8C-83A1-F6EECF244321}">
                <p14:modId xmlns:p14="http://schemas.microsoft.com/office/powerpoint/2010/main" val="2747130632"/>
              </p:ext>
            </p:extLst>
          </p:nvPr>
        </p:nvGraphicFramePr>
        <p:xfrm>
          <a:off x="800280" y="626760"/>
          <a:ext cx="8479440" cy="5754959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 vMerge="1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 dBZ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Moderate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&gt; 8 km</a:t>
                      </a:r>
                    </a:p>
                    <a:p>
                      <a:endParaRPr lang="en-US" dirty="0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 dBZ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Moderate</a:t>
                      </a:r>
                      <a:endParaRPr lang="en-US" dirty="0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   800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r>
                        <a:t/>
                      </a:r>
                      <a:br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r>
                        <a:t/>
                      </a:r>
                      <a:br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Moderate</a:t>
                      </a:r>
                      <a:endParaRPr lang="en-US" dirty="0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61" name="CustomShape 2"/>
          <p:cNvSpPr/>
          <p:nvPr/>
        </p:nvSpPr>
        <p:spPr>
          <a:xfrm>
            <a:off x="502200" y="2185920"/>
            <a:ext cx="8992800" cy="2842422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2498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365760" y="64800"/>
            <a:ext cx="932508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v05 Counts 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NASA/UW (strong thresholds)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Picture 162"/>
          <p:cNvPicPr/>
          <p:nvPr/>
        </p:nvPicPr>
        <p:blipFill>
          <a:blip r:embed="rId2"/>
          <a:stretch/>
        </p:blipFill>
        <p:spPr>
          <a:xfrm>
            <a:off x="457200" y="137160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85" name="Picture 163"/>
          <p:cNvPicPr/>
          <p:nvPr/>
        </p:nvPicPr>
        <p:blipFill>
          <a:blip r:embed="rId3"/>
          <a:stretch/>
        </p:blipFill>
        <p:spPr>
          <a:xfrm>
            <a:off x="5029200" y="137160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86" name="Picture 164"/>
          <p:cNvPicPr/>
          <p:nvPr/>
        </p:nvPicPr>
        <p:blipFill>
          <a:blip r:embed="rId4"/>
          <a:stretch/>
        </p:blipFill>
        <p:spPr>
          <a:xfrm>
            <a:off x="457200" y="438912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87" name="Picture 165"/>
          <p:cNvPicPr/>
          <p:nvPr/>
        </p:nvPicPr>
        <p:blipFill>
          <a:blip r:embed="rId5"/>
          <a:stretch/>
        </p:blipFill>
        <p:spPr>
          <a:xfrm>
            <a:off x="5029200" y="4389120"/>
            <a:ext cx="4114080" cy="308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365760" y="59040"/>
            <a:ext cx="932508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v05 Counts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NASA/UW (moderate thresholds)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Picture 167"/>
          <p:cNvPicPr/>
          <p:nvPr/>
        </p:nvPicPr>
        <p:blipFill>
          <a:blip r:embed="rId2"/>
          <a:stretch/>
        </p:blipFill>
        <p:spPr>
          <a:xfrm>
            <a:off x="457200" y="137160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90" name="Picture 168"/>
          <p:cNvPicPr/>
          <p:nvPr/>
        </p:nvPicPr>
        <p:blipFill>
          <a:blip r:embed="rId3"/>
          <a:stretch/>
        </p:blipFill>
        <p:spPr>
          <a:xfrm>
            <a:off x="5029200" y="137160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91" name="Picture 169"/>
          <p:cNvPicPr/>
          <p:nvPr/>
        </p:nvPicPr>
        <p:blipFill>
          <a:blip r:embed="rId4"/>
          <a:stretch/>
        </p:blipFill>
        <p:spPr>
          <a:xfrm>
            <a:off x="457200" y="438912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92" name="Picture 170"/>
          <p:cNvPicPr/>
          <p:nvPr/>
        </p:nvPicPr>
        <p:blipFill>
          <a:blip r:embed="rId5"/>
          <a:stretch/>
        </p:blipFill>
        <p:spPr>
          <a:xfrm>
            <a:off x="5029200" y="4389120"/>
            <a:ext cx="4114080" cy="308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3"/>
          <p:cNvPicPr/>
          <p:nvPr/>
        </p:nvPicPr>
        <p:blipFill>
          <a:blip r:embed="rId3"/>
          <a:srcRect b="46781"/>
          <a:stretch/>
        </p:blipFill>
        <p:spPr>
          <a:xfrm>
            <a:off x="11160" y="316080"/>
            <a:ext cx="10057320" cy="6926400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4575960" y="11649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5" name="CustomShape 2"/>
          <p:cNvSpPr/>
          <p:nvPr/>
        </p:nvSpPr>
        <p:spPr>
          <a:xfrm>
            <a:off x="9104760" y="11649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6" name="CustomShape 3"/>
          <p:cNvSpPr/>
          <p:nvPr/>
        </p:nvSpPr>
        <p:spPr>
          <a:xfrm>
            <a:off x="9062640" y="41313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7" name="CustomShape 4"/>
          <p:cNvSpPr/>
          <p:nvPr/>
        </p:nvSpPr>
        <p:spPr>
          <a:xfrm>
            <a:off x="4859640" y="419364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504000" y="1769040"/>
            <a:ext cx="906984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9" name="Picture 1"/>
          <p:cNvPicPr/>
          <p:nvPr/>
        </p:nvPicPr>
        <p:blipFill>
          <a:blip r:embed="rId3"/>
          <a:srcRect b="46882"/>
          <a:stretch/>
        </p:blipFill>
        <p:spPr>
          <a:xfrm>
            <a:off x="11160" y="322560"/>
            <a:ext cx="10057320" cy="691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1"/>
          <p:cNvPicPr/>
          <p:nvPr/>
        </p:nvPicPr>
        <p:blipFill>
          <a:blip r:embed="rId2"/>
          <a:srcRect b="46845"/>
          <a:stretch/>
        </p:blipFill>
        <p:spPr>
          <a:xfrm>
            <a:off x="11160" y="320400"/>
            <a:ext cx="10057320" cy="6918120"/>
          </a:xfrm>
          <a:prstGeom prst="rect">
            <a:avLst/>
          </a:prstGeom>
          <a:ln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4492080" y="11649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2" name="CustomShape 2"/>
          <p:cNvSpPr/>
          <p:nvPr/>
        </p:nvSpPr>
        <p:spPr>
          <a:xfrm>
            <a:off x="9020880" y="11649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3" name="CustomShape 3"/>
          <p:cNvSpPr/>
          <p:nvPr/>
        </p:nvSpPr>
        <p:spPr>
          <a:xfrm>
            <a:off x="8978760" y="41313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4" name="CustomShape 4"/>
          <p:cNvSpPr/>
          <p:nvPr/>
        </p:nvSpPr>
        <p:spPr>
          <a:xfrm>
            <a:off x="4775760" y="419364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"/>
          <p:cNvPicPr/>
          <p:nvPr/>
        </p:nvPicPr>
        <p:blipFill>
          <a:blip r:embed="rId2"/>
          <a:srcRect b="46845"/>
          <a:stretch/>
        </p:blipFill>
        <p:spPr>
          <a:xfrm>
            <a:off x="11160" y="320400"/>
            <a:ext cx="10057320" cy="691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v04 vs v05 c/s output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74320" y="5343120"/>
            <a:ext cx="1828800" cy="124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Missouri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(20141009/1637)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7680960" y="5488200"/>
            <a:ext cx="17373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HUGE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improvement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Picture 117"/>
          <p:cNvPicPr/>
          <p:nvPr/>
        </p:nvPicPr>
        <p:blipFill>
          <a:blip r:embed="rId3"/>
          <a:stretch/>
        </p:blipFill>
        <p:spPr>
          <a:xfrm>
            <a:off x="731520" y="1280160"/>
            <a:ext cx="4114800" cy="3721680"/>
          </a:xfrm>
          <a:prstGeom prst="rect">
            <a:avLst/>
          </a:prstGeom>
          <a:ln>
            <a:noFill/>
          </a:ln>
        </p:spPr>
      </p:pic>
      <p:pic>
        <p:nvPicPr>
          <p:cNvPr id="119" name="Picture 118"/>
          <p:cNvPicPr/>
          <p:nvPr/>
        </p:nvPicPr>
        <p:blipFill>
          <a:blip r:embed="rId4"/>
          <a:stretch/>
        </p:blipFill>
        <p:spPr>
          <a:xfrm>
            <a:off x="5212080" y="1280160"/>
            <a:ext cx="4114800" cy="3721680"/>
          </a:xfrm>
          <a:prstGeom prst="rect">
            <a:avLst/>
          </a:prstGeom>
          <a:ln>
            <a:noFill/>
          </a:ln>
        </p:spPr>
      </p:pic>
      <p:pic>
        <p:nvPicPr>
          <p:cNvPr id="120" name="Picture 119"/>
          <p:cNvPicPr/>
          <p:nvPr/>
        </p:nvPicPr>
        <p:blipFill>
          <a:blip r:embed="rId5"/>
          <a:stretch/>
        </p:blipFill>
        <p:spPr>
          <a:xfrm>
            <a:off x="2468880" y="4023360"/>
            <a:ext cx="5029200" cy="3227760"/>
          </a:xfrm>
          <a:prstGeom prst="rect">
            <a:avLst/>
          </a:prstGeom>
          <a:ln>
            <a:noFill/>
          </a:ln>
        </p:spPr>
      </p:pic>
      <p:sp>
        <p:nvSpPr>
          <p:cNvPr id="121" name="CustomShape 4"/>
          <p:cNvSpPr/>
          <p:nvPr/>
        </p:nvSpPr>
        <p:spPr>
          <a:xfrm rot="21583200">
            <a:off x="3201480" y="178632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600" b="1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 v04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 rot="21583200">
            <a:off x="7836840" y="180396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600" b="1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 v05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6"/>
          <p:cNvSpPr/>
          <p:nvPr/>
        </p:nvSpPr>
        <p:spPr>
          <a:xfrm rot="21583200">
            <a:off x="1190160" y="146664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"/>
          <p:cNvPicPr/>
          <p:nvPr/>
        </p:nvPicPr>
        <p:blipFill>
          <a:blip r:embed="rId2"/>
          <a:srcRect b="46845"/>
          <a:stretch/>
        </p:blipFill>
        <p:spPr>
          <a:xfrm>
            <a:off x="11160" y="320400"/>
            <a:ext cx="10057320" cy="691812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4523400" y="11649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8" name="CustomShape 2"/>
          <p:cNvSpPr/>
          <p:nvPr/>
        </p:nvSpPr>
        <p:spPr>
          <a:xfrm>
            <a:off x="9052200" y="11649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9" name="CustomShape 3"/>
          <p:cNvSpPr/>
          <p:nvPr/>
        </p:nvSpPr>
        <p:spPr>
          <a:xfrm>
            <a:off x="9010440" y="41313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0" name="CustomShape 4"/>
          <p:cNvSpPr/>
          <p:nvPr/>
        </p:nvSpPr>
        <p:spPr>
          <a:xfrm>
            <a:off x="4807080" y="419364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1"/>
          <p:cNvPicPr/>
          <p:nvPr/>
        </p:nvPicPr>
        <p:blipFill>
          <a:blip r:embed="rId2"/>
          <a:srcRect b="46845"/>
          <a:stretch/>
        </p:blipFill>
        <p:spPr>
          <a:xfrm>
            <a:off x="11160" y="320400"/>
            <a:ext cx="10057320" cy="691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"/>
          <p:cNvPicPr/>
          <p:nvPr/>
        </p:nvPicPr>
        <p:blipFill>
          <a:blip r:embed="rId2"/>
          <a:srcRect b="46845"/>
          <a:stretch/>
        </p:blipFill>
        <p:spPr>
          <a:xfrm>
            <a:off x="11160" y="320400"/>
            <a:ext cx="10057320" cy="6918120"/>
          </a:xfrm>
          <a:prstGeom prst="rect">
            <a:avLst/>
          </a:prstGeom>
          <a:ln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4512960" y="117540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4" name="CustomShape 2"/>
          <p:cNvSpPr/>
          <p:nvPr/>
        </p:nvSpPr>
        <p:spPr>
          <a:xfrm>
            <a:off x="9041760" y="117540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5" name="CustomShape 3"/>
          <p:cNvSpPr/>
          <p:nvPr/>
        </p:nvSpPr>
        <p:spPr>
          <a:xfrm>
            <a:off x="9000000" y="414180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6" name="CustomShape 4"/>
          <p:cNvSpPr/>
          <p:nvPr/>
        </p:nvSpPr>
        <p:spPr>
          <a:xfrm>
            <a:off x="4796640" y="420408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1"/>
          <p:cNvPicPr/>
          <p:nvPr/>
        </p:nvPicPr>
        <p:blipFill>
          <a:blip r:embed="rId2"/>
          <a:srcRect b="46845"/>
          <a:stretch/>
        </p:blipFill>
        <p:spPr>
          <a:xfrm>
            <a:off x="11160" y="320400"/>
            <a:ext cx="10057320" cy="691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196"/>
          <p:cNvPicPr/>
          <p:nvPr/>
        </p:nvPicPr>
        <p:blipFill>
          <a:blip r:embed="rId3"/>
          <a:stretch/>
        </p:blipFill>
        <p:spPr>
          <a:xfrm>
            <a:off x="822960" y="640080"/>
            <a:ext cx="4114440" cy="3529080"/>
          </a:xfrm>
          <a:prstGeom prst="rect">
            <a:avLst/>
          </a:prstGeom>
          <a:ln>
            <a:noFill/>
          </a:ln>
        </p:spPr>
      </p:pic>
      <p:pic>
        <p:nvPicPr>
          <p:cNvPr id="219" name="Picture 197"/>
          <p:cNvPicPr/>
          <p:nvPr/>
        </p:nvPicPr>
        <p:blipFill>
          <a:blip r:embed="rId4"/>
          <a:stretch/>
        </p:blipFill>
        <p:spPr>
          <a:xfrm>
            <a:off x="5212080" y="640080"/>
            <a:ext cx="4114440" cy="3565800"/>
          </a:xfrm>
          <a:prstGeom prst="rect">
            <a:avLst/>
          </a:prstGeom>
          <a:ln>
            <a:noFill/>
          </a:ln>
        </p:spPr>
      </p:pic>
      <p:pic>
        <p:nvPicPr>
          <p:cNvPr id="220" name="Picture 198"/>
          <p:cNvPicPr/>
          <p:nvPr/>
        </p:nvPicPr>
        <p:blipFill>
          <a:blip r:embed="rId5"/>
          <a:stretch/>
        </p:blipFill>
        <p:spPr>
          <a:xfrm>
            <a:off x="822960" y="4142160"/>
            <a:ext cx="4114440" cy="3081240"/>
          </a:xfrm>
          <a:prstGeom prst="rect">
            <a:avLst/>
          </a:prstGeom>
          <a:ln>
            <a:noFill/>
          </a:ln>
        </p:spPr>
      </p:pic>
      <p:sp>
        <p:nvSpPr>
          <p:cNvPr id="221" name="CustomShape 1"/>
          <p:cNvSpPr/>
          <p:nvPr/>
        </p:nvSpPr>
        <p:spPr>
          <a:xfrm>
            <a:off x="2571480" y="182880"/>
            <a:ext cx="493740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BASED ON STRONG THRESHOLD OUTPUT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2" name="Picture 200"/>
          <p:cNvPicPr/>
          <p:nvPr/>
        </p:nvPicPr>
        <p:blipFill>
          <a:blip r:embed="rId6"/>
          <a:stretch/>
        </p:blipFill>
        <p:spPr>
          <a:xfrm>
            <a:off x="5029200" y="4114800"/>
            <a:ext cx="4114440" cy="308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Conclusions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case: East Coast Front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5577840" y="1920240"/>
            <a:ext cx="13176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U.S.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7802640" y="640224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(20141022/1132)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Picture 124"/>
          <p:cNvPicPr/>
          <p:nvPr/>
        </p:nvPicPr>
        <p:blipFill>
          <a:blip r:embed="rId3"/>
          <a:stretch/>
        </p:blipFill>
        <p:spPr>
          <a:xfrm>
            <a:off x="457200" y="182880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28" name="Picture 126"/>
          <p:cNvPicPr/>
          <p:nvPr/>
        </p:nvPicPr>
        <p:blipFill>
          <a:blip r:embed="rId4"/>
          <a:stretch/>
        </p:blipFill>
        <p:spPr>
          <a:xfrm>
            <a:off x="4754880" y="3017520"/>
            <a:ext cx="5028840" cy="3227400"/>
          </a:xfrm>
          <a:prstGeom prst="rect">
            <a:avLst/>
          </a:prstGeom>
          <a:ln>
            <a:noFill/>
          </a:ln>
        </p:spPr>
      </p:pic>
      <p:sp>
        <p:nvSpPr>
          <p:cNvPr id="129" name="CustomShape 4"/>
          <p:cNvSpPr/>
          <p:nvPr/>
        </p:nvSpPr>
        <p:spPr>
          <a:xfrm rot="21583200">
            <a:off x="732600" y="420876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600" b="1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1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v05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 rot="21583200">
            <a:off x="3201840" y="237888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case: West Coast Front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5266080" y="2013480"/>
            <a:ext cx="13176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December NW U.S.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7802640" y="640224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(20141224/1202)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Picture 133"/>
          <p:cNvPicPr/>
          <p:nvPr/>
        </p:nvPicPr>
        <p:blipFill>
          <a:blip r:embed="rId2"/>
          <a:stretch/>
        </p:blipFill>
        <p:spPr>
          <a:xfrm>
            <a:off x="457200" y="182880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35" name="Picture 135"/>
          <p:cNvPicPr/>
          <p:nvPr/>
        </p:nvPicPr>
        <p:blipFill>
          <a:blip r:embed="rId3"/>
          <a:stretch/>
        </p:blipFill>
        <p:spPr>
          <a:xfrm>
            <a:off x="4754880" y="3017520"/>
            <a:ext cx="5028840" cy="3227400"/>
          </a:xfrm>
          <a:prstGeom prst="rect">
            <a:avLst/>
          </a:prstGeom>
          <a:ln>
            <a:noFill/>
          </a:ln>
        </p:spPr>
      </p:pic>
      <p:sp>
        <p:nvSpPr>
          <p:cNvPr id="136" name="CustomShape 4"/>
          <p:cNvSpPr/>
          <p:nvPr/>
        </p:nvSpPr>
        <p:spPr>
          <a:xfrm rot="21583200">
            <a:off x="738720" y="233496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600" b="1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1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v05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 rot="21583200">
            <a:off x="3018960" y="411840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case: North Pacific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5334120" y="182880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February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North Pacific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Picture 140"/>
          <p:cNvPicPr/>
          <p:nvPr/>
        </p:nvPicPr>
        <p:blipFill>
          <a:blip r:embed="rId3"/>
          <a:stretch/>
        </p:blipFill>
        <p:spPr>
          <a:xfrm>
            <a:off x="457200" y="182880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41" name="Picture 142"/>
          <p:cNvPicPr/>
          <p:nvPr/>
        </p:nvPicPr>
        <p:blipFill>
          <a:blip r:embed="rId4"/>
          <a:stretch/>
        </p:blipFill>
        <p:spPr>
          <a:xfrm>
            <a:off x="4754880" y="3017520"/>
            <a:ext cx="5028840" cy="3227400"/>
          </a:xfrm>
          <a:prstGeom prst="rect">
            <a:avLst/>
          </a:prstGeom>
          <a:ln>
            <a:noFill/>
          </a:ln>
        </p:spPr>
      </p:pic>
      <p:sp>
        <p:nvSpPr>
          <p:cNvPr id="142" name="CustomShape 3"/>
          <p:cNvSpPr/>
          <p:nvPr/>
        </p:nvSpPr>
        <p:spPr>
          <a:xfrm>
            <a:off x="7802640" y="640224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(20150202/0839)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 rot="21583200">
            <a:off x="732600" y="416376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600" b="1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1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v05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 rot="21583200">
            <a:off x="3201840" y="228960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 Modification to C/S Algorithm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Picture 147"/>
          <p:cNvPicPr/>
          <p:nvPr/>
        </p:nvPicPr>
        <p:blipFill>
          <a:blip r:embed="rId3"/>
          <a:stretch/>
        </p:blipFill>
        <p:spPr>
          <a:xfrm>
            <a:off x="457200" y="137160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47" name="Picture 148"/>
          <p:cNvPicPr/>
          <p:nvPr/>
        </p:nvPicPr>
        <p:blipFill>
          <a:blip r:embed="rId4"/>
          <a:stretch/>
        </p:blipFill>
        <p:spPr>
          <a:xfrm>
            <a:off x="5029200" y="137160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48" name="Picture 149"/>
          <p:cNvPicPr/>
          <p:nvPr/>
        </p:nvPicPr>
        <p:blipFill>
          <a:blip r:embed="rId5"/>
          <a:stretch/>
        </p:blipFill>
        <p:spPr>
          <a:xfrm>
            <a:off x="457200" y="429768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49" name="Picture 150"/>
          <p:cNvPicPr/>
          <p:nvPr/>
        </p:nvPicPr>
        <p:blipFill>
          <a:blip r:embed="rId6"/>
          <a:stretch/>
        </p:blipFill>
        <p:spPr>
          <a:xfrm>
            <a:off x="5029200" y="4297680"/>
            <a:ext cx="4114080" cy="308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case: East Coast Front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731520" y="5891760"/>
            <a:ext cx="13176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U.S.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7802640" y="640224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(20141022/1132)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Picture 124"/>
          <p:cNvPicPr/>
          <p:nvPr/>
        </p:nvPicPr>
        <p:blipFill>
          <a:blip r:embed="rId3"/>
          <a:stretch/>
        </p:blipFill>
        <p:spPr>
          <a:xfrm>
            <a:off x="822960" y="128016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54" name="Picture 125"/>
          <p:cNvPicPr/>
          <p:nvPr/>
        </p:nvPicPr>
        <p:blipFill>
          <a:blip r:embed="rId4"/>
          <a:stretch/>
        </p:blipFill>
        <p:spPr>
          <a:xfrm>
            <a:off x="5212080" y="128016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55" name="Picture 126"/>
          <p:cNvPicPr/>
          <p:nvPr/>
        </p:nvPicPr>
        <p:blipFill>
          <a:blip r:embed="rId5"/>
          <a:stretch/>
        </p:blipFill>
        <p:spPr>
          <a:xfrm>
            <a:off x="2468880" y="4023360"/>
            <a:ext cx="5028840" cy="3227400"/>
          </a:xfrm>
          <a:prstGeom prst="rect">
            <a:avLst/>
          </a:prstGeom>
          <a:ln>
            <a:noFill/>
          </a:ln>
        </p:spPr>
      </p:pic>
      <p:sp>
        <p:nvSpPr>
          <p:cNvPr id="156" name="CustomShape 4"/>
          <p:cNvSpPr/>
          <p:nvPr/>
        </p:nvSpPr>
        <p:spPr>
          <a:xfrm rot="21583200">
            <a:off x="3292920" y="160128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600" b="1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1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v05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5"/>
          <p:cNvSpPr/>
          <p:nvPr/>
        </p:nvSpPr>
        <p:spPr>
          <a:xfrm rot="21583200">
            <a:off x="3292920" y="160128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6"/>
          <p:cNvSpPr/>
          <p:nvPr/>
        </p:nvSpPr>
        <p:spPr>
          <a:xfrm rot="21583200">
            <a:off x="8141760" y="1558080"/>
            <a:ext cx="543600" cy="4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7"/>
          <p:cNvSpPr/>
          <p:nvPr/>
        </p:nvSpPr>
        <p:spPr>
          <a:xfrm rot="21583200">
            <a:off x="1099440" y="356976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case: West Coast Front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731520" y="5891760"/>
            <a:ext cx="13176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December NW U.S.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7802640" y="640224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(20141224/1202)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Picture 133"/>
          <p:cNvPicPr/>
          <p:nvPr/>
        </p:nvPicPr>
        <p:blipFill>
          <a:blip r:embed="rId2"/>
          <a:stretch/>
        </p:blipFill>
        <p:spPr>
          <a:xfrm>
            <a:off x="731520" y="128016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64" name="Picture 134"/>
          <p:cNvPicPr/>
          <p:nvPr/>
        </p:nvPicPr>
        <p:blipFill>
          <a:blip r:embed="rId3"/>
          <a:stretch/>
        </p:blipFill>
        <p:spPr>
          <a:xfrm>
            <a:off x="5212080" y="128016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65" name="Picture 135"/>
          <p:cNvPicPr/>
          <p:nvPr/>
        </p:nvPicPr>
        <p:blipFill>
          <a:blip r:embed="rId4"/>
          <a:stretch/>
        </p:blipFill>
        <p:spPr>
          <a:xfrm>
            <a:off x="2468880" y="4023360"/>
            <a:ext cx="5028840" cy="3227400"/>
          </a:xfrm>
          <a:prstGeom prst="rect">
            <a:avLst/>
          </a:prstGeom>
          <a:ln>
            <a:noFill/>
          </a:ln>
        </p:spPr>
      </p:pic>
      <p:sp>
        <p:nvSpPr>
          <p:cNvPr id="166" name="CustomShape 4"/>
          <p:cNvSpPr/>
          <p:nvPr/>
        </p:nvSpPr>
        <p:spPr>
          <a:xfrm rot="21583200">
            <a:off x="3292920" y="160128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600" b="1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1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v05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 rot="21583200">
            <a:off x="8141760" y="1558080"/>
            <a:ext cx="543600" cy="4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 rot="21583200">
            <a:off x="1098720" y="174096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case: North Pacific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731520" y="589176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February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North Pacific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Picture 140"/>
          <p:cNvPicPr/>
          <p:nvPr/>
        </p:nvPicPr>
        <p:blipFill>
          <a:blip r:embed="rId2"/>
          <a:stretch/>
        </p:blipFill>
        <p:spPr>
          <a:xfrm>
            <a:off x="731520" y="128016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72" name="Picture 141"/>
          <p:cNvPicPr/>
          <p:nvPr/>
        </p:nvPicPr>
        <p:blipFill>
          <a:blip r:embed="rId3"/>
          <a:stretch/>
        </p:blipFill>
        <p:spPr>
          <a:xfrm>
            <a:off x="5212080" y="128016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73" name="Picture 142"/>
          <p:cNvPicPr/>
          <p:nvPr/>
        </p:nvPicPr>
        <p:blipFill>
          <a:blip r:embed="rId4"/>
          <a:stretch/>
        </p:blipFill>
        <p:spPr>
          <a:xfrm>
            <a:off x="2468880" y="4023360"/>
            <a:ext cx="5028840" cy="3227400"/>
          </a:xfrm>
          <a:prstGeom prst="rect">
            <a:avLst/>
          </a:prstGeom>
          <a:ln>
            <a:noFill/>
          </a:ln>
        </p:spPr>
      </p:pic>
      <p:sp>
        <p:nvSpPr>
          <p:cNvPr id="174" name="CustomShape 3"/>
          <p:cNvSpPr/>
          <p:nvPr/>
        </p:nvSpPr>
        <p:spPr>
          <a:xfrm>
            <a:off x="7802640" y="640224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(20150202/0839)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 rot="21583200">
            <a:off x="8141760" y="1558080"/>
            <a:ext cx="543600" cy="4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 rot="21583200">
            <a:off x="3292920" y="160128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600" b="1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1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v05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6"/>
          <p:cNvSpPr/>
          <p:nvPr/>
        </p:nvSpPr>
        <p:spPr>
          <a:xfrm rot="21583200">
            <a:off x="1099440" y="356976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2328</TotalTime>
  <Words>798</Words>
  <Application>Microsoft Macintosh PowerPoint</Application>
  <PresentationFormat>Custom</PresentationFormat>
  <Paragraphs>206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Stacy Brodzik</dc:creator>
  <dc:description/>
  <cp:lastModifiedBy>Robert Houze</cp:lastModifiedBy>
  <cp:revision>68</cp:revision>
  <dcterms:created xsi:type="dcterms:W3CDTF">2017-09-28T15:43:01Z</dcterms:created>
  <dcterms:modified xsi:type="dcterms:W3CDTF">2017-10-12T14:36:39Z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