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16.gif" ContentType="image/gif"/>
  <Override PartName="/ppt/media/image113.gif" ContentType="image/gif"/>
  <Override PartName="/ppt/media/image109.gif" ContentType="image/gif"/>
  <Override PartName="/ppt/media/image107.gif" ContentType="image/gif"/>
  <Override PartName="/ppt/media/image106.gif" ContentType="image/gif"/>
  <Override PartName="/ppt/media/image105.gif" ContentType="image/gif"/>
  <Override PartName="/ppt/media/image97.gif" ContentType="image/gif"/>
  <Override PartName="/ppt/media/image96.gif" ContentType="image/gif"/>
  <Override PartName="/ppt/media/image102.gif" ContentType="image/gif"/>
  <Override PartName="/ppt/media/image98.gif" ContentType="image/gif"/>
  <Override PartName="/ppt/media/image94.gif" ContentType="image/gif"/>
  <Override PartName="/ppt/media/image93.gif" ContentType="image/gif"/>
  <Override PartName="/ppt/media/image92.gif" ContentType="image/gif"/>
  <Override PartName="/ppt/media/image91.gif" ContentType="image/gif"/>
  <Override PartName="/ppt/media/image114.gif" ContentType="image/gif"/>
  <Override PartName="/ppt/media/image89.gif" ContentType="image/gif"/>
  <Override PartName="/ppt/media/image88.gif" ContentType="image/gif"/>
  <Override PartName="/ppt/media/image100.gif" ContentType="image/gif"/>
  <Override PartName="/ppt/media/image87.gif" ContentType="image/gif"/>
  <Override PartName="/ppt/media/image84.gif" ContentType="image/gif"/>
  <Override PartName="/ppt/media/image82.gif" ContentType="image/gif"/>
  <Override PartName="/ppt/media/image81.gif" ContentType="image/gif"/>
  <Override PartName="/ppt/media/image78.gif" ContentType="image/gif"/>
  <Override PartName="/ppt/media/image85.gif" ContentType="image/gif"/>
  <Override PartName="/ppt/media/image76.gif" ContentType="image/gif"/>
  <Override PartName="/ppt/media/image74.gif" ContentType="image/gif"/>
  <Override PartName="/ppt/media/image72.gif" ContentType="image/gif"/>
  <Override PartName="/ppt/media/image71.gif" ContentType="image/gif"/>
  <Override PartName="/ppt/media/image79.gif" ContentType="image/gif"/>
  <Override PartName="/ppt/media/image69.gif" ContentType="image/gif"/>
  <Override PartName="/ppt/media/image68.gif" ContentType="image/gif"/>
  <Override PartName="/ppt/media/image66.gif" ContentType="image/gif"/>
  <Override PartName="/ppt/media/image64.gif" ContentType="image/gif"/>
  <Override PartName="/ppt/media/image75.gif" ContentType="image/gif"/>
  <Override PartName="/ppt/media/image63.gif" ContentType="image/gif"/>
  <Override PartName="/ppt/media/image61.gif" ContentType="image/gif"/>
  <Override PartName="/ppt/media/image110.gif" ContentType="image/gif"/>
  <Override PartName="/ppt/media/image62.gif" ContentType="image/gif"/>
  <Override PartName="/ppt/media/image60.gif" ContentType="image/gif"/>
  <Override PartName="/ppt/media/image58.gif" ContentType="image/gif"/>
  <Override PartName="/ppt/media/image57.gif" ContentType="image/gif"/>
  <Override PartName="/ppt/media/image55.gif" ContentType="image/gif"/>
  <Override PartName="/ppt/media/image108.gif" ContentType="image/gif"/>
  <Override PartName="/ppt/media/image67.gif" ContentType="image/gif"/>
  <Override PartName="/ppt/media/image50.gif" ContentType="image/gif"/>
  <Override PartName="/ppt/media/image48.gif" ContentType="image/gif"/>
  <Override PartName="/ppt/media/image52.gif" ContentType="image/gif"/>
  <Override PartName="/ppt/media/image99.gif" ContentType="image/gif"/>
  <Override PartName="/ppt/media/image47.gif" ContentType="image/gif"/>
  <Override PartName="/ppt/media/image56.gif" ContentType="image/gif"/>
  <Override PartName="/ppt/media/image40.gif" ContentType="image/gif"/>
  <Override PartName="/ppt/media/image37.gif" ContentType="image/gif"/>
  <Override PartName="/ppt/media/image51.gif" ContentType="image/gif"/>
  <Override PartName="/ppt/media/image90.gif" ContentType="image/gif"/>
  <Override PartName="/ppt/media/image36.gif" ContentType="image/gif"/>
  <Override PartName="/ppt/media/image38.gif" ContentType="image/gif"/>
  <Override PartName="/ppt/media/image44.gif" ContentType="image/gif"/>
  <Override PartName="/ppt/media/image77.gif" ContentType="image/gif"/>
  <Override PartName="/ppt/media/image35.gif" ContentType="image/gif"/>
  <Override PartName="/ppt/media/image34.gif" ContentType="image/gif"/>
  <Override PartName="/ppt/media/image41.gif" ContentType="image/gif"/>
  <Override PartName="/ppt/media/image80.gif" ContentType="image/gif"/>
  <Override PartName="/ppt/media/image33.gif" ContentType="image/gif"/>
  <Override PartName="/ppt/media/image32.gif" ContentType="image/gif"/>
  <Override PartName="/ppt/media/image39.gif" ContentType="image/gif"/>
  <Override PartName="/ppt/media/image30.gif" ContentType="image/gif"/>
  <Override PartName="/ppt/media/image29.gif" ContentType="image/gif"/>
  <Override PartName="/ppt/media/image104.gif" ContentType="image/gif"/>
  <Override PartName="/ppt/media/image54.gif" ContentType="image/gif"/>
  <Override PartName="/ppt/media/image111.gif" ContentType="image/gif"/>
  <Override PartName="/ppt/media/image27.gif" ContentType="image/gif"/>
  <Override PartName="/ppt/media/image112.gif" ContentType="image/gif"/>
  <Override PartName="/ppt/media/image25.gif" ContentType="image/gif"/>
  <Override PartName="/ppt/media/image23.gif" ContentType="image/gif"/>
  <Override PartName="/ppt/media/image73.gif" ContentType="image/gif"/>
  <Override PartName="/ppt/media/image20.gif" ContentType="image/gif"/>
  <Override PartName="/ppt/media/image65.gif" ContentType="image/gif"/>
  <Override PartName="/ppt/media/image19.gif" ContentType="image/gif"/>
  <Override PartName="/ppt/media/image14.gif" ContentType="image/gif"/>
  <Override PartName="/ppt/media/image83.gif" ContentType="image/gif"/>
  <Override PartName="/ppt/media/image21.gif" ContentType="image/gif"/>
  <Override PartName="/ppt/media/image18.gif" ContentType="image/gif"/>
  <Override PartName="/ppt/media/image43.gif" ContentType="image/gif"/>
  <Override PartName="/ppt/media/image12.gif" ContentType="image/gif"/>
  <Override PartName="/ppt/media/image53.gif" ContentType="image/gif"/>
  <Override PartName="/ppt/media/image42.gif" ContentType="image/gif"/>
  <Override PartName="/ppt/media/image11.gif" ContentType="image/gif"/>
  <Override PartName="/ppt/media/image115.gif" ContentType="image/gif"/>
  <Override PartName="/ppt/media/image70.gif" ContentType="image/gif"/>
  <Override PartName="/ppt/media/image46.gif" ContentType="image/gif"/>
  <Override PartName="/ppt/media/image8.png" ContentType="image/png"/>
  <Override PartName="/ppt/media/image17.gif" ContentType="image/gif"/>
  <Override PartName="/ppt/media/image59.gif" ContentType="image/gif"/>
  <Override PartName="/ppt/media/image6.png" ContentType="image/png"/>
  <Override PartName="/ppt/media/image24.gif" ContentType="image/gif"/>
  <Override PartName="/ppt/media/image9.gif" ContentType="image/gif"/>
  <Override PartName="/ppt/media/image31.gif" ContentType="image/gif"/>
  <Override PartName="/ppt/media/image101.gif" ContentType="image/gif"/>
  <Override PartName="/ppt/media/image5.png" ContentType="image/png"/>
  <Override PartName="/ppt/media/image10.gif" ContentType="image/gif"/>
  <Override PartName="/ppt/media/image49.gif" ContentType="image/gif"/>
  <Override PartName="/ppt/media/image15.gif" ContentType="image/gif"/>
  <Override PartName="/ppt/media/image7.png" ContentType="image/png"/>
  <Override PartName="/ppt/media/image103.gif" ContentType="image/gif"/>
  <Override PartName="/ppt/media/image28.gif" ContentType="image/gif"/>
  <Override PartName="/ppt/media/image4.png" ContentType="image/png"/>
  <Override PartName="/ppt/media/image22.gif" ContentType="image/gif"/>
  <Override PartName="/ppt/media/image26.gif" ContentType="image/gif"/>
  <Override PartName="/ppt/media/image13.gif" ContentType="image/gif"/>
  <Override PartName="/ppt/media/image3.png" ContentType="image/png"/>
  <Override PartName="/ppt/media/image45.gif" ContentType="image/gif"/>
  <Override PartName="/ppt/media/image86.gif" ContentType="image/gif"/>
  <Override PartName="/ppt/media/image2.png" ContentType="image/png"/>
  <Override PartName="/ppt/media/image1.png" ContentType="image/png"/>
  <Override PartName="/ppt/media/image95.gif" ContentType="image/gif"/>
  <Override PartName="/ppt/media/image16.gif" ContentType="image/gif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image" Target="../media/image34.gif"/><Relationship Id="rId3" Type="http://schemas.openxmlformats.org/officeDocument/2006/relationships/image" Target="../media/image35.gif"/><Relationship Id="rId4" Type="http://schemas.openxmlformats.org/officeDocument/2006/relationships/image" Target="../media/image36.gif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7.gif"/><Relationship Id="rId2" Type="http://schemas.openxmlformats.org/officeDocument/2006/relationships/image" Target="../media/image38.gif"/><Relationship Id="rId3" Type="http://schemas.openxmlformats.org/officeDocument/2006/relationships/image" Target="../media/image39.gif"/><Relationship Id="rId4" Type="http://schemas.openxmlformats.org/officeDocument/2006/relationships/image" Target="../media/image40.gif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1.gif"/><Relationship Id="rId2" Type="http://schemas.openxmlformats.org/officeDocument/2006/relationships/image" Target="../media/image42.gif"/><Relationship Id="rId3" Type="http://schemas.openxmlformats.org/officeDocument/2006/relationships/image" Target="../media/image43.gif"/><Relationship Id="rId4" Type="http://schemas.openxmlformats.org/officeDocument/2006/relationships/image" Target="../media/image44.gif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5.gif"/><Relationship Id="rId2" Type="http://schemas.openxmlformats.org/officeDocument/2006/relationships/image" Target="../media/image46.gif"/><Relationship Id="rId3" Type="http://schemas.openxmlformats.org/officeDocument/2006/relationships/image" Target="../media/image47.gif"/><Relationship Id="rId4" Type="http://schemas.openxmlformats.org/officeDocument/2006/relationships/image" Target="../media/image48.gif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9.gif"/><Relationship Id="rId2" Type="http://schemas.openxmlformats.org/officeDocument/2006/relationships/image" Target="../media/image50.gif"/><Relationship Id="rId3" Type="http://schemas.openxmlformats.org/officeDocument/2006/relationships/image" Target="../media/image51.gif"/><Relationship Id="rId4" Type="http://schemas.openxmlformats.org/officeDocument/2006/relationships/image" Target="../media/image52.gif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3.gif"/><Relationship Id="rId2" Type="http://schemas.openxmlformats.org/officeDocument/2006/relationships/image" Target="../media/image54.gif"/><Relationship Id="rId3" Type="http://schemas.openxmlformats.org/officeDocument/2006/relationships/image" Target="../media/image55.gif"/><Relationship Id="rId4" Type="http://schemas.openxmlformats.org/officeDocument/2006/relationships/image" Target="../media/image56.gif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7.gif"/><Relationship Id="rId2" Type="http://schemas.openxmlformats.org/officeDocument/2006/relationships/image" Target="../media/image58.gif"/><Relationship Id="rId3" Type="http://schemas.openxmlformats.org/officeDocument/2006/relationships/image" Target="../media/image59.gif"/><Relationship Id="rId4" Type="http://schemas.openxmlformats.org/officeDocument/2006/relationships/image" Target="../media/image60.gif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1.gif"/><Relationship Id="rId2" Type="http://schemas.openxmlformats.org/officeDocument/2006/relationships/image" Target="../media/image62.gif"/><Relationship Id="rId3" Type="http://schemas.openxmlformats.org/officeDocument/2006/relationships/image" Target="../media/image63.gif"/><Relationship Id="rId4" Type="http://schemas.openxmlformats.org/officeDocument/2006/relationships/image" Target="../media/image64.gif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5.gif"/><Relationship Id="rId2" Type="http://schemas.openxmlformats.org/officeDocument/2006/relationships/image" Target="../media/image66.gif"/><Relationship Id="rId3" Type="http://schemas.openxmlformats.org/officeDocument/2006/relationships/image" Target="../media/image67.gif"/><Relationship Id="rId4" Type="http://schemas.openxmlformats.org/officeDocument/2006/relationships/image" Target="../media/image68.gif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9.gif"/><Relationship Id="rId2" Type="http://schemas.openxmlformats.org/officeDocument/2006/relationships/image" Target="../media/image70.gif"/><Relationship Id="rId3" Type="http://schemas.openxmlformats.org/officeDocument/2006/relationships/image" Target="../media/image71.gif"/><Relationship Id="rId4" Type="http://schemas.openxmlformats.org/officeDocument/2006/relationships/image" Target="../media/image72.gif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3.gif"/><Relationship Id="rId2" Type="http://schemas.openxmlformats.org/officeDocument/2006/relationships/image" Target="../media/image74.gif"/><Relationship Id="rId3" Type="http://schemas.openxmlformats.org/officeDocument/2006/relationships/image" Target="../media/image75.gif"/><Relationship Id="rId4" Type="http://schemas.openxmlformats.org/officeDocument/2006/relationships/image" Target="../media/image76.gif"/><Relationship Id="rId5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7.gif"/><Relationship Id="rId2" Type="http://schemas.openxmlformats.org/officeDocument/2006/relationships/image" Target="../media/image78.gif"/><Relationship Id="rId3" Type="http://schemas.openxmlformats.org/officeDocument/2006/relationships/image" Target="../media/image79.gif"/><Relationship Id="rId4" Type="http://schemas.openxmlformats.org/officeDocument/2006/relationships/image" Target="../media/image80.gif"/><Relationship Id="rId5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1.gif"/><Relationship Id="rId2" Type="http://schemas.openxmlformats.org/officeDocument/2006/relationships/image" Target="../media/image82.gif"/><Relationship Id="rId3" Type="http://schemas.openxmlformats.org/officeDocument/2006/relationships/image" Target="../media/image83.gif"/><Relationship Id="rId4" Type="http://schemas.openxmlformats.org/officeDocument/2006/relationships/image" Target="../media/image84.gif"/><Relationship Id="rId5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5.gif"/><Relationship Id="rId2" Type="http://schemas.openxmlformats.org/officeDocument/2006/relationships/image" Target="../media/image86.gif"/><Relationship Id="rId3" Type="http://schemas.openxmlformats.org/officeDocument/2006/relationships/image" Target="../media/image87.gif"/><Relationship Id="rId4" Type="http://schemas.openxmlformats.org/officeDocument/2006/relationships/image" Target="../media/image88.gif"/><Relationship Id="rId5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9.gif"/><Relationship Id="rId2" Type="http://schemas.openxmlformats.org/officeDocument/2006/relationships/image" Target="../media/image90.gif"/><Relationship Id="rId3" Type="http://schemas.openxmlformats.org/officeDocument/2006/relationships/image" Target="../media/image91.gif"/><Relationship Id="rId4" Type="http://schemas.openxmlformats.org/officeDocument/2006/relationships/image" Target="../media/image92.gif"/><Relationship Id="rId5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93.gif"/><Relationship Id="rId2" Type="http://schemas.openxmlformats.org/officeDocument/2006/relationships/image" Target="../media/image94.gif"/><Relationship Id="rId3" Type="http://schemas.openxmlformats.org/officeDocument/2006/relationships/image" Target="../media/image95.gif"/><Relationship Id="rId4" Type="http://schemas.openxmlformats.org/officeDocument/2006/relationships/image" Target="../media/image96.gif"/><Relationship Id="rId5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97.gif"/><Relationship Id="rId2" Type="http://schemas.openxmlformats.org/officeDocument/2006/relationships/image" Target="../media/image98.gif"/><Relationship Id="rId3" Type="http://schemas.openxmlformats.org/officeDocument/2006/relationships/image" Target="../media/image99.gif"/><Relationship Id="rId4" Type="http://schemas.openxmlformats.org/officeDocument/2006/relationships/image" Target="../media/image100.gif"/><Relationship Id="rId5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01.gif"/><Relationship Id="rId2" Type="http://schemas.openxmlformats.org/officeDocument/2006/relationships/image" Target="../media/image102.gif"/><Relationship Id="rId3" Type="http://schemas.openxmlformats.org/officeDocument/2006/relationships/image" Target="../media/image103.gif"/><Relationship Id="rId4" Type="http://schemas.openxmlformats.org/officeDocument/2006/relationships/image" Target="../media/image104.gif"/><Relationship Id="rId5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05.gif"/><Relationship Id="rId2" Type="http://schemas.openxmlformats.org/officeDocument/2006/relationships/image" Target="../media/image106.gif"/><Relationship Id="rId3" Type="http://schemas.openxmlformats.org/officeDocument/2006/relationships/image" Target="../media/image107.gif"/><Relationship Id="rId4" Type="http://schemas.openxmlformats.org/officeDocument/2006/relationships/image" Target="../media/image108.gif"/><Relationship Id="rId5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09.gif"/><Relationship Id="rId2" Type="http://schemas.openxmlformats.org/officeDocument/2006/relationships/image" Target="../media/image110.gif"/><Relationship Id="rId3" Type="http://schemas.openxmlformats.org/officeDocument/2006/relationships/image" Target="../media/image111.gif"/><Relationship Id="rId4" Type="http://schemas.openxmlformats.org/officeDocument/2006/relationships/image" Target="../media/image112.gif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13.gif"/><Relationship Id="rId2" Type="http://schemas.openxmlformats.org/officeDocument/2006/relationships/image" Target="../media/image114.gif"/><Relationship Id="rId3" Type="http://schemas.openxmlformats.org/officeDocument/2006/relationships/image" Target="../media/image115.gif"/><Relationship Id="rId4" Type="http://schemas.openxmlformats.org/officeDocument/2006/relationships/image" Target="../media/image116.gif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gif"/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image" Target="../media/image14.gif"/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image" Target="../media/image18.gif"/><Relationship Id="rId3" Type="http://schemas.openxmlformats.org/officeDocument/2006/relationships/image" Target="../media/image19.gif"/><Relationship Id="rId4" Type="http://schemas.openxmlformats.org/officeDocument/2006/relationships/image" Target="../media/image20.gif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gif"/><Relationship Id="rId3" Type="http://schemas.openxmlformats.org/officeDocument/2006/relationships/image" Target="../media/image23.gif"/><Relationship Id="rId4" Type="http://schemas.openxmlformats.org/officeDocument/2006/relationships/image" Target="../media/image24.gif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image" Target="../media/image26.gif"/><Relationship Id="rId3" Type="http://schemas.openxmlformats.org/officeDocument/2006/relationships/image" Target="../media/image27.gif"/><Relationship Id="rId4" Type="http://schemas.openxmlformats.org/officeDocument/2006/relationships/image" Target="../media/image28.gif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gif"/><Relationship Id="rId2" Type="http://schemas.openxmlformats.org/officeDocument/2006/relationships/image" Target="../media/image30.gif"/><Relationship Id="rId3" Type="http://schemas.openxmlformats.org/officeDocument/2006/relationships/image" Target="../media/image31.gif"/><Relationship Id="rId4" Type="http://schemas.openxmlformats.org/officeDocument/2006/relationships/image" Target="../media/image32.gif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914400" y="1199520"/>
            <a:ext cx="8228880" cy="620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UW MODIFICATION #1 TO 2AKu rain_type FIELD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If the following three criteria are met for a grid point, the rain_type is changed to STRATIFORM: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The original classification is CONVECTIVE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The maximum reflectivity in the column is greater than 40dBZ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The height at which that maximum reflectivity occurs is between 3 and 5 km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20141104 @ 110624 #1/2</a:t>
            </a:r>
            <a:endParaRPr/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18288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24" name="CustomShape 2"/>
          <p:cNvSpPr/>
          <p:nvPr/>
        </p:nvSpPr>
        <p:spPr>
          <a:xfrm rot="21582600">
            <a:off x="455400" y="3292920"/>
            <a:ext cx="731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25" name="CustomShape 3"/>
          <p:cNvSpPr/>
          <p:nvPr/>
        </p:nvSpPr>
        <p:spPr>
          <a:xfrm rot="21582600">
            <a:off x="2012040" y="1685160"/>
            <a:ext cx="998280" cy="41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26" name="CustomShape 4"/>
          <p:cNvSpPr/>
          <p:nvPr/>
        </p:nvSpPr>
        <p:spPr>
          <a:xfrm>
            <a:off x="1005840" y="1868040"/>
            <a:ext cx="731160" cy="1188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27" name="" descr=""/>
          <p:cNvPicPr/>
          <p:nvPr/>
        </p:nvPicPr>
        <p:blipFill>
          <a:blip r:embed="rId3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28" name="CustomShape 5"/>
          <p:cNvSpPr/>
          <p:nvPr/>
        </p:nvSpPr>
        <p:spPr>
          <a:xfrm rot="21582600">
            <a:off x="8509680" y="1607760"/>
            <a:ext cx="998280" cy="4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229" name="CustomShape 6"/>
          <p:cNvSpPr/>
          <p:nvPr/>
        </p:nvSpPr>
        <p:spPr>
          <a:xfrm>
            <a:off x="7589520" y="1920240"/>
            <a:ext cx="731160" cy="1188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0" name="" descr=""/>
          <p:cNvPicPr/>
          <p:nvPr/>
        </p:nvPicPr>
        <p:blipFill>
          <a:blip r:embed="rId4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31" name="CustomShape 7"/>
          <p:cNvSpPr/>
          <p:nvPr/>
        </p:nvSpPr>
        <p:spPr>
          <a:xfrm rot="21582600">
            <a:off x="5217840" y="1607760"/>
            <a:ext cx="998280" cy="4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232" name="CustomShape 8"/>
          <p:cNvSpPr/>
          <p:nvPr/>
        </p:nvSpPr>
        <p:spPr>
          <a:xfrm>
            <a:off x="4297680" y="1920240"/>
            <a:ext cx="731160" cy="1188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20141104 @ 110624 #2/2</a:t>
            </a:r>
            <a:endParaRPr/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36" name="CustomShape 2"/>
          <p:cNvSpPr/>
          <p:nvPr/>
        </p:nvSpPr>
        <p:spPr>
          <a:xfrm rot="21582600">
            <a:off x="455400" y="3381480"/>
            <a:ext cx="731160" cy="7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37" name="CustomShape 3"/>
          <p:cNvSpPr/>
          <p:nvPr/>
        </p:nvSpPr>
        <p:spPr>
          <a:xfrm rot="21582600">
            <a:off x="2012040" y="1647720"/>
            <a:ext cx="998280" cy="41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38" name="CustomShape 4"/>
          <p:cNvSpPr/>
          <p:nvPr/>
        </p:nvSpPr>
        <p:spPr>
          <a:xfrm>
            <a:off x="822960" y="2011680"/>
            <a:ext cx="1096920" cy="639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9" name="" descr=""/>
          <p:cNvPicPr/>
          <p:nvPr/>
        </p:nvPicPr>
        <p:blipFill>
          <a:blip r:embed="rId3"/>
          <a:stretch/>
        </p:blipFill>
        <p:spPr>
          <a:xfrm>
            <a:off x="676656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40" name="CustomShape 5"/>
          <p:cNvSpPr/>
          <p:nvPr/>
        </p:nvSpPr>
        <p:spPr>
          <a:xfrm rot="21582600">
            <a:off x="8509680" y="1647720"/>
            <a:ext cx="998280" cy="4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241" name="CustomShape 6"/>
          <p:cNvSpPr/>
          <p:nvPr/>
        </p:nvSpPr>
        <p:spPr>
          <a:xfrm>
            <a:off x="7406640" y="2012040"/>
            <a:ext cx="1096920" cy="639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42" name="" descr=""/>
          <p:cNvPicPr/>
          <p:nvPr/>
        </p:nvPicPr>
        <p:blipFill>
          <a:blip r:embed="rId4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43" name="CustomShape 7"/>
          <p:cNvSpPr/>
          <p:nvPr/>
        </p:nvSpPr>
        <p:spPr>
          <a:xfrm rot="21582600">
            <a:off x="5213160" y="1647720"/>
            <a:ext cx="998280" cy="4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244" name="CustomShape 8"/>
          <p:cNvSpPr/>
          <p:nvPr/>
        </p:nvSpPr>
        <p:spPr>
          <a:xfrm>
            <a:off x="4114800" y="2012040"/>
            <a:ext cx="1096920" cy="639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20141112 @ 054200 #1/2</a:t>
            </a:r>
            <a:endParaRPr/>
          </a:p>
        </p:txBody>
      </p:sp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247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 rot="21582600">
            <a:off x="367200" y="3385080"/>
            <a:ext cx="727920" cy="63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49" name="CustomShape 3"/>
          <p:cNvSpPr/>
          <p:nvPr/>
        </p:nvSpPr>
        <p:spPr>
          <a:xfrm rot="21582600">
            <a:off x="2012040" y="1647720"/>
            <a:ext cx="998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50" name="CustomShape 4"/>
          <p:cNvSpPr/>
          <p:nvPr/>
        </p:nvSpPr>
        <p:spPr>
          <a:xfrm>
            <a:off x="830160" y="256032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52" name="CustomShape 5"/>
          <p:cNvSpPr/>
          <p:nvPr/>
        </p:nvSpPr>
        <p:spPr>
          <a:xfrm rot="21582600">
            <a:off x="5217840" y="1688760"/>
            <a:ext cx="998280" cy="3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253" name="CustomShape 6"/>
          <p:cNvSpPr/>
          <p:nvPr/>
        </p:nvSpPr>
        <p:spPr>
          <a:xfrm>
            <a:off x="4122000" y="256104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54" name="" descr=""/>
          <p:cNvPicPr/>
          <p:nvPr/>
        </p:nvPicPr>
        <p:blipFill>
          <a:blip r:embed="rId4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55" name="CustomShape 7"/>
          <p:cNvSpPr/>
          <p:nvPr/>
        </p:nvSpPr>
        <p:spPr>
          <a:xfrm rot="21582600">
            <a:off x="8504280" y="1646280"/>
            <a:ext cx="998280" cy="3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256" name="CustomShape 8"/>
          <p:cNvSpPr/>
          <p:nvPr/>
        </p:nvSpPr>
        <p:spPr>
          <a:xfrm>
            <a:off x="7406640" y="256032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20141112 @ 054200 #2/2</a:t>
            </a:r>
            <a:endParaRPr/>
          </a:p>
        </p:txBody>
      </p:sp>
      <p:pic>
        <p:nvPicPr>
          <p:cNvPr id="258" name="" descr=""/>
          <p:cNvPicPr/>
          <p:nvPr/>
        </p:nvPicPr>
        <p:blipFill>
          <a:blip r:embed="rId1"/>
          <a:stretch/>
        </p:blipFill>
        <p:spPr>
          <a:xfrm>
            <a:off x="109728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259" name="" descr=""/>
          <p:cNvPicPr/>
          <p:nvPr/>
        </p:nvPicPr>
        <p:blipFill>
          <a:blip r:embed="rId2"/>
          <a:stretch/>
        </p:blipFill>
        <p:spPr>
          <a:xfrm>
            <a:off x="18288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60" name="CustomShape 2"/>
          <p:cNvSpPr/>
          <p:nvPr/>
        </p:nvSpPr>
        <p:spPr>
          <a:xfrm rot="21582600">
            <a:off x="367200" y="3381480"/>
            <a:ext cx="730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61" name="CustomShape 3"/>
          <p:cNvSpPr/>
          <p:nvPr/>
        </p:nvSpPr>
        <p:spPr>
          <a:xfrm rot="21582600">
            <a:off x="2017440" y="1647720"/>
            <a:ext cx="998280" cy="4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62" name="CustomShape 4"/>
          <p:cNvSpPr/>
          <p:nvPr/>
        </p:nvSpPr>
        <p:spPr>
          <a:xfrm>
            <a:off x="1554480" y="1645920"/>
            <a:ext cx="801000" cy="12794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63" name="" descr=""/>
          <p:cNvPicPr/>
          <p:nvPr/>
        </p:nvPicPr>
        <p:blipFill>
          <a:blip r:embed="rId3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64" name="CustomShape 5"/>
          <p:cNvSpPr/>
          <p:nvPr/>
        </p:nvSpPr>
        <p:spPr>
          <a:xfrm rot="21582600">
            <a:off x="8596440" y="1647720"/>
            <a:ext cx="998280" cy="4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265" name="CustomShape 6"/>
          <p:cNvSpPr/>
          <p:nvPr/>
        </p:nvSpPr>
        <p:spPr>
          <a:xfrm>
            <a:off x="8125200" y="1636560"/>
            <a:ext cx="801000" cy="12794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66" name="" descr=""/>
          <p:cNvPicPr/>
          <p:nvPr/>
        </p:nvPicPr>
        <p:blipFill>
          <a:blip r:embed="rId4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67" name="CustomShape 7"/>
          <p:cNvSpPr/>
          <p:nvPr/>
        </p:nvSpPr>
        <p:spPr>
          <a:xfrm rot="21582600">
            <a:off x="5217840" y="1634760"/>
            <a:ext cx="998280" cy="4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268" name="CustomShape 8"/>
          <p:cNvSpPr/>
          <p:nvPr/>
        </p:nvSpPr>
        <p:spPr>
          <a:xfrm>
            <a:off x="4867920" y="1645920"/>
            <a:ext cx="801000" cy="12794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9"/>
          <p:cNvSpPr/>
          <p:nvPr/>
        </p:nvSpPr>
        <p:spPr>
          <a:xfrm>
            <a:off x="6309360" y="4957560"/>
            <a:ext cx="2377080" cy="16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trike="noStrike">
                <a:latin typeface="Arial"/>
              </a:rPr>
              <a:t>This case fails the slope test.  Cross section shows nearly constant reflectivities from ground to 4km.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20141113 @ 044926</a:t>
            </a:r>
            <a:endParaRPr/>
          </a:p>
        </p:txBody>
      </p:sp>
      <p:pic>
        <p:nvPicPr>
          <p:cNvPr id="271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272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73" name="CustomShape 2"/>
          <p:cNvSpPr/>
          <p:nvPr/>
        </p:nvSpPr>
        <p:spPr>
          <a:xfrm rot="21582600">
            <a:off x="2197440" y="3384360"/>
            <a:ext cx="726480" cy="7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74" name="CustomShape 3"/>
          <p:cNvSpPr/>
          <p:nvPr/>
        </p:nvSpPr>
        <p:spPr>
          <a:xfrm rot="21582600">
            <a:off x="2017080" y="1677960"/>
            <a:ext cx="998280" cy="42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75" name="CustomShape 4"/>
          <p:cNvSpPr/>
          <p:nvPr/>
        </p:nvSpPr>
        <p:spPr>
          <a:xfrm>
            <a:off x="550800" y="2011680"/>
            <a:ext cx="2100600" cy="1188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76" name="" descr=""/>
          <p:cNvPicPr/>
          <p:nvPr/>
        </p:nvPicPr>
        <p:blipFill>
          <a:blip r:embed="rId3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77" name="CustomShape 5"/>
          <p:cNvSpPr/>
          <p:nvPr/>
        </p:nvSpPr>
        <p:spPr>
          <a:xfrm rot="21582600">
            <a:off x="5309640" y="1647720"/>
            <a:ext cx="9982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278" name="CustomShape 6"/>
          <p:cNvSpPr/>
          <p:nvPr/>
        </p:nvSpPr>
        <p:spPr>
          <a:xfrm>
            <a:off x="3840480" y="2011680"/>
            <a:ext cx="2100600" cy="1188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79" name="" descr=""/>
          <p:cNvPicPr/>
          <p:nvPr/>
        </p:nvPicPr>
        <p:blipFill>
          <a:blip r:embed="rId4"/>
          <a:stretch/>
        </p:blipFill>
        <p:spPr>
          <a:xfrm>
            <a:off x="676656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80" name="CustomShape 7"/>
          <p:cNvSpPr/>
          <p:nvPr/>
        </p:nvSpPr>
        <p:spPr>
          <a:xfrm rot="21582600">
            <a:off x="8536680" y="1680120"/>
            <a:ext cx="9982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281" name="CustomShape 8"/>
          <p:cNvSpPr/>
          <p:nvPr/>
        </p:nvSpPr>
        <p:spPr>
          <a:xfrm>
            <a:off x="7134480" y="2012040"/>
            <a:ext cx="2100600" cy="1188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20141123 @ 171347</a:t>
            </a:r>
            <a:endParaRPr/>
          </a:p>
        </p:txBody>
      </p:sp>
      <p:pic>
        <p:nvPicPr>
          <p:cNvPr id="283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284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85" name="CustomShape 2"/>
          <p:cNvSpPr/>
          <p:nvPr/>
        </p:nvSpPr>
        <p:spPr>
          <a:xfrm rot="21582600">
            <a:off x="275760" y="1738440"/>
            <a:ext cx="727920" cy="63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86" name="CustomShape 3"/>
          <p:cNvSpPr/>
          <p:nvPr/>
        </p:nvSpPr>
        <p:spPr>
          <a:xfrm rot="21582600">
            <a:off x="2017440" y="3640680"/>
            <a:ext cx="998280" cy="4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87" name="CustomShape 4"/>
          <p:cNvSpPr/>
          <p:nvPr/>
        </p:nvSpPr>
        <p:spPr>
          <a:xfrm>
            <a:off x="1280160" y="210384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88" name="" descr=""/>
          <p:cNvPicPr/>
          <p:nvPr/>
        </p:nvPicPr>
        <p:blipFill>
          <a:blip r:embed="rId3"/>
          <a:stretch/>
        </p:blipFill>
        <p:spPr>
          <a:xfrm>
            <a:off x="347472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89" name="CustomShape 5"/>
          <p:cNvSpPr/>
          <p:nvPr/>
        </p:nvSpPr>
        <p:spPr>
          <a:xfrm rot="21582600">
            <a:off x="5303880" y="3659400"/>
            <a:ext cx="99828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290" name="CustomShape 6"/>
          <p:cNvSpPr/>
          <p:nvPr/>
        </p:nvSpPr>
        <p:spPr>
          <a:xfrm>
            <a:off x="4562280" y="208620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91" name="" descr=""/>
          <p:cNvPicPr/>
          <p:nvPr/>
        </p:nvPicPr>
        <p:blipFill>
          <a:blip r:embed="rId4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92" name="CustomShape 7"/>
          <p:cNvSpPr/>
          <p:nvPr/>
        </p:nvSpPr>
        <p:spPr>
          <a:xfrm rot="21582600">
            <a:off x="8504280" y="3660120"/>
            <a:ext cx="99828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293" name="CustomShape 8"/>
          <p:cNvSpPr/>
          <p:nvPr/>
        </p:nvSpPr>
        <p:spPr>
          <a:xfrm>
            <a:off x="7863840" y="210384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20141124 @ 162249</a:t>
            </a:r>
            <a:endParaRPr/>
          </a:p>
        </p:txBody>
      </p:sp>
      <p:pic>
        <p:nvPicPr>
          <p:cNvPr id="295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296" name="" descr=""/>
          <p:cNvPicPr/>
          <p:nvPr/>
        </p:nvPicPr>
        <p:blipFill>
          <a:blip r:embed="rId2"/>
          <a:stretch/>
        </p:blipFill>
        <p:spPr>
          <a:xfrm>
            <a:off x="18288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97" name="CustomShape 2"/>
          <p:cNvSpPr/>
          <p:nvPr/>
        </p:nvSpPr>
        <p:spPr>
          <a:xfrm rot="21582600">
            <a:off x="365040" y="1647720"/>
            <a:ext cx="730080" cy="7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98" name="CustomShape 3"/>
          <p:cNvSpPr/>
          <p:nvPr/>
        </p:nvSpPr>
        <p:spPr>
          <a:xfrm rot="21582600">
            <a:off x="2012040" y="3640680"/>
            <a:ext cx="998280" cy="37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99" name="CustomShape 4"/>
          <p:cNvSpPr/>
          <p:nvPr/>
        </p:nvSpPr>
        <p:spPr>
          <a:xfrm>
            <a:off x="1287360" y="237816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00" name="" descr=""/>
          <p:cNvPicPr/>
          <p:nvPr/>
        </p:nvPicPr>
        <p:blipFill>
          <a:blip r:embed="rId3"/>
          <a:stretch/>
        </p:blipFill>
        <p:spPr>
          <a:xfrm>
            <a:off x="347472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01" name="CustomShape 5"/>
          <p:cNvSpPr/>
          <p:nvPr/>
        </p:nvSpPr>
        <p:spPr>
          <a:xfrm rot="21582600">
            <a:off x="5218200" y="3660120"/>
            <a:ext cx="9982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302" name="CustomShape 6"/>
          <p:cNvSpPr/>
          <p:nvPr/>
        </p:nvSpPr>
        <p:spPr>
          <a:xfrm>
            <a:off x="4579200" y="237816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03" name="" descr=""/>
          <p:cNvPicPr/>
          <p:nvPr/>
        </p:nvPicPr>
        <p:blipFill>
          <a:blip r:embed="rId4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04" name="CustomShape 7"/>
          <p:cNvSpPr/>
          <p:nvPr/>
        </p:nvSpPr>
        <p:spPr>
          <a:xfrm rot="21582600">
            <a:off x="8510040" y="3660120"/>
            <a:ext cx="9982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305" name="CustomShape 8"/>
          <p:cNvSpPr/>
          <p:nvPr/>
        </p:nvSpPr>
        <p:spPr>
          <a:xfrm>
            <a:off x="7873200" y="236160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20141206 @ 014736</a:t>
            </a:r>
            <a:endParaRPr/>
          </a:p>
        </p:txBody>
      </p:sp>
      <p:pic>
        <p:nvPicPr>
          <p:cNvPr id="307" name="" descr=""/>
          <p:cNvPicPr/>
          <p:nvPr/>
        </p:nvPicPr>
        <p:blipFill>
          <a:blip r:embed="rId1"/>
          <a:stretch/>
        </p:blipFill>
        <p:spPr>
          <a:xfrm>
            <a:off x="128016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308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09" name="CustomShape 2"/>
          <p:cNvSpPr/>
          <p:nvPr/>
        </p:nvSpPr>
        <p:spPr>
          <a:xfrm rot="21582600">
            <a:off x="367560" y="3385080"/>
            <a:ext cx="728280" cy="7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10" name="CustomShape 3"/>
          <p:cNvSpPr/>
          <p:nvPr/>
        </p:nvSpPr>
        <p:spPr>
          <a:xfrm rot="21582600">
            <a:off x="2012760" y="1647000"/>
            <a:ext cx="99828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11" name="CustomShape 4"/>
          <p:cNvSpPr/>
          <p:nvPr/>
        </p:nvSpPr>
        <p:spPr>
          <a:xfrm>
            <a:off x="1097280" y="2012040"/>
            <a:ext cx="801000" cy="15537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12" name="" descr=""/>
          <p:cNvPicPr/>
          <p:nvPr/>
        </p:nvPicPr>
        <p:blipFill>
          <a:blip r:embed="rId3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13" name="CustomShape 5"/>
          <p:cNvSpPr/>
          <p:nvPr/>
        </p:nvSpPr>
        <p:spPr>
          <a:xfrm rot="21582600">
            <a:off x="5309640" y="1647000"/>
            <a:ext cx="99828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314" name="CustomShape 6"/>
          <p:cNvSpPr/>
          <p:nvPr/>
        </p:nvSpPr>
        <p:spPr>
          <a:xfrm>
            <a:off x="4389120" y="2012040"/>
            <a:ext cx="801000" cy="15537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15" name="" descr=""/>
          <p:cNvPicPr/>
          <p:nvPr/>
        </p:nvPicPr>
        <p:blipFill>
          <a:blip r:embed="rId4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16" name="CustomShape 7"/>
          <p:cNvSpPr/>
          <p:nvPr/>
        </p:nvSpPr>
        <p:spPr>
          <a:xfrm rot="21582600">
            <a:off x="8569080" y="1628280"/>
            <a:ext cx="99828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317" name="CustomShape 8"/>
          <p:cNvSpPr/>
          <p:nvPr/>
        </p:nvSpPr>
        <p:spPr>
          <a:xfrm>
            <a:off x="7680960" y="2012040"/>
            <a:ext cx="801000" cy="15537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9"/>
          <p:cNvSpPr/>
          <p:nvPr/>
        </p:nvSpPr>
        <p:spPr>
          <a:xfrm>
            <a:off x="6492240" y="4846320"/>
            <a:ext cx="2377080" cy="188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trike="noStrike">
                <a:latin typeface="Arial"/>
              </a:rPr>
              <a:t>This case fails the height test but passes the slope test.  Cross section shows max reflectivities at very low altitudes.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20141224 @ 120452</a:t>
            </a:r>
            <a:endParaRPr/>
          </a:p>
        </p:txBody>
      </p:sp>
      <p:pic>
        <p:nvPicPr>
          <p:cNvPr id="320" name="" descr=""/>
          <p:cNvPicPr/>
          <p:nvPr/>
        </p:nvPicPr>
        <p:blipFill>
          <a:blip r:embed="rId1"/>
          <a:stretch/>
        </p:blipFill>
        <p:spPr>
          <a:xfrm>
            <a:off x="109728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321" name="" descr=""/>
          <p:cNvPicPr/>
          <p:nvPr/>
        </p:nvPicPr>
        <p:blipFill>
          <a:blip r:embed="rId2"/>
          <a:stretch/>
        </p:blipFill>
        <p:spPr>
          <a:xfrm>
            <a:off x="18288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22" name="CustomShape 2"/>
          <p:cNvSpPr/>
          <p:nvPr/>
        </p:nvSpPr>
        <p:spPr>
          <a:xfrm>
            <a:off x="914400" y="2011680"/>
            <a:ext cx="1279800" cy="21024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3"/>
          <p:cNvSpPr/>
          <p:nvPr/>
        </p:nvSpPr>
        <p:spPr>
          <a:xfrm rot="21582600">
            <a:off x="368640" y="1739880"/>
            <a:ext cx="726120" cy="54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24" name="CustomShape 4"/>
          <p:cNvSpPr/>
          <p:nvPr/>
        </p:nvSpPr>
        <p:spPr>
          <a:xfrm rot="21582600">
            <a:off x="1921320" y="3589200"/>
            <a:ext cx="998280" cy="43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pic>
        <p:nvPicPr>
          <p:cNvPr id="325" name="" descr=""/>
          <p:cNvPicPr/>
          <p:nvPr/>
        </p:nvPicPr>
        <p:blipFill>
          <a:blip r:embed="rId3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26" name="CustomShape 5"/>
          <p:cNvSpPr/>
          <p:nvPr/>
        </p:nvSpPr>
        <p:spPr>
          <a:xfrm rot="21582600">
            <a:off x="8327160" y="3659400"/>
            <a:ext cx="99828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327" name="CustomShape 6"/>
          <p:cNvSpPr/>
          <p:nvPr/>
        </p:nvSpPr>
        <p:spPr>
          <a:xfrm>
            <a:off x="7475400" y="2011680"/>
            <a:ext cx="1279800" cy="21024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28" name="" descr=""/>
          <p:cNvPicPr/>
          <p:nvPr/>
        </p:nvPicPr>
        <p:blipFill>
          <a:blip r:embed="rId4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29" name="CustomShape 7"/>
          <p:cNvSpPr/>
          <p:nvPr/>
        </p:nvSpPr>
        <p:spPr>
          <a:xfrm rot="21582600">
            <a:off x="5121720" y="3659400"/>
            <a:ext cx="99828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330" name="CustomShape 8"/>
          <p:cNvSpPr/>
          <p:nvPr/>
        </p:nvSpPr>
        <p:spPr>
          <a:xfrm>
            <a:off x="4183560" y="1979280"/>
            <a:ext cx="1279800" cy="21024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9"/>
          <p:cNvSpPr/>
          <p:nvPr/>
        </p:nvSpPr>
        <p:spPr>
          <a:xfrm>
            <a:off x="6492240" y="4846320"/>
            <a:ext cx="2377080" cy="188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trike="noStrike">
                <a:latin typeface="Arial"/>
              </a:rPr>
              <a:t>This case fails the height test but passes the slope test.  Cross section shows max reflectivities at very low altitudes.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20150202 @ 084127</a:t>
            </a:r>
            <a:endParaRPr/>
          </a:p>
        </p:txBody>
      </p:sp>
      <p:pic>
        <p:nvPicPr>
          <p:cNvPr id="333" name="" descr=""/>
          <p:cNvPicPr/>
          <p:nvPr/>
        </p:nvPicPr>
        <p:blipFill>
          <a:blip r:embed="rId1"/>
          <a:stretch/>
        </p:blipFill>
        <p:spPr>
          <a:xfrm>
            <a:off x="118872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334" name="" descr=""/>
          <p:cNvPicPr/>
          <p:nvPr/>
        </p:nvPicPr>
        <p:blipFill>
          <a:blip r:embed="rId2"/>
          <a:stretch/>
        </p:blipFill>
        <p:spPr>
          <a:xfrm>
            <a:off x="18288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35" name="CustomShape 2"/>
          <p:cNvSpPr/>
          <p:nvPr/>
        </p:nvSpPr>
        <p:spPr>
          <a:xfrm rot="21582600">
            <a:off x="367200" y="3384360"/>
            <a:ext cx="727920" cy="7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36" name="CustomShape 3"/>
          <p:cNvSpPr/>
          <p:nvPr/>
        </p:nvSpPr>
        <p:spPr>
          <a:xfrm>
            <a:off x="640080" y="2469240"/>
            <a:ext cx="1737000" cy="9136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4"/>
          <p:cNvSpPr/>
          <p:nvPr/>
        </p:nvSpPr>
        <p:spPr>
          <a:xfrm rot="21582600">
            <a:off x="2012040" y="1698840"/>
            <a:ext cx="998280" cy="40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pic>
        <p:nvPicPr>
          <p:cNvPr id="338" name="" descr=""/>
          <p:cNvPicPr/>
          <p:nvPr/>
        </p:nvPicPr>
        <p:blipFill>
          <a:blip r:embed="rId3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39" name="CustomShape 5"/>
          <p:cNvSpPr/>
          <p:nvPr/>
        </p:nvSpPr>
        <p:spPr>
          <a:xfrm rot="21582600">
            <a:off x="8505000" y="1647720"/>
            <a:ext cx="99828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340" name="CustomShape 6"/>
          <p:cNvSpPr/>
          <p:nvPr/>
        </p:nvSpPr>
        <p:spPr>
          <a:xfrm>
            <a:off x="7223760" y="2469240"/>
            <a:ext cx="1737000" cy="9136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41" name="" descr=""/>
          <p:cNvPicPr/>
          <p:nvPr/>
        </p:nvPicPr>
        <p:blipFill>
          <a:blip r:embed="rId4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42" name="CustomShape 7"/>
          <p:cNvSpPr/>
          <p:nvPr/>
        </p:nvSpPr>
        <p:spPr>
          <a:xfrm rot="21582600">
            <a:off x="5304600" y="1647720"/>
            <a:ext cx="99828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343" name="CustomShape 8"/>
          <p:cNvSpPr/>
          <p:nvPr/>
        </p:nvSpPr>
        <p:spPr>
          <a:xfrm>
            <a:off x="3931920" y="2468880"/>
            <a:ext cx="1737000" cy="9136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9"/>
          <p:cNvSpPr/>
          <p:nvPr/>
        </p:nvSpPr>
        <p:spPr>
          <a:xfrm>
            <a:off x="6492240" y="4938120"/>
            <a:ext cx="2377080" cy="188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trike="noStrike">
                <a:latin typeface="Arial"/>
              </a:rPr>
              <a:t>This case has a hard time with both tests.  Cross section shows very low altitude and sometimes constant reflectivities from the ground to 2km.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914760" y="640080"/>
            <a:ext cx="8228880" cy="620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UW MODIFICATION #2 TO 2AKu rain_type FIELD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If the following four criteria are met for a grid point, the rain_type is changed to STRATIFORM: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The original classification is CONVECTIVE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The maximum reflectivity in the column is greater than 38dBZ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The max reflectivity in a column minus the reflectivity 1km higher is greater than or equal to 8 dBZ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The max reflectivity in a column minus the reflectivity 1km lower is less than or equal to 6 dBZ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20150401 @ 125219</a:t>
            </a:r>
            <a:endParaRPr/>
          </a:p>
        </p:txBody>
      </p:sp>
      <p:pic>
        <p:nvPicPr>
          <p:cNvPr id="346" name="" descr=""/>
          <p:cNvPicPr/>
          <p:nvPr/>
        </p:nvPicPr>
        <p:blipFill>
          <a:blip r:embed="rId1"/>
          <a:stretch/>
        </p:blipFill>
        <p:spPr>
          <a:xfrm>
            <a:off x="109728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347" name="" descr=""/>
          <p:cNvPicPr/>
          <p:nvPr/>
        </p:nvPicPr>
        <p:blipFill>
          <a:blip r:embed="rId2"/>
          <a:stretch/>
        </p:blipFill>
        <p:spPr>
          <a:xfrm>
            <a:off x="182880" y="135288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48" name="CustomShape 2"/>
          <p:cNvSpPr/>
          <p:nvPr/>
        </p:nvSpPr>
        <p:spPr>
          <a:xfrm rot="21582600">
            <a:off x="368640" y="3292920"/>
            <a:ext cx="726480" cy="7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49" name="CustomShape 3"/>
          <p:cNvSpPr/>
          <p:nvPr/>
        </p:nvSpPr>
        <p:spPr>
          <a:xfrm>
            <a:off x="1280160" y="2743920"/>
            <a:ext cx="632520" cy="10047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4"/>
          <p:cNvSpPr/>
          <p:nvPr/>
        </p:nvSpPr>
        <p:spPr>
          <a:xfrm rot="21582600">
            <a:off x="2017440" y="1649880"/>
            <a:ext cx="998280" cy="3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pic>
        <p:nvPicPr>
          <p:cNvPr id="351" name="" descr=""/>
          <p:cNvPicPr/>
          <p:nvPr/>
        </p:nvPicPr>
        <p:blipFill>
          <a:blip r:embed="rId3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52" name="CustomShape 5"/>
          <p:cNvSpPr/>
          <p:nvPr/>
        </p:nvSpPr>
        <p:spPr>
          <a:xfrm rot="21582600">
            <a:off x="5304600" y="1648440"/>
            <a:ext cx="9982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353" name="CustomShape 6"/>
          <p:cNvSpPr/>
          <p:nvPr/>
        </p:nvSpPr>
        <p:spPr>
          <a:xfrm>
            <a:off x="4562280" y="2775960"/>
            <a:ext cx="632520" cy="10047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54" name="" descr=""/>
          <p:cNvPicPr/>
          <p:nvPr/>
        </p:nvPicPr>
        <p:blipFill>
          <a:blip r:embed="rId4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55" name="CustomShape 7"/>
          <p:cNvSpPr/>
          <p:nvPr/>
        </p:nvSpPr>
        <p:spPr>
          <a:xfrm rot="21582600">
            <a:off x="8596440" y="1648440"/>
            <a:ext cx="9982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356" name="CustomShape 8"/>
          <p:cNvSpPr/>
          <p:nvPr/>
        </p:nvSpPr>
        <p:spPr>
          <a:xfrm>
            <a:off x="7863840" y="2743920"/>
            <a:ext cx="632520" cy="10047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9"/>
          <p:cNvSpPr/>
          <p:nvPr/>
        </p:nvSpPr>
        <p:spPr>
          <a:xfrm>
            <a:off x="6400800" y="4846320"/>
            <a:ext cx="2377080" cy="188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trike="noStrike">
                <a:latin typeface="Arial"/>
              </a:rPr>
              <a:t>This case fails the height test but passes the slope test.  Cross section shows max reflectivities at very low altitudes.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20150410 @ 111317</a:t>
            </a:r>
            <a:endParaRPr/>
          </a:p>
        </p:txBody>
      </p:sp>
      <p:pic>
        <p:nvPicPr>
          <p:cNvPr id="359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360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61" name="CustomShape 2"/>
          <p:cNvSpPr/>
          <p:nvPr/>
        </p:nvSpPr>
        <p:spPr>
          <a:xfrm rot="21582600">
            <a:off x="367200" y="3475800"/>
            <a:ext cx="72792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62" name="CustomShape 3"/>
          <p:cNvSpPr/>
          <p:nvPr/>
        </p:nvSpPr>
        <p:spPr>
          <a:xfrm>
            <a:off x="997920" y="2103120"/>
            <a:ext cx="1196280" cy="639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4"/>
          <p:cNvSpPr/>
          <p:nvPr/>
        </p:nvSpPr>
        <p:spPr>
          <a:xfrm rot="21582600">
            <a:off x="2017440" y="1556280"/>
            <a:ext cx="99828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pic>
        <p:nvPicPr>
          <p:cNvPr id="364" name="" descr=""/>
          <p:cNvPicPr/>
          <p:nvPr/>
        </p:nvPicPr>
        <p:blipFill>
          <a:blip r:embed="rId3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65" name="CustomShape 5"/>
          <p:cNvSpPr/>
          <p:nvPr/>
        </p:nvSpPr>
        <p:spPr>
          <a:xfrm>
            <a:off x="7581600" y="2103120"/>
            <a:ext cx="1196280" cy="639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6"/>
          <p:cNvSpPr/>
          <p:nvPr/>
        </p:nvSpPr>
        <p:spPr>
          <a:xfrm rot="21582600">
            <a:off x="8505000" y="1647720"/>
            <a:ext cx="99828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pic>
        <p:nvPicPr>
          <p:cNvPr id="367" name="" descr=""/>
          <p:cNvPicPr/>
          <p:nvPr/>
        </p:nvPicPr>
        <p:blipFill>
          <a:blip r:embed="rId4"/>
          <a:stretch/>
        </p:blipFill>
        <p:spPr>
          <a:xfrm>
            <a:off x="347472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68" name="CustomShape 7"/>
          <p:cNvSpPr/>
          <p:nvPr/>
        </p:nvSpPr>
        <p:spPr>
          <a:xfrm>
            <a:off x="4289760" y="2103120"/>
            <a:ext cx="1196280" cy="639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8"/>
          <p:cNvSpPr/>
          <p:nvPr/>
        </p:nvSpPr>
        <p:spPr>
          <a:xfrm rot="21582600">
            <a:off x="5218200" y="1647720"/>
            <a:ext cx="99828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20150417 @ 094529</a:t>
            </a:r>
            <a:endParaRPr/>
          </a:p>
        </p:txBody>
      </p:sp>
      <p:pic>
        <p:nvPicPr>
          <p:cNvPr id="371" name="" descr=""/>
          <p:cNvPicPr/>
          <p:nvPr/>
        </p:nvPicPr>
        <p:blipFill>
          <a:blip r:embed="rId1"/>
          <a:stretch/>
        </p:blipFill>
        <p:spPr>
          <a:xfrm>
            <a:off x="109728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372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73" name="CustomShape 2"/>
          <p:cNvSpPr/>
          <p:nvPr/>
        </p:nvSpPr>
        <p:spPr>
          <a:xfrm rot="21582600">
            <a:off x="367200" y="3384720"/>
            <a:ext cx="818280" cy="81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74" name="CustomShape 3"/>
          <p:cNvSpPr/>
          <p:nvPr/>
        </p:nvSpPr>
        <p:spPr>
          <a:xfrm rot="21582600">
            <a:off x="2012760" y="1647720"/>
            <a:ext cx="998280" cy="45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375" name="CustomShape 4"/>
          <p:cNvSpPr/>
          <p:nvPr/>
        </p:nvSpPr>
        <p:spPr>
          <a:xfrm>
            <a:off x="1371600" y="2287440"/>
            <a:ext cx="639720" cy="1278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76" name="" descr=""/>
          <p:cNvPicPr/>
          <p:nvPr/>
        </p:nvPicPr>
        <p:blipFill>
          <a:blip r:embed="rId3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77" name="CustomShape 5"/>
          <p:cNvSpPr/>
          <p:nvPr/>
        </p:nvSpPr>
        <p:spPr>
          <a:xfrm rot="21582600">
            <a:off x="8505000" y="1647720"/>
            <a:ext cx="998280" cy="4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378" name="CustomShape 6"/>
          <p:cNvSpPr/>
          <p:nvPr/>
        </p:nvSpPr>
        <p:spPr>
          <a:xfrm>
            <a:off x="7955280" y="2286000"/>
            <a:ext cx="639720" cy="1278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79" name="" descr=""/>
          <p:cNvPicPr/>
          <p:nvPr/>
        </p:nvPicPr>
        <p:blipFill>
          <a:blip r:embed="rId4"/>
          <a:stretch/>
        </p:blipFill>
        <p:spPr>
          <a:xfrm>
            <a:off x="347472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80" name="CustomShape 7"/>
          <p:cNvSpPr/>
          <p:nvPr/>
        </p:nvSpPr>
        <p:spPr>
          <a:xfrm rot="21582600">
            <a:off x="5304600" y="1647720"/>
            <a:ext cx="998280" cy="4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381" name="CustomShape 8"/>
          <p:cNvSpPr/>
          <p:nvPr/>
        </p:nvSpPr>
        <p:spPr>
          <a:xfrm>
            <a:off x="4663440" y="2286000"/>
            <a:ext cx="639720" cy="1278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9"/>
          <p:cNvSpPr/>
          <p:nvPr/>
        </p:nvSpPr>
        <p:spPr>
          <a:xfrm>
            <a:off x="6492240" y="4938120"/>
            <a:ext cx="2377080" cy="188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trike="noStrike">
                <a:latin typeface="Arial"/>
              </a:rPr>
              <a:t>This case fails the height test but passes the slope test.  Cross section shows max reflectivities at very low altitudes.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20150425 @ 205420</a:t>
            </a:r>
            <a:endParaRPr/>
          </a:p>
        </p:txBody>
      </p:sp>
      <p:pic>
        <p:nvPicPr>
          <p:cNvPr id="384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385" name="" descr=""/>
          <p:cNvPicPr/>
          <p:nvPr/>
        </p:nvPicPr>
        <p:blipFill>
          <a:blip r:embed="rId2"/>
          <a:stretch/>
        </p:blipFill>
        <p:spPr>
          <a:xfrm>
            <a:off x="18288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86" name="CustomShape 2"/>
          <p:cNvSpPr/>
          <p:nvPr/>
        </p:nvSpPr>
        <p:spPr>
          <a:xfrm>
            <a:off x="914400" y="2194920"/>
            <a:ext cx="639720" cy="1188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3"/>
          <p:cNvSpPr/>
          <p:nvPr/>
        </p:nvSpPr>
        <p:spPr>
          <a:xfrm rot="21582600">
            <a:off x="2196000" y="3292920"/>
            <a:ext cx="7261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388" name="CustomShape 4"/>
          <p:cNvSpPr/>
          <p:nvPr/>
        </p:nvSpPr>
        <p:spPr>
          <a:xfrm rot="21582600">
            <a:off x="2012400" y="1594440"/>
            <a:ext cx="998280" cy="50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pic>
        <p:nvPicPr>
          <p:cNvPr id="389" name="" descr=""/>
          <p:cNvPicPr/>
          <p:nvPr/>
        </p:nvPicPr>
        <p:blipFill>
          <a:blip r:embed="rId3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90" name="CustomShape 5"/>
          <p:cNvSpPr/>
          <p:nvPr/>
        </p:nvSpPr>
        <p:spPr>
          <a:xfrm rot="21582600">
            <a:off x="8596800" y="1554840"/>
            <a:ext cx="99828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391" name="CustomShape 6"/>
          <p:cNvSpPr/>
          <p:nvPr/>
        </p:nvSpPr>
        <p:spPr>
          <a:xfrm>
            <a:off x="7498080" y="2256480"/>
            <a:ext cx="639720" cy="1188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92" name="" descr=""/>
          <p:cNvPicPr/>
          <p:nvPr/>
        </p:nvPicPr>
        <p:blipFill>
          <a:blip r:embed="rId4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93" name="CustomShape 7"/>
          <p:cNvSpPr/>
          <p:nvPr/>
        </p:nvSpPr>
        <p:spPr>
          <a:xfrm rot="21582600">
            <a:off x="5304960" y="1554840"/>
            <a:ext cx="99828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394" name="CustomShape 8"/>
          <p:cNvSpPr/>
          <p:nvPr/>
        </p:nvSpPr>
        <p:spPr>
          <a:xfrm>
            <a:off x="4219200" y="2184480"/>
            <a:ext cx="639720" cy="1188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20150429 @ 053449 #1/2</a:t>
            </a:r>
            <a:endParaRPr/>
          </a:p>
        </p:txBody>
      </p:sp>
      <p:pic>
        <p:nvPicPr>
          <p:cNvPr id="396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397" name="" descr=""/>
          <p:cNvPicPr/>
          <p:nvPr/>
        </p:nvPicPr>
        <p:blipFill>
          <a:blip r:embed="rId2"/>
          <a:stretch/>
        </p:blipFill>
        <p:spPr>
          <a:xfrm>
            <a:off x="1929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398" name="CustomShape 2"/>
          <p:cNvSpPr/>
          <p:nvPr/>
        </p:nvSpPr>
        <p:spPr>
          <a:xfrm>
            <a:off x="723600" y="1920960"/>
            <a:ext cx="830520" cy="3646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3"/>
          <p:cNvSpPr/>
          <p:nvPr/>
        </p:nvSpPr>
        <p:spPr>
          <a:xfrm rot="21582600">
            <a:off x="365040" y="3149280"/>
            <a:ext cx="729360" cy="90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400" name="CustomShape 4"/>
          <p:cNvSpPr/>
          <p:nvPr/>
        </p:nvSpPr>
        <p:spPr>
          <a:xfrm rot="21582600">
            <a:off x="2103840" y="1556280"/>
            <a:ext cx="998280" cy="54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pic>
        <p:nvPicPr>
          <p:cNvPr id="401" name="" descr=""/>
          <p:cNvPicPr/>
          <p:nvPr/>
        </p:nvPicPr>
        <p:blipFill>
          <a:blip r:embed="rId3"/>
          <a:stretch/>
        </p:blipFill>
        <p:spPr>
          <a:xfrm>
            <a:off x="347472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02" name="CustomShape 5"/>
          <p:cNvSpPr/>
          <p:nvPr/>
        </p:nvSpPr>
        <p:spPr>
          <a:xfrm>
            <a:off x="4023360" y="1920240"/>
            <a:ext cx="830520" cy="3646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6"/>
          <p:cNvSpPr/>
          <p:nvPr/>
        </p:nvSpPr>
        <p:spPr>
          <a:xfrm rot="21582600">
            <a:off x="5308560" y="1556280"/>
            <a:ext cx="998280" cy="54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pic>
        <p:nvPicPr>
          <p:cNvPr id="404" name="" descr=""/>
          <p:cNvPicPr/>
          <p:nvPr/>
        </p:nvPicPr>
        <p:blipFill>
          <a:blip r:embed="rId4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05" name="CustomShape 7"/>
          <p:cNvSpPr/>
          <p:nvPr/>
        </p:nvSpPr>
        <p:spPr>
          <a:xfrm>
            <a:off x="7315200" y="1920960"/>
            <a:ext cx="830520" cy="3646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8"/>
          <p:cNvSpPr/>
          <p:nvPr/>
        </p:nvSpPr>
        <p:spPr>
          <a:xfrm rot="21582600">
            <a:off x="8508960" y="1556280"/>
            <a:ext cx="998280" cy="54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407" name="TextShape 9"/>
          <p:cNvSpPr txBox="1"/>
          <p:nvPr/>
        </p:nvSpPr>
        <p:spPr>
          <a:xfrm>
            <a:off x="7589520" y="5029200"/>
            <a:ext cx="2286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BAD CASE </a:t>
            </a:r>
            <a:endParaRPr/>
          </a:p>
          <a:p>
            <a:r>
              <a:rPr lang="en-US">
                <a:latin typeface="Arial"/>
              </a:rPr>
              <a:t>DISREGARD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504000" y="301320"/>
            <a:ext cx="907056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20150429 @ 053449 #2/2</a:t>
            </a:r>
            <a:endParaRPr/>
          </a:p>
        </p:txBody>
      </p:sp>
      <p:pic>
        <p:nvPicPr>
          <p:cNvPr id="409" name="" descr=""/>
          <p:cNvPicPr/>
          <p:nvPr/>
        </p:nvPicPr>
        <p:blipFill>
          <a:blip r:embed="rId1"/>
          <a:stretch/>
        </p:blipFill>
        <p:spPr>
          <a:xfrm>
            <a:off x="2703960" y="463932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410" name="" descr=""/>
          <p:cNvPicPr/>
          <p:nvPr/>
        </p:nvPicPr>
        <p:blipFill>
          <a:blip r:embed="rId2"/>
          <a:stretch/>
        </p:blipFill>
        <p:spPr>
          <a:xfrm>
            <a:off x="1533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11" name="CustomShape 2"/>
          <p:cNvSpPr/>
          <p:nvPr/>
        </p:nvSpPr>
        <p:spPr>
          <a:xfrm rot="21582600">
            <a:off x="2016720" y="1556280"/>
            <a:ext cx="998280" cy="54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412" name="CustomShape 3"/>
          <p:cNvSpPr/>
          <p:nvPr/>
        </p:nvSpPr>
        <p:spPr>
          <a:xfrm rot="21582600">
            <a:off x="273600" y="3205080"/>
            <a:ext cx="729360" cy="90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413" name="CustomShape 4"/>
          <p:cNvSpPr/>
          <p:nvPr/>
        </p:nvSpPr>
        <p:spPr>
          <a:xfrm>
            <a:off x="454320" y="2103120"/>
            <a:ext cx="1374120" cy="9140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14" name="" descr=""/>
          <p:cNvPicPr/>
          <p:nvPr/>
        </p:nvPicPr>
        <p:blipFill>
          <a:blip r:embed="rId3"/>
          <a:stretch/>
        </p:blipFill>
        <p:spPr>
          <a:xfrm>
            <a:off x="3474720" y="137124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15" name="CustomShape 5"/>
          <p:cNvSpPr/>
          <p:nvPr/>
        </p:nvSpPr>
        <p:spPr>
          <a:xfrm rot="21582600">
            <a:off x="5304240" y="1648440"/>
            <a:ext cx="998280" cy="51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416" name="CustomShape 6"/>
          <p:cNvSpPr/>
          <p:nvPr/>
        </p:nvSpPr>
        <p:spPr>
          <a:xfrm>
            <a:off x="3749040" y="2142360"/>
            <a:ext cx="1374120" cy="9140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17" name="" descr=""/>
          <p:cNvPicPr/>
          <p:nvPr/>
        </p:nvPicPr>
        <p:blipFill>
          <a:blip r:embed="rId4"/>
          <a:stretch/>
        </p:blipFill>
        <p:spPr>
          <a:xfrm>
            <a:off x="676656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18" name="CustomShape 7"/>
          <p:cNvSpPr/>
          <p:nvPr/>
        </p:nvSpPr>
        <p:spPr>
          <a:xfrm rot="21582600">
            <a:off x="8509320" y="1647720"/>
            <a:ext cx="998280" cy="51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419" name="CustomShape 8"/>
          <p:cNvSpPr/>
          <p:nvPr/>
        </p:nvSpPr>
        <p:spPr>
          <a:xfrm>
            <a:off x="7041600" y="2107800"/>
            <a:ext cx="1374120" cy="9093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20150713 @ 071724 #1/2</a:t>
            </a:r>
            <a:endParaRPr/>
          </a:p>
        </p:txBody>
      </p:sp>
      <p:pic>
        <p:nvPicPr>
          <p:cNvPr id="421" name="" descr=""/>
          <p:cNvPicPr/>
          <p:nvPr/>
        </p:nvPicPr>
        <p:blipFill>
          <a:blip r:embed="rId1"/>
          <a:stretch/>
        </p:blipFill>
        <p:spPr>
          <a:xfrm>
            <a:off x="100584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422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23" name="CustomShape 2"/>
          <p:cNvSpPr/>
          <p:nvPr/>
        </p:nvSpPr>
        <p:spPr>
          <a:xfrm rot="21582600">
            <a:off x="276480" y="3294000"/>
            <a:ext cx="820440" cy="90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424" name="CustomShape 3"/>
          <p:cNvSpPr/>
          <p:nvPr/>
        </p:nvSpPr>
        <p:spPr>
          <a:xfrm rot="21582600">
            <a:off x="2016720" y="1628280"/>
            <a:ext cx="998280" cy="56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425" name="CustomShape 4"/>
          <p:cNvSpPr/>
          <p:nvPr/>
        </p:nvSpPr>
        <p:spPr>
          <a:xfrm>
            <a:off x="1188720" y="1920240"/>
            <a:ext cx="1005480" cy="7311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26" name="" descr=""/>
          <p:cNvPicPr/>
          <p:nvPr/>
        </p:nvPicPr>
        <p:blipFill>
          <a:blip r:embed="rId3"/>
          <a:stretch/>
        </p:blipFill>
        <p:spPr>
          <a:xfrm>
            <a:off x="347472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27" name="CustomShape 5"/>
          <p:cNvSpPr/>
          <p:nvPr/>
        </p:nvSpPr>
        <p:spPr>
          <a:xfrm rot="21582600">
            <a:off x="5304960" y="1557000"/>
            <a:ext cx="998280" cy="6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428" name="CustomShape 6"/>
          <p:cNvSpPr/>
          <p:nvPr/>
        </p:nvSpPr>
        <p:spPr>
          <a:xfrm>
            <a:off x="4480560" y="1920240"/>
            <a:ext cx="1005480" cy="7311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29" name="" descr=""/>
          <p:cNvPicPr/>
          <p:nvPr/>
        </p:nvPicPr>
        <p:blipFill>
          <a:blip r:embed="rId4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30" name="CustomShape 7"/>
          <p:cNvSpPr/>
          <p:nvPr/>
        </p:nvSpPr>
        <p:spPr>
          <a:xfrm rot="21582600">
            <a:off x="8417880" y="1557000"/>
            <a:ext cx="998280" cy="6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431" name="CustomShape 8"/>
          <p:cNvSpPr/>
          <p:nvPr/>
        </p:nvSpPr>
        <p:spPr>
          <a:xfrm>
            <a:off x="7772400" y="1920240"/>
            <a:ext cx="1005480" cy="7311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9"/>
          <p:cNvSpPr/>
          <p:nvPr/>
        </p:nvSpPr>
        <p:spPr>
          <a:xfrm>
            <a:off x="6492240" y="4846320"/>
            <a:ext cx="2377080" cy="16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trike="noStrike">
                <a:latin typeface="Arial"/>
              </a:rPr>
              <a:t>This case fails the slope test.  Cross section shows enough striation that slope test should have succeeded.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20150713 @ 071724 #2/2</a:t>
            </a:r>
            <a:endParaRPr/>
          </a:p>
        </p:txBody>
      </p:sp>
      <p:pic>
        <p:nvPicPr>
          <p:cNvPr id="434" name="" descr=""/>
          <p:cNvPicPr/>
          <p:nvPr/>
        </p:nvPicPr>
        <p:blipFill>
          <a:blip r:embed="rId1"/>
          <a:stretch/>
        </p:blipFill>
        <p:spPr>
          <a:xfrm>
            <a:off x="1731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35" name="CustomShape 2"/>
          <p:cNvSpPr/>
          <p:nvPr/>
        </p:nvSpPr>
        <p:spPr>
          <a:xfrm>
            <a:off x="1087920" y="2185560"/>
            <a:ext cx="639360" cy="10969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3"/>
          <p:cNvSpPr/>
          <p:nvPr/>
        </p:nvSpPr>
        <p:spPr>
          <a:xfrm rot="21582600">
            <a:off x="294120" y="3284640"/>
            <a:ext cx="790920" cy="90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437" name="CustomShape 4"/>
          <p:cNvSpPr/>
          <p:nvPr/>
        </p:nvSpPr>
        <p:spPr>
          <a:xfrm rot="21582600">
            <a:off x="2002680" y="1570320"/>
            <a:ext cx="998280" cy="52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pic>
        <p:nvPicPr>
          <p:cNvPr id="438" name="" descr=""/>
          <p:cNvPicPr/>
          <p:nvPr/>
        </p:nvPicPr>
        <p:blipFill>
          <a:blip r:embed="rId2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439" name="" descr=""/>
          <p:cNvPicPr/>
          <p:nvPr/>
        </p:nvPicPr>
        <p:blipFill>
          <a:blip r:embed="rId3"/>
          <a:stretch/>
        </p:blipFill>
        <p:spPr>
          <a:xfrm>
            <a:off x="347472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40" name="CustomShape 5"/>
          <p:cNvSpPr/>
          <p:nvPr/>
        </p:nvSpPr>
        <p:spPr>
          <a:xfrm rot="21582600">
            <a:off x="5304960" y="1557000"/>
            <a:ext cx="998280" cy="6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441" name="CustomShape 6"/>
          <p:cNvSpPr/>
          <p:nvPr/>
        </p:nvSpPr>
        <p:spPr>
          <a:xfrm>
            <a:off x="4389480" y="2200320"/>
            <a:ext cx="639360" cy="10969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42" name="" descr=""/>
          <p:cNvPicPr/>
          <p:nvPr/>
        </p:nvPicPr>
        <p:blipFill>
          <a:blip r:embed="rId4"/>
          <a:stretch/>
        </p:blipFill>
        <p:spPr>
          <a:xfrm>
            <a:off x="676656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43" name="CustomShape 7"/>
          <p:cNvSpPr/>
          <p:nvPr/>
        </p:nvSpPr>
        <p:spPr>
          <a:xfrm rot="21582600">
            <a:off x="8505360" y="1557000"/>
            <a:ext cx="998280" cy="63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444" name="CustomShape 8"/>
          <p:cNvSpPr/>
          <p:nvPr/>
        </p:nvSpPr>
        <p:spPr>
          <a:xfrm>
            <a:off x="7690320" y="2199960"/>
            <a:ext cx="639360" cy="10969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531360" y="2941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20150728 @ 034222 #1/2</a:t>
            </a:r>
            <a:endParaRPr/>
          </a:p>
        </p:txBody>
      </p:sp>
      <p:pic>
        <p:nvPicPr>
          <p:cNvPr id="446" name="" descr=""/>
          <p:cNvPicPr/>
          <p:nvPr/>
        </p:nvPicPr>
        <p:blipFill>
          <a:blip r:embed="rId1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47" name="CustomShape 2"/>
          <p:cNvSpPr/>
          <p:nvPr/>
        </p:nvSpPr>
        <p:spPr>
          <a:xfrm rot="78000">
            <a:off x="356400" y="3295080"/>
            <a:ext cx="725760" cy="81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448" name="CustomShape 3"/>
          <p:cNvSpPr/>
          <p:nvPr/>
        </p:nvSpPr>
        <p:spPr>
          <a:xfrm rot="21582600">
            <a:off x="2017440" y="1647720"/>
            <a:ext cx="998280" cy="38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449" name="CustomShape 4"/>
          <p:cNvSpPr/>
          <p:nvPr/>
        </p:nvSpPr>
        <p:spPr>
          <a:xfrm>
            <a:off x="731880" y="1920240"/>
            <a:ext cx="1645200" cy="1188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50" name="" descr=""/>
          <p:cNvPicPr/>
          <p:nvPr/>
        </p:nvPicPr>
        <p:blipFill>
          <a:blip r:embed="rId2"/>
          <a:stretch/>
        </p:blipFill>
        <p:spPr>
          <a:xfrm>
            <a:off x="26910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451" name="" descr=""/>
          <p:cNvPicPr/>
          <p:nvPr/>
        </p:nvPicPr>
        <p:blipFill>
          <a:blip r:embed="rId3"/>
          <a:stretch/>
        </p:blipFill>
        <p:spPr>
          <a:xfrm>
            <a:off x="347472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52" name="CustomShape 5"/>
          <p:cNvSpPr/>
          <p:nvPr/>
        </p:nvSpPr>
        <p:spPr>
          <a:xfrm rot="21582600">
            <a:off x="5212800" y="1647000"/>
            <a:ext cx="998280" cy="54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453" name="CustomShape 6"/>
          <p:cNvSpPr/>
          <p:nvPr/>
        </p:nvSpPr>
        <p:spPr>
          <a:xfrm>
            <a:off x="4023360" y="1920600"/>
            <a:ext cx="1645200" cy="1188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54" name="" descr=""/>
          <p:cNvPicPr/>
          <p:nvPr/>
        </p:nvPicPr>
        <p:blipFill>
          <a:blip r:embed="rId4"/>
          <a:stretch/>
        </p:blipFill>
        <p:spPr>
          <a:xfrm>
            <a:off x="676656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55" name="CustomShape 7"/>
          <p:cNvSpPr/>
          <p:nvPr/>
        </p:nvSpPr>
        <p:spPr>
          <a:xfrm rot="21582600">
            <a:off x="8504640" y="1647720"/>
            <a:ext cx="998280" cy="54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456" name="CustomShape 8"/>
          <p:cNvSpPr/>
          <p:nvPr/>
        </p:nvSpPr>
        <p:spPr>
          <a:xfrm>
            <a:off x="7315200" y="1920240"/>
            <a:ext cx="1645200" cy="118800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20150728 @ 034222 #2/2</a:t>
            </a:r>
            <a:endParaRPr/>
          </a:p>
        </p:txBody>
      </p:sp>
      <p:pic>
        <p:nvPicPr>
          <p:cNvPr id="458" name="" descr=""/>
          <p:cNvPicPr/>
          <p:nvPr/>
        </p:nvPicPr>
        <p:blipFill>
          <a:blip r:embed="rId1"/>
          <a:stretch/>
        </p:blipFill>
        <p:spPr>
          <a:xfrm>
            <a:off x="283464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459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60" name="CustomShape 2"/>
          <p:cNvSpPr/>
          <p:nvPr/>
        </p:nvSpPr>
        <p:spPr>
          <a:xfrm rot="21582600">
            <a:off x="367920" y="3205080"/>
            <a:ext cx="729000" cy="90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461" name="CustomShape 3"/>
          <p:cNvSpPr/>
          <p:nvPr/>
        </p:nvSpPr>
        <p:spPr>
          <a:xfrm>
            <a:off x="1280160" y="2834640"/>
            <a:ext cx="1096560" cy="9136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4"/>
          <p:cNvSpPr/>
          <p:nvPr/>
        </p:nvSpPr>
        <p:spPr>
          <a:xfrm rot="21582600">
            <a:off x="2017800" y="1647720"/>
            <a:ext cx="998280" cy="43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pic>
        <p:nvPicPr>
          <p:cNvPr id="463" name="" descr=""/>
          <p:cNvPicPr/>
          <p:nvPr/>
        </p:nvPicPr>
        <p:blipFill>
          <a:blip r:embed="rId3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64" name="CustomShape 5"/>
          <p:cNvSpPr/>
          <p:nvPr/>
        </p:nvSpPr>
        <p:spPr>
          <a:xfrm>
            <a:off x="4572360" y="2826000"/>
            <a:ext cx="1096560" cy="9136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6"/>
          <p:cNvSpPr/>
          <p:nvPr/>
        </p:nvSpPr>
        <p:spPr>
          <a:xfrm rot="21582600">
            <a:off x="5217120" y="1553040"/>
            <a:ext cx="998280" cy="54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pic>
        <p:nvPicPr>
          <p:cNvPr id="466" name="" descr=""/>
          <p:cNvPicPr/>
          <p:nvPr/>
        </p:nvPicPr>
        <p:blipFill>
          <a:blip r:embed="rId4"/>
          <a:stretch/>
        </p:blipFill>
        <p:spPr>
          <a:xfrm>
            <a:off x="676656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467" name="CustomShape 7"/>
          <p:cNvSpPr/>
          <p:nvPr/>
        </p:nvSpPr>
        <p:spPr>
          <a:xfrm rot="21582600">
            <a:off x="8504640" y="1566000"/>
            <a:ext cx="998280" cy="54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468" name="CustomShape 8"/>
          <p:cNvSpPr/>
          <p:nvPr/>
        </p:nvSpPr>
        <p:spPr>
          <a:xfrm>
            <a:off x="7864200" y="2843640"/>
            <a:ext cx="1096560" cy="9136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40080" y="2103120"/>
            <a:ext cx="8320680" cy="37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914400" y="2377440"/>
            <a:ext cx="8412120" cy="246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latin typeface="Arial"/>
              </a:rPr>
              <a:t>Each of the following slides shows the original classification on the left, the UW mod #1 classification in the middle and the UW mod #2 classification on the right, as well as a cross-section of the reflectivity which represents the cut where the black line is drawn on the horizontal plots.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latin typeface="Arial"/>
              </a:rPr>
              <a:t>All cross sections are drawn from left to right.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531360" y="365760"/>
            <a:ext cx="9069480" cy="82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20160103 @ 071812 </a:t>
            </a:r>
            <a:endParaRPr/>
          </a:p>
        </p:txBody>
      </p:sp>
      <p:pic>
        <p:nvPicPr>
          <p:cNvPr id="470" name="" descr=""/>
          <p:cNvPicPr/>
          <p:nvPr/>
        </p:nvPicPr>
        <p:blipFill>
          <a:blip r:embed="rId1"/>
          <a:stretch/>
        </p:blipFill>
        <p:spPr>
          <a:xfrm>
            <a:off x="1188720" y="466452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471" name="" descr=""/>
          <p:cNvPicPr/>
          <p:nvPr/>
        </p:nvPicPr>
        <p:blipFill>
          <a:blip r:embed="rId2"/>
          <a:stretch/>
        </p:blipFill>
        <p:spPr>
          <a:xfrm>
            <a:off x="3454920" y="1362600"/>
            <a:ext cx="3200040" cy="3209040"/>
          </a:xfrm>
          <a:prstGeom prst="rect">
            <a:avLst/>
          </a:prstGeom>
          <a:ln>
            <a:noFill/>
          </a:ln>
        </p:spPr>
      </p:pic>
      <p:sp>
        <p:nvSpPr>
          <p:cNvPr id="472" name="CustomShape 2"/>
          <p:cNvSpPr/>
          <p:nvPr/>
        </p:nvSpPr>
        <p:spPr>
          <a:xfrm>
            <a:off x="4186440" y="2094480"/>
            <a:ext cx="1645200" cy="10965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3"/>
          <p:cNvSpPr/>
          <p:nvPr/>
        </p:nvSpPr>
        <p:spPr>
          <a:xfrm rot="21582600">
            <a:off x="5197680" y="1545120"/>
            <a:ext cx="99828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pic>
        <p:nvPicPr>
          <p:cNvPr id="474" name="" descr=""/>
          <p:cNvPicPr/>
          <p:nvPr/>
        </p:nvPicPr>
        <p:blipFill>
          <a:blip r:embed="rId3"/>
          <a:stretch/>
        </p:blipFill>
        <p:spPr>
          <a:xfrm>
            <a:off x="6756840" y="1370520"/>
            <a:ext cx="3200040" cy="3209040"/>
          </a:xfrm>
          <a:prstGeom prst="rect">
            <a:avLst/>
          </a:prstGeom>
          <a:ln>
            <a:noFill/>
          </a:ln>
        </p:spPr>
      </p:pic>
      <p:sp>
        <p:nvSpPr>
          <p:cNvPr id="475" name="CustomShape 4"/>
          <p:cNvSpPr/>
          <p:nvPr/>
        </p:nvSpPr>
        <p:spPr>
          <a:xfrm>
            <a:off x="7406280" y="2025720"/>
            <a:ext cx="1645200" cy="10965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5"/>
          <p:cNvSpPr/>
          <p:nvPr/>
        </p:nvSpPr>
        <p:spPr>
          <a:xfrm rot="21582600">
            <a:off x="8495640" y="1555200"/>
            <a:ext cx="99828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pic>
        <p:nvPicPr>
          <p:cNvPr id="477" name="" descr=""/>
          <p:cNvPicPr/>
          <p:nvPr/>
        </p:nvPicPr>
        <p:blipFill>
          <a:blip r:embed="rId4"/>
          <a:stretch/>
        </p:blipFill>
        <p:spPr>
          <a:xfrm>
            <a:off x="182880" y="1371600"/>
            <a:ext cx="3200040" cy="3209040"/>
          </a:xfrm>
          <a:prstGeom prst="rect">
            <a:avLst/>
          </a:prstGeom>
          <a:ln>
            <a:noFill/>
          </a:ln>
        </p:spPr>
      </p:pic>
      <p:sp>
        <p:nvSpPr>
          <p:cNvPr id="478" name="CustomShape 6"/>
          <p:cNvSpPr/>
          <p:nvPr/>
        </p:nvSpPr>
        <p:spPr>
          <a:xfrm>
            <a:off x="861120" y="2065680"/>
            <a:ext cx="1645200" cy="109656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ustomShape 7"/>
          <p:cNvSpPr/>
          <p:nvPr/>
        </p:nvSpPr>
        <p:spPr>
          <a:xfrm rot="21582600">
            <a:off x="2013120" y="1556280"/>
            <a:ext cx="99828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480" name="CustomShape 8"/>
          <p:cNvSpPr/>
          <p:nvPr/>
        </p:nvSpPr>
        <p:spPr>
          <a:xfrm rot="21582600">
            <a:off x="370440" y="3294720"/>
            <a:ext cx="81720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481" name="CustomShape 9"/>
          <p:cNvSpPr/>
          <p:nvPr/>
        </p:nvSpPr>
        <p:spPr>
          <a:xfrm>
            <a:off x="6492240" y="4938120"/>
            <a:ext cx="2377080" cy="188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trike="noStrike">
                <a:latin typeface="Arial"/>
              </a:rPr>
              <a:t>This case fails the height test but passes the slope test.  Cross section shows max reflectivities at very low altitudes.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20140622 @ 005639</a:t>
            </a:r>
            <a:endParaRPr/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283464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18288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 rot="21582600">
            <a:off x="367200" y="3385800"/>
            <a:ext cx="727920" cy="63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52" name="CustomShape 3"/>
          <p:cNvSpPr/>
          <p:nvPr/>
        </p:nvSpPr>
        <p:spPr>
          <a:xfrm rot="21582600">
            <a:off x="2017440" y="1647720"/>
            <a:ext cx="998280" cy="4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53" name="CustomShape 4"/>
          <p:cNvSpPr/>
          <p:nvPr/>
        </p:nvSpPr>
        <p:spPr>
          <a:xfrm>
            <a:off x="830160" y="265176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347472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55" name="CustomShape 5"/>
          <p:cNvSpPr/>
          <p:nvPr/>
        </p:nvSpPr>
        <p:spPr>
          <a:xfrm rot="21582600">
            <a:off x="5213160" y="1651680"/>
            <a:ext cx="99828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156" name="CustomShape 6"/>
          <p:cNvSpPr/>
          <p:nvPr/>
        </p:nvSpPr>
        <p:spPr>
          <a:xfrm>
            <a:off x="4114800" y="265248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" descr=""/>
          <p:cNvPicPr/>
          <p:nvPr/>
        </p:nvPicPr>
        <p:blipFill>
          <a:blip r:embed="rId4"/>
          <a:stretch/>
        </p:blipFill>
        <p:spPr>
          <a:xfrm>
            <a:off x="676656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58" name="CustomShape 7"/>
          <p:cNvSpPr/>
          <p:nvPr/>
        </p:nvSpPr>
        <p:spPr>
          <a:xfrm rot="21582600">
            <a:off x="8505000" y="1651680"/>
            <a:ext cx="998280" cy="4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159" name="CustomShape 8"/>
          <p:cNvSpPr/>
          <p:nvPr/>
        </p:nvSpPr>
        <p:spPr>
          <a:xfrm>
            <a:off x="7413840" y="265176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20140711 @ 102925</a:t>
            </a:r>
            <a:endParaRPr/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 rot="21582600">
            <a:off x="367200" y="1647000"/>
            <a:ext cx="72792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 rot="21582600">
            <a:off x="1920600" y="3659400"/>
            <a:ext cx="998280" cy="3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65" name="CustomShape 4"/>
          <p:cNvSpPr/>
          <p:nvPr/>
        </p:nvSpPr>
        <p:spPr>
          <a:xfrm>
            <a:off x="1188720" y="2378160"/>
            <a:ext cx="1461960" cy="9133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" descr=""/>
          <p:cNvPicPr/>
          <p:nvPr/>
        </p:nvPicPr>
        <p:blipFill>
          <a:blip r:embed="rId3"/>
          <a:stretch/>
        </p:blipFill>
        <p:spPr>
          <a:xfrm>
            <a:off x="676656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67" name="CustomShape 5"/>
          <p:cNvSpPr/>
          <p:nvPr/>
        </p:nvSpPr>
        <p:spPr>
          <a:xfrm rot="21582600">
            <a:off x="8505000" y="3653280"/>
            <a:ext cx="9982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168" name="CustomShape 6"/>
          <p:cNvSpPr/>
          <p:nvPr/>
        </p:nvSpPr>
        <p:spPr>
          <a:xfrm>
            <a:off x="7772400" y="2378160"/>
            <a:ext cx="1461960" cy="9133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9" name="" descr=""/>
          <p:cNvPicPr/>
          <p:nvPr/>
        </p:nvPicPr>
        <p:blipFill>
          <a:blip r:embed="rId4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70" name="CustomShape 7"/>
          <p:cNvSpPr/>
          <p:nvPr/>
        </p:nvSpPr>
        <p:spPr>
          <a:xfrm rot="21582600">
            <a:off x="5213160" y="3659400"/>
            <a:ext cx="9982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171" name="CustomShape 8"/>
          <p:cNvSpPr/>
          <p:nvPr/>
        </p:nvSpPr>
        <p:spPr>
          <a:xfrm>
            <a:off x="4481280" y="2377440"/>
            <a:ext cx="1461960" cy="91332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20141009 @ 163649</a:t>
            </a:r>
            <a:endParaRPr/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18288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 rot="21582600">
            <a:off x="367200" y="3421080"/>
            <a:ext cx="734040" cy="59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76" name="CustomShape 3"/>
          <p:cNvSpPr/>
          <p:nvPr/>
        </p:nvSpPr>
        <p:spPr>
          <a:xfrm rot="21582600">
            <a:off x="2012040" y="1739160"/>
            <a:ext cx="99828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77" name="CustomShape 4"/>
          <p:cNvSpPr/>
          <p:nvPr/>
        </p:nvSpPr>
        <p:spPr>
          <a:xfrm>
            <a:off x="1013040" y="237816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" descr=""/>
          <p:cNvPicPr/>
          <p:nvPr/>
        </p:nvPicPr>
        <p:blipFill>
          <a:blip r:embed="rId3"/>
          <a:stretch/>
        </p:blipFill>
        <p:spPr>
          <a:xfrm>
            <a:off x="347472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79" name="CustomShape 5"/>
          <p:cNvSpPr/>
          <p:nvPr/>
        </p:nvSpPr>
        <p:spPr>
          <a:xfrm rot="21582600">
            <a:off x="5126760" y="1647720"/>
            <a:ext cx="99828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180" name="CustomShape 6"/>
          <p:cNvSpPr/>
          <p:nvPr/>
        </p:nvSpPr>
        <p:spPr>
          <a:xfrm>
            <a:off x="4304880" y="237816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" descr=""/>
          <p:cNvPicPr/>
          <p:nvPr/>
        </p:nvPicPr>
        <p:blipFill>
          <a:blip r:embed="rId4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82" name="CustomShape 7"/>
          <p:cNvSpPr/>
          <p:nvPr/>
        </p:nvSpPr>
        <p:spPr>
          <a:xfrm rot="21582600">
            <a:off x="8510040" y="1647720"/>
            <a:ext cx="998280" cy="45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183" name="CustomShape 8"/>
          <p:cNvSpPr/>
          <p:nvPr/>
        </p:nvSpPr>
        <p:spPr>
          <a:xfrm>
            <a:off x="7596720" y="237816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20141011 @ 064348</a:t>
            </a:r>
            <a:endParaRPr/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283464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18288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 rot="21582600">
            <a:off x="280080" y="1639440"/>
            <a:ext cx="723600" cy="73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188" name="CustomShape 3"/>
          <p:cNvSpPr/>
          <p:nvPr/>
        </p:nvSpPr>
        <p:spPr>
          <a:xfrm rot="21582600">
            <a:off x="2103840" y="1593360"/>
            <a:ext cx="998280" cy="50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189" name="CustomShape 4"/>
          <p:cNvSpPr/>
          <p:nvPr/>
        </p:nvSpPr>
        <p:spPr>
          <a:xfrm>
            <a:off x="1287360" y="210384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90" name="" descr=""/>
          <p:cNvPicPr/>
          <p:nvPr/>
        </p:nvPicPr>
        <p:blipFill>
          <a:blip r:embed="rId3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91" name="CustomShape 5"/>
          <p:cNvSpPr/>
          <p:nvPr/>
        </p:nvSpPr>
        <p:spPr>
          <a:xfrm rot="21582600">
            <a:off x="5304240" y="1594800"/>
            <a:ext cx="998280" cy="50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192" name="CustomShape 6"/>
          <p:cNvSpPr/>
          <p:nvPr/>
        </p:nvSpPr>
        <p:spPr>
          <a:xfrm>
            <a:off x="4572000" y="210384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93" name="" descr=""/>
          <p:cNvPicPr/>
          <p:nvPr/>
        </p:nvPicPr>
        <p:blipFill>
          <a:blip r:embed="rId4"/>
          <a:stretch/>
        </p:blipFill>
        <p:spPr>
          <a:xfrm>
            <a:off x="676656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94" name="CustomShape 7"/>
          <p:cNvSpPr/>
          <p:nvPr/>
        </p:nvSpPr>
        <p:spPr>
          <a:xfrm rot="21582600">
            <a:off x="8509320" y="1556280"/>
            <a:ext cx="998280" cy="50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195" name="CustomShape 8"/>
          <p:cNvSpPr/>
          <p:nvPr/>
        </p:nvSpPr>
        <p:spPr>
          <a:xfrm>
            <a:off x="7863840" y="210384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20141014 @ 053954</a:t>
            </a:r>
            <a:endParaRPr/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274320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 rot="21582600">
            <a:off x="367200" y="1647360"/>
            <a:ext cx="817560" cy="6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00" name="CustomShape 3"/>
          <p:cNvSpPr/>
          <p:nvPr/>
        </p:nvSpPr>
        <p:spPr>
          <a:xfrm rot="21582600">
            <a:off x="1926360" y="3647160"/>
            <a:ext cx="998280" cy="46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01" name="CustomShape 4"/>
          <p:cNvSpPr/>
          <p:nvPr/>
        </p:nvSpPr>
        <p:spPr>
          <a:xfrm>
            <a:off x="731520" y="2011680"/>
            <a:ext cx="1737000" cy="13712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" descr=""/>
          <p:cNvPicPr/>
          <p:nvPr/>
        </p:nvPicPr>
        <p:blipFill>
          <a:blip r:embed="rId3"/>
          <a:stretch/>
        </p:blipFill>
        <p:spPr>
          <a:xfrm>
            <a:off x="676656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03" name="CustomShape 5"/>
          <p:cNvSpPr/>
          <p:nvPr/>
        </p:nvSpPr>
        <p:spPr>
          <a:xfrm rot="21582600">
            <a:off x="8505000" y="3750840"/>
            <a:ext cx="9982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204" name="CustomShape 6"/>
          <p:cNvSpPr/>
          <p:nvPr/>
        </p:nvSpPr>
        <p:spPr>
          <a:xfrm>
            <a:off x="7315200" y="2011680"/>
            <a:ext cx="1737000" cy="13712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5" name="" descr=""/>
          <p:cNvPicPr/>
          <p:nvPr/>
        </p:nvPicPr>
        <p:blipFill>
          <a:blip r:embed="rId4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06" name="CustomShape 7"/>
          <p:cNvSpPr/>
          <p:nvPr/>
        </p:nvSpPr>
        <p:spPr>
          <a:xfrm rot="21582600">
            <a:off x="5218200" y="3750840"/>
            <a:ext cx="998280" cy="45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207" name="CustomShape 8"/>
          <p:cNvSpPr/>
          <p:nvPr/>
        </p:nvSpPr>
        <p:spPr>
          <a:xfrm>
            <a:off x="4023360" y="2011680"/>
            <a:ext cx="1737000" cy="137124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Arial"/>
                <a:ea typeface="DejaVu Sans"/>
              </a:rPr>
              <a:t>20141022 @ 113356</a:t>
            </a:r>
            <a:endParaRPr/>
          </a:p>
        </p:txBody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1005840" y="4572000"/>
            <a:ext cx="4571640" cy="2404440"/>
          </a:xfrm>
          <a:prstGeom prst="rect">
            <a:avLst/>
          </a:prstGeom>
          <a:ln>
            <a:noFill/>
          </a:ln>
        </p:spPr>
      </p:pic>
      <p:pic>
        <p:nvPicPr>
          <p:cNvPr id="210" name="" descr=""/>
          <p:cNvPicPr/>
          <p:nvPr/>
        </p:nvPicPr>
        <p:blipFill>
          <a:blip r:embed="rId2"/>
          <a:stretch/>
        </p:blipFill>
        <p:spPr>
          <a:xfrm>
            <a:off x="18288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11" name="CustomShape 2"/>
          <p:cNvSpPr/>
          <p:nvPr/>
        </p:nvSpPr>
        <p:spPr>
          <a:xfrm rot="21582600">
            <a:off x="641880" y="3384720"/>
            <a:ext cx="819720" cy="7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trike="noStrike">
                <a:solidFill>
                  <a:srgbClr val="ffff00"/>
                </a:solidFill>
                <a:latin typeface="Arial"/>
                <a:ea typeface="DejaVu Sans"/>
              </a:rPr>
              <a:t>conv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 strike="noStrike">
                <a:solidFill>
                  <a:srgbClr val="ff3366"/>
                </a:solidFill>
                <a:latin typeface="Arial"/>
                <a:ea typeface="DejaVu Sans"/>
              </a:rPr>
              <a:t>stra</a:t>
            </a:r>
            <a:endParaRPr/>
          </a:p>
        </p:txBody>
      </p:sp>
      <p:sp>
        <p:nvSpPr>
          <p:cNvPr id="212" name="CustomShape 3"/>
          <p:cNvSpPr/>
          <p:nvPr/>
        </p:nvSpPr>
        <p:spPr>
          <a:xfrm rot="21582600">
            <a:off x="2012760" y="1647720"/>
            <a:ext cx="998280" cy="47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orig</a:t>
            </a:r>
            <a:endParaRPr/>
          </a:p>
        </p:txBody>
      </p:sp>
      <p:sp>
        <p:nvSpPr>
          <p:cNvPr id="213" name="CustomShape 4"/>
          <p:cNvSpPr/>
          <p:nvPr/>
        </p:nvSpPr>
        <p:spPr>
          <a:xfrm>
            <a:off x="647280" y="219456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" descr=""/>
          <p:cNvPicPr/>
          <p:nvPr/>
        </p:nvPicPr>
        <p:blipFill>
          <a:blip r:embed="rId3"/>
          <a:stretch/>
        </p:blipFill>
        <p:spPr>
          <a:xfrm>
            <a:off x="3474720" y="1362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15" name="CustomShape 5"/>
          <p:cNvSpPr/>
          <p:nvPr/>
        </p:nvSpPr>
        <p:spPr>
          <a:xfrm rot="21582600">
            <a:off x="5212800" y="1646280"/>
            <a:ext cx="998280" cy="5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mod1</a:t>
            </a:r>
            <a:endParaRPr/>
          </a:p>
        </p:txBody>
      </p:sp>
      <p:sp>
        <p:nvSpPr>
          <p:cNvPr id="216" name="CustomShape 6"/>
          <p:cNvSpPr/>
          <p:nvPr/>
        </p:nvSpPr>
        <p:spPr>
          <a:xfrm>
            <a:off x="3939120" y="219528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7" name="" descr=""/>
          <p:cNvPicPr/>
          <p:nvPr/>
        </p:nvPicPr>
        <p:blipFill>
          <a:blip r:embed="rId4"/>
          <a:stretch/>
        </p:blipFill>
        <p:spPr>
          <a:xfrm>
            <a:off x="6766560" y="1371600"/>
            <a:ext cx="3200040" cy="3117600"/>
          </a:xfrm>
          <a:prstGeom prst="rect">
            <a:avLst/>
          </a:prstGeom>
          <a:ln>
            <a:noFill/>
          </a:ln>
        </p:spPr>
      </p:pic>
      <p:sp>
        <p:nvSpPr>
          <p:cNvPr id="218" name="CustomShape 7"/>
          <p:cNvSpPr/>
          <p:nvPr/>
        </p:nvSpPr>
        <p:spPr>
          <a:xfrm rot="21582600">
            <a:off x="8508960" y="1646280"/>
            <a:ext cx="998280" cy="5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trike="noStrike">
                <a:solidFill>
                  <a:srgbClr val="00ffff"/>
                </a:solidFill>
                <a:latin typeface="Arial"/>
                <a:ea typeface="DejaVu Sans"/>
              </a:rPr>
              <a:t>mod2</a:t>
            </a:r>
            <a:endParaRPr/>
          </a:p>
        </p:txBody>
      </p:sp>
      <p:sp>
        <p:nvSpPr>
          <p:cNvPr id="219" name="CustomShape 8"/>
          <p:cNvSpPr/>
          <p:nvPr/>
        </p:nvSpPr>
        <p:spPr>
          <a:xfrm>
            <a:off x="7230960" y="2195280"/>
            <a:ext cx="1638360" cy="821880"/>
          </a:xfrm>
          <a:prstGeom prst="ellipse">
            <a:avLst/>
          </a:prstGeom>
          <a:noFill/>
          <a:ln w="36720">
            <a:solidFill>
              <a:srgbClr val="83ca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9"/>
          <p:cNvSpPr/>
          <p:nvPr/>
        </p:nvSpPr>
        <p:spPr>
          <a:xfrm>
            <a:off x="5852160" y="4937760"/>
            <a:ext cx="2377080" cy="16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en-US" strike="noStrike">
                <a:latin typeface="Arial"/>
              </a:rPr>
              <a:t>This case fails both height and slope tests.  Cross section shows nearly constant reflectivities from ground to 2km.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