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33.xml" ContentType="application/vnd.openxmlformats-officedocument.presentationml.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97.gif" ContentType="image/gif"/>
  <Override PartName="/ppt/media/image96.gif" ContentType="image/gif"/>
  <Override PartName="/ppt/media/image102.gif" ContentType="image/gif"/>
  <Override PartName="/ppt/media/image98.gif" ContentType="image/gif"/>
  <Override PartName="/ppt/media/image94.gif" ContentType="image/gif"/>
  <Override PartName="/ppt/media/image93.gif" ContentType="image/gif"/>
  <Override PartName="/ppt/media/image92.gif" ContentType="image/gif"/>
  <Override PartName="/ppt/media/image91.gif" ContentType="image/gif"/>
  <Override PartName="/ppt/media/image89.gif" ContentType="image/gif"/>
  <Override PartName="/ppt/media/image88.gif" ContentType="image/gif"/>
  <Override PartName="/ppt/media/image100.gif" ContentType="image/gif"/>
  <Override PartName="/ppt/media/image87.gif" ContentType="image/gif"/>
  <Override PartName="/ppt/media/image84.gif" ContentType="image/gif"/>
  <Override PartName="/ppt/media/image82.gif" ContentType="image/gif"/>
  <Override PartName="/ppt/media/image81.gif" ContentType="image/gif"/>
  <Override PartName="/ppt/media/image78.gif" ContentType="image/gif"/>
  <Override PartName="/ppt/media/image85.gif" ContentType="image/gif"/>
  <Override PartName="/ppt/media/image76.gif" ContentType="image/gif"/>
  <Override PartName="/ppt/media/image74.gif" ContentType="image/gif"/>
  <Override PartName="/ppt/media/image72.gif" ContentType="image/gif"/>
  <Override PartName="/ppt/media/image71.gif" ContentType="image/gif"/>
  <Override PartName="/ppt/media/image79.gif" ContentType="image/gif"/>
  <Override PartName="/ppt/media/image69.gif" ContentType="image/gif"/>
  <Override PartName="/ppt/media/image68.gif" ContentType="image/gif"/>
  <Override PartName="/ppt/media/image66.gif" ContentType="image/gif"/>
  <Override PartName="/ppt/media/image64.gif" ContentType="image/gif"/>
  <Override PartName="/ppt/media/image75.gif" ContentType="image/gif"/>
  <Override PartName="/ppt/media/image63.gif" ContentType="image/gif"/>
  <Override PartName="/ppt/media/image61.gif" ContentType="image/gif"/>
  <Override PartName="/ppt/media/image62.gif" ContentType="image/gif"/>
  <Override PartName="/ppt/media/image60.gif" ContentType="image/gif"/>
  <Override PartName="/ppt/media/image58.gif" ContentType="image/gif"/>
  <Override PartName="/ppt/media/image57.gif" ContentType="image/gif"/>
  <Override PartName="/ppt/media/image55.gif" ContentType="image/gif"/>
  <Override PartName="/ppt/media/image67.gif" ContentType="image/gif"/>
  <Override PartName="/ppt/media/image50.gif" ContentType="image/gif"/>
  <Override PartName="/ppt/media/image48.gif" ContentType="image/gif"/>
  <Override PartName="/ppt/media/image52.gif" ContentType="image/gif"/>
  <Override PartName="/ppt/media/image99.gif" ContentType="image/gif"/>
  <Override PartName="/ppt/media/image47.gif" ContentType="image/gif"/>
  <Override PartName="/ppt/media/image56.gif" ContentType="image/gif"/>
  <Override PartName="/ppt/media/image40.gif" ContentType="image/gif"/>
  <Override PartName="/ppt/media/image37.gif" ContentType="image/gif"/>
  <Override PartName="/ppt/media/image51.gif" ContentType="image/gif"/>
  <Override PartName="/ppt/media/image90.gif" ContentType="image/gif"/>
  <Override PartName="/ppt/media/image36.gif" ContentType="image/gif"/>
  <Override PartName="/ppt/media/image38.gif" ContentType="image/gif"/>
  <Override PartName="/ppt/media/image44.gif" ContentType="image/gif"/>
  <Override PartName="/ppt/media/image77.gif" ContentType="image/gif"/>
  <Override PartName="/ppt/media/image35.gif" ContentType="image/gif"/>
  <Override PartName="/ppt/media/image34.gif" ContentType="image/gif"/>
  <Override PartName="/ppt/media/image41.gif" ContentType="image/gif"/>
  <Override PartName="/ppt/media/image80.gif" ContentType="image/gif"/>
  <Override PartName="/ppt/media/image33.gif" ContentType="image/gif"/>
  <Override PartName="/ppt/media/image32.gif" ContentType="image/gif"/>
  <Override PartName="/ppt/media/image39.gif" ContentType="image/gif"/>
  <Override PartName="/ppt/media/image30.gif" ContentType="image/gif"/>
  <Override PartName="/ppt/media/image29.gif" ContentType="image/gif"/>
  <Override PartName="/ppt/media/image54.gif" ContentType="image/gif"/>
  <Override PartName="/ppt/media/image27.gif" ContentType="image/gif"/>
  <Override PartName="/ppt/media/image25.gif" ContentType="image/gif"/>
  <Override PartName="/ppt/media/image23.gif" ContentType="image/gif"/>
  <Override PartName="/ppt/media/image73.gif" ContentType="image/gif"/>
  <Override PartName="/ppt/media/image20.gif" ContentType="image/gif"/>
  <Override PartName="/ppt/media/image65.gif" ContentType="image/gif"/>
  <Override PartName="/ppt/media/image19.gif" ContentType="image/gif"/>
  <Override PartName="/ppt/media/image14.gif" ContentType="image/gif"/>
  <Override PartName="/ppt/media/image83.gif" ContentType="image/gif"/>
  <Override PartName="/ppt/media/image21.gif" ContentType="image/gif"/>
  <Override PartName="/ppt/media/image18.gif" ContentType="image/gif"/>
  <Override PartName="/ppt/media/image43.gif" ContentType="image/gif"/>
  <Override PartName="/ppt/media/image12.gif" ContentType="image/gif"/>
  <Override PartName="/ppt/media/image53.gif" ContentType="image/gif"/>
  <Override PartName="/ppt/media/image42.gif" ContentType="image/gif"/>
  <Override PartName="/ppt/media/image11.gif" ContentType="image/gif"/>
  <Override PartName="/ppt/media/image70.gif" ContentType="image/gif"/>
  <Override PartName="/ppt/media/image46.gif" ContentType="image/gif"/>
  <Override PartName="/ppt/media/image8.png" ContentType="image/png"/>
  <Override PartName="/ppt/media/image17.gif" ContentType="image/gif"/>
  <Override PartName="/ppt/media/image59.gif" ContentType="image/gif"/>
  <Override PartName="/ppt/media/image6.png" ContentType="image/png"/>
  <Override PartName="/ppt/media/image24.gif" ContentType="image/gif"/>
  <Override PartName="/ppt/media/image9.gif" ContentType="image/gif"/>
  <Override PartName="/ppt/media/image31.gif" ContentType="image/gif"/>
  <Override PartName="/ppt/media/image101.gif" ContentType="image/gif"/>
  <Override PartName="/ppt/media/image5.png" ContentType="image/png"/>
  <Override PartName="/ppt/media/image10.gif" ContentType="image/gif"/>
  <Override PartName="/ppt/media/image49.gif" ContentType="image/gif"/>
  <Override PartName="/ppt/media/image15.gif" ContentType="image/gif"/>
  <Override PartName="/ppt/media/image7.png" ContentType="image/png"/>
  <Override PartName="/ppt/media/image28.gif" ContentType="image/gif"/>
  <Override PartName="/ppt/media/image4.png" ContentType="image/png"/>
  <Override PartName="/ppt/media/image22.gif" ContentType="image/gif"/>
  <Override PartName="/ppt/media/image26.gif" ContentType="image/gif"/>
  <Override PartName="/ppt/media/image13.gif" ContentType="image/gif"/>
  <Override PartName="/ppt/media/image3.png" ContentType="image/png"/>
  <Override PartName="/ppt/media/image45.gif" ContentType="image/gif"/>
  <Override PartName="/ppt/media/image86.gif" ContentType="image/gif"/>
  <Override PartName="/ppt/media/image2.png" ContentType="image/png"/>
  <Override PartName="/ppt/media/image1.png" ContentType="image/png"/>
  <Override PartName="/ppt/media/image95.gif" ContentType="image/gif"/>
  <Override PartName="/ppt/media/image16.gif" ContentType="image/gi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gif"/><Relationship Id="rId3" Type="http://schemas.openxmlformats.org/officeDocument/2006/relationships/image" Target="../media/image32.gif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image" Target="../media/image37.gif"/><Relationship Id="rId3" Type="http://schemas.openxmlformats.org/officeDocument/2006/relationships/image" Target="../media/image38.gif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gif"/><Relationship Id="rId3" Type="http://schemas.openxmlformats.org/officeDocument/2006/relationships/image" Target="../media/image41.gif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image" Target="../media/image44.gif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image" Target="../media/image46.gif"/><Relationship Id="rId3" Type="http://schemas.openxmlformats.org/officeDocument/2006/relationships/image" Target="../media/image47.gif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image" Target="../media/image49.gif"/><Relationship Id="rId3" Type="http://schemas.openxmlformats.org/officeDocument/2006/relationships/image" Target="../media/image50.gif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gif"/><Relationship Id="rId3" Type="http://schemas.openxmlformats.org/officeDocument/2006/relationships/image" Target="../media/image53.gif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4.gif"/><Relationship Id="rId2" Type="http://schemas.openxmlformats.org/officeDocument/2006/relationships/image" Target="../media/image55.gif"/><Relationship Id="rId3" Type="http://schemas.openxmlformats.org/officeDocument/2006/relationships/image" Target="../media/image56.gif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gif"/><Relationship Id="rId2" Type="http://schemas.openxmlformats.org/officeDocument/2006/relationships/image" Target="../media/image58.gif"/><Relationship Id="rId3" Type="http://schemas.openxmlformats.org/officeDocument/2006/relationships/image" Target="../media/image59.gif"/><Relationship Id="rId4" Type="http://schemas.openxmlformats.org/officeDocument/2006/relationships/image" Target="../media/image60.gif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gif"/><Relationship Id="rId3" Type="http://schemas.openxmlformats.org/officeDocument/2006/relationships/image" Target="../media/image63.gif"/><Relationship Id="rId4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4.gif"/><Relationship Id="rId2" Type="http://schemas.openxmlformats.org/officeDocument/2006/relationships/image" Target="../media/image65.gif"/><Relationship Id="rId3" Type="http://schemas.openxmlformats.org/officeDocument/2006/relationships/image" Target="../media/image66.gif"/><Relationship Id="rId4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7.gif"/><Relationship Id="rId2" Type="http://schemas.openxmlformats.org/officeDocument/2006/relationships/image" Target="../media/image68.gif"/><Relationship Id="rId3" Type="http://schemas.openxmlformats.org/officeDocument/2006/relationships/image" Target="../media/image69.gif"/><Relationship Id="rId4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0.gif"/><Relationship Id="rId2" Type="http://schemas.openxmlformats.org/officeDocument/2006/relationships/image" Target="../media/image71.gif"/><Relationship Id="rId3" Type="http://schemas.openxmlformats.org/officeDocument/2006/relationships/image" Target="../media/image72.gif"/><Relationship Id="rId4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3.gif"/><Relationship Id="rId2" Type="http://schemas.openxmlformats.org/officeDocument/2006/relationships/image" Target="../media/image74.gif"/><Relationship Id="rId3" Type="http://schemas.openxmlformats.org/officeDocument/2006/relationships/image" Target="../media/image75.gif"/><Relationship Id="rId4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6.gif"/><Relationship Id="rId2" Type="http://schemas.openxmlformats.org/officeDocument/2006/relationships/image" Target="../media/image77.gif"/><Relationship Id="rId3" Type="http://schemas.openxmlformats.org/officeDocument/2006/relationships/image" Target="../media/image78.gif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9.gif"/><Relationship Id="rId2" Type="http://schemas.openxmlformats.org/officeDocument/2006/relationships/image" Target="../media/image80.gif"/><Relationship Id="rId3" Type="http://schemas.openxmlformats.org/officeDocument/2006/relationships/image" Target="../media/image81.gif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2.gif"/><Relationship Id="rId2" Type="http://schemas.openxmlformats.org/officeDocument/2006/relationships/image" Target="../media/image83.gif"/><Relationship Id="rId3" Type="http://schemas.openxmlformats.org/officeDocument/2006/relationships/image" Target="../media/image84.gif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5.gif"/><Relationship Id="rId2" Type="http://schemas.openxmlformats.org/officeDocument/2006/relationships/image" Target="../media/image86.gif"/><Relationship Id="rId3" Type="http://schemas.openxmlformats.org/officeDocument/2006/relationships/image" Target="../media/image87.gif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8.gif"/><Relationship Id="rId2" Type="http://schemas.openxmlformats.org/officeDocument/2006/relationships/image" Target="../media/image89.gif"/><Relationship Id="rId3" Type="http://schemas.openxmlformats.org/officeDocument/2006/relationships/image" Target="../media/image90.gif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1.gif"/><Relationship Id="rId2" Type="http://schemas.openxmlformats.org/officeDocument/2006/relationships/image" Target="../media/image92.gif"/><Relationship Id="rId3" Type="http://schemas.openxmlformats.org/officeDocument/2006/relationships/image" Target="../media/image93.gif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4.gif"/><Relationship Id="rId2" Type="http://schemas.openxmlformats.org/officeDocument/2006/relationships/image" Target="../media/image95.gif"/><Relationship Id="rId3" Type="http://schemas.openxmlformats.org/officeDocument/2006/relationships/image" Target="../media/image96.gif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7.gif"/><Relationship Id="rId2" Type="http://schemas.openxmlformats.org/officeDocument/2006/relationships/image" Target="../media/image98.gif"/><Relationship Id="rId3" Type="http://schemas.openxmlformats.org/officeDocument/2006/relationships/image" Target="../media/image99.gif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00.gif"/><Relationship Id="rId2" Type="http://schemas.openxmlformats.org/officeDocument/2006/relationships/image" Target="../media/image101.gif"/><Relationship Id="rId3" Type="http://schemas.openxmlformats.org/officeDocument/2006/relationships/image" Target="../media/image102.gif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gif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image" Target="../media/image23.gif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image" Target="../media/image25.gif"/><Relationship Id="rId3" Type="http://schemas.openxmlformats.org/officeDocument/2006/relationships/image" Target="../media/image26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image" Target="../media/image29.gif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15120" y="1371600"/>
            <a:ext cx="8228520" cy="48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UW MODIFICATION TO 2AKu rain_type FIELD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If the following three criteria are met for a grid point, the rain_type is changed to STRATIFORM: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original classification is CONVECTIVE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maximum reflectivity in the column is greater than 38dBZ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 reflectivity in a column minus the reflectivity 1.5km higher is greater than or equal to 8 dBZ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20141014 @ 0540</a:t>
            </a:r>
            <a:endParaRPr/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 rot="21582600">
            <a:off x="1378080" y="1635840"/>
            <a:ext cx="997920" cy="4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 rot="21582600">
            <a:off x="3295440" y="3567960"/>
            <a:ext cx="81720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2834640" y="1829160"/>
            <a:ext cx="822600" cy="1370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15" name="CustomShape 5"/>
          <p:cNvSpPr/>
          <p:nvPr/>
        </p:nvSpPr>
        <p:spPr>
          <a:xfrm rot="21582600">
            <a:off x="5492880" y="1648800"/>
            <a:ext cx="9979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6949440" y="1829160"/>
            <a:ext cx="822600" cy="1370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20141022 @ 1134</a:t>
            </a: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6401160" y="4957920"/>
            <a:ext cx="2376720" cy="16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This case fails UW slope test.  Cross section shows nearly constant reflectivities from ground to 2km.</a:t>
            </a:r>
            <a:endParaRPr/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21" name="CustomShape 3"/>
          <p:cNvSpPr/>
          <p:nvPr/>
        </p:nvSpPr>
        <p:spPr>
          <a:xfrm rot="21582600">
            <a:off x="3115080" y="1556280"/>
            <a:ext cx="997920" cy="4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22" name="CustomShape 4"/>
          <p:cNvSpPr/>
          <p:nvPr/>
        </p:nvSpPr>
        <p:spPr>
          <a:xfrm>
            <a:off x="1927800" y="246888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 rot="21582600">
            <a:off x="1556280" y="3385440"/>
            <a:ext cx="819360" cy="7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24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225" name="" descr=""/>
          <p:cNvPicPr/>
          <p:nvPr/>
        </p:nvPicPr>
        <p:blipFill>
          <a:blip r:embed="rId3"/>
          <a:stretch/>
        </p:blipFill>
        <p:spPr>
          <a:xfrm>
            <a:off x="1371600" y="45720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26" name="CustomShape 6"/>
          <p:cNvSpPr/>
          <p:nvPr/>
        </p:nvSpPr>
        <p:spPr>
          <a:xfrm rot="21582600">
            <a:off x="7412040" y="1556280"/>
            <a:ext cx="997920" cy="54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27" name="CustomShape 7"/>
          <p:cNvSpPr/>
          <p:nvPr/>
        </p:nvSpPr>
        <p:spPr>
          <a:xfrm>
            <a:off x="6042600" y="246996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1107</a:t>
            </a:r>
            <a:endParaRPr/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 rot="21582600">
            <a:off x="3200760" y="1647720"/>
            <a:ext cx="997920" cy="41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2377440" y="2011680"/>
            <a:ext cx="7308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 rot="21582600">
            <a:off x="1556280" y="3292920"/>
            <a:ext cx="73080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34" name="CustomShape 5"/>
          <p:cNvSpPr/>
          <p:nvPr/>
        </p:nvSpPr>
        <p:spPr>
          <a:xfrm rot="21582600">
            <a:off x="7407720" y="1608120"/>
            <a:ext cx="997920" cy="49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35" name="CustomShape 6"/>
          <p:cNvSpPr/>
          <p:nvPr/>
        </p:nvSpPr>
        <p:spPr>
          <a:xfrm>
            <a:off x="6480000" y="2053080"/>
            <a:ext cx="7308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</a:t>
            </a:r>
            <a:endParaRPr/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1920240" y="237744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 rot="21582600">
            <a:off x="3297600" y="1705320"/>
            <a:ext cx="997920" cy="3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 rot="21582600">
            <a:off x="1555920" y="3475800"/>
            <a:ext cx="727560" cy="63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43" name="CustomShape 5"/>
          <p:cNvSpPr/>
          <p:nvPr/>
        </p:nvSpPr>
        <p:spPr>
          <a:xfrm rot="21582600">
            <a:off x="7504200" y="1647720"/>
            <a:ext cx="99792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44" name="CustomShape 6"/>
          <p:cNvSpPr/>
          <p:nvPr/>
        </p:nvSpPr>
        <p:spPr>
          <a:xfrm>
            <a:off x="6035040" y="237852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20141113 @ 0450</a:t>
            </a:r>
            <a:endParaRPr/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739880" y="2103120"/>
            <a:ext cx="2100240" cy="1187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3"/>
          <p:cNvSpPr/>
          <p:nvPr/>
        </p:nvSpPr>
        <p:spPr>
          <a:xfrm rot="21582600">
            <a:off x="3206160" y="1586880"/>
            <a:ext cx="997920" cy="4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50" name="CustomShape 4"/>
          <p:cNvSpPr/>
          <p:nvPr/>
        </p:nvSpPr>
        <p:spPr>
          <a:xfrm rot="21582600">
            <a:off x="1557720" y="3384360"/>
            <a:ext cx="726120" cy="7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52" name="CustomShape 5"/>
          <p:cNvSpPr/>
          <p:nvPr/>
        </p:nvSpPr>
        <p:spPr>
          <a:xfrm>
            <a:off x="5854680" y="2103840"/>
            <a:ext cx="2100240" cy="1187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6"/>
          <p:cNvSpPr/>
          <p:nvPr/>
        </p:nvSpPr>
        <p:spPr>
          <a:xfrm rot="21582600">
            <a:off x="7407720" y="1557360"/>
            <a:ext cx="9979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254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20141123 @ 1714</a:t>
            </a:r>
            <a:endParaRPr/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2103120" y="228708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3"/>
          <p:cNvSpPr/>
          <p:nvPr/>
        </p:nvSpPr>
        <p:spPr>
          <a:xfrm rot="21582600">
            <a:off x="3384720" y="3385440"/>
            <a:ext cx="727560" cy="63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 rot="21582600">
            <a:off x="1464120" y="1629360"/>
            <a:ext cx="99792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61" name="CustomShape 5"/>
          <p:cNvSpPr/>
          <p:nvPr/>
        </p:nvSpPr>
        <p:spPr>
          <a:xfrm rot="21582600">
            <a:off x="5463720" y="1648800"/>
            <a:ext cx="99792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62" name="CustomShape 6"/>
          <p:cNvSpPr/>
          <p:nvPr/>
        </p:nvSpPr>
        <p:spPr>
          <a:xfrm>
            <a:off x="6217920" y="228708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20141124 @ 1623</a:t>
            </a:r>
            <a:endParaRPr/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 rot="21582600">
            <a:off x="1377720" y="1647720"/>
            <a:ext cx="99792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2011680" y="2377440"/>
            <a:ext cx="1638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"/>
          <p:cNvSpPr/>
          <p:nvPr/>
        </p:nvSpPr>
        <p:spPr>
          <a:xfrm rot="21582600">
            <a:off x="3291480" y="3292920"/>
            <a:ext cx="72972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70" name="CustomShape 5"/>
          <p:cNvSpPr/>
          <p:nvPr/>
        </p:nvSpPr>
        <p:spPr>
          <a:xfrm>
            <a:off x="6134040" y="2377440"/>
            <a:ext cx="163800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6"/>
          <p:cNvSpPr/>
          <p:nvPr/>
        </p:nvSpPr>
        <p:spPr>
          <a:xfrm rot="21582600">
            <a:off x="5487480" y="1647720"/>
            <a:ext cx="9979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20141206 @ 0148</a:t>
            </a:r>
            <a:endParaRPr/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2194560" y="2012040"/>
            <a:ext cx="800640" cy="1553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3"/>
          <p:cNvSpPr/>
          <p:nvPr/>
        </p:nvSpPr>
        <p:spPr>
          <a:xfrm rot="21582600">
            <a:off x="3206880" y="1556280"/>
            <a:ext cx="99792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 rot="21582600">
            <a:off x="1555920" y="3384360"/>
            <a:ext cx="72792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278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6339960" y="1920960"/>
            <a:ext cx="800640" cy="1553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6"/>
          <p:cNvSpPr/>
          <p:nvPr/>
        </p:nvSpPr>
        <p:spPr>
          <a:xfrm rot="21582600">
            <a:off x="7407720" y="1647720"/>
            <a:ext cx="99792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281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20141224 @ 1205</a:t>
            </a: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232360" y="2248200"/>
            <a:ext cx="1096920" cy="1737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"/>
          <p:cNvSpPr/>
          <p:nvPr/>
        </p:nvSpPr>
        <p:spPr>
          <a:xfrm rot="21582600">
            <a:off x="3112200" y="3477600"/>
            <a:ext cx="725760" cy="5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86" name="CustomShape 4"/>
          <p:cNvSpPr/>
          <p:nvPr/>
        </p:nvSpPr>
        <p:spPr>
          <a:xfrm rot="21582600">
            <a:off x="1469520" y="1647720"/>
            <a:ext cx="99792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88" name="CustomShape 5"/>
          <p:cNvSpPr/>
          <p:nvPr/>
        </p:nvSpPr>
        <p:spPr>
          <a:xfrm>
            <a:off x="6400800" y="2194560"/>
            <a:ext cx="1096920" cy="1737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6"/>
          <p:cNvSpPr/>
          <p:nvPr/>
        </p:nvSpPr>
        <p:spPr>
          <a:xfrm rot="21582600">
            <a:off x="5492880" y="1648080"/>
            <a:ext cx="997920" cy="45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290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20150202 @ 0842</a:t>
            </a:r>
            <a:endParaRPr/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5080320" y="3800880"/>
            <a:ext cx="65880" cy="18360"/>
          </a:xfrm>
          <a:prstGeom prst="rect">
            <a:avLst/>
          </a:prstGeom>
          <a:ln>
            <a:noFill/>
          </a:ln>
        </p:spPr>
      </p:pic>
      <p:pic>
        <p:nvPicPr>
          <p:cNvPr id="293" name="" descr=""/>
          <p:cNvPicPr/>
          <p:nvPr/>
        </p:nvPicPr>
        <p:blipFill>
          <a:blip r:embed="rId2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3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295" name="" descr=""/>
          <p:cNvPicPr/>
          <p:nvPr/>
        </p:nvPicPr>
        <p:blipFill>
          <a:blip r:embed="rId4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 rot="21582600">
            <a:off x="3206160" y="1699200"/>
            <a:ext cx="9979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 rot="21582600">
            <a:off x="7224840" y="1648080"/>
            <a:ext cx="997920" cy="45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98" name="CustomShape 4"/>
          <p:cNvSpPr/>
          <p:nvPr/>
        </p:nvSpPr>
        <p:spPr>
          <a:xfrm rot="21582600">
            <a:off x="1556280" y="3384360"/>
            <a:ext cx="727560" cy="7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1645920" y="2195280"/>
            <a:ext cx="1736640" cy="9133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6"/>
          <p:cNvSpPr/>
          <p:nvPr/>
        </p:nvSpPr>
        <p:spPr>
          <a:xfrm>
            <a:off x="5760720" y="2194560"/>
            <a:ext cx="1736640" cy="9133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40080" y="2103120"/>
            <a:ext cx="8320320" cy="374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914400" y="2377440"/>
            <a:ext cx="8411760" cy="24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Each of the following slides shows the original classification on the left and the UW modified classification on the right, as well as a cross-section of the reflectivity which represents the cut where the black line is drawn on the horizontal plots.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All cross sections are drawn from left to right.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20150401 @ 1253</a:t>
            </a:r>
            <a:endParaRPr/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1965240" y="2796840"/>
            <a:ext cx="127224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3"/>
          <p:cNvSpPr/>
          <p:nvPr/>
        </p:nvSpPr>
        <p:spPr>
          <a:xfrm rot="21582600">
            <a:off x="3297960" y="1647720"/>
            <a:ext cx="99792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05" name="CustomShape 4"/>
          <p:cNvSpPr/>
          <p:nvPr/>
        </p:nvSpPr>
        <p:spPr>
          <a:xfrm rot="21582600">
            <a:off x="1557720" y="3384360"/>
            <a:ext cx="726120" cy="7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06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07" name="CustomShape 5"/>
          <p:cNvSpPr/>
          <p:nvPr/>
        </p:nvSpPr>
        <p:spPr>
          <a:xfrm>
            <a:off x="6035040" y="2822400"/>
            <a:ext cx="127224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6"/>
          <p:cNvSpPr/>
          <p:nvPr/>
        </p:nvSpPr>
        <p:spPr>
          <a:xfrm rot="21582600">
            <a:off x="7413120" y="1648800"/>
            <a:ext cx="9979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309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20150410 @ 1114</a:t>
            </a:r>
            <a:endParaRPr/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12" name="CustomShape 2"/>
          <p:cNvSpPr/>
          <p:nvPr/>
        </p:nvSpPr>
        <p:spPr>
          <a:xfrm>
            <a:off x="2011680" y="2104200"/>
            <a:ext cx="1195920" cy="638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3"/>
          <p:cNvSpPr/>
          <p:nvPr/>
        </p:nvSpPr>
        <p:spPr>
          <a:xfrm rot="21582600">
            <a:off x="3201480" y="1556280"/>
            <a:ext cx="99792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14" name="CustomShape 4"/>
          <p:cNvSpPr/>
          <p:nvPr/>
        </p:nvSpPr>
        <p:spPr>
          <a:xfrm rot="21582600">
            <a:off x="1647360" y="3475800"/>
            <a:ext cx="72756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15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 rot="21582600">
            <a:off x="7413120" y="1647360"/>
            <a:ext cx="99792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17" name="CustomShape 6"/>
          <p:cNvSpPr/>
          <p:nvPr/>
        </p:nvSpPr>
        <p:spPr>
          <a:xfrm>
            <a:off x="6126480" y="2104200"/>
            <a:ext cx="1195920" cy="638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8" name="" descr=""/>
          <p:cNvPicPr/>
          <p:nvPr/>
        </p:nvPicPr>
        <p:blipFill>
          <a:blip r:embed="rId3"/>
          <a:stretch/>
        </p:blipFill>
        <p:spPr>
          <a:xfrm>
            <a:off x="2743200" y="454464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20150417 @ 0946</a:t>
            </a:r>
            <a:endParaRPr/>
          </a:p>
        </p:txBody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2011680" y="2286000"/>
            <a:ext cx="109692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 rot="21582600">
            <a:off x="3201480" y="1646640"/>
            <a:ext cx="997920" cy="45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23" name="CustomShape 4"/>
          <p:cNvSpPr/>
          <p:nvPr/>
        </p:nvSpPr>
        <p:spPr>
          <a:xfrm rot="21582600">
            <a:off x="3201840" y="3293640"/>
            <a:ext cx="817920" cy="8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24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5" name="CustomShape 5"/>
          <p:cNvSpPr/>
          <p:nvPr/>
        </p:nvSpPr>
        <p:spPr>
          <a:xfrm rot="21582600">
            <a:off x="7321320" y="1722600"/>
            <a:ext cx="997920" cy="4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326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20150425 @ 2055</a:t>
            </a:r>
            <a:endParaRPr/>
          </a:p>
        </p:txBody>
      </p:sp>
      <p:pic>
        <p:nvPicPr>
          <p:cNvPr id="328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9" name="CustomShape 2"/>
          <p:cNvSpPr/>
          <p:nvPr/>
        </p:nvSpPr>
        <p:spPr>
          <a:xfrm rot="21582600">
            <a:off x="1372320" y="1594800"/>
            <a:ext cx="997920" cy="5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2103480" y="2103840"/>
            <a:ext cx="639360" cy="1187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4"/>
          <p:cNvSpPr/>
          <p:nvPr/>
        </p:nvSpPr>
        <p:spPr>
          <a:xfrm rot="21582600">
            <a:off x="3385800" y="3292920"/>
            <a:ext cx="72576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33" name="CustomShape 5"/>
          <p:cNvSpPr/>
          <p:nvPr/>
        </p:nvSpPr>
        <p:spPr>
          <a:xfrm>
            <a:off x="6217920" y="2103120"/>
            <a:ext cx="639360" cy="11876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6"/>
          <p:cNvSpPr/>
          <p:nvPr/>
        </p:nvSpPr>
        <p:spPr>
          <a:xfrm rot="21582600">
            <a:off x="5400720" y="1555200"/>
            <a:ext cx="99792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335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20150429 @ 0535</a:t>
            </a:r>
            <a:endParaRPr/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38" name="CustomShape 2"/>
          <p:cNvSpPr/>
          <p:nvPr/>
        </p:nvSpPr>
        <p:spPr>
          <a:xfrm>
            <a:off x="1813680" y="2535120"/>
            <a:ext cx="1373760" cy="7308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3"/>
          <p:cNvSpPr/>
          <p:nvPr/>
        </p:nvSpPr>
        <p:spPr>
          <a:xfrm rot="21582600">
            <a:off x="3201120" y="1557360"/>
            <a:ext cx="997920" cy="5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40" name="CustomShape 4"/>
          <p:cNvSpPr/>
          <p:nvPr/>
        </p:nvSpPr>
        <p:spPr>
          <a:xfrm rot="21582600">
            <a:off x="1462680" y="3267360"/>
            <a:ext cx="729000" cy="90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41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42" name="CustomShape 5"/>
          <p:cNvSpPr/>
          <p:nvPr/>
        </p:nvSpPr>
        <p:spPr>
          <a:xfrm rot="21582600">
            <a:off x="7320960" y="1580040"/>
            <a:ext cx="997920" cy="51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43" name="CustomShape 6"/>
          <p:cNvSpPr/>
          <p:nvPr/>
        </p:nvSpPr>
        <p:spPr>
          <a:xfrm>
            <a:off x="5943600" y="2560320"/>
            <a:ext cx="1373760" cy="7308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44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0718</a:t>
            </a:r>
            <a:endParaRPr/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47" name="CustomShape 2"/>
          <p:cNvSpPr/>
          <p:nvPr/>
        </p:nvSpPr>
        <p:spPr>
          <a:xfrm rot="21582600">
            <a:off x="3205800" y="1628640"/>
            <a:ext cx="99792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48" name="CustomShape 3"/>
          <p:cNvSpPr/>
          <p:nvPr/>
        </p:nvSpPr>
        <p:spPr>
          <a:xfrm rot="21582600">
            <a:off x="1556640" y="3297240"/>
            <a:ext cx="820080" cy="90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49" name="CustomShape 4"/>
          <p:cNvSpPr/>
          <p:nvPr/>
        </p:nvSpPr>
        <p:spPr>
          <a:xfrm>
            <a:off x="2377440" y="2011680"/>
            <a:ext cx="822240" cy="15541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51" name="CustomShape 5"/>
          <p:cNvSpPr/>
          <p:nvPr/>
        </p:nvSpPr>
        <p:spPr>
          <a:xfrm>
            <a:off x="6492600" y="2027880"/>
            <a:ext cx="822240" cy="15541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6"/>
          <p:cNvSpPr/>
          <p:nvPr/>
        </p:nvSpPr>
        <p:spPr>
          <a:xfrm rot="21582600">
            <a:off x="7320960" y="1557360"/>
            <a:ext cx="997920" cy="63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353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20150718 @ 0606</a:t>
            </a:r>
            <a:endParaRPr/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 rot="21582600">
            <a:off x="3201120" y="1579680"/>
            <a:ext cx="99792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57" name="CustomShape 3"/>
          <p:cNvSpPr/>
          <p:nvPr/>
        </p:nvSpPr>
        <p:spPr>
          <a:xfrm>
            <a:off x="2194560" y="2652120"/>
            <a:ext cx="1461960" cy="63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4"/>
          <p:cNvSpPr/>
          <p:nvPr/>
        </p:nvSpPr>
        <p:spPr>
          <a:xfrm rot="21582600">
            <a:off x="1492560" y="3385080"/>
            <a:ext cx="790560" cy="90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0" name="CustomShape 5"/>
          <p:cNvSpPr/>
          <p:nvPr/>
        </p:nvSpPr>
        <p:spPr>
          <a:xfrm rot="21582600">
            <a:off x="7316640" y="1556280"/>
            <a:ext cx="997920" cy="63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61" name="CustomShape 6"/>
          <p:cNvSpPr/>
          <p:nvPr/>
        </p:nvSpPr>
        <p:spPr>
          <a:xfrm>
            <a:off x="6309360" y="2652120"/>
            <a:ext cx="1461960" cy="63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2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0343 #1/2</a:t>
            </a:r>
            <a:endParaRPr/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5" name="CustomShape 2"/>
          <p:cNvSpPr/>
          <p:nvPr/>
        </p:nvSpPr>
        <p:spPr>
          <a:xfrm rot="21582600">
            <a:off x="3200760" y="164772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66" name="CustomShape 3"/>
          <p:cNvSpPr/>
          <p:nvPr/>
        </p:nvSpPr>
        <p:spPr>
          <a:xfrm rot="78000">
            <a:off x="1551240" y="329616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67" name="CustomShape 4"/>
          <p:cNvSpPr/>
          <p:nvPr/>
        </p:nvSpPr>
        <p:spPr>
          <a:xfrm>
            <a:off x="2286000" y="3017520"/>
            <a:ext cx="137124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8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9" name="CustomShape 5"/>
          <p:cNvSpPr/>
          <p:nvPr/>
        </p:nvSpPr>
        <p:spPr>
          <a:xfrm rot="21582600">
            <a:off x="7412040" y="155628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70" name="CustomShape 6"/>
          <p:cNvSpPr/>
          <p:nvPr/>
        </p:nvSpPr>
        <p:spPr>
          <a:xfrm>
            <a:off x="6400800" y="3017520"/>
            <a:ext cx="1371240" cy="8226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1" name="" descr=""/>
          <p:cNvPicPr/>
          <p:nvPr/>
        </p:nvPicPr>
        <p:blipFill>
          <a:blip r:embed="rId3"/>
          <a:stretch/>
        </p:blipFill>
        <p:spPr>
          <a:xfrm>
            <a:off x="2743200" y="454464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0343 #2/2</a:t>
            </a:r>
            <a:endParaRPr/>
          </a:p>
        </p:txBody>
      </p:sp>
      <p:pic>
        <p:nvPicPr>
          <p:cNvPr id="373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74" name="CustomShape 2"/>
          <p:cNvSpPr/>
          <p:nvPr/>
        </p:nvSpPr>
        <p:spPr>
          <a:xfrm>
            <a:off x="1828800" y="219456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3"/>
          <p:cNvSpPr/>
          <p:nvPr/>
        </p:nvSpPr>
        <p:spPr>
          <a:xfrm rot="21582600">
            <a:off x="3200760" y="161928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76" name="CustomShape 4"/>
          <p:cNvSpPr/>
          <p:nvPr/>
        </p:nvSpPr>
        <p:spPr>
          <a:xfrm rot="78000">
            <a:off x="1642680" y="329616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77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78" name="CustomShape 5"/>
          <p:cNvSpPr/>
          <p:nvPr/>
        </p:nvSpPr>
        <p:spPr>
          <a:xfrm rot="21582600">
            <a:off x="7320600" y="155628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79" name="CustomShape 6"/>
          <p:cNvSpPr/>
          <p:nvPr/>
        </p:nvSpPr>
        <p:spPr>
          <a:xfrm>
            <a:off x="5943600" y="219456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80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20150817 @ 2203</a:t>
            </a:r>
            <a:endParaRPr/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83" name="CustomShape 2"/>
          <p:cNvSpPr/>
          <p:nvPr/>
        </p:nvSpPr>
        <p:spPr>
          <a:xfrm>
            <a:off x="1920240" y="246888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3"/>
          <p:cNvSpPr/>
          <p:nvPr/>
        </p:nvSpPr>
        <p:spPr>
          <a:xfrm rot="21582600">
            <a:off x="3206520" y="164772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85" name="CustomShape 4"/>
          <p:cNvSpPr/>
          <p:nvPr/>
        </p:nvSpPr>
        <p:spPr>
          <a:xfrm rot="78000">
            <a:off x="1563480" y="329940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386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87" name="CustomShape 5"/>
          <p:cNvSpPr/>
          <p:nvPr/>
        </p:nvSpPr>
        <p:spPr>
          <a:xfrm>
            <a:off x="6035040" y="246888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6"/>
          <p:cNvSpPr/>
          <p:nvPr/>
        </p:nvSpPr>
        <p:spPr>
          <a:xfrm rot="21582600">
            <a:off x="7320600" y="155628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389" name="" descr=""/>
          <p:cNvPicPr/>
          <p:nvPr/>
        </p:nvPicPr>
        <p:blipFill>
          <a:blip r:embed="rId3"/>
          <a:stretch/>
        </p:blipFill>
        <p:spPr>
          <a:xfrm>
            <a:off x="1371600" y="457200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390" name="CustomShape 7"/>
          <p:cNvSpPr/>
          <p:nvPr/>
        </p:nvSpPr>
        <p:spPr>
          <a:xfrm>
            <a:off x="6217920" y="5120640"/>
            <a:ext cx="265140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Not sure why this correction is not very good.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908000" y="487440"/>
            <a:ext cx="64004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20140603 @ 2135</a:t>
            </a:r>
            <a:endParaRPr/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755800" y="4595040"/>
            <a:ext cx="4571640" cy="240444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 rot="21582600">
            <a:off x="3292920" y="1601640"/>
            <a:ext cx="997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 rot="21582600">
            <a:off x="3293280" y="34776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53" name="CustomShape 4"/>
          <p:cNvSpPr/>
          <p:nvPr/>
        </p:nvSpPr>
        <p:spPr>
          <a:xfrm>
            <a:off x="2659320" y="237852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6774120" y="237852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6"/>
          <p:cNvSpPr/>
          <p:nvPr/>
        </p:nvSpPr>
        <p:spPr>
          <a:xfrm rot="21582600">
            <a:off x="7685280" y="1647720"/>
            <a:ext cx="10000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31360" y="365760"/>
            <a:ext cx="906912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20160103 @ 0719 </a:t>
            </a:r>
            <a:endParaRPr/>
          </a:p>
        </p:txBody>
      </p:sp>
      <p:pic>
        <p:nvPicPr>
          <p:cNvPr id="392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393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1946160" y="2223360"/>
            <a:ext cx="1461960" cy="1005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3"/>
          <p:cNvSpPr/>
          <p:nvPr/>
        </p:nvSpPr>
        <p:spPr>
          <a:xfrm rot="21582600">
            <a:off x="7412400" y="1556280"/>
            <a:ext cx="997920" cy="6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396" name="CustomShape 4"/>
          <p:cNvSpPr/>
          <p:nvPr/>
        </p:nvSpPr>
        <p:spPr>
          <a:xfrm rot="21582600">
            <a:off x="3206160" y="1554480"/>
            <a:ext cx="997920" cy="6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97" name="CustomShape 5"/>
          <p:cNvSpPr/>
          <p:nvPr/>
        </p:nvSpPr>
        <p:spPr>
          <a:xfrm rot="21582600">
            <a:off x="1557720" y="3202200"/>
            <a:ext cx="816840" cy="81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98" name="CustomShape 6"/>
          <p:cNvSpPr/>
          <p:nvPr/>
        </p:nvSpPr>
        <p:spPr>
          <a:xfrm>
            <a:off x="6127200" y="2286000"/>
            <a:ext cx="1461960" cy="10054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99" name="" descr=""/>
          <p:cNvPicPr/>
          <p:nvPr/>
        </p:nvPicPr>
        <p:blipFill>
          <a:blip r:embed="rId3"/>
          <a:stretch/>
        </p:blipFill>
        <p:spPr>
          <a:xfrm>
            <a:off x="2743200" y="454464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20160614 @ 0535</a:t>
            </a:r>
            <a:endParaRPr/>
          </a:p>
        </p:txBody>
      </p:sp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 rot="21582600">
            <a:off x="3200760" y="171072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03" name="CustomShape 3"/>
          <p:cNvSpPr/>
          <p:nvPr/>
        </p:nvSpPr>
        <p:spPr>
          <a:xfrm rot="78000">
            <a:off x="3300840" y="329940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04" name="CustomShape 4"/>
          <p:cNvSpPr/>
          <p:nvPr/>
        </p:nvSpPr>
        <p:spPr>
          <a:xfrm>
            <a:off x="2011680" y="2103120"/>
            <a:ext cx="914040" cy="1371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5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06" name="CustomShape 5"/>
          <p:cNvSpPr/>
          <p:nvPr/>
        </p:nvSpPr>
        <p:spPr>
          <a:xfrm>
            <a:off x="6126480" y="2103120"/>
            <a:ext cx="914040" cy="1371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6"/>
          <p:cNvSpPr/>
          <p:nvPr/>
        </p:nvSpPr>
        <p:spPr>
          <a:xfrm rot="21582600">
            <a:off x="7320600" y="164736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408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20160617 @ 1943</a:t>
            </a:r>
            <a:endParaRPr/>
          </a:p>
        </p:txBody>
      </p:sp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411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2834640" y="210312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3"/>
          <p:cNvSpPr/>
          <p:nvPr/>
        </p:nvSpPr>
        <p:spPr>
          <a:xfrm>
            <a:off x="6949440" y="210312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4"/>
          <p:cNvSpPr/>
          <p:nvPr/>
        </p:nvSpPr>
        <p:spPr>
          <a:xfrm rot="21582600">
            <a:off x="5578560" y="155628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415" name="CustomShape 5"/>
          <p:cNvSpPr/>
          <p:nvPr/>
        </p:nvSpPr>
        <p:spPr>
          <a:xfrm rot="21582600">
            <a:off x="1469160" y="171072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16" name="CustomShape 6"/>
          <p:cNvSpPr/>
          <p:nvPr/>
        </p:nvSpPr>
        <p:spPr>
          <a:xfrm rot="78000">
            <a:off x="3380040" y="329616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417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20160625 @ 0219</a:t>
            </a:r>
            <a:endParaRPr/>
          </a:p>
        </p:txBody>
      </p:sp>
      <p:pic>
        <p:nvPicPr>
          <p:cNvPr id="419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pic>
        <p:nvPicPr>
          <p:cNvPr id="420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2103120" y="237744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3"/>
          <p:cNvSpPr/>
          <p:nvPr/>
        </p:nvSpPr>
        <p:spPr>
          <a:xfrm>
            <a:off x="6217920" y="237744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4"/>
          <p:cNvSpPr/>
          <p:nvPr/>
        </p:nvSpPr>
        <p:spPr>
          <a:xfrm rot="21582600">
            <a:off x="3206520" y="161928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24" name="CustomShape 5"/>
          <p:cNvSpPr/>
          <p:nvPr/>
        </p:nvSpPr>
        <p:spPr>
          <a:xfrm rot="21582600">
            <a:off x="7320600" y="155628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425" name="CustomShape 6"/>
          <p:cNvSpPr/>
          <p:nvPr/>
        </p:nvSpPr>
        <p:spPr>
          <a:xfrm rot="78000">
            <a:off x="1551240" y="338760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426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531360" y="2941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20150817 @ 2203</a:t>
            </a:r>
            <a:endParaRPr/>
          </a:p>
        </p:txBody>
      </p:sp>
      <p:sp>
        <p:nvSpPr>
          <p:cNvPr id="428" name="CustomShape 2"/>
          <p:cNvSpPr/>
          <p:nvPr/>
        </p:nvSpPr>
        <p:spPr>
          <a:xfrm>
            <a:off x="1188720" y="18288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3"/>
          <p:cNvSpPr/>
          <p:nvPr/>
        </p:nvSpPr>
        <p:spPr>
          <a:xfrm rot="21582600">
            <a:off x="280440" y="184680"/>
            <a:ext cx="9979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30" name="CustomShape 4"/>
          <p:cNvSpPr/>
          <p:nvPr/>
        </p:nvSpPr>
        <p:spPr>
          <a:xfrm rot="78000">
            <a:off x="2569320" y="187200"/>
            <a:ext cx="725400" cy="80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31" name="CustomShape 5"/>
          <p:cNvSpPr/>
          <p:nvPr/>
        </p:nvSpPr>
        <p:spPr>
          <a:xfrm rot="21582600">
            <a:off x="8875080" y="184320"/>
            <a:ext cx="99792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432" name="CustomShape 6"/>
          <p:cNvSpPr/>
          <p:nvPr/>
        </p:nvSpPr>
        <p:spPr>
          <a:xfrm>
            <a:off x="7863840" y="182880"/>
            <a:ext cx="1096920" cy="6397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908000" y="487440"/>
            <a:ext cx="64004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20140608 @ 2023</a:t>
            </a:r>
            <a:endParaRPr/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 rot="21582600">
            <a:off x="3206520" y="1601640"/>
            <a:ext cx="997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59" name="CustomShape 3"/>
          <p:cNvSpPr/>
          <p:nvPr/>
        </p:nvSpPr>
        <p:spPr>
          <a:xfrm rot="21582600">
            <a:off x="3293280" y="3474000"/>
            <a:ext cx="7308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60" name="CustomShape 4"/>
          <p:cNvSpPr/>
          <p:nvPr/>
        </p:nvSpPr>
        <p:spPr>
          <a:xfrm>
            <a:off x="2377440" y="265176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62" name="CustomShape 5"/>
          <p:cNvSpPr/>
          <p:nvPr/>
        </p:nvSpPr>
        <p:spPr>
          <a:xfrm rot="21582600">
            <a:off x="7590600" y="1647000"/>
            <a:ext cx="10000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163" name="CustomShape 6"/>
          <p:cNvSpPr/>
          <p:nvPr/>
        </p:nvSpPr>
        <p:spPr>
          <a:xfrm>
            <a:off x="6408360" y="265284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908000" y="487440"/>
            <a:ext cx="64004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20140622 @ 005639</a:t>
            </a:r>
            <a:endParaRPr/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 rot="21582600">
            <a:off x="3206520" y="1592640"/>
            <a:ext cx="997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2103120" y="264276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"/>
          <p:cNvSpPr/>
          <p:nvPr/>
        </p:nvSpPr>
        <p:spPr>
          <a:xfrm rot="21582600">
            <a:off x="1556280" y="33771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5461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71" name="CustomShape 5"/>
          <p:cNvSpPr/>
          <p:nvPr/>
        </p:nvSpPr>
        <p:spPr>
          <a:xfrm>
            <a:off x="6209280" y="2652840"/>
            <a:ext cx="136368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6"/>
          <p:cNvSpPr/>
          <p:nvPr/>
        </p:nvSpPr>
        <p:spPr>
          <a:xfrm rot="21582600">
            <a:off x="7407720" y="1652040"/>
            <a:ext cx="99792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2743200" y="463608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908000" y="487440"/>
            <a:ext cx="64004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20140630 @ 2151</a:t>
            </a:r>
            <a:endParaRPr/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3503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 rot="21582600">
            <a:off x="3206520" y="1601640"/>
            <a:ext cx="997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 rot="21582600">
            <a:off x="1647360" y="34776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2834640" y="1738440"/>
            <a:ext cx="639720" cy="10958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80" name="CustomShape 5"/>
          <p:cNvSpPr/>
          <p:nvPr/>
        </p:nvSpPr>
        <p:spPr>
          <a:xfrm rot="21582600">
            <a:off x="7407720" y="1652040"/>
            <a:ext cx="99792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181" name="CustomShape 6"/>
          <p:cNvSpPr/>
          <p:nvPr/>
        </p:nvSpPr>
        <p:spPr>
          <a:xfrm>
            <a:off x="6949440" y="1738440"/>
            <a:ext cx="639720" cy="10958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20140711 @ 1030</a:t>
            </a:r>
            <a:endParaRPr/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 rot="21582600">
            <a:off x="1377720" y="1648080"/>
            <a:ext cx="99792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86" name="CustomShape 3"/>
          <p:cNvSpPr/>
          <p:nvPr/>
        </p:nvSpPr>
        <p:spPr>
          <a:xfrm rot="21582600">
            <a:off x="3293640" y="3475800"/>
            <a:ext cx="72756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87" name="CustomShape 4"/>
          <p:cNvSpPr/>
          <p:nvPr/>
        </p:nvSpPr>
        <p:spPr>
          <a:xfrm>
            <a:off x="2287080" y="2378520"/>
            <a:ext cx="1461600" cy="9129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 rot="21582600">
            <a:off x="5401440" y="1556280"/>
            <a:ext cx="9979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2743200" y="454464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20141009 @ 1637</a:t>
            </a:r>
            <a:endParaRPr/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13716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 rot="21582600">
            <a:off x="3200760" y="1648800"/>
            <a:ext cx="99792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94" name="CustomShape 3"/>
          <p:cNvSpPr/>
          <p:nvPr/>
        </p:nvSpPr>
        <p:spPr>
          <a:xfrm rot="21582600">
            <a:off x="1555920" y="3512880"/>
            <a:ext cx="733680" cy="5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95" name="CustomShape 4"/>
          <p:cNvSpPr/>
          <p:nvPr/>
        </p:nvSpPr>
        <p:spPr>
          <a:xfrm>
            <a:off x="1645920" y="2154240"/>
            <a:ext cx="246852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97" name="CustomShape 5"/>
          <p:cNvSpPr/>
          <p:nvPr/>
        </p:nvSpPr>
        <p:spPr>
          <a:xfrm rot="21582600">
            <a:off x="7407720" y="1647720"/>
            <a:ext cx="99792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198" name="CustomShape 6"/>
          <p:cNvSpPr/>
          <p:nvPr/>
        </p:nvSpPr>
        <p:spPr>
          <a:xfrm>
            <a:off x="5669280" y="2104200"/>
            <a:ext cx="246852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20141011 @ 0644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13716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 rot="21582600">
            <a:off x="1377360" y="1593720"/>
            <a:ext cx="99792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 rot="21582600">
            <a:off x="3293640" y="3377160"/>
            <a:ext cx="723240" cy="7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2377440" y="210312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548640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06" name="CustomShape 5"/>
          <p:cNvSpPr/>
          <p:nvPr/>
        </p:nvSpPr>
        <p:spPr>
          <a:xfrm rot="21582600">
            <a:off x="5492160" y="1595160"/>
            <a:ext cx="997920" cy="5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uw</a:t>
            </a:r>
            <a:endParaRPr/>
          </a:p>
        </p:txBody>
      </p:sp>
      <p:sp>
        <p:nvSpPr>
          <p:cNvPr id="207" name="CustomShape 6"/>
          <p:cNvSpPr/>
          <p:nvPr/>
        </p:nvSpPr>
        <p:spPr>
          <a:xfrm>
            <a:off x="6408360" y="2104200"/>
            <a:ext cx="1638000" cy="8215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