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8"/>
  </p:notesMasterIdLst>
  <p:handoutMasterIdLst>
    <p:handoutMasterId r:id="rId189"/>
  </p:handoutMasterIdLst>
  <p:sldIdLst>
    <p:sldId id="401" r:id="rId2"/>
    <p:sldId id="303" r:id="rId3"/>
    <p:sldId id="304" r:id="rId4"/>
    <p:sldId id="256" r:id="rId5"/>
    <p:sldId id="305" r:id="rId6"/>
    <p:sldId id="444" r:id="rId7"/>
    <p:sldId id="306" r:id="rId8"/>
    <p:sldId id="402" r:id="rId9"/>
    <p:sldId id="361" r:id="rId10"/>
    <p:sldId id="257" r:id="rId11"/>
    <p:sldId id="315" r:id="rId12"/>
    <p:sldId id="268" r:id="rId13"/>
    <p:sldId id="307" r:id="rId14"/>
    <p:sldId id="308" r:id="rId15"/>
    <p:sldId id="343" r:id="rId16"/>
    <p:sldId id="345" r:id="rId17"/>
    <p:sldId id="437" r:id="rId18"/>
    <p:sldId id="266" r:id="rId19"/>
    <p:sldId id="267" r:id="rId20"/>
    <p:sldId id="362" r:id="rId21"/>
    <p:sldId id="346" r:id="rId22"/>
    <p:sldId id="382" r:id="rId23"/>
    <p:sldId id="383" r:id="rId24"/>
    <p:sldId id="422" r:id="rId25"/>
    <p:sldId id="309" r:id="rId26"/>
    <p:sldId id="311" r:id="rId27"/>
    <p:sldId id="260" r:id="rId28"/>
    <p:sldId id="312" r:id="rId29"/>
    <p:sldId id="385" r:id="rId30"/>
    <p:sldId id="310" r:id="rId31"/>
    <p:sldId id="384" r:id="rId32"/>
    <p:sldId id="313" r:id="rId33"/>
    <p:sldId id="403" r:id="rId34"/>
    <p:sldId id="409" r:id="rId35"/>
    <p:sldId id="389" r:id="rId36"/>
    <p:sldId id="347" r:id="rId37"/>
    <p:sldId id="386" r:id="rId38"/>
    <p:sldId id="387" r:id="rId39"/>
    <p:sldId id="388" r:id="rId40"/>
    <p:sldId id="390" r:id="rId41"/>
    <p:sldId id="391" r:id="rId42"/>
    <p:sldId id="392" r:id="rId43"/>
    <p:sldId id="393" r:id="rId44"/>
    <p:sldId id="394" r:id="rId45"/>
    <p:sldId id="443" r:id="rId46"/>
    <p:sldId id="396" r:id="rId47"/>
    <p:sldId id="398" r:id="rId48"/>
    <p:sldId id="397" r:id="rId49"/>
    <p:sldId id="395" r:id="rId50"/>
    <p:sldId id="350" r:id="rId51"/>
    <p:sldId id="348" r:id="rId52"/>
    <p:sldId id="428" r:id="rId53"/>
    <p:sldId id="349" r:id="rId54"/>
    <p:sldId id="426" r:id="rId55"/>
    <p:sldId id="404" r:id="rId56"/>
    <p:sldId id="262" r:id="rId57"/>
    <p:sldId id="259" r:id="rId58"/>
    <p:sldId id="316" r:id="rId59"/>
    <p:sldId id="317" r:id="rId60"/>
    <p:sldId id="314" r:id="rId61"/>
    <p:sldId id="399" r:id="rId62"/>
    <p:sldId id="364" r:id="rId63"/>
    <p:sldId id="318" r:id="rId64"/>
    <p:sldId id="405" r:id="rId65"/>
    <p:sldId id="319" r:id="rId66"/>
    <p:sldId id="320" r:id="rId67"/>
    <p:sldId id="410" r:id="rId68"/>
    <p:sldId id="265" r:id="rId69"/>
    <p:sldId id="321" r:id="rId70"/>
    <p:sldId id="365" r:id="rId71"/>
    <p:sldId id="438" r:id="rId72"/>
    <p:sldId id="322" r:id="rId73"/>
    <p:sldId id="323" r:id="rId74"/>
    <p:sldId id="351" r:id="rId75"/>
    <p:sldId id="447" r:id="rId76"/>
    <p:sldId id="448" r:id="rId77"/>
    <p:sldId id="439" r:id="rId78"/>
    <p:sldId id="352" r:id="rId79"/>
    <p:sldId id="449" r:id="rId80"/>
    <p:sldId id="450" r:id="rId81"/>
    <p:sldId id="353" r:id="rId82"/>
    <p:sldId id="429" r:id="rId83"/>
    <p:sldId id="406" r:id="rId84"/>
    <p:sldId id="451" r:id="rId85"/>
    <p:sldId id="430" r:id="rId86"/>
    <p:sldId id="416" r:id="rId87"/>
    <p:sldId id="407" r:id="rId88"/>
    <p:sldId id="431" r:id="rId89"/>
    <p:sldId id="324" r:id="rId90"/>
    <p:sldId id="326" r:id="rId91"/>
    <p:sldId id="327" r:id="rId92"/>
    <p:sldId id="328" r:id="rId93"/>
    <p:sldId id="329" r:id="rId94"/>
    <p:sldId id="330" r:id="rId95"/>
    <p:sldId id="412" r:id="rId96"/>
    <p:sldId id="325" r:id="rId97"/>
    <p:sldId id="452" r:id="rId98"/>
    <p:sldId id="453" r:id="rId99"/>
    <p:sldId id="354" r:id="rId100"/>
    <p:sldId id="331" r:id="rId101"/>
    <p:sldId id="332" r:id="rId102"/>
    <p:sldId id="334" r:id="rId103"/>
    <p:sldId id="333" r:id="rId104"/>
    <p:sldId id="413" r:id="rId105"/>
    <p:sldId id="432" r:id="rId106"/>
    <p:sldId id="339" r:id="rId107"/>
    <p:sldId id="340" r:id="rId108"/>
    <p:sldId id="335" r:id="rId109"/>
    <p:sldId id="341" r:id="rId110"/>
    <p:sldId id="336" r:id="rId111"/>
    <p:sldId id="269" r:id="rId112"/>
    <p:sldId id="337" r:id="rId113"/>
    <p:sldId id="338" r:id="rId114"/>
    <p:sldId id="454" r:id="rId115"/>
    <p:sldId id="270" r:id="rId116"/>
    <p:sldId id="433" r:id="rId117"/>
    <p:sldId id="342" r:id="rId118"/>
    <p:sldId id="355" r:id="rId119"/>
    <p:sldId id="359" r:id="rId120"/>
    <p:sldId id="357" r:id="rId121"/>
    <p:sldId id="414" r:id="rId122"/>
    <p:sldId id="455" r:id="rId123"/>
    <p:sldId id="415" r:id="rId124"/>
    <p:sldId id="356" r:id="rId125"/>
    <p:sldId id="358" r:id="rId126"/>
    <p:sldId id="360" r:id="rId127"/>
    <p:sldId id="271" r:id="rId128"/>
    <p:sldId id="273" r:id="rId129"/>
    <p:sldId id="456" r:id="rId130"/>
    <p:sldId id="274" r:id="rId131"/>
    <p:sldId id="277" r:id="rId132"/>
    <p:sldId id="278" r:id="rId133"/>
    <p:sldId id="279" r:id="rId134"/>
    <p:sldId id="275" r:id="rId135"/>
    <p:sldId id="282" r:id="rId136"/>
    <p:sldId id="368" r:id="rId137"/>
    <p:sldId id="369" r:id="rId138"/>
    <p:sldId id="280" r:id="rId139"/>
    <p:sldId id="457" r:id="rId140"/>
    <p:sldId id="458" r:id="rId141"/>
    <p:sldId id="459" r:id="rId142"/>
    <p:sldId id="460" r:id="rId143"/>
    <p:sldId id="284" r:id="rId144"/>
    <p:sldId id="285" r:id="rId145"/>
    <p:sldId id="286" r:id="rId146"/>
    <p:sldId id="293" r:id="rId147"/>
    <p:sldId id="294" r:id="rId148"/>
    <p:sldId id="288" r:id="rId149"/>
    <p:sldId id="289" r:id="rId150"/>
    <p:sldId id="290" r:id="rId151"/>
    <p:sldId id="291" r:id="rId152"/>
    <p:sldId id="292" r:id="rId153"/>
    <p:sldId id="366" r:id="rId154"/>
    <p:sldId id="379" r:id="rId155"/>
    <p:sldId id="380" r:id="rId156"/>
    <p:sldId id="381" r:id="rId157"/>
    <p:sldId id="295" r:id="rId158"/>
    <p:sldId id="301" r:id="rId159"/>
    <p:sldId id="408" r:id="rId160"/>
    <p:sldId id="296" r:id="rId161"/>
    <p:sldId id="417" r:id="rId162"/>
    <p:sldId id="297" r:id="rId163"/>
    <p:sldId id="298" r:id="rId164"/>
    <p:sldId id="299" r:id="rId165"/>
    <p:sldId id="300" r:id="rId166"/>
    <p:sldId id="302" r:id="rId167"/>
    <p:sldId id="434" r:id="rId168"/>
    <p:sldId id="435" r:id="rId169"/>
    <p:sldId id="436" r:id="rId170"/>
    <p:sldId id="440" r:id="rId171"/>
    <p:sldId id="418" r:id="rId172"/>
    <p:sldId id="461" r:id="rId173"/>
    <p:sldId id="370" r:id="rId174"/>
    <p:sldId id="371" r:id="rId175"/>
    <p:sldId id="372" r:id="rId176"/>
    <p:sldId id="441" r:id="rId177"/>
    <p:sldId id="373" r:id="rId178"/>
    <p:sldId id="374" r:id="rId179"/>
    <p:sldId id="442" r:id="rId180"/>
    <p:sldId id="375" r:id="rId181"/>
    <p:sldId id="376" r:id="rId182"/>
    <p:sldId id="445" r:id="rId183"/>
    <p:sldId id="377" r:id="rId184"/>
    <p:sldId id="419" r:id="rId185"/>
    <p:sldId id="420" r:id="rId186"/>
    <p:sldId id="446" r:id="rId1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068"/>
    <p:restoredTop sz="86180"/>
  </p:normalViewPr>
  <p:slideViewPr>
    <p:cSldViewPr>
      <p:cViewPr varScale="1">
        <p:scale>
          <a:sx n="75" d="100"/>
          <a:sy n="75" d="100"/>
        </p:scale>
        <p:origin x="11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B2745C-79D2-C44A-96F8-98E56EBF4B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28DF-2218-3C42-810A-8CE37B304B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6508F5F-64DA-6442-A482-3544BACCF3CB}" type="datetimeFigureOut">
              <a:rPr lang="en-US"/>
              <a:pPr>
                <a:defRPr/>
              </a:pPr>
              <a:t>6/3/25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518F8-3D50-E04E-AEE4-B94C771D5F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2B8FC-AA93-6D47-B211-E19EF13FAF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893C903-ED24-2F41-93FB-D18DF4290E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45DA33-FBB2-454F-95AF-819B9068F8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3FEEE-3A8C-5846-9EE1-7456F2EDE9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8A516E9-1AD0-5F4E-A441-B24DBC182E7D}" type="datetime1">
              <a:rPr lang="en-US" altLang="en-US"/>
              <a:pPr>
                <a:defRPr/>
              </a:pPr>
              <a:t>6/3/25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0E2D27-DC6E-C640-84D7-B9D28D8CDB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29A81F-023F-D744-BB2F-5641FEC8F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C2F4B-4854-0042-8576-D820AE0CDF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FC7F4-0190-3E40-A97C-7BA1D16DB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79AA4C7-366E-2447-B665-9C39527EF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4C6BF7A7-D913-CB4A-ADD8-753E85E343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5BC4AAE-8D56-2948-A2AE-507868355B2E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CCC43E2F-3232-FC4E-A3D4-A6B5B13DB7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2C173F14-B38C-4747-8803-FCEECB223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95A25B2A-6B2D-2B49-9FB8-5E6BBB4A0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DD1E39-E693-8644-B364-06400B5CA74C}" type="slidenum">
              <a:rPr lang="en-US" altLang="en-US" sz="1200"/>
              <a:pPr/>
              <a:t>135</a:t>
            </a:fld>
            <a:endParaRPr lang="en-US" altLang="en-US" sz="1200"/>
          </a:p>
        </p:txBody>
      </p:sp>
      <p:sp>
        <p:nvSpPr>
          <p:cNvPr id="140290" name="Rectangle 7">
            <a:extLst>
              <a:ext uri="{FF2B5EF4-FFF2-40B4-BE49-F238E27FC236}">
                <a16:creationId xmlns:a16="http://schemas.microsoft.com/office/drawing/2014/main" id="{68BE63E7-BD58-874A-B763-9EA1025437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58FDAFC-781B-A04D-B70F-44ACC612FED0}" type="slidenum">
              <a:rPr lang="en-US" altLang="en-US" sz="1200">
                <a:latin typeface="Arial" panose="020B0604020202020204" pitchFamily="34" charset="0"/>
              </a:rPr>
              <a:pPr algn="r"/>
              <a:t>135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9ACE8606-D12C-834D-AFF0-1B7A65CD4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729B0AD9-A793-904C-8783-A9B6DE7B3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5072E778-3A0F-AE44-946F-436071F74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C644733-6650-3A45-8349-031DF9533D3F}" type="slidenum">
              <a:rPr lang="en-US" altLang="en-US" sz="1200"/>
              <a:pPr/>
              <a:t>145</a:t>
            </a:fld>
            <a:endParaRPr lang="en-US" altLang="en-US" sz="1200"/>
          </a:p>
        </p:txBody>
      </p:sp>
      <p:sp>
        <p:nvSpPr>
          <p:cNvPr id="146434" name="Rectangle 7">
            <a:extLst>
              <a:ext uri="{FF2B5EF4-FFF2-40B4-BE49-F238E27FC236}">
                <a16:creationId xmlns:a16="http://schemas.microsoft.com/office/drawing/2014/main" id="{9FD15E07-A25E-2142-B1A1-5571D92391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7FEB810-7CE6-0447-B11E-1D3B537BE19A}" type="slidenum">
              <a:rPr lang="en-US" altLang="en-US" sz="1200">
                <a:latin typeface="Arial" panose="020B0604020202020204" pitchFamily="34" charset="0"/>
              </a:rPr>
              <a:pPr algn="r"/>
              <a:t>145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ADCA06CB-CC3E-A046-9CD3-149E78002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2C5B7C0F-A020-5D42-876B-6CCFBADD4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520B567C-6BFE-744F-A2EC-200D663E3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7B718EF-A9AD-8745-B4D9-9B3F89E0BADE}" type="slidenum">
              <a:rPr lang="en-US" altLang="en-US" sz="1200"/>
              <a:pPr/>
              <a:t>146</a:t>
            </a:fld>
            <a:endParaRPr lang="en-US" altLang="en-US" sz="1200"/>
          </a:p>
        </p:txBody>
      </p:sp>
      <p:sp>
        <p:nvSpPr>
          <p:cNvPr id="148482" name="Rectangle 7">
            <a:extLst>
              <a:ext uri="{FF2B5EF4-FFF2-40B4-BE49-F238E27FC236}">
                <a16:creationId xmlns:a16="http://schemas.microsoft.com/office/drawing/2014/main" id="{A7E28BF5-CAAB-024E-A2F0-3DC9962C8D6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4EC3393-2A90-4648-98B3-6CA34D36EF9A}" type="slidenum">
              <a:rPr lang="en-US" altLang="en-US" sz="1200">
                <a:latin typeface="Arial" panose="020B0604020202020204" pitchFamily="34" charset="0"/>
              </a:rPr>
              <a:pPr algn="r"/>
              <a:t>146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07A6BDF6-B602-BA43-B34B-A09E8D7C0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69756416-2552-6244-8827-01238C2AB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6E056490-C1FE-604D-8897-B54083F3F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8540DD3-644A-C842-8B34-39502EC87906}" type="slidenum">
              <a:rPr lang="en-US" altLang="en-US" sz="1200"/>
              <a:pPr/>
              <a:t>147</a:t>
            </a:fld>
            <a:endParaRPr lang="en-US" altLang="en-US" sz="1200"/>
          </a:p>
        </p:txBody>
      </p:sp>
      <p:sp>
        <p:nvSpPr>
          <p:cNvPr id="150530" name="Rectangle 7">
            <a:extLst>
              <a:ext uri="{FF2B5EF4-FFF2-40B4-BE49-F238E27FC236}">
                <a16:creationId xmlns:a16="http://schemas.microsoft.com/office/drawing/2014/main" id="{789B90BB-8AAF-0D4F-B082-266C89FE21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5438F2E-0F34-3F40-93F1-46A6B0BEB692}" type="slidenum">
              <a:rPr lang="en-US" altLang="en-US" sz="1200">
                <a:latin typeface="Arial" panose="020B0604020202020204" pitchFamily="34" charset="0"/>
              </a:rPr>
              <a:pPr algn="r"/>
              <a:t>147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3768D79A-321D-F645-BF33-90969199F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45BA194F-67FA-1A47-A55C-A6B18E12F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F3CA7AEA-A46A-F640-9263-1EF81B6CC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9A8D80D-5F96-8F49-BACA-F8E0CF946C91}" type="slidenum">
              <a:rPr lang="en-US" altLang="en-US" sz="1200"/>
              <a:pPr/>
              <a:t>148</a:t>
            </a:fld>
            <a:endParaRPr lang="en-US" altLang="en-US" sz="1200"/>
          </a:p>
        </p:txBody>
      </p:sp>
      <p:sp>
        <p:nvSpPr>
          <p:cNvPr id="152578" name="Rectangle 7">
            <a:extLst>
              <a:ext uri="{FF2B5EF4-FFF2-40B4-BE49-F238E27FC236}">
                <a16:creationId xmlns:a16="http://schemas.microsoft.com/office/drawing/2014/main" id="{063C39F8-441B-3843-BE51-3863898BEF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2D479FA-A1A4-5643-BC52-3C73FFAB8565}" type="slidenum">
              <a:rPr lang="en-US" altLang="en-US" sz="1200">
                <a:latin typeface="Arial" panose="020B0604020202020204" pitchFamily="34" charset="0"/>
              </a:rPr>
              <a:pPr algn="r"/>
              <a:t>148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E3ABDA6B-57B8-1C41-AA92-64F06F8EA9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7AD58609-C4C4-6446-9295-9DAD99B64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7AE26EBA-7850-0548-BB69-C19FDC1A1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12B76D-C7DD-DE4E-B141-711DAB5F8167}" type="slidenum">
              <a:rPr lang="en-US" altLang="en-US" sz="1200"/>
              <a:pPr/>
              <a:t>149</a:t>
            </a:fld>
            <a:endParaRPr lang="en-US" altLang="en-US" sz="1200"/>
          </a:p>
        </p:txBody>
      </p:sp>
      <p:sp>
        <p:nvSpPr>
          <p:cNvPr id="154626" name="Rectangle 7">
            <a:extLst>
              <a:ext uri="{FF2B5EF4-FFF2-40B4-BE49-F238E27FC236}">
                <a16:creationId xmlns:a16="http://schemas.microsoft.com/office/drawing/2014/main" id="{EEDF4D48-6FE1-3944-A4A7-A02325778E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DBCB429-7721-9B42-86EB-D425371CB119}" type="slidenum">
              <a:rPr lang="en-US" altLang="en-US" sz="1200">
                <a:latin typeface="Arial" panose="020B0604020202020204" pitchFamily="34" charset="0"/>
              </a:rPr>
              <a:pPr algn="r"/>
              <a:t>149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A104D3D7-DE53-CC42-94CD-A6C6200ECF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756D4C59-3AF1-4C4C-BF4B-263BF8C5B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FE5EDC9B-D41B-CB45-8FFA-E927CF390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67053A-9966-F643-82B9-42E1388F2642}" type="slidenum">
              <a:rPr lang="en-US" altLang="en-US" sz="1200"/>
              <a:pPr/>
              <a:t>150</a:t>
            </a:fld>
            <a:endParaRPr lang="en-US" altLang="en-US" sz="1200"/>
          </a:p>
        </p:txBody>
      </p:sp>
      <p:sp>
        <p:nvSpPr>
          <p:cNvPr id="156674" name="Rectangle 7">
            <a:extLst>
              <a:ext uri="{FF2B5EF4-FFF2-40B4-BE49-F238E27FC236}">
                <a16:creationId xmlns:a16="http://schemas.microsoft.com/office/drawing/2014/main" id="{5A27A907-1AB0-254C-B1ED-7D14D81424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726D894-A90F-884B-848A-C3D701FFCC2C}" type="slidenum">
              <a:rPr lang="en-US" altLang="en-US" sz="1200">
                <a:latin typeface="Arial" panose="020B0604020202020204" pitchFamily="34" charset="0"/>
              </a:rPr>
              <a:pPr algn="r"/>
              <a:t>150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BAFD0559-C380-FA4D-BB48-2B9EB495E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36F5DA81-A2A6-2A46-8678-D71DDB37D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C3EB6FFB-C585-5440-98F0-847E8EFDF8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F347C0D-3A72-AA49-8AE4-3512876EC27A}" type="slidenum">
              <a:rPr lang="en-US" altLang="en-US" sz="1200"/>
              <a:pPr/>
              <a:t>151</a:t>
            </a:fld>
            <a:endParaRPr lang="en-US" altLang="en-US" sz="1200"/>
          </a:p>
        </p:txBody>
      </p:sp>
      <p:sp>
        <p:nvSpPr>
          <p:cNvPr id="158722" name="Rectangle 7">
            <a:extLst>
              <a:ext uri="{FF2B5EF4-FFF2-40B4-BE49-F238E27FC236}">
                <a16:creationId xmlns:a16="http://schemas.microsoft.com/office/drawing/2014/main" id="{186CA920-4DE1-CC4A-8421-3889FC6597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59AAA75-B482-F84A-B0F4-E40E4CB0356C}" type="slidenum">
              <a:rPr lang="en-US" altLang="en-US" sz="1200">
                <a:latin typeface="Arial" panose="020B0604020202020204" pitchFamily="34" charset="0"/>
              </a:rPr>
              <a:pPr algn="r"/>
              <a:t>151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F34AF050-3660-1540-AB21-A74B97191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30E92829-E8E3-B244-8B48-CF2C3B77D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05058335-5A4B-0D46-A494-888E34409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47E88D3-6087-5B48-A5BF-9C5DFB923255}" type="slidenum">
              <a:rPr lang="en-US" altLang="en-US" sz="1200"/>
              <a:pPr/>
              <a:t>152</a:t>
            </a:fld>
            <a:endParaRPr lang="en-US" altLang="en-US" sz="1200"/>
          </a:p>
        </p:txBody>
      </p:sp>
      <p:sp>
        <p:nvSpPr>
          <p:cNvPr id="160770" name="Rectangle 7">
            <a:extLst>
              <a:ext uri="{FF2B5EF4-FFF2-40B4-BE49-F238E27FC236}">
                <a16:creationId xmlns:a16="http://schemas.microsoft.com/office/drawing/2014/main" id="{C0E91601-8FAA-434F-A00C-1F3891E4B3E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79D83E9-F3E9-8E49-9F2A-891402077D90}" type="slidenum">
              <a:rPr lang="en-US" altLang="en-US" sz="1200">
                <a:latin typeface="Arial" panose="020B0604020202020204" pitchFamily="34" charset="0"/>
              </a:rPr>
              <a:pPr algn="r"/>
              <a:t>152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A89B70F8-5856-D94B-A102-11B27B0CF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E14F6429-CCCD-2744-BEC3-A95A8358B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84149C1F-DD4E-BA4D-BF16-61602BC75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FECC2A7-3EB5-0C4A-82A7-3983EB32E1EB}" type="slidenum">
              <a:rPr lang="en-US" altLang="en-US" sz="1200"/>
              <a:pPr/>
              <a:t>157</a:t>
            </a:fld>
            <a:endParaRPr lang="en-US" altLang="en-US" sz="1200"/>
          </a:p>
        </p:txBody>
      </p:sp>
      <p:sp>
        <p:nvSpPr>
          <p:cNvPr id="166914" name="Rectangle 7">
            <a:extLst>
              <a:ext uri="{FF2B5EF4-FFF2-40B4-BE49-F238E27FC236}">
                <a16:creationId xmlns:a16="http://schemas.microsoft.com/office/drawing/2014/main" id="{2D8E1947-2980-334F-A8EA-50CD5EE252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370FF51-5F54-4E4D-825D-AC3BDBEE50F9}" type="slidenum">
              <a:rPr lang="en-US" altLang="en-US" sz="1200">
                <a:latin typeface="Arial" panose="020B0604020202020204" pitchFamily="34" charset="0"/>
              </a:rPr>
              <a:pPr algn="r"/>
              <a:t>157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121CD5F4-0691-9B43-B355-9A040F3C9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B9F946EE-6282-EF4F-BAFD-B04D57B65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67309D92-D67B-C247-9DC6-12465D31B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FA0AD98-9A3B-364E-B3FA-2790C985F4B6}" type="slidenum">
              <a:rPr lang="en-US" altLang="en-US" sz="1200"/>
              <a:pPr/>
              <a:t>115</a:t>
            </a:fld>
            <a:endParaRPr lang="en-US" altLang="en-US" sz="1200"/>
          </a:p>
        </p:txBody>
      </p:sp>
      <p:sp>
        <p:nvSpPr>
          <p:cNvPr id="112642" name="Rectangle 7">
            <a:extLst>
              <a:ext uri="{FF2B5EF4-FFF2-40B4-BE49-F238E27FC236}">
                <a16:creationId xmlns:a16="http://schemas.microsoft.com/office/drawing/2014/main" id="{C854A856-45FB-CA4B-9556-E9F3998D1CF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67FE862-91C4-A34D-8D51-C45F72514322}" type="slidenum">
              <a:rPr lang="en-US" altLang="en-US" sz="1200">
                <a:latin typeface="Arial" panose="020B0604020202020204" pitchFamily="34" charset="0"/>
              </a:rPr>
              <a:pPr algn="r"/>
              <a:t>115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3A472C33-E765-854E-8608-FA0653A4C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8EA10A35-5ABC-2E45-8C48-080CB8AF6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7A825E36-A5F1-6945-AEB3-D43E9E6186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01F9124D-033E-074B-AF3E-6E86CD1B6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9011A5C8-6B18-B44D-967E-6268DFBEE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10AA199-E320-3D4A-A828-2A20D933725F}" type="slidenum">
              <a:rPr lang="en-US" altLang="en-US" sz="1200"/>
              <a:pPr/>
              <a:t>127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5D212446-4381-9543-B19C-7A070CCE7D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96744AA-1465-7743-8823-CC4DA703AA97}" type="slidenum">
              <a:rPr lang="en-US" altLang="en-US" sz="1200"/>
              <a:pPr/>
              <a:t>128</a:t>
            </a:fld>
            <a:endParaRPr lang="en-US" altLang="en-US" sz="1200"/>
          </a:p>
        </p:txBody>
      </p:sp>
      <p:sp>
        <p:nvSpPr>
          <p:cNvPr id="128002" name="Rectangle 7">
            <a:extLst>
              <a:ext uri="{FF2B5EF4-FFF2-40B4-BE49-F238E27FC236}">
                <a16:creationId xmlns:a16="http://schemas.microsoft.com/office/drawing/2014/main" id="{C8473104-2AF8-674A-85CF-4D6A0D78AA9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987B17-14B4-A84D-9B5D-BA17A9C5A47B}" type="slidenum">
              <a:rPr lang="en-US" altLang="en-US" sz="1200">
                <a:latin typeface="Arial" panose="020B0604020202020204" pitchFamily="34" charset="0"/>
              </a:rPr>
              <a:pPr algn="r"/>
              <a:t>128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EE661F66-97EF-964B-BB4D-C82BE389A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38C4EB66-C02B-A646-9EAB-C853623A6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2C2CF-D353-73EB-16D2-130048135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02AAA952-4A6F-8471-15B9-4AC9BF3DCE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96744AA-1465-7743-8823-CC4DA703AA97}" type="slidenum">
              <a:rPr lang="en-US" altLang="en-US" sz="1200"/>
              <a:pPr/>
              <a:t>129</a:t>
            </a:fld>
            <a:endParaRPr lang="en-US" altLang="en-US" sz="1200"/>
          </a:p>
        </p:txBody>
      </p:sp>
      <p:sp>
        <p:nvSpPr>
          <p:cNvPr id="128002" name="Rectangle 7">
            <a:extLst>
              <a:ext uri="{FF2B5EF4-FFF2-40B4-BE49-F238E27FC236}">
                <a16:creationId xmlns:a16="http://schemas.microsoft.com/office/drawing/2014/main" id="{6629C931-CB32-709F-7D44-C22F45AD1C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987B17-14B4-A84D-9B5D-BA17A9C5A47B}" type="slidenum">
              <a:rPr lang="en-US" altLang="en-US" sz="1200">
                <a:latin typeface="Arial" panose="020B0604020202020204" pitchFamily="34" charset="0"/>
              </a:rPr>
              <a:pPr algn="r"/>
              <a:t>129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ED73889A-0332-8E52-9487-34B7E7BB0F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2865C34C-6468-5BEE-F4BE-0C8CDE2A0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285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7F0A66C2-FE77-2F45-A4B2-16B1EF8A5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9CF88C-B6EA-2E42-8FE1-69E18A567DD6}" type="slidenum">
              <a:rPr lang="en-US" altLang="en-US" sz="1200"/>
              <a:pPr/>
              <a:t>131</a:t>
            </a:fld>
            <a:endParaRPr lang="en-US" altLang="en-US" sz="1200"/>
          </a:p>
        </p:txBody>
      </p:sp>
      <p:sp>
        <p:nvSpPr>
          <p:cNvPr id="133122" name="Rectangle 7">
            <a:extLst>
              <a:ext uri="{FF2B5EF4-FFF2-40B4-BE49-F238E27FC236}">
                <a16:creationId xmlns:a16="http://schemas.microsoft.com/office/drawing/2014/main" id="{0E268B08-A68A-F649-80AD-60E80C9C00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C50245F-D2D3-3E42-A998-12F14D316BE1}" type="slidenum">
              <a:rPr lang="en-US" altLang="en-US" sz="1200">
                <a:latin typeface="Arial" panose="020B0604020202020204" pitchFamily="34" charset="0"/>
              </a:rPr>
              <a:pPr algn="r"/>
              <a:t>131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30179D3D-FF1E-1047-BCB2-797F58652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6BFA5CAE-7A18-CE4C-ABFA-2DDB5B39D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Wet microburst photo taken by Bill Bunting.  A series of three sides.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i="1">
                <a:latin typeface="Times" pitchFamily="2" charset="0"/>
                <a:ea typeface="ＭＳ Ｐゴシック" panose="020B0600070205080204" pitchFamily="34" charset="-128"/>
              </a:rPr>
              <a:t>Downburst Hazards.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  Downburst winds can exceed 100 mph and are capable of doing the same damage as a weak to strong tornado.  Rapidly shifting wind direction and changes in visibility pose problems to mobile spotters.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AE3A484E-E638-B94D-ADF9-434FB9F86A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2DC3CB9-ACA5-7B4F-8F80-B3E480EE4F9E}" type="slidenum">
              <a:rPr lang="en-US" altLang="en-US" sz="1200"/>
              <a:pPr/>
              <a:t>132</a:t>
            </a:fld>
            <a:endParaRPr lang="en-US" altLang="en-US" sz="1200"/>
          </a:p>
        </p:txBody>
      </p:sp>
      <p:sp>
        <p:nvSpPr>
          <p:cNvPr id="135170" name="Rectangle 7">
            <a:extLst>
              <a:ext uri="{FF2B5EF4-FFF2-40B4-BE49-F238E27FC236}">
                <a16:creationId xmlns:a16="http://schemas.microsoft.com/office/drawing/2014/main" id="{EA658875-A400-D044-AC66-085DDD2D15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3C572D7-153B-6049-82D2-3CFDDF4A36D2}" type="slidenum">
              <a:rPr lang="en-US" altLang="en-US" sz="1200">
                <a:latin typeface="Arial" panose="020B0604020202020204" pitchFamily="34" charset="0"/>
              </a:rPr>
              <a:pPr algn="r"/>
              <a:t>132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8BD8DA64-D3EA-974E-AC61-BEF52DBC2A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A65C426A-16CF-044A-A220-CFC209497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6F148094-05EB-C241-93CF-1FEFA4A3A4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72C8F11-FBD7-5C4F-877A-4E6DE5323EAD}" type="slidenum">
              <a:rPr lang="en-US" altLang="en-US" sz="1200"/>
              <a:pPr/>
              <a:t>133</a:t>
            </a:fld>
            <a:endParaRPr lang="en-US" altLang="en-US" sz="1200"/>
          </a:p>
        </p:txBody>
      </p:sp>
      <p:sp>
        <p:nvSpPr>
          <p:cNvPr id="137218" name="Rectangle 7">
            <a:extLst>
              <a:ext uri="{FF2B5EF4-FFF2-40B4-BE49-F238E27FC236}">
                <a16:creationId xmlns:a16="http://schemas.microsoft.com/office/drawing/2014/main" id="{A9940175-F062-034B-9945-4734789546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01F67A6-AE91-0D4C-ACDB-AF33D6621637}" type="slidenum">
              <a:rPr lang="en-US" altLang="en-US" sz="1200">
                <a:latin typeface="Arial" panose="020B0604020202020204" pitchFamily="34" charset="0"/>
              </a:rPr>
              <a:pPr algn="r"/>
              <a:t>133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085D82AF-FF03-7A4A-8E4D-DB37DE465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13DEA73B-2639-1641-9F15-A4860DD63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Strongest winds occur in the curl.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Heavy rains and flooding are likely when you see something like this.  Don’t drive your vehicle into something like this.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9BD76A48-8EAD-2342-AE49-8DBCDB5C8D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BD38E5A-35E0-0143-B20E-68C2B9110255}" type="slidenum">
              <a:rPr lang="en-US" altLang="en-US" sz="1200"/>
              <a:pPr/>
              <a:t>134</a:t>
            </a:fld>
            <a:endParaRPr lang="en-US" altLang="en-US" sz="1200"/>
          </a:p>
        </p:txBody>
      </p:sp>
      <p:sp>
        <p:nvSpPr>
          <p:cNvPr id="131074" name="Rectangle 7">
            <a:extLst>
              <a:ext uri="{FF2B5EF4-FFF2-40B4-BE49-F238E27FC236}">
                <a16:creationId xmlns:a16="http://schemas.microsoft.com/office/drawing/2014/main" id="{92184D39-0D29-A14C-BEEA-421E60FE71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08A8212-4041-3545-AFB0-893B0E5FC440}" type="slidenum">
              <a:rPr lang="en-US" altLang="en-US" sz="1200">
                <a:latin typeface="Arial" panose="020B0604020202020204" pitchFamily="34" charset="0"/>
              </a:rPr>
              <a:pPr algn="r"/>
              <a:t>134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808193AB-8EEB-4140-B586-19D75FB70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0578504B-38C6-6E4E-BDFB-979538646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ADA06D-64C2-7546-A5F4-51EDA798C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DC95E7-C6FC-794C-9861-3C7AE3DDAF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657C8E-6343-3B42-9E01-3A2EB9F40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4F3E7-20FA-1343-8683-30C17BF823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61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4316F-8178-7A48-A3C3-C1C59B3C2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A7A461-C923-1A4A-A39D-A6DC6AADC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5E69FD-497E-7B48-A27D-FCA32AFA04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75B82-3277-404E-8803-7A08C33E7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6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261726-9FBC-0744-A18C-2580E9E27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66EDDF-7F90-D34A-B93B-BFC9EFAF7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B23E2-0DF3-0945-AE15-FD8088744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41D6F-7E82-6F4D-B522-B0463DC4C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92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6CD582-ACB3-DC45-81BD-E633ABAE8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4F91FF-15F5-5F45-946E-B8DE09E34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26BC33-17CE-BF4B-BBFC-1D3CEC0DF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2DF2E-9A5C-A542-9D35-DD4F75BFC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14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5777BD-A301-7F4D-8134-6793FBA076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E16F5F-9900-194F-BDBD-657F03D82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7E5043-9E88-F34A-B45F-87DEED079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7E470-AF59-5B41-9A71-A814B939E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0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F83F1-B037-294B-B753-D8065D64A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D1D10-5753-5148-BAC8-C4BC944458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480CC-CB2E-274E-B4D4-55351700E7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662B2-B03F-434A-BCAC-5A7957469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35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11EC7F-35F7-CA4A-8FA9-960F46832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DC7B94-9E5E-B449-8714-9FD9FE87A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5D97934-1CE9-314F-B713-298C79B5F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CC69F-4A11-DD49-A660-A99D0526B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65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184A21-08D2-3E41-AFE7-E2CCFF8037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046F0B-3DE4-0E40-92AB-5C6FE649F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B78D07-2550-D346-8475-AF1CF85CB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4D52-945C-8848-8455-3FCAD9E5AE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52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26D46B-AD55-264C-8F67-55181208E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9A279B-0213-5340-B8D3-941B57E4F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B18BCC-BA87-9F4C-B700-4AAF3A1CB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DD018-609C-664F-80C8-DE913F9F8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56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14EDE-4182-3E48-8EC9-C38168078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03960-030D-7148-A5A4-671F7D53C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E9F2DE-7E12-B342-906B-50515A2864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B8F24-E4D7-514A-A361-E064FE134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7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B97AD-AEBE-B546-B5F5-EA504B960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571801-3584-B540-BF26-6E889FE0E4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0540C-B8B2-E047-A2FB-6DD9E8BBC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3A2B8-EDAC-1F4A-95E3-A01358FFF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52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6FB3E3-0367-F149-8EFE-8F88B9891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929981-33E7-E548-8E1B-0F40C9390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846137-3915-1242-AF8E-54C91DF426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79B5B7-980D-9145-88A4-EAA1A90330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47D5C16-1A3D-E549-9A37-F3FB72E4A0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08D472B-DED4-EA44-94B7-B8A72AC16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aviationweather.gov/turbulence/gtg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HSi_Lpbqzw" TargetMode="External"/><Relationship Id="rId2" Type="http://schemas.openxmlformats.org/officeDocument/2006/relationships/hyperlink" Target="https://www.youtube.com/watch?v=KJDO0l6CWGk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HSi_Lpbqzw?feature=oembed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ng5.com/article/news/3-hurt-on-seattle-bound-flight-after-severe-turbulence/281-1d83e118-5be1-4be3-b247-178d59747187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kavH9aZue8?feature=oembed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_G2KRzha7o?feature=oembed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DfodeURad0?feature=oembed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_G2KRzha7o" TargetMode="External"/><Relationship Id="rId2" Type="http://schemas.openxmlformats.org/officeDocument/2006/relationships/hyperlink" Target="http://www.youtube.com/watch?v=TkavH9aZue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DfodeURad0" TargetMode="Externa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3uS_8OyoEI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3uS_8OyoEI?feature=oembed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viationweather.gov/adds/pireps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iationweather.gov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s09ekuLpWY?start=18&amp;feature=oembed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1-raFIg2kg?feature=oembed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QXWqw7iFI" TargetMode="External"/><Relationship Id="rId2" Type="http://schemas.openxmlformats.org/officeDocument/2006/relationships/hyperlink" Target="https://www.youtube.com/watch?v=w0CX9uCvNFY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0CX9uCvNFY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2QXWqw7iFI?feature=oembed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v=d3lz4AV_aUI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3lz4AV_aUI?feature=oembed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GbzZM0Baw" TargetMode="External"/><Relationship Id="rId2" Type="http://schemas.openxmlformats.org/officeDocument/2006/relationships/hyperlink" Target="https://www.youtube.com/watch?v=ELaZ2x42dkU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LaZ2x42dkU?feature=oembed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EGbzZM0Baw?feature=oembed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B58DCFE0-25BF-994B-A204-C40726D51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Meteorology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6AFD81FD-8EB7-2E42-9CA2-4B24C6ACCF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4267200"/>
            <a:ext cx="8001000" cy="1676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Atmospheric Sciences 452</a:t>
            </a:r>
          </a:p>
          <a:p>
            <a:pPr marL="0" indent="0" algn="ctr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Spring 2025</a:t>
            </a:r>
          </a:p>
          <a:p>
            <a:pPr marL="0" indent="0" algn="ctr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B885AAE2-ADAB-C745-B2B2-967DE41A6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757" y="263525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Rime Ice:  Small supercooled water droplets freezing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6BDFDD7-8B03-A340-8647-3AE4D1B11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sld_icing1.jpg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D5457835-E79C-2E46-B332-87360456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986515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606FCAE9-CCF1-CB44-8FD2-482DB7F4D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preferred locations for shear-induced turbulence aloft</a:t>
            </a:r>
          </a:p>
        </p:txBody>
      </p:sp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7955E54C-A380-7E47-A60C-1FAB2EF404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Upper trough on cold side of jet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Along jet north and northeast of developing low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Above and below midlatitude jet core</a:t>
            </a:r>
          </a:p>
        </p:txBody>
      </p:sp>
      <p:pic>
        <p:nvPicPr>
          <p:cNvPr id="99331" name="Content Placeholder 3" descr="jet_cyclone_turbulence.jpg">
            <a:extLst>
              <a:ext uri="{FF2B5EF4-FFF2-40B4-BE49-F238E27FC236}">
                <a16:creationId xmlns:a16="http://schemas.microsoft.com/office/drawing/2014/main" id="{9B456CDB-EE61-3D44-B588-4E472114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6174" r="30006" b="55556"/>
          <a:stretch>
            <a:fillRect/>
          </a:stretch>
        </p:blipFill>
        <p:spPr bwMode="auto">
          <a:xfrm>
            <a:off x="2057400" y="4114800"/>
            <a:ext cx="381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6DA8BF2D-031C-6F49-BEB2-1AEEFA3DF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FAA Manual</a:t>
            </a:r>
          </a:p>
        </p:txBody>
      </p:sp>
      <p:pic>
        <p:nvPicPr>
          <p:cNvPr id="100354" name="Content Placeholder 3" descr="page142-1.jpg">
            <a:extLst>
              <a:ext uri="{FF2B5EF4-FFF2-40B4-BE49-F238E27FC236}">
                <a16:creationId xmlns:a16="http://schemas.microsoft.com/office/drawing/2014/main" id="{B56F0348-EF61-A34A-B0E2-7A7C86B5B1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6" r="-13316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68785-E459-A048-BF3D-298F6F37F3C0}"/>
              </a:ext>
            </a:extLst>
          </p:cNvPr>
          <p:cNvSpPr txBox="1"/>
          <p:nvPr/>
        </p:nvSpPr>
        <p:spPr>
          <a:xfrm>
            <a:off x="2590800" y="4724400"/>
            <a:ext cx="766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C52919BC-35CE-EB4A-8DE0-768E2F3D7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1378" name="Content Placeholder 3" descr="jet_cyclone_turbulence.jpg">
            <a:extLst>
              <a:ext uri="{FF2B5EF4-FFF2-40B4-BE49-F238E27FC236}">
                <a16:creationId xmlns:a16="http://schemas.microsoft.com/office/drawing/2014/main" id="{C1992C21-E8FD-474E-8DBC-77BD6D5253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48597" r="18570" b="2897"/>
          <a:stretch/>
        </p:blipFill>
        <p:spPr>
          <a:xfrm>
            <a:off x="850979" y="1148443"/>
            <a:ext cx="7442041" cy="5105400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6D86B497-D998-AA45-AEF8-88F439BA51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2402" name="Content Placeholder 3" descr="idealJetStream.jpg">
            <a:extLst>
              <a:ext uri="{FF2B5EF4-FFF2-40B4-BE49-F238E27FC236}">
                <a16:creationId xmlns:a16="http://schemas.microsoft.com/office/drawing/2014/main" id="{2E184A76-D51E-D340-9820-5D004798F0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83" r="-62283"/>
          <a:stretch>
            <a:fillRect/>
          </a:stretch>
        </p:blipFill>
        <p:spPr>
          <a:xfrm>
            <a:off x="-381000" y="838200"/>
            <a:ext cx="10075863" cy="5334000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9D7BA593-AB36-8149-8A2B-3BC0F1884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Turbulence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8538EC5C-2E69-B241-B2FA-F80582A51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057400"/>
            <a:ext cx="8077200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Can occur when relatively low wind speeds are found near the surface and much stronger winds above, separated by an inversion or stable layer.</a:t>
            </a:r>
          </a:p>
        </p:txBody>
      </p:sp>
      <p:cxnSp>
        <p:nvCxnSpPr>
          <p:cNvPr id="103427" name="Straight Connector 4">
            <a:extLst>
              <a:ext uri="{FF2B5EF4-FFF2-40B4-BE49-F238E27FC236}">
                <a16:creationId xmlns:a16="http://schemas.microsoft.com/office/drawing/2014/main" id="{DD5ED607-462E-2147-8AF5-D158ED747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5400" y="6172200"/>
            <a:ext cx="5867400" cy="0"/>
          </a:xfrm>
          <a:prstGeom prst="line">
            <a:avLst/>
          </a:prstGeom>
          <a:noFill/>
          <a:ln w="69850" algn="ctr">
            <a:solidFill>
              <a:schemeClr val="accent2">
                <a:alpha val="96861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28" name="Right Arrow 5">
            <a:extLst>
              <a:ext uri="{FF2B5EF4-FFF2-40B4-BE49-F238E27FC236}">
                <a16:creationId xmlns:a16="http://schemas.microsoft.com/office/drawing/2014/main" id="{3EF64C51-5642-ED40-ACCE-9310001B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8674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3429" name="Right Arrow 6">
            <a:extLst>
              <a:ext uri="{FF2B5EF4-FFF2-40B4-BE49-F238E27FC236}">
                <a16:creationId xmlns:a16="http://schemas.microsoft.com/office/drawing/2014/main" id="{3988F231-0A86-5841-8E87-15DAF535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00600"/>
            <a:ext cx="32004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03430" name="Straight Connector 8">
            <a:extLst>
              <a:ext uri="{FF2B5EF4-FFF2-40B4-BE49-F238E27FC236}">
                <a16:creationId xmlns:a16="http://schemas.microsoft.com/office/drawing/2014/main" id="{1D9B1953-270F-7740-B1C3-6619BD2EAD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0" y="5486400"/>
            <a:ext cx="5334000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9D7BA593-AB36-8149-8A2B-3BC0F1884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Turbulence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8538EC5C-2E69-B241-B2FA-F80582A51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057400"/>
            <a:ext cx="8077200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shear builds up until the stability can no hold it in check, and the layer breaks down into turbulent motions.</a:t>
            </a:r>
          </a:p>
        </p:txBody>
      </p:sp>
      <p:cxnSp>
        <p:nvCxnSpPr>
          <p:cNvPr id="103427" name="Straight Connector 4">
            <a:extLst>
              <a:ext uri="{FF2B5EF4-FFF2-40B4-BE49-F238E27FC236}">
                <a16:creationId xmlns:a16="http://schemas.microsoft.com/office/drawing/2014/main" id="{DD5ED607-462E-2147-8AF5-D158ED747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5400" y="6172200"/>
            <a:ext cx="5867400" cy="0"/>
          </a:xfrm>
          <a:prstGeom prst="line">
            <a:avLst/>
          </a:prstGeom>
          <a:noFill/>
          <a:ln w="69850" algn="ctr">
            <a:solidFill>
              <a:schemeClr val="accent2">
                <a:alpha val="96861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28" name="Right Arrow 5">
            <a:extLst>
              <a:ext uri="{FF2B5EF4-FFF2-40B4-BE49-F238E27FC236}">
                <a16:creationId xmlns:a16="http://schemas.microsoft.com/office/drawing/2014/main" id="{3EF64C51-5642-ED40-ACCE-9310001B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8674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3429" name="Right Arrow 6">
            <a:extLst>
              <a:ext uri="{FF2B5EF4-FFF2-40B4-BE49-F238E27FC236}">
                <a16:creationId xmlns:a16="http://schemas.microsoft.com/office/drawing/2014/main" id="{3988F231-0A86-5841-8E87-15DAF535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00600"/>
            <a:ext cx="32004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03430" name="Straight Connector 8">
            <a:extLst>
              <a:ext uri="{FF2B5EF4-FFF2-40B4-BE49-F238E27FC236}">
                <a16:creationId xmlns:a16="http://schemas.microsoft.com/office/drawing/2014/main" id="{1D9B1953-270F-7740-B1C3-6619BD2EAD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0" y="5486400"/>
            <a:ext cx="5334000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329922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8CE598C9-9E5A-1442-9E91-1E3AC603B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shear turbulence:  eastern WA example</a:t>
            </a: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B32B1558-85C4-3D49-9657-9F1D2477A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87525"/>
            <a:ext cx="5105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Cold air near surface in basin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Warmer air above, with inversion in between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Strong winds in warm air, weak winds in cold air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result is a small Ri and turbulence at low levels (e.g., Tri-Cities)</a:t>
            </a:r>
          </a:p>
        </p:txBody>
      </p:sp>
      <p:pic>
        <p:nvPicPr>
          <p:cNvPr id="104451" name="Picture 2">
            <a:extLst>
              <a:ext uri="{FF2B5EF4-FFF2-40B4-BE49-F238E27FC236}">
                <a16:creationId xmlns:a16="http://schemas.microsoft.com/office/drawing/2014/main" id="{4EAC40B2-64AA-6144-9407-B72AD120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2362200"/>
            <a:ext cx="33432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9EA70812-1D95-0F4B-8108-C9E8FF768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Predicting Shear-Induced Turbulence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8A25C552-BFCA-A443-BC19-4CDF89BCC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provide wind and temperature fields.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thus calculate RI. When below .25 forecast turbulence!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“rules of thumb” used by “old timers”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&gt; 4 knots shear per 1000 ft:  potential for light turbulence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&gt;6 </a:t>
            </a:r>
            <a:r>
              <a:rPr lang="en-US" altLang="en-US">
                <a:ea typeface="ＭＳ Ｐゴシック" panose="020B0600070205080204" pitchFamily="34" charset="-128"/>
              </a:rPr>
              <a:t>knots shear per </a:t>
            </a:r>
            <a:r>
              <a:rPr lang="en-US" altLang="en-US" dirty="0">
                <a:ea typeface="ＭＳ Ｐゴシック" panose="020B0600070205080204" pitchFamily="34" charset="-128"/>
              </a:rPr>
              <a:t>1000 ft:  potential for moderate to severe turbulence.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3B247A6F-01C8-C443-A071-6882D62D3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Objective Shear-Induced Turbulence Guidance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8" name="Content Placeholder 3" descr="awxturb.tiff">
            <a:extLst>
              <a:ext uri="{FF2B5EF4-FFF2-40B4-BE49-F238E27FC236}">
                <a16:creationId xmlns:a16="http://schemas.microsoft.com/office/drawing/2014/main" id="{D2795583-2351-514B-AD30-E3A2076B4E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-4890"/>
          <a:stretch>
            <a:fillRect/>
          </a:stretch>
        </p:blipFill>
        <p:spPr>
          <a:xfrm>
            <a:off x="685800" y="2133600"/>
            <a:ext cx="4114800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ADF43B-EDF0-67C4-50D5-09015886E5AC}"/>
              </a:ext>
            </a:extLst>
          </p:cNvPr>
          <p:cNvSpPr txBox="1"/>
          <p:nvPr/>
        </p:nvSpPr>
        <p:spPr>
          <a:xfrm>
            <a:off x="4572000" y="3429000"/>
            <a:ext cx="3974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Uses model output to calculate</a:t>
            </a:r>
          </a:p>
          <a:p>
            <a:r>
              <a:rPr lang="en-US" dirty="0"/>
              <a:t>Ri.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EBDDFDA6-0A31-B540-BB0E-D1851D0FB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77EB86CA-4767-284D-AEC4-737E48E8EF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patchy… ascending or descending a few thousand feet can get you out of it.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That is why pilots sometimes “test altitudes” or get “ride reports” from FAA controllers and request new altitudes.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8114E53-86C6-5645-8096-4E2291249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 descr="icing.jpg">
            <a:extLst>
              <a:ext uri="{FF2B5EF4-FFF2-40B4-BE49-F238E27FC236}">
                <a16:creationId xmlns:a16="http://schemas.microsoft.com/office/drawing/2014/main" id="{BC9D9760-4CEF-8B46-AAF2-2F3979FB15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7" r="-13947"/>
          <a:stretch>
            <a:fillRect/>
          </a:stretch>
        </p:blipFill>
        <p:spPr>
          <a:xfrm>
            <a:off x="-762000" y="914400"/>
            <a:ext cx="9499600" cy="5029200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4230C831-056F-F74F-8443-CF4ABEBC0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Wake Turbulence</a:t>
            </a:r>
          </a:p>
        </p:txBody>
      </p:sp>
      <p:sp>
        <p:nvSpPr>
          <p:cNvPr id="108546" name="Content Placeholder 2">
            <a:extLst>
              <a:ext uri="{FF2B5EF4-FFF2-40B4-BE49-F238E27FC236}">
                <a16:creationId xmlns:a16="http://schemas.microsoft.com/office/drawing/2014/main" id="{8943D568-E199-D246-A289-3A456C63C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050" y="1524000"/>
            <a:ext cx="7880350" cy="2743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Greatest behind large planes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major reason for </a:t>
            </a:r>
            <a:r>
              <a:rPr lang="en-US" altLang="en-US" b="1" dirty="0">
                <a:ea typeface="ＭＳ Ｐゴシック" panose="020B0600070205080204" pitchFamily="34" charset="-128"/>
              </a:rPr>
              <a:t>separation rules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Biggest problem on/near runways but can have impact aloft when aircraft cross recent flight path.</a:t>
            </a:r>
          </a:p>
        </p:txBody>
      </p:sp>
      <p:pic>
        <p:nvPicPr>
          <p:cNvPr id="108547" name="Picture 2">
            <a:extLst>
              <a:ext uri="{FF2B5EF4-FFF2-40B4-BE49-F238E27FC236}">
                <a16:creationId xmlns:a16="http://schemas.microsoft.com/office/drawing/2014/main" id="{A7EA61A8-E4B5-EE4B-B856-76AE282A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5134FD56-DA78-B549-BEF0-8CD05EE6F3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Aircraft Wake Turbulence</a:t>
            </a:r>
          </a:p>
        </p:txBody>
      </p:sp>
      <p:sp>
        <p:nvSpPr>
          <p:cNvPr id="109570" name="Subtitle 2">
            <a:extLst>
              <a:ext uri="{FF2B5EF4-FFF2-40B4-BE49-F238E27FC236}">
                <a16:creationId xmlns:a16="http://schemas.microsoft.com/office/drawing/2014/main" id="{0B1CE660-67B6-8A4A-A025-2A05638086D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1" name="Picture 3" descr="4.jpg">
            <a:extLst>
              <a:ext uri="{FF2B5EF4-FFF2-40B4-BE49-F238E27FC236}">
                <a16:creationId xmlns:a16="http://schemas.microsoft.com/office/drawing/2014/main" id="{282FCEE2-D13D-CE4B-A176-0775E89D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2766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imageswake.jpg">
            <a:extLst>
              <a:ext uri="{FF2B5EF4-FFF2-40B4-BE49-F238E27FC236}">
                <a16:creationId xmlns:a16="http://schemas.microsoft.com/office/drawing/2014/main" id="{AF0E7D3A-4F2E-F548-9498-32E0CBCC3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9418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87E32E73-1674-354A-9A8A-CB6B11CEA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4" name="Content Placeholder 3" descr="533212780.jpg">
            <a:extLst>
              <a:ext uri="{FF2B5EF4-FFF2-40B4-BE49-F238E27FC236}">
                <a16:creationId xmlns:a16="http://schemas.microsoft.com/office/drawing/2014/main" id="{2A8ADD6B-C3B2-CC43-A848-3BC7F93E79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9" r="-13899"/>
          <a:stretch>
            <a:fillRect/>
          </a:stretch>
        </p:blipFill>
        <p:spPr/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2638C504-8D4F-104A-8A24-DA11E21C1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Movie</a:t>
            </a:r>
            <a:r>
              <a:rPr lang="en-US" altLang="en-US">
                <a:ea typeface="ＭＳ Ｐゴシック" panose="020B0600070205080204" pitchFamily="34" charset="-128"/>
              </a:rPr>
              <a:t>1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https://www.youtube.com/watch?v=aHSi_Lpbqzw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231BD307-A9B1-514D-8C9A-EA5AA98CE4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2128-310F-21E7-6C12-9802204F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AIRBUS A330 CLOUD CUTTING - Visible wake turbulence VORTEX effects (4K)">
            <a:hlinkClick r:id="" action="ppaction://media"/>
            <a:extLst>
              <a:ext uri="{FF2B5EF4-FFF2-40B4-BE49-F238E27FC236}">
                <a16:creationId xmlns:a16="http://schemas.microsoft.com/office/drawing/2014/main" id="{5CE2ABA2-7D31-F4DD-55A8-572E0031667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20574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fnlapch1">
            <a:extLst>
              <a:ext uri="{FF2B5EF4-FFF2-40B4-BE49-F238E27FC236}">
                <a16:creationId xmlns:a16="http://schemas.microsoft.com/office/drawing/2014/main" id="{7131CD82-2327-F242-A98D-9DD97CEF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CAC5AF82-14C4-1540-8D7C-278580C8B73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0"/>
            <a:ext cx="7772400" cy="1127125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en-US" sz="6000" dirty="0">
                <a:solidFill>
                  <a:srgbClr val="C8220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Boeing Field</a:t>
            </a: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B6E14C56-B1E7-6C44-98D2-BC0E1955790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49400" y="4057650"/>
            <a:ext cx="6045200" cy="1590675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B1435C-0965-294B-A7F6-7469E639E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431"/>
            <a:ext cx="9144000" cy="33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756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1">
            <a:extLst>
              <a:ext uri="{FF2B5EF4-FFF2-40B4-BE49-F238E27FC236}">
                <a16:creationId xmlns:a16="http://schemas.microsoft.com/office/drawing/2014/main" id="{D6210853-0B99-634E-9099-E6CC62151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857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Gravity wave-related turbulence</a:t>
            </a:r>
          </a:p>
        </p:txBody>
      </p:sp>
      <p:sp>
        <p:nvSpPr>
          <p:cNvPr id="114690" name="Content Placeholder 12">
            <a:extLst>
              <a:ext uri="{FF2B5EF4-FFF2-40B4-BE49-F238E27FC236}">
                <a16:creationId xmlns:a16="http://schemas.microsoft.com/office/drawing/2014/main" id="{BC32029B-07B2-184A-8AFC-F06B19D0C3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14425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associated with the breakdown of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vertically propagating gravity waves</a:t>
            </a:r>
            <a:r>
              <a:rPr lang="en-US" altLang="en-US" dirty="0">
                <a:ea typeface="ＭＳ Ｐゴシック" panose="020B0600070205080204" pitchFamily="34" charset="-128"/>
              </a:rPr>
              <a:t>, particularly waves created by mountains (mountain waves).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Gravity waves can produce </a:t>
            </a:r>
            <a:r>
              <a:rPr lang="en-US" altLang="en-US" b="1" dirty="0">
                <a:ea typeface="ＭＳ Ｐゴシック" panose="020B0600070205080204" pitchFamily="34" charset="-128"/>
              </a:rPr>
              <a:t>up to severe turbulence </a:t>
            </a:r>
            <a:r>
              <a:rPr lang="en-US" altLang="en-US" dirty="0">
                <a:ea typeface="ＭＳ Ｐゴシック" panose="020B0600070205080204" pitchFamily="34" charset="-128"/>
              </a:rPr>
              <a:t>for all levels of the troposphere and stratosphere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Convection can also produce gravity waves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Turbulence can accompany trapped lee waves in associated rotors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FED0792-3D74-8E4C-9694-C275762CA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Breaking Vertically Propagating Wave</a:t>
            </a:r>
          </a:p>
        </p:txBody>
      </p:sp>
      <p:pic>
        <p:nvPicPr>
          <p:cNvPr id="115714" name="Content Placeholder 3">
            <a:extLst>
              <a:ext uri="{FF2B5EF4-FFF2-40B4-BE49-F238E27FC236}">
                <a16:creationId xmlns:a16="http://schemas.microsoft.com/office/drawing/2014/main" id="{6A5F046D-35D5-9C4E-8A21-8F2FDC4179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538" y="1981200"/>
            <a:ext cx="5876925" cy="41148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87E03EDA-0D36-1246-AD98-6855A02FB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Severe turbulence in hydraulic jumps downstream of terrain</a:t>
            </a:r>
          </a:p>
        </p:txBody>
      </p:sp>
      <p:pic>
        <p:nvPicPr>
          <p:cNvPr id="116738" name="Content Placeholder 3">
            <a:extLst>
              <a:ext uri="{FF2B5EF4-FFF2-40B4-BE49-F238E27FC236}">
                <a16:creationId xmlns:a16="http://schemas.microsoft.com/office/drawing/2014/main" id="{36E81BE6-7230-5E4D-8B32-7B20C38DBE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981200"/>
            <a:ext cx="6640513" cy="4546600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07CD64F-AD7E-0841-922E-9C74DC025846}"/>
              </a:ext>
            </a:extLst>
          </p:cNvPr>
          <p:cNvSpPr/>
          <p:nvPr/>
        </p:nvSpPr>
        <p:spPr bwMode="auto">
          <a:xfrm>
            <a:off x="1676400" y="3568700"/>
            <a:ext cx="1371600" cy="685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4F6B3610-7710-C243-839E-E4C6818A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517" y="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Rime Icing can occur at the ground!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C55444DD-5DAD-F845-B4C7-9FF700900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3" name="Picture 4" descr="Mt Wash Rime ice on ro00006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5A19852-0948-6845-95F6-30333C1F0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0" y="914400"/>
            <a:ext cx="8462999" cy="562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7FF3B9D8-F0B7-A749-97CF-88A61F588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with breaking mountain waves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DBF738A7-B2CA-AE41-B312-D05D4EEFF6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400175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spread as much as 100 miles downstream of an orographic barrier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be significant from mountain top to ~5 </a:t>
            </a:r>
            <a:r>
              <a:rPr lang="en-US" altLang="en-US" dirty="0" err="1">
                <a:ea typeface="ＭＳ Ｐゴシック" panose="020B0600070205080204" pitchFamily="34" charset="-128"/>
              </a:rPr>
              <a:t>kft</a:t>
            </a:r>
            <a:r>
              <a:rPr lang="en-US" altLang="en-US" dirty="0">
                <a:ea typeface="ＭＳ Ｐゴシック" panose="020B0600070205080204" pitchFamily="34" charset="-128"/>
              </a:rPr>
              <a:t> above tropopause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Rockies are highly susceptible to producing such waves and turbulence</a:t>
            </a:r>
          </a:p>
        </p:txBody>
      </p:sp>
      <p:pic>
        <p:nvPicPr>
          <p:cNvPr id="117763" name="Picture 3">
            <a:extLst>
              <a:ext uri="{FF2B5EF4-FFF2-40B4-BE49-F238E27FC236}">
                <a16:creationId xmlns:a16="http://schemas.microsoft.com/office/drawing/2014/main" id="{00187B39-026D-504D-A18B-BE488EF1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00600"/>
            <a:ext cx="4876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493076A2-BA8B-4644-AECE-C1ADE2BD1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2882" name="Content Placeholder 2">
            <a:extLst>
              <a:ext uri="{FF2B5EF4-FFF2-40B4-BE49-F238E27FC236}">
                <a16:creationId xmlns:a16="http://schemas.microsoft.com/office/drawing/2014/main" id="{A4CC9459-AADA-634A-AE1C-8068A2E5A8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https://www.king5.com/article/news/3-hurt-on-seattle-bound-flight-after-severe-turbulence/281-1d83e118-5be1-4be3-b247-178d59747187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BA9D-2BD5-8C91-48E0-FEE159B0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B490668C-2334-FA1C-6EEF-E4C1143AB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Wave-Turbulence Above Thunderstorms</a:t>
            </a:r>
          </a:p>
        </p:txBody>
      </p:sp>
      <p:pic>
        <p:nvPicPr>
          <p:cNvPr id="3" name="Picture 2" descr="A diagram of a tornado&#10;&#10;AI-generated content may be incorrect.">
            <a:extLst>
              <a:ext uri="{FF2B5EF4-FFF2-40B4-BE49-F238E27FC236}">
                <a16:creationId xmlns:a16="http://schemas.microsoft.com/office/drawing/2014/main" id="{5471AC91-2844-000F-8CE4-4D5E4DCB4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581400"/>
            <a:ext cx="4333173" cy="2800350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56934407-D242-780E-CA56-F96EA3CCB93F}"/>
              </a:ext>
            </a:extLst>
          </p:cNvPr>
          <p:cNvSpPr/>
          <p:nvPr/>
        </p:nvSpPr>
        <p:spPr bwMode="auto">
          <a:xfrm rot="3106660">
            <a:off x="4169600" y="2698254"/>
            <a:ext cx="462191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37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586A29E1-6070-4D4E-A17D-F3E986D9B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Wave-Turbulence Above Thunderstorms</a:t>
            </a:r>
          </a:p>
        </p:txBody>
      </p:sp>
      <p:pic>
        <p:nvPicPr>
          <p:cNvPr id="118787" name="Picture 4">
            <a:extLst>
              <a:ext uri="{FF2B5EF4-FFF2-40B4-BE49-F238E27FC236}">
                <a16:creationId xmlns:a16="http://schemas.microsoft.com/office/drawing/2014/main" id="{26A6445D-CE77-3F4F-BE2C-EBF5A08B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64442"/>
            <a:ext cx="5562600" cy="410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C71D3140-547C-434B-B7C4-7EEA57537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Trapped Lee Waves:  Rotors Are Dangerous</a:t>
            </a:r>
          </a:p>
        </p:txBody>
      </p:sp>
      <p:pic>
        <p:nvPicPr>
          <p:cNvPr id="119810" name="Content Placeholder 3">
            <a:extLst>
              <a:ext uri="{FF2B5EF4-FFF2-40B4-BE49-F238E27FC236}">
                <a16:creationId xmlns:a16="http://schemas.microsoft.com/office/drawing/2014/main" id="{0253DE37-D4F7-404F-B332-B0F521A16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438400"/>
            <a:ext cx="6337300" cy="2433638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EC668A05-ADDD-0949-BCF1-5CC08F2A6FA7}"/>
              </a:ext>
            </a:extLst>
          </p:cNvPr>
          <p:cNvSpPr/>
          <p:nvPr/>
        </p:nvSpPr>
        <p:spPr bwMode="auto">
          <a:xfrm rot="17101139">
            <a:off x="3505656" y="5243037"/>
            <a:ext cx="15240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B61D94B5-848B-B141-A26B-9F2B4BACB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9248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Wave Turbulence</a:t>
            </a:r>
          </a:p>
        </p:txBody>
      </p:sp>
      <p:sp>
        <p:nvSpPr>
          <p:cNvPr id="120834" name="Content Placeholder 2">
            <a:extLst>
              <a:ext uri="{FF2B5EF4-FFF2-40B4-BE49-F238E27FC236}">
                <a16:creationId xmlns:a16="http://schemas.microsoft.com/office/drawing/2014/main" id="{159246AA-56F5-4645-A6F9-8238AE2D9D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Same approach as downslope windstorms: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Strong winds perpendicular to mountain crests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Enhanced stability </a:t>
            </a:r>
            <a:r>
              <a:rPr lang="en-US" altLang="en-US" dirty="0">
                <a:ea typeface="ＭＳ Ｐゴシック" panose="020B0600070205080204" pitchFamily="34" charset="-128"/>
              </a:rPr>
              <a:t>or </a:t>
            </a:r>
            <a:r>
              <a:rPr lang="en-US" altLang="en-US" b="1" dirty="0">
                <a:ea typeface="ＭＳ Ｐゴシック" panose="020B0600070205080204" pitchFamily="34" charset="-128"/>
              </a:rPr>
              <a:t>critical level </a:t>
            </a:r>
            <a:r>
              <a:rPr lang="en-US" altLang="en-US" dirty="0">
                <a:ea typeface="ＭＳ Ｐゴシック" panose="020B0600070205080204" pitchFamily="34" charset="-128"/>
              </a:rPr>
              <a:t>at or above crest level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High-resolution models have become more and more skillful and thus represent a valuable tool.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682BD4D2-9FA2-F24F-8CF4-D2543F973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1858" name="Content Placeholder 3">
            <a:extLst>
              <a:ext uri="{FF2B5EF4-FFF2-40B4-BE49-F238E27FC236}">
                <a16:creationId xmlns:a16="http://schemas.microsoft.com/office/drawing/2014/main" id="{345D53B8-F56D-1043-962D-6F81C7245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066800"/>
            <a:ext cx="5029200" cy="5029200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3">
            <a:extLst>
              <a:ext uri="{FF2B5EF4-FFF2-40B4-BE49-F238E27FC236}">
                <a16:creationId xmlns:a16="http://schemas.microsoft.com/office/drawing/2014/main" id="{EE30BBE0-0368-6B4C-8089-16B5E7783E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18586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Associated with Gust Fronts and Downbursts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3906" name="Subtitle 4">
            <a:extLst>
              <a:ext uri="{FF2B5EF4-FFF2-40B4-BE49-F238E27FC236}">
                <a16:creationId xmlns:a16="http://schemas.microsoft.com/office/drawing/2014/main" id="{513DC20F-A31A-384B-BE5F-A4936DFF94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0200" y="4648200"/>
            <a:ext cx="6400800" cy="17526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8FBF33E3-EDBB-A344-B04B-FB22F508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41914"/>
            <a:ext cx="4039304" cy="29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Image Preview">
            <a:extLst>
              <a:ext uri="{FF2B5EF4-FFF2-40B4-BE49-F238E27FC236}">
                <a16:creationId xmlns:a16="http://schemas.microsoft.com/office/drawing/2014/main" id="{51DE0FCD-ACFA-8C4F-82E4-9E21AAF6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463434"/>
            <a:ext cx="5410200" cy="389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C5D54-DBDA-9D47-84FB-458A59B8E5A8}"/>
              </a:ext>
            </a:extLst>
          </p:cNvPr>
          <p:cNvSpPr txBox="1"/>
          <p:nvPr/>
        </p:nvSpPr>
        <p:spPr>
          <a:xfrm>
            <a:off x="762000" y="410705"/>
            <a:ext cx="7388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Downbursts:  Generally Associated with Convection.  Associated with cool, negatively buoyant air.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BB15CE3-8588-E049-83F4-8CD8650922EA}"/>
              </a:ext>
            </a:extLst>
          </p:cNvPr>
          <p:cNvSpPr/>
          <p:nvPr/>
        </p:nvSpPr>
        <p:spPr bwMode="auto">
          <a:xfrm rot="4951100">
            <a:off x="3698726" y="3543472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E6FEAA8-EC85-1645-B1BF-5BDE1D55D8DD}"/>
              </a:ext>
            </a:extLst>
          </p:cNvPr>
          <p:cNvSpPr/>
          <p:nvPr/>
        </p:nvSpPr>
        <p:spPr bwMode="auto">
          <a:xfrm rot="10518964">
            <a:off x="2595977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DBA54BE-773C-D142-84A6-A5818C6ED77A}"/>
              </a:ext>
            </a:extLst>
          </p:cNvPr>
          <p:cNvSpPr/>
          <p:nvPr/>
        </p:nvSpPr>
        <p:spPr bwMode="auto">
          <a:xfrm rot="516741">
            <a:off x="5128729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922A1-776B-1EEF-1A61-99155F75B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Image Preview">
            <a:extLst>
              <a:ext uri="{FF2B5EF4-FFF2-40B4-BE49-F238E27FC236}">
                <a16:creationId xmlns:a16="http://schemas.microsoft.com/office/drawing/2014/main" id="{A6730C8F-A53A-00EE-5847-F9757F1C2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639808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E1162-9121-4DC7-68D9-FADD39FE4350}"/>
              </a:ext>
            </a:extLst>
          </p:cNvPr>
          <p:cNvSpPr txBox="1"/>
          <p:nvPr/>
        </p:nvSpPr>
        <p:spPr>
          <a:xfrm>
            <a:off x="762000" y="410705"/>
            <a:ext cx="7388685" cy="1189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Downbursts:  Generally Associated with Convection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B612899-1BB4-A193-5407-E527AB3F2706}"/>
              </a:ext>
            </a:extLst>
          </p:cNvPr>
          <p:cNvSpPr/>
          <p:nvPr/>
        </p:nvSpPr>
        <p:spPr bwMode="auto">
          <a:xfrm rot="4951100">
            <a:off x="3698726" y="3543472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79D8169-1D6A-5629-C97D-C5FBD7A1CC77}"/>
              </a:ext>
            </a:extLst>
          </p:cNvPr>
          <p:cNvSpPr/>
          <p:nvPr/>
        </p:nvSpPr>
        <p:spPr bwMode="auto">
          <a:xfrm rot="10518964">
            <a:off x="2595977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F850EB2-1676-4BCB-BB61-E639268ED81A}"/>
              </a:ext>
            </a:extLst>
          </p:cNvPr>
          <p:cNvSpPr/>
          <p:nvPr/>
        </p:nvSpPr>
        <p:spPr bwMode="auto">
          <a:xfrm rot="516741">
            <a:off x="5128729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C905CEB1-D9FD-5C4B-A900-AE931357F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6" name="Content Placeholder 3" descr="rime.gif">
            <a:extLst>
              <a:ext uri="{FF2B5EF4-FFF2-40B4-BE49-F238E27FC236}">
                <a16:creationId xmlns:a16="http://schemas.microsoft.com/office/drawing/2014/main" id="{2C9389C2-DEF5-264C-A4AF-AEA7F9D386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8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0" r="-1852"/>
          <a:stretch/>
        </p:blipFill>
        <p:spPr>
          <a:xfrm>
            <a:off x="1035444" y="419100"/>
            <a:ext cx="7691966" cy="6019800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>
            <a:extLst>
              <a:ext uri="{FF2B5EF4-FFF2-40B4-BE49-F238E27FC236}">
                <a16:creationId xmlns:a16="http://schemas.microsoft.com/office/drawing/2014/main" id="{807AD006-D55F-E949-A7A1-35AF6406DE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rPr>
              <a:t>Two Main Types of Downbursts</a:t>
            </a:r>
          </a:p>
        </p:txBody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1FAE411E-5626-C041-AC1B-36B55D87DB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ea typeface="+mn-ea"/>
                <a:cs typeface="+mn-cs"/>
              </a:rPr>
              <a:t>MACROBURST</a:t>
            </a:r>
            <a:r>
              <a:rPr lang="en-US" dirty="0">
                <a:ea typeface="+mn-ea"/>
                <a:cs typeface="+mn-cs"/>
              </a:rPr>
              <a:t>: A large downburst with its winds extending more than 2.5 miles in horizontal dimension. Damaging winds, lasting 5 to 30 minutes, could be as high as 134 mph. 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ea typeface="+mn-ea"/>
                <a:cs typeface="+mn-cs"/>
              </a:rPr>
              <a:t>MICROBURST</a:t>
            </a:r>
            <a:r>
              <a:rPr lang="en-US" dirty="0">
                <a:ea typeface="+mn-ea"/>
                <a:cs typeface="+mn-cs"/>
              </a:rPr>
              <a:t>: A small downburst with its outburst, damaging winds extending 2.5 miles or less. Winds as high as high as ~170 mph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BasStormSpot060">
            <a:extLst>
              <a:ext uri="{FF2B5EF4-FFF2-40B4-BE49-F238E27FC236}">
                <a16:creationId xmlns:a16="http://schemas.microsoft.com/office/drawing/2014/main" id="{51BCEFCB-D942-9748-AB63-1D2664A2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4" descr="BasStormSpot061">
            <a:extLst>
              <a:ext uri="{FF2B5EF4-FFF2-40B4-BE49-F238E27FC236}">
                <a16:creationId xmlns:a16="http://schemas.microsoft.com/office/drawing/2014/main" id="{5C04397A-64C5-8646-B742-F35CC85B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BasStormSpot062">
            <a:extLst>
              <a:ext uri="{FF2B5EF4-FFF2-40B4-BE49-F238E27FC236}">
                <a16:creationId xmlns:a16="http://schemas.microsoft.com/office/drawing/2014/main" id="{C4CD3B5A-7D24-3848-8608-81AB8FF5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3" descr="dburst2">
            <a:extLst>
              <a:ext uri="{FF2B5EF4-FFF2-40B4-BE49-F238E27FC236}">
                <a16:creationId xmlns:a16="http://schemas.microsoft.com/office/drawing/2014/main" id="{41520413-9E2E-AB4E-873B-7C8A7C18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81000"/>
            <a:ext cx="93726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>
            <a:extLst>
              <a:ext uri="{FF2B5EF4-FFF2-40B4-BE49-F238E27FC236}">
                <a16:creationId xmlns:a16="http://schemas.microsoft.com/office/drawing/2014/main" id="{299C64D2-5F76-574D-B69B-F11DCD179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419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9" name="Picture 2" descr="Photo showing microburst">
            <a:extLst>
              <a:ext uri="{FF2B5EF4-FFF2-40B4-BE49-F238E27FC236}">
                <a16:creationId xmlns:a16="http://schemas.microsoft.com/office/drawing/2014/main" id="{C4E76927-C41B-4A4F-9AC2-1157BCDF36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066800"/>
            <a:ext cx="7391400" cy="4989513"/>
          </a:xfrm>
        </p:spPr>
      </p:pic>
      <p:sp>
        <p:nvSpPr>
          <p:cNvPr id="139267" name="Rectangle 2">
            <a:extLst>
              <a:ext uri="{FF2B5EF4-FFF2-40B4-BE49-F238E27FC236}">
                <a16:creationId xmlns:a16="http://schemas.microsoft.com/office/drawing/2014/main" id="{C344BB4E-32D6-F34A-B04E-8F76E13E8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4543425"/>
            <a:ext cx="87677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US" altLang="en-US" sz="2800">
                <a:latin typeface="Verdana" panose="020B0604030504040204" pitchFamily="34" charset="0"/>
              </a:rPr>
            </a:br>
            <a:endParaRPr lang="en-US" altLang="en-US" sz="28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>
            <a:extLst>
              <a:ext uri="{FF2B5EF4-FFF2-40B4-BE49-F238E27FC236}">
                <a16:creationId xmlns:a16="http://schemas.microsoft.com/office/drawing/2014/main" id="{5DCB2102-6B67-B94C-9101-76634F0B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>
            <a:extLst>
              <a:ext uri="{FF2B5EF4-FFF2-40B4-BE49-F238E27FC236}">
                <a16:creationId xmlns:a16="http://schemas.microsoft.com/office/drawing/2014/main" id="{0A52F73F-7595-7B44-943C-42F343493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200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4" descr="dissipating-tstm">
            <a:extLst>
              <a:ext uri="{FF2B5EF4-FFF2-40B4-BE49-F238E27FC236}">
                <a16:creationId xmlns:a16="http://schemas.microsoft.com/office/drawing/2014/main" id="{C6B876F2-FA1B-A14E-889C-7EEF5ABF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600200"/>
            <a:ext cx="6324600" cy="499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FD5E9-BC74-C94F-A032-297809A2570F}"/>
              </a:ext>
            </a:extLst>
          </p:cNvPr>
          <p:cNvSpPr txBox="1"/>
          <p:nvPr/>
        </p:nvSpPr>
        <p:spPr>
          <a:xfrm>
            <a:off x="838200" y="609600"/>
            <a:ext cx="7597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Looks Benign?   Could have a microburst!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2DD1-C41B-2E02-5584-66D3ABF5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b="1" dirty="0"/>
              <a:t>downbursts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54C8D-EC2C-B94B-B134-9126B2F4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958502"/>
            <a:ext cx="5486400" cy="4114800"/>
          </a:xfrm>
        </p:spPr>
        <p:txBody>
          <a:bodyPr/>
          <a:lstStyle/>
          <a:p>
            <a:r>
              <a:rPr lang="en-US" dirty="0"/>
              <a:t>Associated with precipitation</a:t>
            </a:r>
          </a:p>
          <a:p>
            <a:r>
              <a:rPr lang="en-US" dirty="0"/>
              <a:t>Precipitation falling into unsaturated air then evaporates, causing cooling, and increased air density.  Heavy and negatively buoyant.</a:t>
            </a:r>
          </a:p>
          <a:p>
            <a:r>
              <a:rPr lang="en-US" dirty="0"/>
              <a:t>Falling precipitation drags air downward.</a:t>
            </a:r>
          </a:p>
        </p:txBody>
      </p:sp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C74B799-395F-097D-B801-4B54B478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017" y="2110902"/>
            <a:ext cx="2628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15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DFBDDBA8-6AEF-EA49-ABE4-DDA45371D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Clear Ice:  Large supercooled water droplets: spread out before freezing</a:t>
            </a:r>
          </a:p>
        </p:txBody>
      </p:sp>
      <p:pic>
        <p:nvPicPr>
          <p:cNvPr id="27650" name="Content Placeholder 3" descr="clear-ice_2.jpg">
            <a:extLst>
              <a:ext uri="{FF2B5EF4-FFF2-40B4-BE49-F238E27FC236}">
                <a16:creationId xmlns:a16="http://schemas.microsoft.com/office/drawing/2014/main" id="{DAC0EB30-F774-E047-95A7-078D56CA7B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30" r="-28830"/>
          <a:stretch>
            <a:fillRect/>
          </a:stretch>
        </p:blipFill>
        <p:spPr>
          <a:xfrm>
            <a:off x="254000" y="2057400"/>
            <a:ext cx="8636000" cy="4572000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A48F-C4F6-1274-CA3D-7B77ABB72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Microburst">
            <a:hlinkClick r:id="" action="ppaction://media"/>
            <a:extLst>
              <a:ext uri="{FF2B5EF4-FFF2-40B4-BE49-F238E27FC236}">
                <a16:creationId xmlns:a16="http://schemas.microsoft.com/office/drawing/2014/main" id="{24D91267-D13F-5CEF-A16F-E58377F230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137160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CA329-997D-0433-D627-AA594BA2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Rain Bomb: Rare 'Wet Microburst’ Caught on Camera in Stunning Timelapse">
            <a:hlinkClick r:id="" action="ppaction://media"/>
            <a:extLst>
              <a:ext uri="{FF2B5EF4-FFF2-40B4-BE49-F238E27FC236}">
                <a16:creationId xmlns:a16="http://schemas.microsoft.com/office/drawing/2014/main" id="{BBD26B9A-4987-5C6B-7049-5D2721508C5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5572-E30B-CF6D-6052-987DD9EC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This Is Why You Don't Want to Fly into a Microburst">
            <a:hlinkClick r:id="" action="ppaction://media"/>
            <a:extLst>
              <a:ext uri="{FF2B5EF4-FFF2-40B4-BE49-F238E27FC236}">
                <a16:creationId xmlns:a16="http://schemas.microsoft.com/office/drawing/2014/main" id="{C106DD48-A463-D6A6-9A25-0A5A07ED856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>
            <a:extLst>
              <a:ext uri="{FF2B5EF4-FFF2-40B4-BE49-F238E27FC236}">
                <a16:creationId xmlns:a16="http://schemas.microsoft.com/office/drawing/2014/main" id="{950D5236-F56D-A14A-8CBF-E47821BFE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Downburst Video</a:t>
            </a:r>
          </a:p>
        </p:txBody>
      </p:sp>
      <p:sp>
        <p:nvSpPr>
          <p:cNvPr id="143362" name="Content Placeholder 2">
            <a:extLst>
              <a:ext uri="{FF2B5EF4-FFF2-40B4-BE49-F238E27FC236}">
                <a16:creationId xmlns:a16="http://schemas.microsoft.com/office/drawing/2014/main" id="{22F1A36D-5010-9C49-9725-255262C423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http://www.youtube.com/watch?v=TkavH9aZue8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https://www.youtube.com/watch?v=a_G2KRzha7o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https://www.youtube.com/watch?v=HDfodeURad0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>
            <a:extLst>
              <a:ext uri="{FF2B5EF4-FFF2-40B4-BE49-F238E27FC236}">
                <a16:creationId xmlns:a16="http://schemas.microsoft.com/office/drawing/2014/main" id="{78BA2E90-215B-A444-8840-C2F251B1A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133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Extremely Dangerous For Aircraft Landing and Taking Off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3" descr="Downbursts and Aircraft">
            <a:extLst>
              <a:ext uri="{FF2B5EF4-FFF2-40B4-BE49-F238E27FC236}">
                <a16:creationId xmlns:a16="http://schemas.microsoft.com/office/drawing/2014/main" id="{92141797-D455-314A-9A07-F94C9664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Rectangle 2">
            <a:extLst>
              <a:ext uri="{FF2B5EF4-FFF2-40B4-BE49-F238E27FC236}">
                <a16:creationId xmlns:a16="http://schemas.microsoft.com/office/drawing/2014/main" id="{64237CDE-6995-4B44-A9D4-ECB852CC9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15000"/>
            <a:ext cx="85344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Research by NCAR and collaborators in the 1980s uncovered the deadly one-two punch of microbursts: aircraft level off when they encounter headwinds, then find themselves pushed to the ground by intense downdrafts and tailwinds.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>
            <a:extLst>
              <a:ext uri="{FF2B5EF4-FFF2-40B4-BE49-F238E27FC236}">
                <a16:creationId xmlns:a16="http://schemas.microsoft.com/office/drawing/2014/main" id="{9B2CAA4A-EE5F-FD4E-8C56-27250A0EA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4856163"/>
            <a:ext cx="8248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During take-offs</a:t>
            </a:r>
            <a:endParaRPr lang="en-US" altLang="en-US" sz="1800"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pilot experiences a headwind and increased aircraft performance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followed by a short period of decreased headwind, a downdraft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and finally a strong tailwind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47458" name="Picture 3" descr="take off in a downburst">
            <a:extLst>
              <a:ext uri="{FF2B5EF4-FFF2-40B4-BE49-F238E27FC236}">
                <a16:creationId xmlns:a16="http://schemas.microsoft.com/office/drawing/2014/main" id="{A177A4AB-2A90-4548-AE7F-CEA4A509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09600"/>
            <a:ext cx="8305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landing in a downburst">
            <a:extLst>
              <a:ext uri="{FF2B5EF4-FFF2-40B4-BE49-F238E27FC236}">
                <a16:creationId xmlns:a16="http://schemas.microsoft.com/office/drawing/2014/main" id="{5844BE38-0114-9A47-B54E-F3BFDCC6C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3">
            <a:extLst>
              <a:ext uri="{FF2B5EF4-FFF2-40B4-BE49-F238E27FC236}">
                <a16:creationId xmlns:a16="http://schemas.microsoft.com/office/drawing/2014/main" id="{75019D98-F4DF-5F40-A3E9-A7C0CD463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4826000"/>
            <a:ext cx="74818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During landings</a:t>
            </a:r>
            <a:endParaRPr lang="en-US" altLang="en-US" sz="1800"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airplane begins the descent flying into a strong headwind,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 downdraft and finally a strong tailwind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2">
            <a:extLst>
              <a:ext uri="{FF2B5EF4-FFF2-40B4-BE49-F238E27FC236}">
                <a16:creationId xmlns:a16="http://schemas.microsoft.com/office/drawing/2014/main" id="{BA35DCC4-F7D0-4C4D-A46B-16A55ECFB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"/>
            <a:ext cx="3810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Eastern Air Lines 66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June 24, 1975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New York – Kennedy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112 killed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12 injured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while landing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Boeing 727</a:t>
            </a:r>
          </a:p>
        </p:txBody>
      </p:sp>
      <p:pic>
        <p:nvPicPr>
          <p:cNvPr id="151554" name="Picture 4" descr="1">
            <a:extLst>
              <a:ext uri="{FF2B5EF4-FFF2-40B4-BE49-F238E27FC236}">
                <a16:creationId xmlns:a16="http://schemas.microsoft.com/office/drawing/2014/main" id="{B7305FDC-EF83-2740-952D-F6D8F0848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11550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6" descr="2">
            <a:extLst>
              <a:ext uri="{FF2B5EF4-FFF2-40B4-BE49-F238E27FC236}">
                <a16:creationId xmlns:a16="http://schemas.microsoft.com/office/drawing/2014/main" id="{BB7ABCDA-4654-5642-BFD4-8F72011A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76200"/>
            <a:ext cx="329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2">
            <a:extLst>
              <a:ext uri="{FF2B5EF4-FFF2-40B4-BE49-F238E27FC236}">
                <a16:creationId xmlns:a16="http://schemas.microsoft.com/office/drawing/2014/main" id="{4D3E95D6-1C8E-534E-8EAD-B05179FB8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3340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</a:endParaRPr>
          </a:p>
        </p:txBody>
      </p:sp>
      <p:sp>
        <p:nvSpPr>
          <p:cNvPr id="153602" name="Text Box 3">
            <a:extLst>
              <a:ext uri="{FF2B5EF4-FFF2-40B4-BE49-F238E27FC236}">
                <a16:creationId xmlns:a16="http://schemas.microsoft.com/office/drawing/2014/main" id="{27B91992-2715-DE4B-A678-52494A9CF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511550"/>
            <a:ext cx="3810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Pan Am 759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July 9, 1982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New Orleans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145 passenger/crew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8 on ground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after takeoff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Boeing 727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Verdana" panose="020B0604030504040204" pitchFamily="34" charset="0"/>
            </a:endParaRPr>
          </a:p>
        </p:txBody>
      </p:sp>
      <p:pic>
        <p:nvPicPr>
          <p:cNvPr id="153603" name="Picture 5" descr="pa759">
            <a:extLst>
              <a:ext uri="{FF2B5EF4-FFF2-40B4-BE49-F238E27FC236}">
                <a16:creationId xmlns:a16="http://schemas.microsoft.com/office/drawing/2014/main" id="{394D5178-E540-6D4E-9F1E-673873B5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688"/>
            <a:ext cx="51816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B25105-9562-0441-8675-11688C800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49283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Frost:  Surface cooling with deposition of H20 vapor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2A1E328A-21FA-FD4F-9530-994D7A746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727200"/>
            <a:ext cx="7010400" cy="4673600"/>
          </a:xfr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elta191">
            <a:extLst>
              <a:ext uri="{FF2B5EF4-FFF2-40B4-BE49-F238E27FC236}">
                <a16:creationId xmlns:a16="http://schemas.microsoft.com/office/drawing/2014/main" id="{4C51CA7E-D15B-4846-8E41-ADA39059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1813"/>
            <a:ext cx="38862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Archive Footage From Delta 191 Crash">
            <a:extLst>
              <a:ext uri="{FF2B5EF4-FFF2-40B4-BE49-F238E27FC236}">
                <a16:creationId xmlns:a16="http://schemas.microsoft.com/office/drawing/2014/main" id="{12E080C1-A191-8149-950E-6588FC296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4">
            <a:extLst>
              <a:ext uri="{FF2B5EF4-FFF2-40B4-BE49-F238E27FC236}">
                <a16:creationId xmlns:a16="http://schemas.microsoft.com/office/drawing/2014/main" id="{F42C861F-244A-9347-8CD1-68DCE852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333375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Delta 191</a:t>
            </a:r>
          </a:p>
        </p:txBody>
      </p:sp>
      <p:sp>
        <p:nvSpPr>
          <p:cNvPr id="155652" name="Rectangle 5">
            <a:extLst>
              <a:ext uri="{FF2B5EF4-FFF2-40B4-BE49-F238E27FC236}">
                <a16:creationId xmlns:a16="http://schemas.microsoft.com/office/drawing/2014/main" id="{5C38E2B8-3CF7-A64E-8041-9D2A43B52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3820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August 2, 1985</a:t>
            </a:r>
          </a:p>
        </p:txBody>
      </p:sp>
      <p:sp>
        <p:nvSpPr>
          <p:cNvPr id="155653" name="Rectangle 6">
            <a:extLst>
              <a:ext uri="{FF2B5EF4-FFF2-40B4-BE49-F238E27FC236}">
                <a16:creationId xmlns:a16="http://schemas.microsoft.com/office/drawing/2014/main" id="{337267D5-7045-424D-96E2-56870F88C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081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Dallas-Fort Worth Airport</a:t>
            </a:r>
          </a:p>
        </p:txBody>
      </p:sp>
      <p:sp>
        <p:nvSpPr>
          <p:cNvPr id="155654" name="Rectangle 8">
            <a:extLst>
              <a:ext uri="{FF2B5EF4-FFF2-40B4-BE49-F238E27FC236}">
                <a16:creationId xmlns:a16="http://schemas.microsoft.com/office/drawing/2014/main" id="{2C38A60E-01A4-5E43-A004-88BE47CD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52600"/>
            <a:ext cx="255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Crashed on landing</a:t>
            </a:r>
          </a:p>
        </p:txBody>
      </p:sp>
      <p:sp>
        <p:nvSpPr>
          <p:cNvPr id="34825" name="Rectangle 9">
            <a:extLst>
              <a:ext uri="{FF2B5EF4-FFF2-40B4-BE49-F238E27FC236}">
                <a16:creationId xmlns:a16="http://schemas.microsoft.com/office/drawing/2014/main" id="{FF6B9E35-5E0C-C647-AD9C-CDEDE8CB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343400"/>
            <a:ext cx="45720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  <a:t>8 of 11 crew members and 128 of the 152 passengers killed,</a:t>
            </a:r>
          </a:p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  <a:t>1 person on ground killed </a:t>
            </a:r>
            <a:b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</a:b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Verdana" charset="0"/>
            </a:endParaRPr>
          </a:p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Verdana" charset="0"/>
            </a:endParaRPr>
          </a:p>
        </p:txBody>
      </p:sp>
      <p:sp>
        <p:nvSpPr>
          <p:cNvPr id="155656" name="Text Box 10">
            <a:extLst>
              <a:ext uri="{FF2B5EF4-FFF2-40B4-BE49-F238E27FC236}">
                <a16:creationId xmlns:a16="http://schemas.microsoft.com/office/drawing/2014/main" id="{FDC974D8-BD5C-E945-B0B0-DB0539F52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1816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Lockheed L-1011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3" descr="01_02-lb1">
            <a:extLst>
              <a:ext uri="{FF2B5EF4-FFF2-40B4-BE49-F238E27FC236}">
                <a16:creationId xmlns:a16="http://schemas.microsoft.com/office/drawing/2014/main" id="{BBC33F3C-6381-484B-84E5-6B1FE5A0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450"/>
            <a:ext cx="4800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8" name="Picture 5" descr="US Air Flight 1016 broke into three pieces after it slammed into the ground near a west Charlotte neighborhood. ">
            <a:extLst>
              <a:ext uri="{FF2B5EF4-FFF2-40B4-BE49-F238E27FC236}">
                <a16:creationId xmlns:a16="http://schemas.microsoft.com/office/drawing/2014/main" id="{C96EBDFE-67AE-464A-BCA0-65C017DA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9" descr="19940702-0-P-d-1-500">
            <a:extLst>
              <a:ext uri="{FF2B5EF4-FFF2-40B4-BE49-F238E27FC236}">
                <a16:creationId xmlns:a16="http://schemas.microsoft.com/office/drawing/2014/main" id="{95D39C76-3440-F347-9A48-257CA27D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43434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10">
            <a:extLst>
              <a:ext uri="{FF2B5EF4-FFF2-40B4-BE49-F238E27FC236}">
                <a16:creationId xmlns:a16="http://schemas.microsoft.com/office/drawing/2014/main" id="{A64EB7DD-2C8A-554D-8F4E-D8B2E15D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57200"/>
            <a:ext cx="3429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USAir</a:t>
            </a:r>
            <a:r>
              <a:rPr lang="en-US" altLang="en-US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1016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July 2, 1994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Charlotte/Douglas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on landing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37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25 injured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McDonnell Douglas DC-9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3" descr="downbu18">
            <a:extLst>
              <a:ext uri="{FF2B5EF4-FFF2-40B4-BE49-F238E27FC236}">
                <a16:creationId xmlns:a16="http://schemas.microsoft.com/office/drawing/2014/main" id="{008C7388-CA98-FE4E-93D7-2C4840D8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4676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Text Box 6">
            <a:extLst>
              <a:ext uri="{FF2B5EF4-FFF2-40B4-BE49-F238E27FC236}">
                <a16:creationId xmlns:a16="http://schemas.microsoft.com/office/drawing/2014/main" id="{F6BB8DDA-CD4A-1A49-B71E-151010ED4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8715375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August 1, 1983 the strongest microburst recorded at an airport was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observed at Andrews Air Force Base in Washington DC.  The wind speeds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may have exceeded 150 mph in this microburst.  The peak gust was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recorded at 211 PM – 7 minutes after Air Force One, with the President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on board, landed on the same runway.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5F0A3C23-13B7-6049-8F6A-61222C9D3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Gust Fronts Have Some of the Same Dangers</a:t>
            </a:r>
          </a:p>
        </p:txBody>
      </p:sp>
      <p:pic>
        <p:nvPicPr>
          <p:cNvPr id="161794" name="Content Placeholder 3">
            <a:extLst>
              <a:ext uri="{FF2B5EF4-FFF2-40B4-BE49-F238E27FC236}">
                <a16:creationId xmlns:a16="http://schemas.microsoft.com/office/drawing/2014/main" id="{7F95D315-8117-4746-A4D1-E0676C9C8F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25" y="2133600"/>
            <a:ext cx="4414838" cy="3397250"/>
          </a:xfrm>
        </p:spPr>
      </p:pic>
      <p:pic>
        <p:nvPicPr>
          <p:cNvPr id="161795" name="Content Placeholder 3">
            <a:extLst>
              <a:ext uri="{FF2B5EF4-FFF2-40B4-BE49-F238E27FC236}">
                <a16:creationId xmlns:a16="http://schemas.microsoft.com/office/drawing/2014/main" id="{2F39A14B-FC38-AF46-BF59-48D167C1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b="7503"/>
          <a:stretch>
            <a:fillRect/>
          </a:stretch>
        </p:blipFill>
        <p:spPr bwMode="auto">
          <a:xfrm>
            <a:off x="4600575" y="2209800"/>
            <a:ext cx="4232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DC2B0BB9-D582-EC4E-B181-4A44526DF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2818" name="Content Placeholder 3">
            <a:extLst>
              <a:ext uri="{FF2B5EF4-FFF2-40B4-BE49-F238E27FC236}">
                <a16:creationId xmlns:a16="http://schemas.microsoft.com/office/drawing/2014/main" id="{A9B3F0E7-123C-2040-AF02-EAD87CA8C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7772400" cy="2538413"/>
          </a:xfrm>
        </p:spPr>
      </p:pic>
      <p:pic>
        <p:nvPicPr>
          <p:cNvPr id="162819" name="Picture 4">
            <a:extLst>
              <a:ext uri="{FF2B5EF4-FFF2-40B4-BE49-F238E27FC236}">
                <a16:creationId xmlns:a16="http://schemas.microsoft.com/office/drawing/2014/main" id="{C5379E28-973F-B24E-A695-4071CF7C2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3810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E8ED6075-C6DC-4F43-BB94-6F663D73EC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3842" name="Content Placeholder 3">
            <a:extLst>
              <a:ext uri="{FF2B5EF4-FFF2-40B4-BE49-F238E27FC236}">
                <a16:creationId xmlns:a16="http://schemas.microsoft.com/office/drawing/2014/main" id="{76359CC8-D0FE-0D43-8FCF-D95B6BE14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24000"/>
            <a:ext cx="5783263" cy="4318000"/>
          </a:xfr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3C53944E-E15B-6842-88FF-A1264F80C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4866" name="Content Placeholder 3">
            <a:extLst>
              <a:ext uri="{FF2B5EF4-FFF2-40B4-BE49-F238E27FC236}">
                <a16:creationId xmlns:a16="http://schemas.microsoft.com/office/drawing/2014/main" id="{6E3B3437-753A-5E46-A98D-BBF183FBB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8545513" cy="4192588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3" descr="Damage1a">
            <a:extLst>
              <a:ext uri="{FF2B5EF4-FFF2-40B4-BE49-F238E27FC236}">
                <a16:creationId xmlns:a16="http://schemas.microsoft.com/office/drawing/2014/main" id="{FCA77492-938C-ED45-AFE7-7DD07FE2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9538"/>
            <a:ext cx="91440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3" descr="thunderstorm downburst">
            <a:extLst>
              <a:ext uri="{FF2B5EF4-FFF2-40B4-BE49-F238E27FC236}">
                <a16:creationId xmlns:a16="http://schemas.microsoft.com/office/drawing/2014/main" id="{E4791B61-1C74-3147-87B8-DED044DC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4">
            <a:extLst>
              <a:ext uri="{FF2B5EF4-FFF2-40B4-BE49-F238E27FC236}">
                <a16:creationId xmlns:a16="http://schemas.microsoft.com/office/drawing/2014/main" id="{A030DA3F-CBFA-2A43-8B4C-9E86533BF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52563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Wisconsin on the 4th of July, 1977, with winds that were estimated to exceed 115 mph, and completely flattening thousands of acres of forest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6DBC0-D8AB-2D45-AF2B-602958B84A51}"/>
              </a:ext>
            </a:extLst>
          </p:cNvPr>
          <p:cNvSpPr/>
          <p:nvPr/>
        </p:nvSpPr>
        <p:spPr>
          <a:xfrm>
            <a:off x="88900" y="130175"/>
            <a:ext cx="5289550" cy="132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Damage to Trees from</a:t>
            </a:r>
          </a:p>
          <a:p>
            <a:pPr algn="ctr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Downbursts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BD11FF8-21AD-D741-8776-55491880B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Microburst “Season &amp; Time”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1160AAF-32E3-8A4D-B50A-E479C013F3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63575" y="1284288"/>
            <a:ext cx="7816850" cy="1382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best-known downburst aviation disasters in the U.S. happened in the summer.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Most occur in the late afternoon or early evening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pic>
        <p:nvPicPr>
          <p:cNvPr id="175107" name="Picture 3">
            <a:extLst>
              <a:ext uri="{FF2B5EF4-FFF2-40B4-BE49-F238E27FC236}">
                <a16:creationId xmlns:a16="http://schemas.microsoft.com/office/drawing/2014/main" id="{D0ADE697-8435-AE4E-AB5A-692401EB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b="3146"/>
          <a:stretch>
            <a:fillRect/>
          </a:stretch>
        </p:blipFill>
        <p:spPr bwMode="auto">
          <a:xfrm>
            <a:off x="2438400" y="2629877"/>
            <a:ext cx="4419600" cy="373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>
            <a:extLst>
              <a:ext uri="{FF2B5EF4-FFF2-40B4-BE49-F238E27FC236}">
                <a16:creationId xmlns:a16="http://schemas.microsoft.com/office/drawing/2014/main" id="{70EBEA9D-DD5F-6E4E-898A-7483CF19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417195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43A3A026-7D41-624F-B45B-A50CC0D82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Frost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B8BA6F6E-0123-4E42-BA79-A6D100FE23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F4ACF482-C22F-7749-BE03-C6FC9D61E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Joint Airport Weather Studies (JAWS)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6C670321-52E8-7C4C-9DFA-79582E109C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Major research effort between FAA and NCAR during the 1980s to understand and find ways of dealing with downbursts.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Centered at Stapelton Airport in Denver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Once the phenomenon was understood, proposed solution included </a:t>
            </a:r>
            <a:r>
              <a:rPr lang="en-US" altLang="en-US" b="1">
                <a:ea typeface="ＭＳ Ｐゴシック" panose="020B0600070205080204" pitchFamily="34" charset="-128"/>
              </a:rPr>
              <a:t>terminal doppler radars</a:t>
            </a:r>
            <a:r>
              <a:rPr lang="en-US" altLang="en-US">
                <a:ea typeface="ＭＳ Ｐゴシック" panose="020B0600070205080204" pitchFamily="34" charset="-128"/>
              </a:rPr>
              <a:t> and LLWAS (</a:t>
            </a:r>
            <a:r>
              <a:rPr lang="en-US" altLang="en-US" b="1">
                <a:ea typeface="ＭＳ Ｐゴシック" panose="020B0600070205080204" pitchFamily="34" charset="-128"/>
              </a:rPr>
              <a:t>Low Level Wind Shear Alert System</a:t>
            </a:r>
            <a:r>
              <a:rPr lang="en-US" altLang="en-US">
                <a:ea typeface="ＭＳ Ｐゴシック" panose="020B0600070205080204" pitchFamily="34" charset="-128"/>
              </a:rPr>
              <a:t>).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>
            <a:extLst>
              <a:ext uri="{FF2B5EF4-FFF2-40B4-BE49-F238E27FC236}">
                <a16:creationId xmlns:a16="http://schemas.microsoft.com/office/drawing/2014/main" id="{F161DF36-A591-4C49-994A-47BCC105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2597"/>
            <a:ext cx="8305800" cy="558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5" descr="Figure 2. Locations of TDWR Installations.">
            <a:extLst>
              <a:ext uri="{FF2B5EF4-FFF2-40B4-BE49-F238E27FC236}">
                <a16:creationId xmlns:a16="http://schemas.microsoft.com/office/drawing/2014/main" id="{ED437EF6-746B-544E-9B2D-A9BC7BF0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0866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" name="Rectangle 6">
            <a:extLst>
              <a:ext uri="{FF2B5EF4-FFF2-40B4-BE49-F238E27FC236}">
                <a16:creationId xmlns:a16="http://schemas.microsoft.com/office/drawing/2014/main" id="{D435A439-2DAC-964C-A32B-4966CD301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8775"/>
            <a:ext cx="8077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Terminal Doppler Weather Radar (TDWR) is now deployed at 44 major airports. The TDWR mission is to provide wind shear detection services to air traffic controllers and supervisors 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5" descr="100_0039">
            <a:extLst>
              <a:ext uri="{FF2B5EF4-FFF2-40B4-BE49-F238E27FC236}">
                <a16:creationId xmlns:a16="http://schemas.microsoft.com/office/drawing/2014/main" id="{76C83C0F-34A4-8B4F-85C5-E29CC1CE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8" name="Rectangle 6">
            <a:extLst>
              <a:ext uri="{FF2B5EF4-FFF2-40B4-BE49-F238E27FC236}">
                <a16:creationId xmlns:a16="http://schemas.microsoft.com/office/drawing/2014/main" id="{B9C5C538-C7A1-0F42-8D5C-0185F3793A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3820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Low Level </a:t>
            </a:r>
            <a:r>
              <a:rPr lang="en-US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Windshear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Alert System (LLWAS)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>
            <a:extLst>
              <a:ext uri="{FF2B5EF4-FFF2-40B4-BE49-F238E27FC236}">
                <a16:creationId xmlns:a16="http://schemas.microsoft.com/office/drawing/2014/main" id="{BFC38D70-F247-0B4E-A89C-C3E789C6E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LLWAS</a:t>
            </a:r>
          </a:p>
        </p:txBody>
      </p:sp>
      <p:sp>
        <p:nvSpPr>
          <p:cNvPr id="172034" name="Rectangle 3">
            <a:extLst>
              <a:ext uri="{FF2B5EF4-FFF2-40B4-BE49-F238E27FC236}">
                <a16:creationId xmlns:a16="http://schemas.microsoft.com/office/drawing/2014/main" id="{26CC7616-CDB3-CD43-B3FA-8E919189D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29600" cy="2057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Multiple wind sensors scattered around airport and environs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Telemetered in real time to central computer.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Produces display and warnings. </a:t>
            </a:r>
          </a:p>
        </p:txBody>
      </p:sp>
      <p:pic>
        <p:nvPicPr>
          <p:cNvPr id="172035" name="Picture 2">
            <a:extLst>
              <a:ext uri="{FF2B5EF4-FFF2-40B4-BE49-F238E27FC236}">
                <a16:creationId xmlns:a16="http://schemas.microsoft.com/office/drawing/2014/main" id="{03656B47-5CE1-EA4D-B522-11763258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00600"/>
            <a:ext cx="324008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4" descr="aim0701_Auto6.gif                                              0020979A&#10;Cliff Disk                     BB5EA40C:">
            <a:extLst>
              <a:ext uri="{FF2B5EF4-FFF2-40B4-BE49-F238E27FC236}">
                <a16:creationId xmlns:a16="http://schemas.microsoft.com/office/drawing/2014/main" id="{38757E84-BF65-D842-987B-2E31395A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63246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D5E64-B675-C142-B77A-7CDA2AE27FD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The threat still exists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B74FB-B209-3745-98D8-D28DC17C8BA0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threat of downbursts has been reduced 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but not eliminated. </a:t>
            </a:r>
          </a:p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Microbursts noted in an average of 25 National Transportation Safety Board accidents and incident reports a year from 1983 through 2001. </a:t>
            </a:r>
          </a:p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vast majority of cases were nonfatal and most involved general aviation. </a:t>
            </a:r>
          </a:p>
          <a:p>
            <a:pPr eaLnBrk="1" hangingPunct="1">
              <a:defRPr/>
            </a:pP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EEE1-476D-4249-B0E2-9DA5C894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Forecasting Microbursts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344CD-F19F-BF43-8753-6CCA6A9EA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56862"/>
            <a:ext cx="7772400" cy="4114800"/>
          </a:xfrm>
        </p:spPr>
        <p:txBody>
          <a:bodyPr/>
          <a:lstStyle/>
          <a:p>
            <a:r>
              <a:rPr lang="en-US" dirty="0"/>
              <a:t>Useful tool is </a:t>
            </a:r>
            <a:r>
              <a:rPr lang="en-US" dirty="0">
                <a:solidFill>
                  <a:schemeClr val="accent2"/>
                </a:solidFill>
              </a:rPr>
              <a:t>DCAPE:  Downward Available Potential Energy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17772C-68D2-864B-8818-B96DDB4D4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95"/>
          <a:stretch/>
        </p:blipFill>
        <p:spPr>
          <a:xfrm>
            <a:off x="1295400" y="2895600"/>
            <a:ext cx="593936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691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F557-4E62-174C-BAD6-39D569F5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3DBF68-C30D-AB4E-BC3B-9C9A77259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166" y="723900"/>
            <a:ext cx="7297668" cy="5410200"/>
          </a:xfrm>
        </p:spPr>
      </p:pic>
    </p:spTree>
    <p:extLst>
      <p:ext uri="{BB962C8B-B14F-4D97-AF65-F5344CB8AC3E}">
        <p14:creationId xmlns:p14="http://schemas.microsoft.com/office/powerpoint/2010/main" val="83421735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D4E7-A3F1-D24A-95BA-FEF47189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96F9C60C-2233-6E45-91EB-660678FC1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531446"/>
            <a:ext cx="8435979" cy="5715000"/>
          </a:xfrm>
        </p:spPr>
      </p:pic>
    </p:spTree>
    <p:extLst>
      <p:ext uri="{BB962C8B-B14F-4D97-AF65-F5344CB8AC3E}">
        <p14:creationId xmlns:p14="http://schemas.microsoft.com/office/powerpoint/2010/main" val="930435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03BE-2B97-BF43-A134-7E2767B4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Icing Can Get Very Severe, Particularly on the Windward Side of Terrain Where Cloud Liquid Water Content is Very High</a:t>
            </a:r>
          </a:p>
        </p:txBody>
      </p:sp>
    </p:spTree>
    <p:extLst>
      <p:ext uri="{BB962C8B-B14F-4D97-AF65-F5344CB8AC3E}">
        <p14:creationId xmlns:p14="http://schemas.microsoft.com/office/powerpoint/2010/main" val="22907759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5570-1ABE-424A-AD0F-B12556CAB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Two Types of Microbursts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FD34-0A13-4047-9A11-A85BE9A48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4707"/>
            <a:ext cx="6324600" cy="4468586"/>
          </a:xfrm>
        </p:spPr>
        <p:txBody>
          <a:bodyPr/>
          <a:lstStyle/>
          <a:p>
            <a:r>
              <a:rPr lang="en-US" b="1" dirty="0"/>
              <a:t>Wet Microburst</a:t>
            </a:r>
          </a:p>
          <a:p>
            <a:pPr lvl="1"/>
            <a:r>
              <a:rPr lang="en-US" dirty="0"/>
              <a:t>Descent dominated by heavy precipitation dragging air down</a:t>
            </a:r>
          </a:p>
          <a:p>
            <a:pPr lvl="1"/>
            <a:r>
              <a:rPr lang="en-US" dirty="0"/>
              <a:t>Can have contribution of evaporation aloft.</a:t>
            </a:r>
          </a:p>
          <a:p>
            <a:r>
              <a:rPr lang="en-US" b="1" dirty="0"/>
              <a:t>Dry Microburst</a:t>
            </a:r>
          </a:p>
          <a:p>
            <a:pPr lvl="1"/>
            <a:r>
              <a:rPr lang="en-US" dirty="0"/>
              <a:t>Descent dominated by evaporation if precipitation falling into sub-saturated air below.</a:t>
            </a:r>
          </a:p>
          <a:p>
            <a:pPr lvl="1"/>
            <a:r>
              <a:rPr lang="en-US" dirty="0"/>
              <a:t>Often no rain reaches the ground</a:t>
            </a:r>
          </a:p>
        </p:txBody>
      </p:sp>
      <p:pic>
        <p:nvPicPr>
          <p:cNvPr id="4" name="Picture 4" descr="dissipating-tstm">
            <a:extLst>
              <a:ext uri="{FF2B5EF4-FFF2-40B4-BE49-F238E27FC236}">
                <a16:creationId xmlns:a16="http://schemas.microsoft.com/office/drawing/2014/main" id="{2F58B796-DE5B-E14C-AA1D-7372B9F8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65" y="2971800"/>
            <a:ext cx="2321635" cy="18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47316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>
            <a:extLst>
              <a:ext uri="{FF2B5EF4-FFF2-40B4-BE49-F238E27FC236}">
                <a16:creationId xmlns:a16="http://schemas.microsoft.com/office/drawing/2014/main" id="{D0C0310B-244C-B044-B6E9-2F441818F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11160" r="9507" b="45797"/>
          <a:stretch>
            <a:fillRect/>
          </a:stretch>
        </p:blipFill>
        <p:spPr bwMode="auto">
          <a:xfrm>
            <a:off x="84577" y="1981200"/>
            <a:ext cx="897484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35405-323B-7C41-A382-FCA41E139271}"/>
              </a:ext>
            </a:extLst>
          </p:cNvPr>
          <p:cNvSpPr txBox="1"/>
          <p:nvPr/>
        </p:nvSpPr>
        <p:spPr>
          <a:xfrm>
            <a:off x="1524000" y="762000"/>
            <a:ext cx="5568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Forecasting Microbursts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FA8A8-F300-A7EB-9C07-716EAAAA3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>
            <a:extLst>
              <a:ext uri="{FF2B5EF4-FFF2-40B4-BE49-F238E27FC236}">
                <a16:creationId xmlns:a16="http://schemas.microsoft.com/office/drawing/2014/main" id="{84E4A705-2015-A00E-409C-14CCB3D41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52963" r="11660" b="11957"/>
          <a:stretch>
            <a:fillRect/>
          </a:stretch>
        </p:blipFill>
        <p:spPr bwMode="auto">
          <a:xfrm>
            <a:off x="387637" y="2648554"/>
            <a:ext cx="8785546" cy="236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4B53-289A-8219-9CF8-5CA307A43C6F}"/>
              </a:ext>
            </a:extLst>
          </p:cNvPr>
          <p:cNvSpPr txBox="1"/>
          <p:nvPr/>
        </p:nvSpPr>
        <p:spPr>
          <a:xfrm>
            <a:off x="1524000" y="762000"/>
            <a:ext cx="5568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Forecasting Microbursts</a:t>
            </a:r>
          </a:p>
        </p:txBody>
      </p:sp>
    </p:spTree>
    <p:extLst>
      <p:ext uri="{BB962C8B-B14F-4D97-AF65-F5344CB8AC3E}">
        <p14:creationId xmlns:p14="http://schemas.microsoft.com/office/powerpoint/2010/main" val="333064188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8CCF635C-7387-114E-8BCA-ADD7174DF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Obstruction to Visibility</a:t>
            </a:r>
          </a:p>
        </p:txBody>
      </p:sp>
      <p:sp>
        <p:nvSpPr>
          <p:cNvPr id="178178" name="Content Placeholder 2">
            <a:extLst>
              <a:ext uri="{FF2B5EF4-FFF2-40B4-BE49-F238E27FC236}">
                <a16:creationId xmlns:a16="http://schemas.microsoft.com/office/drawing/2014/main" id="{4E82181A-01B8-6D42-AF12-DCE064C2E4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534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Two main parameters of concern: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Horizontal visibility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Ceiling:  height of first broken layer (&gt; 5/8 coverage)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Determines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Who can fly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Where they can fly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Fuel requirements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Need for backup airports</a:t>
            </a:r>
          </a:p>
          <a:p>
            <a:pPr lvl="2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2BA2474F-77F2-C74F-AD4B-01AA4861C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838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Flight Rule Criteria</a:t>
            </a:r>
          </a:p>
        </p:txBody>
      </p:sp>
      <p:pic>
        <p:nvPicPr>
          <p:cNvPr id="179202" name="Content Placeholder 3">
            <a:extLst>
              <a:ext uri="{FF2B5EF4-FFF2-40B4-BE49-F238E27FC236}">
                <a16:creationId xmlns:a16="http://schemas.microsoft.com/office/drawing/2014/main" id="{38E0E612-0286-8841-8726-183765DC36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57400"/>
            <a:ext cx="8007350" cy="2960688"/>
          </a:xfr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027AD26B-EFB1-9E4C-B42A-2700DB30C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Issues for Visibility and Ceiling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1A9789E1-9C81-CA40-B365-3382D494FD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Fog and stratus—radiation fog is generally the worst problem.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Haze and smoke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Dust storms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Blowing snow and heavy precipitation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D2F9B-AA35-A14C-9FC6-0E69786B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Aviation Forecasts and Warnings are Communicated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FD1EB-882E-B34F-9312-F17AC70D3DC1}"/>
              </a:ext>
            </a:extLst>
          </p:cNvPr>
          <p:cNvSpPr txBox="1"/>
          <p:nvPr/>
        </p:nvSpPr>
        <p:spPr>
          <a:xfrm>
            <a:off x="1371601" y="3657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TAFS, TWEEBS, AIRMETS, and  SIGMETS</a:t>
            </a:r>
          </a:p>
        </p:txBody>
      </p:sp>
    </p:spTree>
    <p:extLst>
      <p:ext uri="{BB962C8B-B14F-4D97-AF65-F5344CB8AC3E}">
        <p14:creationId xmlns:p14="http://schemas.microsoft.com/office/powerpoint/2010/main" val="103312542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DD68A71F-59FD-D747-9A2D-61F73B856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Forecasts and Warnings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CE171-C754-954B-9C59-F8BBC4EB8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/>
              <a:t>TAF-Terminal Aerodrome Forecast</a:t>
            </a:r>
          </a:p>
          <a:p>
            <a:pPr>
              <a:defRPr/>
            </a:pPr>
            <a:r>
              <a:rPr lang="en-US" dirty="0"/>
              <a:t>A concise statement of the expected meteorological conditions at an airport during a specified period (generally 24 h)</a:t>
            </a:r>
          </a:p>
          <a:p>
            <a:pPr>
              <a:defRPr/>
            </a:pPr>
            <a:r>
              <a:rPr lang="en-US" dirty="0"/>
              <a:t>Issued every six hours for major civil airfields for an area within approximately five statute miles an airport runway.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731C0D09-C4A8-D84B-ABA7-2C4BD0E90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9FBD7B28-E55E-644E-AF9B-1088F3677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999" y="2667000"/>
            <a:ext cx="8660895" cy="1905000"/>
          </a:xfr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7DF0-6C07-C448-B7C0-3C7338C5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8BF44C8-C02F-8A40-8625-39CE979E2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7963536" cy="4800600"/>
          </a:xfrm>
        </p:spPr>
      </p:pic>
    </p:spTree>
    <p:extLst>
      <p:ext uri="{BB962C8B-B14F-4D97-AF65-F5344CB8AC3E}">
        <p14:creationId xmlns:p14="http://schemas.microsoft.com/office/powerpoint/2010/main" val="226127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81BF615A-B6D9-F642-B73A-A4C963289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NOAA P3 During IMPROVE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Experiment (western Oregon)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A97F0F28-7A59-C242-8555-3CB21DB19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0723" name="Picture 4" descr="alb17_eckel_011_11.jpg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37C44D6-FF3E-CC42-BF4C-93C8DC751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7" b="-1"/>
          <a:stretch/>
        </p:blipFill>
        <p:spPr bwMode="auto">
          <a:xfrm>
            <a:off x="1326021" y="2503837"/>
            <a:ext cx="30035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alb18_smull_roll_08_026_22a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7FCC6EA-F765-4849-BDAA-7517B9B6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91" y="16764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>
            <a:extLst>
              <a:ext uri="{FF2B5EF4-FFF2-40B4-BE49-F238E27FC236}">
                <a16:creationId xmlns:a16="http://schemas.microsoft.com/office/drawing/2014/main" id="{DF512E1B-6C0D-B549-B8D9-27E24180E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TWEB:  Transcribed Weather Broadcast</a:t>
            </a:r>
          </a:p>
        </p:txBody>
      </p:sp>
      <p:sp>
        <p:nvSpPr>
          <p:cNvPr id="183298" name="Content Placeholder 2">
            <a:extLst>
              <a:ext uri="{FF2B5EF4-FFF2-40B4-BE49-F238E27FC236}">
                <a16:creationId xmlns:a16="http://schemas.microsoft.com/office/drawing/2014/main" id="{2F332E08-F920-7547-9989-709F4CED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TWEBs are meteorological and aeronautical data recorded that are recorded and broadcasted continuously over selected low/medium frequency navigational aids and/or VHF Omni-Directional (VOR) equipment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>
            <a:extLst>
              <a:ext uri="{FF2B5EF4-FFF2-40B4-BE49-F238E27FC236}">
                <a16:creationId xmlns:a16="http://schemas.microsoft.com/office/drawing/2014/main" id="{674F7409-4838-2141-94B1-8B9BA175B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AIRMET (Airman’s METerological Information)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EFF83-B11C-5B4F-9452-D7E006EF8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33600"/>
            <a:ext cx="8305800" cy="4114800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/>
              <a:t>A concise description of weather phenomena that are occurring or may occur (forecast) along an air route that may affect aircraft safety. </a:t>
            </a:r>
          </a:p>
          <a:p>
            <a:pPr>
              <a:defRPr/>
            </a:pPr>
            <a:r>
              <a:rPr lang="en-US" dirty="0"/>
              <a:t>AIRMETs cover non-severe weather: </a:t>
            </a:r>
            <a:r>
              <a:rPr lang="en-US" b="1" dirty="0"/>
              <a:t>moderate turbulence and icing, sustained surface winds of 30 knots or more, or widespread restricted visibility.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90B1-3F86-8900-3459-BFAADE829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D6376576-6344-9AE7-CA01-5DCE6D7F0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681" y="1981200"/>
            <a:ext cx="7368638" cy="4114800"/>
          </a:xfrm>
        </p:spPr>
      </p:pic>
    </p:spTree>
    <p:extLst>
      <p:ext uri="{BB962C8B-B14F-4D97-AF65-F5344CB8AC3E}">
        <p14:creationId xmlns:p14="http://schemas.microsoft.com/office/powerpoint/2010/main" val="388208773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>
            <a:extLst>
              <a:ext uri="{FF2B5EF4-FFF2-40B4-BE49-F238E27FC236}">
                <a16:creationId xmlns:a16="http://schemas.microsoft.com/office/drawing/2014/main" id="{585B17B2-4BA2-7847-9935-555E97C6F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SIGMET (SIGnificant METeorological Information)</a:t>
            </a:r>
          </a:p>
        </p:txBody>
      </p:sp>
      <p:sp>
        <p:nvSpPr>
          <p:cNvPr id="185346" name="Content Placeholder 2">
            <a:extLst>
              <a:ext uri="{FF2B5EF4-FFF2-40B4-BE49-F238E27FC236}">
                <a16:creationId xmlns:a16="http://schemas.microsoft.com/office/drawing/2014/main" id="{EEEF2F0B-FA8C-6743-A778-6FB66973E9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910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A weather advisory that contains meteorological information  information of severe weather that concerns the safety of aircraft.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There are two types of SIGMETs - </a:t>
            </a:r>
            <a:r>
              <a:rPr lang="en-US" altLang="en-US" sz="2400" b="1">
                <a:ea typeface="ＭＳ Ｐゴシック" panose="020B0600070205080204" pitchFamily="34" charset="-128"/>
              </a:rPr>
              <a:t>convective and non-convective.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The criteria for a </a:t>
            </a:r>
            <a:r>
              <a:rPr lang="en-US" altLang="en-US" sz="2400" b="1">
                <a:ea typeface="ＭＳ Ｐゴシック" panose="020B0600070205080204" pitchFamily="34" charset="-128"/>
              </a:rPr>
              <a:t>non-convective SIGMET </a:t>
            </a:r>
            <a:r>
              <a:rPr lang="en-US" altLang="en-US" sz="2400">
                <a:ea typeface="ＭＳ Ｐゴシック" panose="020B0600070205080204" pitchFamily="34" charset="-128"/>
              </a:rPr>
              <a:t>are severe or greater turbulence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area, severe or greater icing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 or instrument conditions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 due to dust, sand, or volcanic ash.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>
            <a:extLst>
              <a:ext uri="{FF2B5EF4-FFF2-40B4-BE49-F238E27FC236}">
                <a16:creationId xmlns:a16="http://schemas.microsoft.com/office/drawing/2014/main" id="{CAF00E5B-9A9F-5E44-86D8-EF8F89035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4050" y="381000"/>
            <a:ext cx="7772400" cy="685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SIGMET</a:t>
            </a:r>
          </a:p>
        </p:txBody>
      </p:sp>
      <p:sp>
        <p:nvSpPr>
          <p:cNvPr id="186370" name="Content Placeholder 2">
            <a:extLst>
              <a:ext uri="{FF2B5EF4-FFF2-40B4-BE49-F238E27FC236}">
                <a16:creationId xmlns:a16="http://schemas.microsoft.com/office/drawing/2014/main" id="{362C2983-E762-AC4F-A6D2-FF9D9AA57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050" y="14478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Line of thunderstorms</a:t>
            </a:r>
            <a:r>
              <a:rPr lang="en-US" altLang="en-US">
                <a:ea typeface="ＭＳ Ｐゴシック" panose="020B0600070205080204" pitchFamily="34" charset="-128"/>
              </a:rPr>
              <a:t> at least 60 miles long with thunderstorms affecting 40% of its length.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Area of thunderstorms</a:t>
            </a:r>
            <a:r>
              <a:rPr lang="en-US" altLang="en-US">
                <a:ea typeface="ＭＳ Ｐゴシック" panose="020B0600070205080204" pitchFamily="34" charset="-128"/>
              </a:rPr>
              <a:t> covering at least 40% of the area concerned and exhibiting a very strong radar reflectivity or a significant satellite or lightning signature.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>
            <a:extLst>
              <a:ext uri="{FF2B5EF4-FFF2-40B4-BE49-F238E27FC236}">
                <a16:creationId xmlns:a16="http://schemas.microsoft.com/office/drawing/2014/main" id="{96EF19D6-52C7-7743-BFB6-F39CFB85F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44475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SIGMET</a:t>
            </a:r>
          </a:p>
        </p:txBody>
      </p:sp>
      <p:sp>
        <p:nvSpPr>
          <p:cNvPr id="187394" name="Content Placeholder 2">
            <a:extLst>
              <a:ext uri="{FF2B5EF4-FFF2-40B4-BE49-F238E27FC236}">
                <a16:creationId xmlns:a16="http://schemas.microsoft.com/office/drawing/2014/main" id="{65E629DC-139E-D14B-AF7A-E4C380F433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382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Embedded or severe thunderstorms</a:t>
            </a:r>
            <a:r>
              <a:rPr lang="en-US" altLang="en-US" dirty="0">
                <a:ea typeface="ＭＳ Ｐゴシック" panose="020B0600070205080204" pitchFamily="34" charset="-128"/>
              </a:rPr>
              <a:t> expected to occur for more than 30 minutes.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Special issuance criteria include: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tornado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hail greater than or equal to 3/4 inches in diameter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wind gusts greater than or equal to 50 knots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Any convective SIGMET implies severe or greater turbulence, severe icing, and low level wind shear. 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696F-AE56-2B83-83A7-0E9195B2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99F009BB-0ABF-02E2-2025-39CC5194F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432" y="1219200"/>
            <a:ext cx="8460288" cy="4724400"/>
          </a:xfrm>
        </p:spPr>
      </p:pic>
    </p:spTree>
    <p:extLst>
      <p:ext uri="{BB962C8B-B14F-4D97-AF65-F5344CB8AC3E}">
        <p14:creationId xmlns:p14="http://schemas.microsoft.com/office/powerpoint/2010/main" val="1338518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A69F9C05-5427-B04E-906B-8D79031C6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DC240C64-80CD-1344-8340-F41A6C941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7" name="Picture 4" descr="alb15_smull_roll_05_023_20.jpg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C91EE22-17A1-1542-9BDD-533A1C16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599113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41356527-0957-9847-BE61-B37A31477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Meteorology and Forecasting</a:t>
            </a:r>
          </a:p>
        </p:txBody>
      </p:sp>
      <p:sp>
        <p:nvSpPr>
          <p:cNvPr id="16386" name="Content Placeholder 3">
            <a:extLst>
              <a:ext uri="{FF2B5EF4-FFF2-40B4-BE49-F238E27FC236}">
                <a16:creationId xmlns:a16="http://schemas.microsoft.com/office/drawing/2014/main" id="{0A79E38A-2137-9C42-9F00-E1E24C1F72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981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FAA estimates than 50% of aircraft accidents are weather related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Meteorology has substantial implications of weather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Cancellations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Delays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Extra fuel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Controls who can fly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BC690E9-DF20-C144-BD97-E74B656D2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Relative Frequencies (500-700 </a:t>
            </a:r>
            <a:r>
              <a:rPr lang="en-US" altLang="en-US" sz="40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1A85986-4678-CA46-BD81-EAF51193A8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Rime-72%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Clear-10%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Clear-Rime:  17%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Frost: 1%</a:t>
            </a:r>
          </a:p>
        </p:txBody>
      </p:sp>
      <p:pic>
        <p:nvPicPr>
          <p:cNvPr id="32771" name="Picture 2" descr="A picture containing text, container, blue, box&#10;&#10;Description automatically generated">
            <a:extLst>
              <a:ext uri="{FF2B5EF4-FFF2-40B4-BE49-F238E27FC236}">
                <a16:creationId xmlns:a16="http://schemas.microsoft.com/office/drawing/2014/main" id="{F5643258-C9B8-D54D-8F37-7160AB10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0101"/>
            <a:ext cx="416718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174EFE02-C83E-5A4D-BA6F-D07936ACB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Intensity of Icing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9CFA9085-660B-A24E-9DA5-19F84EBFC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88" y="17526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Trace</a:t>
            </a:r>
            <a:r>
              <a:rPr lang="en-US" altLang="en-US">
                <a:ea typeface="ＭＳ Ｐゴシック" panose="020B0600070205080204" pitchFamily="34" charset="-128"/>
              </a:rPr>
              <a:t>:  Perceptible but not hazardous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Light</a:t>
            </a:r>
            <a:r>
              <a:rPr lang="en-US" altLang="en-US">
                <a:ea typeface="ＭＳ Ｐゴシック" panose="020B0600070205080204" pitchFamily="34" charset="-128"/>
              </a:rPr>
              <a:t>:  Accumulation may create a problem under prolonged exposure (&gt; 1hr).  Deice occasionally.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Moderate</a:t>
            </a:r>
            <a:r>
              <a:rPr lang="en-US" altLang="en-US">
                <a:ea typeface="ＭＳ Ｐゴシック" panose="020B0600070205080204" pitchFamily="34" charset="-128"/>
              </a:rPr>
              <a:t>:  Short encounters are potentially hazardous. Deicing/anti-icing mandatory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Severe</a:t>
            </a:r>
            <a:r>
              <a:rPr lang="en-US" altLang="en-US">
                <a:ea typeface="ＭＳ Ｐゴシック" panose="020B0600070205080204" pitchFamily="34" charset="-128"/>
              </a:rPr>
              <a:t>: Deicing/anti-icing equipment is inadequate.  Immediate diversion is necessary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78288A7-2256-4E40-9A8B-2DC79A784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8C044A45-83C5-B645-94E7-62EC924756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163" y="1371600"/>
            <a:ext cx="8067675" cy="44196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869D2BB4-EB94-FF40-A1DE-A8D8385E6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66700"/>
            <a:ext cx="7848600" cy="5715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From NOAA AWC</a:t>
            </a:r>
          </a:p>
        </p:txBody>
      </p:sp>
      <p:pic>
        <p:nvPicPr>
          <p:cNvPr id="35842" name="Content Placeholder 4">
            <a:extLst>
              <a:ext uri="{FF2B5EF4-FFF2-40B4-BE49-F238E27FC236}">
                <a16:creationId xmlns:a16="http://schemas.microsoft.com/office/drawing/2014/main" id="{9AAC3B70-78F6-1241-BA36-146A572A24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05000"/>
            <a:ext cx="3182938" cy="3351213"/>
          </a:xfrm>
        </p:spPr>
      </p:pic>
      <p:pic>
        <p:nvPicPr>
          <p:cNvPr id="35843" name="Picture 2" descr="Map&#10;&#10;Description automatically generated">
            <a:extLst>
              <a:ext uri="{FF2B5EF4-FFF2-40B4-BE49-F238E27FC236}">
                <a16:creationId xmlns:a16="http://schemas.microsoft.com/office/drawing/2014/main" id="{47B15056-0A53-244B-BA4A-E2D2332E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8382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>
            <a:extLst>
              <a:ext uri="{FF2B5EF4-FFF2-40B4-BE49-F238E27FC236}">
                <a16:creationId xmlns:a16="http://schemas.microsoft.com/office/drawing/2014/main" id="{28F8BCDE-3F95-FE47-A782-364E0D5A7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251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9D398CC-D46D-514E-99D3-D9A9C05D3E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>
            <a:fillRect/>
          </a:stretch>
        </p:blipFill>
        <p:spPr>
          <a:xfrm>
            <a:off x="685800" y="76200"/>
            <a:ext cx="8077200" cy="683418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B24C45BE-795C-D146-96A8-0D3E615884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Physical Factors Affecting Aircraft Icing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631BB3B1-17BA-8D43-BEFF-9CD8909D21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Worst icing occurs as aircraft fly through supercooled clouds or freezing rain.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Ice crystals (e.g., snow) are not a problem—just bounce off aircraft.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Major factors include </a:t>
            </a:r>
            <a:r>
              <a:rPr lang="en-US" altLang="en-US" b="1" dirty="0">
                <a:ea typeface="ＭＳ Ｐゴシック" panose="020B0600070205080204" pitchFamily="34" charset="-128"/>
              </a:rPr>
              <a:t>temperature, liquid water content, and droplet size distribution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ABBE202C-ED92-024A-B3C9-901775E46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B2C6D014-0394-AC43-A3A7-7B9EA15B2D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&lt; -40C:  no supercooled water and no threat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&gt; 0C, no problem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between 0C and roughly -15C is the big threat range.</a:t>
            </a:r>
          </a:p>
          <a:p>
            <a:pPr lvl="2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Few active freezing nuclei in this temperature range</a:t>
            </a:r>
          </a:p>
          <a:p>
            <a:pPr lvl="2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lots of supercooled water, which freezes on contact with airframe.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28861BD-6BA6-AC4F-9B83-3614F73CC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B23CA303-55FA-764F-AA12-03813CDC6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rimefreq.gif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C7DE9314-D861-D349-82B8-BC37AF50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463"/>
            <a:ext cx="670560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EC02200-7DCE-214C-8B79-5B53D33C3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Liquid Water Content (LWC)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ED819673-F2B9-5347-A373-F753BA7576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Important factor </a:t>
            </a:r>
            <a:r>
              <a:rPr lang="en-US" altLang="en-US" dirty="0">
                <a:ea typeface="ＭＳ Ｐゴシック" panose="020B0600070205080204" pitchFamily="34" charset="-128"/>
              </a:rPr>
              <a:t>in determining </a:t>
            </a:r>
            <a:r>
              <a:rPr lang="en-US" altLang="en-US" b="1" dirty="0">
                <a:ea typeface="ＭＳ Ｐゴシック" panose="020B0600070205080204" pitchFamily="34" charset="-128"/>
              </a:rPr>
              <a:t>ice accumulation rate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general, MUCH greater in </a:t>
            </a:r>
            <a:r>
              <a:rPr lang="en-US" altLang="en-US" dirty="0" err="1">
                <a:ea typeface="ＭＳ Ｐゴシック" panose="020B0600070205080204" pitchFamily="34" charset="-128"/>
              </a:rPr>
              <a:t>cumuloform</a:t>
            </a:r>
            <a:r>
              <a:rPr lang="en-US" altLang="en-US" dirty="0">
                <a:ea typeface="ＭＳ Ｐゴシック" panose="020B0600070205080204" pitchFamily="34" charset="-128"/>
              </a:rPr>
              <a:t> than stratiform clouds.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High in orographic clouds on windward slopes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Generally largest in higher portion of clouds.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Content Placeholder 4">
            <a:extLst>
              <a:ext uri="{FF2B5EF4-FFF2-40B4-BE49-F238E27FC236}">
                <a16:creationId xmlns:a16="http://schemas.microsoft.com/office/drawing/2014/main" id="{B85A0FEB-EF74-F646-ACF5-9B017D59CE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62200"/>
            <a:ext cx="8524875" cy="2941638"/>
          </a:xfrm>
        </p:spPr>
      </p:pic>
      <p:sp>
        <p:nvSpPr>
          <p:cNvPr id="40962" name="TextBox 1">
            <a:extLst>
              <a:ext uri="{FF2B5EF4-FFF2-40B4-BE49-F238E27FC236}">
                <a16:creationId xmlns:a16="http://schemas.microsoft.com/office/drawing/2014/main" id="{8A0189F4-0CD2-0A4D-A96E-86530296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838200"/>
            <a:ext cx="342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accent2"/>
                </a:solidFill>
              </a:rPr>
              <a:t>LWC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DB2E9B-007B-85E1-1786-A13397F78B41}"/>
              </a:ext>
            </a:extLst>
          </p:cNvPr>
          <p:cNvSpPr txBox="1"/>
          <p:nvPr/>
        </p:nvSpPr>
        <p:spPr>
          <a:xfrm>
            <a:off x="1524000" y="5581342"/>
            <a:ext cx="1470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Windward</a:t>
            </a:r>
          </a:p>
          <a:p>
            <a:r>
              <a:rPr lang="en-US" dirty="0"/>
              <a:t>slopes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38575-11BA-086B-5343-51D2ED66EE5F}"/>
              </a:ext>
            </a:extLst>
          </p:cNvPr>
          <p:cNvSpPr txBox="1"/>
          <p:nvPr/>
        </p:nvSpPr>
        <p:spPr>
          <a:xfrm>
            <a:off x="5410200" y="586740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D016C782-5BE3-504B-8FF3-1BC3D5290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Aviation Hazards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D01C0D9B-AC06-5D42-8510-D84BB3919B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41488"/>
            <a:ext cx="8153400" cy="1676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Icing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Turbulence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Obstructions to Visibility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Wind shear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6A4FBF54-B41A-3B4D-A7C1-91E27E222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4635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ECDD2031-590B-464C-AAF8-AA3D25584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Droplet Size Distribution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388D7B27-F784-7841-8DD1-0A91AF03CF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Small particles are collected </a:t>
            </a:r>
            <a:r>
              <a:rPr lang="en-US" altLang="en-US" b="1" dirty="0">
                <a:ea typeface="ＭＳ Ｐゴシック" panose="020B0600070205080204" pitchFamily="34" charset="-128"/>
              </a:rPr>
              <a:t>less effectively than large ones.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Why?  Small particles tend to follow the airstream that is deflected by the aircraft.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Large droplets have so much momentum that have a greater tendency to hit the plane.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A414C7B-9907-DB45-AFE5-95474E763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33667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Small droplets tend to be deflected more by the flow around aircraft</a:t>
            </a:r>
          </a:p>
        </p:txBody>
      </p:sp>
      <p:pic>
        <p:nvPicPr>
          <p:cNvPr id="43010" name="Content Placeholder 8">
            <a:extLst>
              <a:ext uri="{FF2B5EF4-FFF2-40B4-BE49-F238E27FC236}">
                <a16:creationId xmlns:a16="http://schemas.microsoft.com/office/drawing/2014/main" id="{AD0BDC69-2A64-3944-8ADD-6DF4651440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/>
          <a:stretch>
            <a:fillRect/>
          </a:stretch>
        </p:blipFill>
        <p:spPr>
          <a:xfrm>
            <a:off x="1066800" y="3200400"/>
            <a:ext cx="7302500" cy="2971800"/>
          </a:xfrm>
        </p:spPr>
      </p:pic>
      <p:sp>
        <p:nvSpPr>
          <p:cNvPr id="43011" name="Rectangle 1">
            <a:extLst>
              <a:ext uri="{FF2B5EF4-FFF2-40B4-BE49-F238E27FC236}">
                <a16:creationId xmlns:a16="http://schemas.microsoft.com/office/drawing/2014/main" id="{BF438CEE-3A1A-B848-954E-C79D6D30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334000"/>
            <a:ext cx="297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2" name="Right Arrow 2">
            <a:extLst>
              <a:ext uri="{FF2B5EF4-FFF2-40B4-BE49-F238E27FC236}">
                <a16:creationId xmlns:a16="http://schemas.microsoft.com/office/drawing/2014/main" id="{B193C6D6-60D1-B44E-AF65-76A6427C84F5}"/>
              </a:ext>
            </a:extLst>
          </p:cNvPr>
          <p:cNvSpPr>
            <a:spLocks noChangeArrowheads="1"/>
          </p:cNvSpPr>
          <p:nvPr/>
        </p:nvSpPr>
        <p:spPr bwMode="auto">
          <a:xfrm rot="-1103900">
            <a:off x="1541463" y="4311650"/>
            <a:ext cx="1219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Large</a:t>
            </a:r>
          </a:p>
        </p:txBody>
      </p:sp>
      <p:sp>
        <p:nvSpPr>
          <p:cNvPr id="43013" name="Right Arrow 3">
            <a:extLst>
              <a:ext uri="{FF2B5EF4-FFF2-40B4-BE49-F238E27FC236}">
                <a16:creationId xmlns:a16="http://schemas.microsoft.com/office/drawing/2014/main" id="{C6AF3873-4A5A-7848-8308-A46B31A19D08}"/>
              </a:ext>
            </a:extLst>
          </p:cNvPr>
          <p:cNvSpPr>
            <a:spLocks noChangeArrowheads="1"/>
          </p:cNvSpPr>
          <p:nvPr/>
        </p:nvSpPr>
        <p:spPr bwMode="auto">
          <a:xfrm rot="-1907784">
            <a:off x="2084388" y="3643313"/>
            <a:ext cx="1143000" cy="349250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Small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FA416296-C1A6-DF4D-A591-F9A861532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Non-Meteorological Factors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047F41B-4474-5440-9440-BDDD70049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8077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Collection efficiency of aircraft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Radius of curvature of aircraft structure is important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Sharp, narrow structures encourage more collection, since flow is less disturbed.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5C310140-9EBB-7742-A7A2-50E5CF6F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11053"/>
            <a:ext cx="6032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1CA0097C-F569-8545-B02D-B3E844643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Icing issues at low speeds?</a:t>
            </a:r>
          </a:p>
        </p:txBody>
      </p:sp>
      <p:pic>
        <p:nvPicPr>
          <p:cNvPr id="45058" name="Content Placeholder 4">
            <a:extLst>
              <a:ext uri="{FF2B5EF4-FFF2-40B4-BE49-F238E27FC236}">
                <a16:creationId xmlns:a16="http://schemas.microsoft.com/office/drawing/2014/main" id="{5FF36BE4-EFB2-8642-BDB8-FC1B2518B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905000"/>
            <a:ext cx="5943600" cy="393541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F45DA57E-4180-1144-84A3-11553F874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Aerodynamical heating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3EA74E2B-8733-B44B-B851-196441FAE5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2175" y="1752600"/>
            <a:ext cx="7772400" cy="4114800"/>
          </a:xfrm>
        </p:spPr>
        <p:txBody>
          <a:bodyPr/>
          <a:lstStyle/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Adiabatic compression and friction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Very slow aircraft ~1F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Supersonic at low altitude ~50F!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6083" name="Picture 4">
            <a:extLst>
              <a:ext uri="{FF2B5EF4-FFF2-40B4-BE49-F238E27FC236}">
                <a16:creationId xmlns:a16="http://schemas.microsoft.com/office/drawing/2014/main" id="{07A02ACA-777D-9F4B-AEF5-944B9320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5594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208BE17D-9659-0849-9FD8-96060E608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No icing worries when going fast</a:t>
            </a:r>
          </a:p>
        </p:txBody>
      </p:sp>
      <p:pic>
        <p:nvPicPr>
          <p:cNvPr id="47106" name="Content Placeholder 4">
            <a:extLst>
              <a:ext uri="{FF2B5EF4-FFF2-40B4-BE49-F238E27FC236}">
                <a16:creationId xmlns:a16="http://schemas.microsoft.com/office/drawing/2014/main" id="{3D943253-19B2-1843-B833-789652F79F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738" y="1600200"/>
            <a:ext cx="7248525" cy="45339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D11F637-0AED-EC45-92CD-A68B8DDF0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838200"/>
            <a:ext cx="80010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Icing by Meteorological Situation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E2FCD9F0-D41A-C74E-964A-699A20DB77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2860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Low-mid stratiform (stratus, stratocumulus)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Convective-cumuloform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 fronts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Cold fronts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Orographic clouds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Freezing Rain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856164CC-DFD3-984C-B949-38D9CE246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025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Low-Mid-Level Stratiform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134BDF29-8B77-9E4F-8648-15863C1CF1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5638" y="1219200"/>
            <a:ext cx="7824787" cy="1600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Stratus, stratocumulus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Icing generally </a:t>
            </a:r>
            <a:r>
              <a:rPr lang="en-US" altLang="en-US" b="1" dirty="0">
                <a:ea typeface="ＭＳ Ｐゴシック" panose="020B0600070205080204" pitchFamily="34" charset="-128"/>
              </a:rPr>
              <a:t>trace to light</a:t>
            </a:r>
            <a:r>
              <a:rPr lang="en-US" altLang="en-US" dirty="0">
                <a:ea typeface="ＭＳ Ｐゴシック" panose="020B0600070205080204" pitchFamily="34" charset="-128"/>
              </a:rPr>
              <a:t>, max values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near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top of cloud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49155" name="Picture 4">
            <a:extLst>
              <a:ext uri="{FF2B5EF4-FFF2-40B4-BE49-F238E27FC236}">
                <a16:creationId xmlns:a16="http://schemas.microsoft.com/office/drawing/2014/main" id="{C6FA355F-EEA7-D743-93DB-A4614CC4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67056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57100920-E9CA-6C45-B62B-FFF042D95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Convective,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Cumuloform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561A3D0A-2247-6E44-BE65-6D8B0E549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1146048"/>
            <a:ext cx="5905500" cy="4340352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Potentially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SERIOUS</a:t>
            </a:r>
            <a:r>
              <a:rPr lang="en-US" altLang="en-US" sz="2800" dirty="0">
                <a:ea typeface="ＭＳ Ｐゴシック" panose="020B0600070205080204" pitchFamily="34" charset="-128"/>
              </a:rPr>
              <a:t> icing threat because of the large LWC content and lots of supercooled water.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Icing area is smaller horizontally but greater vertically than stratiform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Icing in cumulus can range from trace to severe.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Worse in upper part of cloud.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Most severe in cumulus congestus just before transition to cumulonimbus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88451080-7EA6-D546-BB00-14353177D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272" y="2895600"/>
            <a:ext cx="3251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6D52D36F-79BB-A84C-8CE7-D2676647F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In mature cumulonimbus, icing mainly in updraft region.</a:t>
            </a:r>
          </a:p>
        </p:txBody>
      </p:sp>
      <p:pic>
        <p:nvPicPr>
          <p:cNvPr id="51202" name="Content Placeholder 4">
            <a:extLst>
              <a:ext uri="{FF2B5EF4-FFF2-40B4-BE49-F238E27FC236}">
                <a16:creationId xmlns:a16="http://schemas.microsoft.com/office/drawing/2014/main" id="{EFAADD30-6B70-1A43-887A-B7CF07EDD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3" y="1295400"/>
            <a:ext cx="4465637" cy="4983163"/>
          </a:xfrm>
        </p:spPr>
      </p:pic>
      <p:pic>
        <p:nvPicPr>
          <p:cNvPr id="51203" name="Picture 8">
            <a:extLst>
              <a:ext uri="{FF2B5EF4-FFF2-40B4-BE49-F238E27FC236}">
                <a16:creationId xmlns:a16="http://schemas.microsoft.com/office/drawing/2014/main" id="{1B475AC6-AEBE-C94F-ACFE-46E267D1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547813"/>
            <a:ext cx="44227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08C6F9A-746F-2D4D-B92C-A333309400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Icing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543E798-F6EB-7943-A7E9-111BD462E7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18210" y="1371600"/>
            <a:ext cx="7315200" cy="1752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ea typeface="+mn-ea"/>
                <a:cs typeface="+mn-cs"/>
              </a:rPr>
              <a:t>Two major failure modes: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Commercial plane taking off in or after snowfall 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General aviation plane in terrain with clouds/precipitation</a:t>
            </a:r>
          </a:p>
        </p:txBody>
      </p:sp>
      <p:pic>
        <p:nvPicPr>
          <p:cNvPr id="18435" name="Picture 2" descr="A picture containing plane, outdoor, smoke, fighter&#10;&#10;Description automatically generated">
            <a:extLst>
              <a:ext uri="{FF2B5EF4-FFF2-40B4-BE49-F238E27FC236}">
                <a16:creationId xmlns:a16="http://schemas.microsoft.com/office/drawing/2014/main" id="{300F9569-E65E-214E-A5D1-00E9C277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10" y="4114800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DA622A2A-C99E-5E4E-A3E7-FEA262195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Cirrus.. no problem since an ice cloud</a:t>
            </a:r>
          </a:p>
        </p:txBody>
      </p:sp>
      <p:pic>
        <p:nvPicPr>
          <p:cNvPr id="52226" name="Content Placeholder 4">
            <a:extLst>
              <a:ext uri="{FF2B5EF4-FFF2-40B4-BE49-F238E27FC236}">
                <a16:creationId xmlns:a16="http://schemas.microsoft.com/office/drawing/2014/main" id="{A7F53525-E78C-FA4D-B570-12527B8542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1981200"/>
            <a:ext cx="7613650" cy="4114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B616F186-C072-4B41-ADCE-4409B79EB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clouds--~85% of icing incidents</a:t>
            </a:r>
          </a:p>
        </p:txBody>
      </p:sp>
      <p:pic>
        <p:nvPicPr>
          <p:cNvPr id="53250" name="Content Placeholder 4">
            <a:extLst>
              <a:ext uri="{FF2B5EF4-FFF2-40B4-BE49-F238E27FC236}">
                <a16:creationId xmlns:a16="http://schemas.microsoft.com/office/drawing/2014/main" id="{C9063FC0-E919-1E4B-8879-BFC3A45AE1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4037013"/>
            <a:ext cx="3898900" cy="2589212"/>
          </a:xfrm>
        </p:spPr>
      </p:pic>
      <p:pic>
        <p:nvPicPr>
          <p:cNvPr id="53251" name="Picture 6">
            <a:extLst>
              <a:ext uri="{FF2B5EF4-FFF2-40B4-BE49-F238E27FC236}">
                <a16:creationId xmlns:a16="http://schemas.microsoft.com/office/drawing/2014/main" id="{1A6D17CE-61B4-A34E-A9B1-49D96FFB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848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D61535F-B9F5-0E46-B400-8DB00BC64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6477000" cy="685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Warm Front Icing Area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4274" name="Content Placeholder 4">
            <a:extLst>
              <a:ext uri="{FF2B5EF4-FFF2-40B4-BE49-F238E27FC236}">
                <a16:creationId xmlns:a16="http://schemas.microsoft.com/office/drawing/2014/main" id="{3708AAA6-209A-DC47-8454-55580B1120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347661"/>
            <a:ext cx="5076825" cy="4962652"/>
          </a:xfrm>
        </p:spPr>
      </p:pic>
      <p:sp>
        <p:nvSpPr>
          <p:cNvPr id="54275" name="TextBox 5">
            <a:extLst>
              <a:ext uri="{FF2B5EF4-FFF2-40B4-BE49-F238E27FC236}">
                <a16:creationId xmlns:a16="http://schemas.microsoft.com/office/drawing/2014/main" id="{38A3A7F0-A860-3841-B4AD-429035316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7400"/>
            <a:ext cx="3124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/>
              <a:t>Beneath warm front in cold air (freezing rain)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Above warm front (300-900 m layer), where T is below 0C</a:t>
            </a:r>
          </a:p>
        </p:txBody>
      </p:sp>
      <p:sp>
        <p:nvSpPr>
          <p:cNvPr id="54276" name="TextBox 1">
            <a:extLst>
              <a:ext uri="{FF2B5EF4-FFF2-40B4-BE49-F238E27FC236}">
                <a16:creationId xmlns:a16="http://schemas.microsoft.com/office/drawing/2014/main" id="{590BFC4F-2F2A-5245-80B0-90734859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38600"/>
            <a:ext cx="56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B3FD070F-CCCE-A34F-9EE7-A2CCC821B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pic>
        <p:nvPicPr>
          <p:cNvPr id="55298" name="Content Placeholder 4">
            <a:extLst>
              <a:ext uri="{FF2B5EF4-FFF2-40B4-BE49-F238E27FC236}">
                <a16:creationId xmlns:a16="http://schemas.microsoft.com/office/drawing/2014/main" id="{41108DB7-BE0A-304E-9A91-64631CD41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822575" y="606425"/>
            <a:ext cx="5480050" cy="6400800"/>
          </a:xfrm>
        </p:spPr>
      </p:pic>
      <p:sp>
        <p:nvSpPr>
          <p:cNvPr id="55299" name="TextBox 5">
            <a:extLst>
              <a:ext uri="{FF2B5EF4-FFF2-40B4-BE49-F238E27FC236}">
                <a16:creationId xmlns:a16="http://schemas.microsoft.com/office/drawing/2014/main" id="{673B36EA-5FA9-D44B-A860-732530C04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7400"/>
            <a:ext cx="1981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Largest in supercooled cumuloform clouds associated with the front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2C3DD6E2-17CA-C240-AFE9-830B995FE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7462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Orographic Clouds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8C55BBEB-5373-0249-AB82-C087704BEC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295400"/>
            <a:ext cx="8001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Can be a huge threat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have large LWC and big water droplets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Particularly bad with maritime polar (</a:t>
            </a:r>
            <a:r>
              <a:rPr lang="en-US" altLang="en-US" dirty="0" err="1">
                <a:ea typeface="ＭＳ Ｐゴシック" panose="020B0600070205080204" pitchFamily="34" charset="-128"/>
              </a:rPr>
              <a:t>mp</a:t>
            </a:r>
            <a:r>
              <a:rPr lang="en-US" altLang="en-US" dirty="0">
                <a:ea typeface="ＭＳ Ｐゴシック" panose="020B0600070205080204" pitchFamily="34" charset="-128"/>
              </a:rPr>
              <a:t>) air hitting a major barrier (like the Cascades)</a:t>
            </a: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92173E83-4E46-784F-94CB-0E1C59DCB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48100"/>
            <a:ext cx="27432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>
            <a:extLst>
              <a:ext uri="{FF2B5EF4-FFF2-40B4-BE49-F238E27FC236}">
                <a16:creationId xmlns:a16="http://schemas.microsoft.com/office/drawing/2014/main" id="{532A1C6A-D67F-BE4F-A808-08FE4299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79825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5F37A-EFAF-4FD0-3079-430D92DF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Boeing does not need to go far to test new aircraft in icing conditions</a:t>
            </a:r>
          </a:p>
        </p:txBody>
      </p:sp>
      <p:pic>
        <p:nvPicPr>
          <p:cNvPr id="5" name="Content Placeholder 4" descr="A blue and whit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08DDF567-FB14-E4ED-9C87-984841A08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548341"/>
            <a:ext cx="7772400" cy="2980517"/>
          </a:xfrm>
        </p:spPr>
      </p:pic>
    </p:spTree>
    <p:extLst>
      <p:ext uri="{BB962C8B-B14F-4D97-AF65-F5344CB8AC3E}">
        <p14:creationId xmlns:p14="http://schemas.microsoft.com/office/powerpoint/2010/main" val="2794572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68EB9E10-2558-6E4C-AE2D-1A99A1F3A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2075"/>
            <a:ext cx="7738753" cy="898525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69BC68A8-F6D6-8E42-9676-5DA648A51D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7353" y="823768"/>
            <a:ext cx="8001000" cy="48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Rain in an above-freezing layer aloft, falling into a sub-zero layer below, producing supercooled water</a:t>
            </a:r>
          </a:p>
        </p:txBody>
      </p:sp>
      <p:pic>
        <p:nvPicPr>
          <p:cNvPr id="57347" name="Picture 8">
            <a:extLst>
              <a:ext uri="{FF2B5EF4-FFF2-40B4-BE49-F238E27FC236}">
                <a16:creationId xmlns:a16="http://schemas.microsoft.com/office/drawing/2014/main" id="{88671F29-58B5-7644-BD12-4A1D00355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22525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69145F10-7016-2A40-82D6-20CAB94CC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Often north of warm fronts</a:t>
            </a:r>
          </a:p>
        </p:txBody>
      </p:sp>
      <p:pic>
        <p:nvPicPr>
          <p:cNvPr id="58370" name="Content Placeholder 3">
            <a:extLst>
              <a:ext uri="{FF2B5EF4-FFF2-40B4-BE49-F238E27FC236}">
                <a16:creationId xmlns:a16="http://schemas.microsoft.com/office/drawing/2014/main" id="{3517CB38-E4E4-C942-B303-D80418C2B8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00200"/>
            <a:ext cx="4800600" cy="3848100"/>
          </a:xfrm>
        </p:spPr>
      </p:pic>
      <p:sp>
        <p:nvSpPr>
          <p:cNvPr id="58371" name="TextBox 1">
            <a:extLst>
              <a:ext uri="{FF2B5EF4-FFF2-40B4-BE49-F238E27FC236}">
                <a16:creationId xmlns:a16="http://schemas.microsoft.com/office/drawing/2014/main" id="{7C0A5526-292E-6A45-B57E-B34E86D77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5715000"/>
            <a:ext cx="509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Frequent occurrence in the US Midwest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A8997AB5-8CE9-A74B-A943-104204E8D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4" name="Content Placeholder 4">
            <a:extLst>
              <a:ext uri="{FF2B5EF4-FFF2-40B4-BE49-F238E27FC236}">
                <a16:creationId xmlns:a16="http://schemas.microsoft.com/office/drawing/2014/main" id="{162D1690-6C8E-894F-B974-BD0D89AB39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066800"/>
            <a:ext cx="6945313" cy="427831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E16230A-3039-DE49-ABCA-B506CC62E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 and Terrain:  Shallow Cold Air Trapped Near Surface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4B6F7D4E-6B60-8342-8FA2-527C3F8CC0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Topographic basins</a:t>
            </a:r>
            <a:r>
              <a:rPr lang="en-US" altLang="en-US" dirty="0">
                <a:ea typeface="ＭＳ Ｐゴシック" panose="020B0600070205080204" pitchFamily="34" charset="-128"/>
              </a:rPr>
              <a:t>—like the Columbia Basin-- act as cold-air bowls that fill with subfreezing air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Gaps</a:t>
            </a:r>
            <a:r>
              <a:rPr lang="en-US" altLang="en-US" dirty="0">
                <a:ea typeface="ＭＳ Ｐゴシック" panose="020B0600070205080204" pitchFamily="34" charset="-128"/>
              </a:rPr>
              <a:t>, like the Columbia Gorge, can serve as conduits of low-level cold air below freezing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Cold air damming </a:t>
            </a:r>
            <a:r>
              <a:rPr lang="en-US" altLang="en-US" dirty="0">
                <a:ea typeface="ＭＳ Ｐゴシック" panose="020B0600070205080204" pitchFamily="34" charset="-128"/>
              </a:rPr>
              <a:t>situations east of barriers such as the Appalachians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B871210-E0A6-BE4C-BC55-EB7CA7EBE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 Florida Flight 90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13 January 1982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78 killed</a:t>
            </a:r>
          </a:p>
        </p:txBody>
      </p:sp>
      <p:pic>
        <p:nvPicPr>
          <p:cNvPr id="19458" name="Content Placeholder 3" descr="Air_Florida_Flight_90_Salvage_2.jpg">
            <a:extLst>
              <a:ext uri="{FF2B5EF4-FFF2-40B4-BE49-F238E27FC236}">
                <a16:creationId xmlns:a16="http://schemas.microsoft.com/office/drawing/2014/main" id="{B1A682BF-2B43-9F4F-B31B-6BFBEC3172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4" r="-13824"/>
          <a:stretch>
            <a:fillRect/>
          </a:stretch>
        </p:blipFill>
        <p:spPr>
          <a:xfrm>
            <a:off x="487363" y="2209800"/>
            <a:ext cx="4876800" cy="2581275"/>
          </a:xfrm>
        </p:spPr>
      </p:pic>
      <p:pic>
        <p:nvPicPr>
          <p:cNvPr id="19459" name="Picture 4" descr="6ubWnsoPjTtRYIHtoMuEkMgiUf5.jpg">
            <a:extLst>
              <a:ext uri="{FF2B5EF4-FFF2-40B4-BE49-F238E27FC236}">
                <a16:creationId xmlns:a16="http://schemas.microsoft.com/office/drawing/2014/main" id="{EDD18A95-EA32-CD43-BFFF-904356AE5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005013"/>
            <a:ext cx="27130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0F785D56-0F14-1542-8B9F-BF2DB7A5C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248275"/>
            <a:ext cx="5275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4"/>
              </a:rPr>
              <a:t>https://www.youtube.com/watch?v=S3uS_8OyoEI</a:t>
            </a:r>
            <a:endParaRPr lang="en-US" altLang="en-US"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1EEA2394-B692-7F47-ACF5-E38D635D3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Columbia Gorge and Columbia Basin: FZ Rain Major Threat!</a:t>
            </a:r>
          </a:p>
        </p:txBody>
      </p:sp>
      <p:pic>
        <p:nvPicPr>
          <p:cNvPr id="61442" name="Content Placeholder 3">
            <a:extLst>
              <a:ext uri="{FF2B5EF4-FFF2-40B4-BE49-F238E27FC236}">
                <a16:creationId xmlns:a16="http://schemas.microsoft.com/office/drawing/2014/main" id="{38A539F2-05E9-6D4E-B313-42BA29053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7138" y="2057400"/>
            <a:ext cx="6689725" cy="45132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DA7D196-C282-1A4C-B6FC-65451DFD8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Portland is well known for freezing rain</a:t>
            </a: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12F1DB15-B974-E141-9665-1B4265B513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5575" y="1981200"/>
            <a:ext cx="6292850" cy="41148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A1F0-B5D9-7343-88E4-CE8ED645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32910" cy="767292"/>
          </a:xfrm>
        </p:spPr>
        <p:txBody>
          <a:bodyPr/>
          <a:lstStyle/>
          <a:p>
            <a:r>
              <a:rPr lang="en-US" dirty="0"/>
              <a:t>Freezing Rain in Portland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E3F6F-259B-EB43-8B15-DB38059EE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FreeFre</a:t>
            </a:r>
            <a:endParaRPr lang="en-US" dirty="0"/>
          </a:p>
        </p:txBody>
      </p:sp>
      <p:pic>
        <p:nvPicPr>
          <p:cNvPr id="5" name="Picture 1035" descr="D:\Workspace\fsnow_n_fzra.PKGS.v2.jpg">
            <a:extLst>
              <a:ext uri="{FF2B5EF4-FFF2-40B4-BE49-F238E27FC236}">
                <a16:creationId xmlns:a16="http://schemas.microsoft.com/office/drawing/2014/main" id="{5DBEBA94-1566-B047-BA5C-04048F32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0" y="1601027"/>
            <a:ext cx="763291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96FB3-1608-7B40-AA36-72D4B819314E}"/>
              </a:ext>
            </a:extLst>
          </p:cNvPr>
          <p:cNvSpPr txBox="1"/>
          <p:nvPr/>
        </p:nvSpPr>
        <p:spPr>
          <a:xfrm>
            <a:off x="1752600" y="54102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Snowfall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44FEF-93DD-9745-AF7F-2938A4E251D1}"/>
              </a:ext>
            </a:extLst>
          </p:cNvPr>
          <p:cNvSpPr txBox="1"/>
          <p:nvPr/>
        </p:nvSpPr>
        <p:spPr>
          <a:xfrm>
            <a:off x="5334000" y="5410200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Freezing Rain</a:t>
            </a:r>
          </a:p>
        </p:txBody>
      </p:sp>
    </p:spTree>
    <p:extLst>
      <p:ext uri="{BB962C8B-B14F-4D97-AF65-F5344CB8AC3E}">
        <p14:creationId xmlns:p14="http://schemas.microsoft.com/office/powerpoint/2010/main" val="4294842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DF71108C-EC3D-274C-B17B-854172DDC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51320B2D-6AC1-4243-B798-81D8ACCCAA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193800"/>
            <a:ext cx="3676650" cy="49022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BEEC8797-794F-3844-AD7D-B41FFF42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701E8AD8-2E65-8741-9851-B80CA44FA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A87CC6B9-809E-D348-B94D-A3E15F98DD3A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168965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9CFB60E4-812D-3045-95F3-4184A2AF8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Text Box 6">
              <a:extLst>
                <a:ext uri="{FF2B5EF4-FFF2-40B4-BE49-F238E27FC236}">
                  <a16:creationId xmlns:a16="http://schemas.microsoft.com/office/drawing/2014/main" id="{2635CA2E-17D7-CF4E-ACE8-F65FBD988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68967" name="Text Box 7">
              <a:extLst>
                <a:ext uri="{FF2B5EF4-FFF2-40B4-BE49-F238E27FC236}">
                  <a16:creationId xmlns:a16="http://schemas.microsoft.com/office/drawing/2014/main" id="{DE2F372A-2162-F144-877B-C02C6C711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C4991BEB-7795-6940-9E17-4DA48B753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69" name="Text Box 9">
              <a:extLst>
                <a:ext uri="{FF2B5EF4-FFF2-40B4-BE49-F238E27FC236}">
                  <a16:creationId xmlns:a16="http://schemas.microsoft.com/office/drawing/2014/main" id="{6B9E9D7C-D988-8148-911B-8B1E5A501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168970" name="Line 10">
              <a:extLst>
                <a:ext uri="{FF2B5EF4-FFF2-40B4-BE49-F238E27FC236}">
                  <a16:creationId xmlns:a16="http://schemas.microsoft.com/office/drawing/2014/main" id="{BF13501A-0277-0C47-B3A9-B45205958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Line 11">
              <a:extLst>
                <a:ext uri="{FF2B5EF4-FFF2-40B4-BE49-F238E27FC236}">
                  <a16:creationId xmlns:a16="http://schemas.microsoft.com/office/drawing/2014/main" id="{F0F3A0BD-7FE3-7347-BDE8-71D49676C4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4CDA439C-AA12-934D-A41E-3D2B644AF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East Coast Cold Air Damming Freezing Rain</a:t>
            </a:r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66D74D8E-E3C9-C143-8C13-288C09A134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5586413"/>
            <a:ext cx="2489200" cy="1092200"/>
          </a:xfrm>
        </p:spPr>
      </p:pic>
      <p:pic>
        <p:nvPicPr>
          <p:cNvPr id="64515" name="Picture 6">
            <a:extLst>
              <a:ext uri="{FF2B5EF4-FFF2-40B4-BE49-F238E27FC236}">
                <a16:creationId xmlns:a16="http://schemas.microsoft.com/office/drawing/2014/main" id="{9F812CEB-AC00-194D-ACA5-FDACCAD5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>
            <a:extLst>
              <a:ext uri="{FF2B5EF4-FFF2-40B4-BE49-F238E27FC236}">
                <a16:creationId xmlns:a16="http://schemas.microsoft.com/office/drawing/2014/main" id="{4E178D07-CD2F-6F48-AAEA-561911D8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68613"/>
            <a:ext cx="470376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B47745F2-A371-2446-BF13-472840D18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 Climatology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2559EA60-73B3-E744-9683-52DA60EC0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 descr="&#10;zzfreq.gif 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A1EFEC1D-C108-6D47-BA19-D8F1F099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370638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&#10;zzfreq.gif 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8B71715F-2D9F-6046-92C2-4BBCEF6AB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370638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5A41C4F9-439C-0E4B-BDBF-B29304130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Many Aircraft Have Deicing Equipment:  Including Icing Boots and Heating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D086D1FA-1A0C-824D-BC68-83DB3E6DF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rimehaz.gif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399B1F4F-33CC-974F-9D82-54968489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41783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E4DD9A49-AE34-4C4A-B700-4EE223BE8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7586" name="Content Placeholder 3" descr="Deicer_(PSF).png">
            <a:extLst>
              <a:ext uri="{FF2B5EF4-FFF2-40B4-BE49-F238E27FC236}">
                <a16:creationId xmlns:a16="http://schemas.microsoft.com/office/drawing/2014/main" id="{7E19D40E-81FC-3740-A876-EABE12ED90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10" r="-25110"/>
          <a:stretch>
            <a:fillRect/>
          </a:stretch>
        </p:blipFill>
        <p:spPr>
          <a:xfrm>
            <a:off x="-152400" y="1295400"/>
            <a:ext cx="9067800" cy="48006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4E6E1309-0511-C242-8253-4200A7DA3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Heated wings—surface heating or hot air inside</a:t>
            </a:r>
          </a:p>
        </p:txBody>
      </p:sp>
      <p:pic>
        <p:nvPicPr>
          <p:cNvPr id="68610" name="Content Placeholder 3" descr="thermawing-footer.jpg">
            <a:extLst>
              <a:ext uri="{FF2B5EF4-FFF2-40B4-BE49-F238E27FC236}">
                <a16:creationId xmlns:a16="http://schemas.microsoft.com/office/drawing/2014/main" id="{266169C7-CA90-DC4E-9B5E-1259730688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9" b="-12509"/>
          <a:stretch>
            <a:fillRect/>
          </a:stretch>
        </p:blipFill>
        <p:spPr>
          <a:xfrm>
            <a:off x="609600" y="2286000"/>
            <a:ext cx="7772400" cy="4114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188AE-8879-42E9-4F13-65225008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Air Florida 737 crashes in the Potomac">
            <a:hlinkClick r:id="" action="ppaction://media"/>
            <a:extLst>
              <a:ext uri="{FF2B5EF4-FFF2-40B4-BE49-F238E27FC236}">
                <a16:creationId xmlns:a16="http://schemas.microsoft.com/office/drawing/2014/main" id="{3DACFB78-7906-2A0D-28B6-EC7DC50552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EC1DED6F-3028-3241-8556-6D341502D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Greater Emphasis on Deicing at Airports</a:t>
            </a:r>
          </a:p>
        </p:txBody>
      </p:sp>
      <p:pic>
        <p:nvPicPr>
          <p:cNvPr id="69634" name="Content Placeholder 3" descr="Deicing.jpg">
            <a:extLst>
              <a:ext uri="{FF2B5EF4-FFF2-40B4-BE49-F238E27FC236}">
                <a16:creationId xmlns:a16="http://schemas.microsoft.com/office/drawing/2014/main" id="{65A836BE-3824-5843-86D2-10097AF70A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38" r="-12938"/>
          <a:stretch>
            <a:fillRect/>
          </a:stretch>
        </p:blipFill>
        <p:spPr/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ACC20EF8-6B5C-AB40-BE31-23C14EAE2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There have been field programs to study aircraft icing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A198801F-385E-7E44-8B5F-9E5BF0FE5F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19812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WISP:  Winter Icing and Storms Project</a:t>
            </a:r>
          </a:p>
          <a:p>
            <a:pPr marL="0" indent="0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Biggest Threat 25-31F</a:t>
            </a:r>
          </a:p>
        </p:txBody>
      </p:sp>
      <p:pic>
        <p:nvPicPr>
          <p:cNvPr id="70659" name="Picture 4">
            <a:extLst>
              <a:ext uri="{FF2B5EF4-FFF2-40B4-BE49-F238E27FC236}">
                <a16:creationId xmlns:a16="http://schemas.microsoft.com/office/drawing/2014/main" id="{94BD4454-06AC-B846-B851-5EFDB152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3889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498643D3-341B-C94D-BD7E-073516ACE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Pilots often report icing conditions aloft through PIREPS (Pilot Reports)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739AEC12-EE60-4147-A000-7124239945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F40FE759-D495-D944-A095-BAF1153DF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Pilot Reports (PIREPS)</a:t>
            </a:r>
          </a:p>
        </p:txBody>
      </p:sp>
      <p:pic>
        <p:nvPicPr>
          <p:cNvPr id="72706" name="Content Placeholder 3" descr="PIREP1.tiff">
            <a:extLst>
              <a:ext uri="{FF2B5EF4-FFF2-40B4-BE49-F238E27FC236}">
                <a16:creationId xmlns:a16="http://schemas.microsoft.com/office/drawing/2014/main" id="{4A9169BA-7D34-A742-8327-22CC1849CA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-48481" b="-48481"/>
          <a:stretch/>
        </p:blipFill>
        <p:spPr>
          <a:xfrm>
            <a:off x="304800" y="1310260"/>
            <a:ext cx="8610600" cy="493814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65A484EC-9714-EC4D-97C0-983284F5F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5">
            <a:extLst>
              <a:ext uri="{FF2B5EF4-FFF2-40B4-BE49-F238E27FC236}">
                <a16:creationId xmlns:a16="http://schemas.microsoft.com/office/drawing/2014/main" id="{166E4114-D3CB-104F-826D-4E832ADBB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034" y="1725386"/>
            <a:ext cx="8779932" cy="41910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12733DE5-BCD0-344D-9F0D-D56018DE6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3" descr="pirep2.tiff">
            <a:extLst>
              <a:ext uri="{FF2B5EF4-FFF2-40B4-BE49-F238E27FC236}">
                <a16:creationId xmlns:a16="http://schemas.microsoft.com/office/drawing/2014/main" id="{E75666A9-3328-7342-AD30-032AF4475D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28" r="-49728"/>
          <a:stretch>
            <a:fillRect/>
          </a:stretch>
        </p:blipFill>
        <p:spPr>
          <a:xfrm>
            <a:off x="-1447800" y="152400"/>
            <a:ext cx="12377738" cy="65532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63A622D3-3873-704F-972A-C71A9B988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950" y="1676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Available at the Aviation Weather Center (AWC)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AWC is the center of US operational aviation weather prediction</a:t>
            </a:r>
          </a:p>
        </p:txBody>
      </p:sp>
      <p:sp>
        <p:nvSpPr>
          <p:cNvPr id="75778" name="Content Placeholder 2">
            <a:extLst>
              <a:ext uri="{FF2B5EF4-FFF2-40B4-BE49-F238E27FC236}">
                <a16:creationId xmlns:a16="http://schemas.microsoft.com/office/drawing/2014/main" id="{93C91967-0AC9-9140-A52A-6AFD2FD8FF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46482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http://www.aviationweather.gov/adds/pireps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92767BF0-AEE6-4547-A63F-43D6A7D1D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2971800"/>
            <a:ext cx="77724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Lots of icing guidance available from the Aviation Weather Center website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A33741D7-158D-FB4F-9CE6-C6859E4C1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D27C0EA1-0D2E-4049-A759-11461F213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4932363"/>
            <a:ext cx="7010400" cy="762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CIP:  Current icing potential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FIP:  Future Icing Potential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SLD:  Supercooled Large Drops</a:t>
            </a:r>
          </a:p>
        </p:txBody>
      </p:sp>
      <p:pic>
        <p:nvPicPr>
          <p:cNvPr id="77827" name="Picture 4" descr="AWC Icing.tiff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F232F643-8ABF-864D-8869-E8C089E9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762000"/>
            <a:ext cx="533558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4">
            <a:extLst>
              <a:ext uri="{FF2B5EF4-FFF2-40B4-BE49-F238E27FC236}">
                <a16:creationId xmlns:a16="http://schemas.microsoft.com/office/drawing/2014/main" id="{41C197BC-AD95-8A4E-AC97-70485B482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0"/>
            <a:ext cx="4335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https://www.aviationweather.gov</a:t>
            </a:r>
            <a:r>
              <a:rPr lang="en-US" altLang="en-US" sz="2400" dirty="0"/>
              <a:t>/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E4527CAC-336E-7A41-9AA6-173360324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Turbulence:  Five Types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B019AA30-EB31-454F-9472-E979259016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Mechanical turbulence (near surface)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Convective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Vertical wind shear induced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Wave-related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Wake turbulence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9E04476-5BA3-8548-A080-3CAC0CFAA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077200" cy="533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Icing Causes Problems in Several Ways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18D4CF91-A081-1644-9CCA-83FA5B9F2B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Increased weight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Decreased lift by changing shape of airfoil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Increased drag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Engine system icing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Reduced control of aircraft surfaces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Sensor malfunction.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E946BB0B-DB1B-6C42-A6C4-8E3144AD1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</a:t>
            </a: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14BA8418-6AED-2C4E-866D-F9EE8C2F63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6686" y="1752600"/>
            <a:ext cx="8066314" cy="4267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dangerous and severe are thunderstorm and mountain-wave related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Generally, only a matter of discomfort but can be dangerous for unbelted passengers and flight crew.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Truly extreme turbulence has seriously damaged aircraft (e.g., loss of jet engine)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1814-6CF0-4349-ABB4-5A090766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e, sky, outdoor, runway&#10;&#10;Description automatically generated">
            <a:extLst>
              <a:ext uri="{FF2B5EF4-FFF2-40B4-BE49-F238E27FC236}">
                <a16:creationId xmlns:a16="http://schemas.microsoft.com/office/drawing/2014/main" id="{65B86DA5-43B5-DE48-B511-5998AEFD1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43" y="1371600"/>
            <a:ext cx="7710714" cy="4533900"/>
          </a:xfrm>
        </p:spPr>
      </p:pic>
    </p:spTree>
    <p:extLst>
      <p:ext uri="{BB962C8B-B14F-4D97-AF65-F5344CB8AC3E}">
        <p14:creationId xmlns:p14="http://schemas.microsoft.com/office/powerpoint/2010/main" val="1884953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233E70EC-566F-914E-8EEC-03064691E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Turbulence Intensity Levels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B477F464-BEB3-FA46-AC22-47917F509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01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Light</a:t>
            </a:r>
            <a:r>
              <a:rPr lang="en-US" altLang="en-US" dirty="0">
                <a:ea typeface="ＭＳ Ｐゴシック" panose="020B0600070205080204" pitchFamily="34" charset="-128"/>
              </a:rPr>
              <a:t>:  Slight changes in aircraft attitude and or altitude. Acceleration &lt; .5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Moderate:</a:t>
            </a:r>
            <a:r>
              <a:rPr lang="en-US" altLang="en-US" dirty="0">
                <a:ea typeface="ＭＳ Ｐゴシック" panose="020B0600070205080204" pitchFamily="34" charset="-128"/>
              </a:rPr>
              <a:t>  Moderate changes.  Plane remains in control.  Loose objects move about. Acc: .5 to 1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Severe:</a:t>
            </a:r>
            <a:r>
              <a:rPr lang="en-US" altLang="en-US" dirty="0">
                <a:ea typeface="ＭＳ Ｐゴシック" panose="020B0600070205080204" pitchFamily="34" charset="-128"/>
              </a:rPr>
              <a:t>  Abrupt changes.  Loose objects tossed about. Acc &gt; 1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Extreme:</a:t>
            </a:r>
            <a:r>
              <a:rPr lang="en-US" altLang="en-US" dirty="0">
                <a:ea typeface="ＭＳ Ｐゴシック" panose="020B0600070205080204" pitchFamily="34" charset="-128"/>
              </a:rPr>
              <a:t>  Loss of control of plane, several g’s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28A2795A-ACC7-1A46-9764-69FCD89DF6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Turbulence Levels</a:t>
            </a:r>
          </a:p>
        </p:txBody>
      </p:sp>
      <p:pic>
        <p:nvPicPr>
          <p:cNvPr id="81922" name="Content Placeholder 3" descr="turb1.tiff">
            <a:extLst>
              <a:ext uri="{FF2B5EF4-FFF2-40B4-BE49-F238E27FC236}">
                <a16:creationId xmlns:a16="http://schemas.microsoft.com/office/drawing/2014/main" id="{4617310D-B090-294B-AF8D-F8958FCA4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884" r="42223" b="-3096"/>
          <a:stretch/>
        </p:blipFill>
        <p:spPr>
          <a:xfrm>
            <a:off x="457200" y="593271"/>
            <a:ext cx="8229600" cy="4534694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DB539F99-A0A4-2946-9055-4AB6B5CBE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159C044C-5AEA-5B46-BAF3-EDE90166A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762000"/>
            <a:ext cx="5343525" cy="53181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A190-233D-9281-FB10-0006EBC3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Extreme turbulence sends flight attendant flying through the cabin">
            <a:hlinkClick r:id="" action="ppaction://media"/>
            <a:extLst>
              <a:ext uri="{FF2B5EF4-FFF2-40B4-BE49-F238E27FC236}">
                <a16:creationId xmlns:a16="http://schemas.microsoft.com/office/drawing/2014/main" id="{C2E5AF85-DD50-D711-D35B-009B96D676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981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EC0CF-72CA-EB3E-5169-F848AC908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Insane turbulence on Turkish Airlines TK 10">
            <a:hlinkClick r:id="" action="ppaction://media"/>
            <a:extLst>
              <a:ext uri="{FF2B5EF4-FFF2-40B4-BE49-F238E27FC236}">
                <a16:creationId xmlns:a16="http://schemas.microsoft.com/office/drawing/2014/main" id="{57AFC229-2402-6B6F-9AF5-76688157C7E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8288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BC45-3091-C846-99FE-368BA3E0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b="1" dirty="0"/>
              <a:t>Mechanical Turbulence</a:t>
            </a:r>
            <a:r>
              <a:rPr lang="en-US" dirty="0"/>
              <a:t>:  Produced by Wind Interacting with Surface Roughness</a:t>
            </a: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1B1BA8-3241-7145-94DD-7C234D4EA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895600"/>
            <a:ext cx="7772400" cy="2907968"/>
          </a:xfrm>
        </p:spPr>
      </p:pic>
    </p:spTree>
    <p:extLst>
      <p:ext uri="{BB962C8B-B14F-4D97-AF65-F5344CB8AC3E}">
        <p14:creationId xmlns:p14="http://schemas.microsoft.com/office/powerpoint/2010/main" val="1248128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9CD4A553-075C-FD46-8AC4-2F4D9FAD4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Mechanical Turbulence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A876178F-CDDE-B448-B025-BBF734820A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5438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Depends on: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Wind strength (stronger winds more turb)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Surface roughness (rougher surface more turb)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Stability (less stability more)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significant in lowest few hundred meters above surface.</a:t>
            </a:r>
          </a:p>
        </p:txBody>
      </p:sp>
      <p:sp>
        <p:nvSpPr>
          <p:cNvPr id="84995" name="TextBox 1">
            <a:extLst>
              <a:ext uri="{FF2B5EF4-FFF2-40B4-BE49-F238E27FC236}">
                <a16:creationId xmlns:a16="http://schemas.microsoft.com/office/drawing/2014/main" id="{028DC369-B087-ED4A-A079-C75ACFD5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900936"/>
            <a:ext cx="708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2"/>
              </a:rPr>
              <a:t>https://www.youtube.com/watch?v=w0CX9uCvNFY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https://www.youtube.com/watch?v=Z2QXWqw7iFI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5E85-E1C0-F6AA-0C1E-CF172F2B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Bad Mechanical Turbulence (Captured with 5 GoPro cameras)">
            <a:hlinkClick r:id="" action="ppaction://media"/>
            <a:extLst>
              <a:ext uri="{FF2B5EF4-FFF2-40B4-BE49-F238E27FC236}">
                <a16:creationId xmlns:a16="http://schemas.microsoft.com/office/drawing/2014/main" id="{59727702-D20A-59FC-6151-92EF0668DE6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6F8636F-201C-C640-A372-9216DE24A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Picture 6">
            <a:extLst>
              <a:ext uri="{FF2B5EF4-FFF2-40B4-BE49-F238E27FC236}">
                <a16:creationId xmlns:a16="http://schemas.microsoft.com/office/drawing/2014/main" id="{86B3BDC1-111C-E84C-9E51-CD12C91B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032000"/>
            <a:ext cx="41497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Content Placeholder 10">
            <a:extLst>
              <a:ext uri="{FF2B5EF4-FFF2-40B4-BE49-F238E27FC236}">
                <a16:creationId xmlns:a16="http://schemas.microsoft.com/office/drawing/2014/main" id="{2B13838C-F11F-4647-8D3E-5B79014BC5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4116388" cy="32766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0CE1-6178-3448-D339-DC9BE6422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Drone in mechanical turbulence">
            <a:hlinkClick r:id="" action="ppaction://media"/>
            <a:extLst>
              <a:ext uri="{FF2B5EF4-FFF2-40B4-BE49-F238E27FC236}">
                <a16:creationId xmlns:a16="http://schemas.microsoft.com/office/drawing/2014/main" id="{4B2CF075-5E3E-9338-C08B-C8B28CC3C5A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E9057564-3695-924C-9EB8-4A7335BC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381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Turbulence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52460864-A85F-4448-9AE0-E52074DE7C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4582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Convective BL without significant CU activity (thermals in BL)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Produced by heated surface during the day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Light to moderate turbulence.  Typically, lowest 1-2 km.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Near or in cumulus convection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be severe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Strongest at edges of updrafts and downdrafts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also be above and immediately downwind of cumulonimbus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515D-0AA6-CA49-B893-C58324AA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Surface Based Convective Turbulence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FA8CEAA-A6FD-F843-8C0A-B1080FC1A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4495800"/>
            <a:ext cx="4876800" cy="1866900"/>
          </a:xfrm>
        </p:spPr>
      </p:pic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822A276-6680-3446-B3D6-3D580BEB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286000"/>
            <a:ext cx="3172168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605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617FCDC2-ADEC-934F-AA3A-F56466E7C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82987"/>
            <a:ext cx="77724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  <a:hlinkClick r:id="rId2"/>
              </a:rPr>
              <a:t>https://www.youtube.com/watch?v=d3lz4AV_aUI</a:t>
            </a: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pic>
        <p:nvPicPr>
          <p:cNvPr id="87042" name="Content Placeholder 4">
            <a:extLst>
              <a:ext uri="{FF2B5EF4-FFF2-40B4-BE49-F238E27FC236}">
                <a16:creationId xmlns:a16="http://schemas.microsoft.com/office/drawing/2014/main" id="{2E2B2F4C-B282-3C48-A510-A4ABF4F44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67000"/>
            <a:ext cx="7772400" cy="39655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AE06EC-E26F-4D43-B92D-C5F8FE136D90}"/>
              </a:ext>
            </a:extLst>
          </p:cNvPr>
          <p:cNvSpPr txBox="1"/>
          <p:nvPr/>
        </p:nvSpPr>
        <p:spPr>
          <a:xfrm>
            <a:off x="1771336" y="577705"/>
            <a:ext cx="544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Surface convection simulation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E827-00B8-D918-0E21-F4A0B44A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Convective boundary layer by LES">
            <a:hlinkClick r:id="" action="ppaction://media"/>
            <a:extLst>
              <a:ext uri="{FF2B5EF4-FFF2-40B4-BE49-F238E27FC236}">
                <a16:creationId xmlns:a16="http://schemas.microsoft.com/office/drawing/2014/main" id="{6E5F44E0-E2F2-9D85-EE45-86A749F21F4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2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4B5B-024B-5C41-8F2D-0ECFBC67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Turbulence Near Active Cumulus Convection</a:t>
            </a:r>
          </a:p>
        </p:txBody>
      </p:sp>
      <p:pic>
        <p:nvPicPr>
          <p:cNvPr id="4" name="Content Placeholder 3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0B8C2483-846B-A84D-9C7D-714A427C7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81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20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86D85AC-EE2C-BA46-A1A0-FFD318FEA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American Airlines Flight 242</a:t>
            </a:r>
          </a:p>
        </p:txBody>
      </p:sp>
      <p:pic>
        <p:nvPicPr>
          <p:cNvPr id="89090" name="Content Placeholder 4">
            <a:extLst>
              <a:ext uri="{FF2B5EF4-FFF2-40B4-BE49-F238E27FC236}">
                <a16:creationId xmlns:a16="http://schemas.microsoft.com/office/drawing/2014/main" id="{54364152-CC5C-4A41-920E-B444C3752A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8201186" cy="5317253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42B0D6C8-D075-A642-9ECA-4A88AE627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924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worst at </a:t>
            </a: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boundaries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of updrafts and downdrafts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88066" name="Content Placeholder 4">
            <a:extLst>
              <a:ext uri="{FF2B5EF4-FFF2-40B4-BE49-F238E27FC236}">
                <a16:creationId xmlns:a16="http://schemas.microsoft.com/office/drawing/2014/main" id="{451DCF81-B03E-BC4A-B8CF-66DB571718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38400"/>
            <a:ext cx="3600450" cy="4114800"/>
          </a:xfrm>
        </p:spPr>
      </p:pic>
      <p:pic>
        <p:nvPicPr>
          <p:cNvPr id="88067" name="Picture 6">
            <a:extLst>
              <a:ext uri="{FF2B5EF4-FFF2-40B4-BE49-F238E27FC236}">
                <a16:creationId xmlns:a16="http://schemas.microsoft.com/office/drawing/2014/main" id="{EC97FBD8-4944-B44D-B614-18A412B0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2362200"/>
            <a:ext cx="47783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5389-83E5-FC40-95E0-56753BE4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39624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0C1BB-DB72-4249-B030-89A72B16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Wind shear can result in turbulence.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A88A28-0219-2747-BE74-766BF793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70749" y="1661701"/>
            <a:ext cx="6413500" cy="35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65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C1678B28-F7DB-3044-ACC2-FEAD20CC2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Wind-Shear-Induced Turbulence: Not Necessarily with Convection</a:t>
            </a:r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AC9281FE-9F81-324C-B3EF-4989142C73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" y="18288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Occurs when horizontal winds change rapidly </a:t>
            </a:r>
            <a:r>
              <a:rPr lang="en-US" altLang="en-US" b="1" dirty="0">
                <a:ea typeface="ＭＳ Ｐゴシック" panose="020B0600070205080204" pitchFamily="34" charset="-128"/>
              </a:rPr>
              <a:t>with height </a:t>
            </a:r>
            <a:r>
              <a:rPr lang="en-US" altLang="en-US" dirty="0">
                <a:ea typeface="ＭＳ Ｐゴシック" panose="020B0600070205080204" pitchFamily="34" charset="-128"/>
              </a:rPr>
              <a:t>(speed or direction or both).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frontal zones, upper fronts, jet stream flanks, sharp troughs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associated with Kelvin-Helmholtz Instability (KHI)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KHI develops in stably stratified flow when the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 shear exceeds a certain threshold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EB0B903-562F-BA45-9826-74D13A617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Types of Icing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D33A1F1E-7664-1B47-ACC3-51839F1B76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Rime:</a:t>
            </a:r>
            <a:r>
              <a:rPr lang="en-US" altLang="en-US">
                <a:ea typeface="ＭＳ Ｐゴシック" panose="020B0600070205080204" pitchFamily="34" charset="-128"/>
              </a:rPr>
              <a:t>   rough, milky, opaque ice formed by instantaneous freezing of small supercooled drops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Clear Ice</a:t>
            </a:r>
            <a:r>
              <a:rPr lang="en-US" altLang="en-US">
                <a:ea typeface="ＭＳ Ｐゴシック" panose="020B0600070205080204" pitchFamily="34" charset="-128"/>
              </a:rPr>
              <a:t>:  glossy, clear or translucent.  Formed by relatively slow freezing of large supercooled droplets.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Frost:</a:t>
            </a:r>
            <a:r>
              <a:rPr lang="en-US" altLang="en-US">
                <a:ea typeface="ＭＳ Ｐゴシック" panose="020B0600070205080204" pitchFamily="34" charset="-128"/>
              </a:rPr>
              <a:t>  Light, feathery deposits of ice crystals.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243EDB1B-6E52-B74C-8644-9DE787695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KHI Clouds Produced By Vertical Wind Shear</a:t>
            </a:r>
          </a:p>
        </p:txBody>
      </p:sp>
      <p:pic>
        <p:nvPicPr>
          <p:cNvPr id="91138" name="Content Placeholder 3" descr="figkhclouds.jpg">
            <a:extLst>
              <a:ext uri="{FF2B5EF4-FFF2-40B4-BE49-F238E27FC236}">
                <a16:creationId xmlns:a16="http://schemas.microsoft.com/office/drawing/2014/main" id="{895E205C-9331-8A44-91F2-3D2EECEA24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2" b="-2612"/>
          <a:stretch>
            <a:fillRect/>
          </a:stretch>
        </p:blipFill>
        <p:spPr/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15F7E48B-779B-AA48-9F11-170F1963C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2162" name="Content Placeholder 3" descr="kelvin-helmholtz_kate-calder_660.jpg">
            <a:extLst>
              <a:ext uri="{FF2B5EF4-FFF2-40B4-BE49-F238E27FC236}">
                <a16:creationId xmlns:a16="http://schemas.microsoft.com/office/drawing/2014/main" id="{18AA4800-1B74-F447-BAE7-841684B9CB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76200" y="1371600"/>
            <a:ext cx="9212263" cy="487680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9A44A2DB-1A9C-884E-8F57-2DD0A9134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In a fluid tank</a:t>
            </a:r>
          </a:p>
        </p:txBody>
      </p:sp>
      <p:pic>
        <p:nvPicPr>
          <p:cNvPr id="93186" name="Content Placeholder 3" descr="Kelvin-Helmholtz-Instability-modelling.jpg">
            <a:extLst>
              <a:ext uri="{FF2B5EF4-FFF2-40B4-BE49-F238E27FC236}">
                <a16:creationId xmlns:a16="http://schemas.microsoft.com/office/drawing/2014/main" id="{03256E77-2A2E-B54A-80D9-CC0807998A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34" b="-8434"/>
          <a:stretch>
            <a:fillRect/>
          </a:stretch>
        </p:blipFill>
        <p:spPr/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B13C1F9D-F784-9346-9CF7-FD89B5E5E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41215"/>
            <a:ext cx="8458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 is Related to the Richardson Number (Ri)</a:t>
            </a:r>
          </a:p>
        </p:txBody>
      </p:sp>
      <p:pic>
        <p:nvPicPr>
          <p:cNvPr id="94210" name="Content Placeholder 3" descr="RichardssonNu.tiff">
            <a:extLst>
              <a:ext uri="{FF2B5EF4-FFF2-40B4-BE49-F238E27FC236}">
                <a16:creationId xmlns:a16="http://schemas.microsoft.com/office/drawing/2014/main" id="{B29EAFF3-0CBD-EA49-9148-B651E88A66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6" r="-8466"/>
          <a:stretch>
            <a:fillRect/>
          </a:stretch>
        </p:blipFill>
        <p:spPr>
          <a:xfrm>
            <a:off x="684213" y="2209800"/>
            <a:ext cx="7772400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EA348-83C6-F348-B1F6-A71E362C5157}"/>
              </a:ext>
            </a:extLst>
          </p:cNvPr>
          <p:cNvSpPr txBox="1"/>
          <p:nvPr/>
        </p:nvSpPr>
        <p:spPr>
          <a:xfrm>
            <a:off x="7373881" y="2965103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6AA25-77F5-B542-87A3-E8C12A74C522}"/>
              </a:ext>
            </a:extLst>
          </p:cNvPr>
          <p:cNvSpPr txBox="1"/>
          <p:nvPr/>
        </p:nvSpPr>
        <p:spPr>
          <a:xfrm>
            <a:off x="7543800" y="5105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shear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3F7BAE23-B0B4-404E-A82F-1C0058745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Richardson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Number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4CF26571-4DA9-8B41-9A68-659A397DD5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Theoretical studies and observations suggest Ri needs to get to .</a:t>
            </a:r>
            <a:r>
              <a:rPr lang="en-US" altLang="en-US" b="1">
                <a:ea typeface="ＭＳ Ｐゴシック" panose="020B0600070205080204" pitchFamily="34" charset="-128"/>
              </a:rPr>
              <a:t>25 or below </a:t>
            </a:r>
            <a:r>
              <a:rPr lang="en-US" altLang="en-US">
                <a:ea typeface="ＭＳ Ｐゴシック" panose="020B0600070205080204" pitchFamily="34" charset="-128"/>
              </a:rPr>
              <a:t>for instability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You need some stability to allow the build up of shear for instability (rubber band analog)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286503B5-F3EC-A349-BB4E-EF5C10937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Analog</a:t>
            </a:r>
          </a:p>
        </p:txBody>
      </p:sp>
      <p:pic>
        <p:nvPicPr>
          <p:cNvPr id="96258" name="Content Placeholder 4">
            <a:extLst>
              <a:ext uri="{FF2B5EF4-FFF2-40B4-BE49-F238E27FC236}">
                <a16:creationId xmlns:a16="http://schemas.microsoft.com/office/drawing/2014/main" id="{691925D1-8B7A-334B-BE09-B93ED4B16F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r="14005"/>
          <a:stretch>
            <a:fillRect/>
          </a:stretch>
        </p:blipFill>
        <p:spPr>
          <a:xfrm>
            <a:off x="533400" y="1524000"/>
            <a:ext cx="8229600" cy="4695825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C441275E-8814-DF46-8830-5139252D9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Some  Videos</a:t>
            </a:r>
          </a:p>
        </p:txBody>
      </p:sp>
      <p:sp>
        <p:nvSpPr>
          <p:cNvPr id="97282" name="Content Placeholder 2">
            <a:extLst>
              <a:ext uri="{FF2B5EF4-FFF2-40B4-BE49-F238E27FC236}">
                <a16:creationId xmlns:a16="http://schemas.microsoft.com/office/drawing/2014/main" id="{4ADC204C-9C0F-7B4B-9AD4-D6F33C01B4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https://www.youtube.com/watch?v=ELaZ2x42dkU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https://www.youtube.com/watch?v=qEGbzZM0Baw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A66C-91DD-3610-00F0-00DFF147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Vortex formation in free jet caused by Kelvin-Helmholtz instability">
            <a:hlinkClick r:id="" action="ppaction://media"/>
            <a:extLst>
              <a:ext uri="{FF2B5EF4-FFF2-40B4-BE49-F238E27FC236}">
                <a16:creationId xmlns:a16="http://schemas.microsoft.com/office/drawing/2014/main" id="{B89DE6B5-5AEF-F928-B5E7-A440083974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A87F-3C65-D96F-7872-C2E9B0615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Kelvin-Helmholtz instability: Flowsquare 4.0">
            <a:hlinkClick r:id="" action="ppaction://media"/>
            <a:extLst>
              <a:ext uri="{FF2B5EF4-FFF2-40B4-BE49-F238E27FC236}">
                <a16:creationId xmlns:a16="http://schemas.microsoft.com/office/drawing/2014/main" id="{0EEF7A4A-FAC4-9F4D-0F31-CF21182907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600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56257C25-3B0F-F940-8894-4EEA4DEF8A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</a:t>
            </a:r>
          </a:p>
        </p:txBody>
      </p:sp>
      <p:sp>
        <p:nvSpPr>
          <p:cNvPr id="98306" name="Content Placeholder 2">
            <a:extLst>
              <a:ext uri="{FF2B5EF4-FFF2-40B4-BE49-F238E27FC236}">
                <a16:creationId xmlns:a16="http://schemas.microsoft.com/office/drawing/2014/main" id="{E203C146-A5DC-4942-8487-5F946962FD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Tends to be patchy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few thousand-foot shift in altitude can change things radically.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occur inside or outside of clouds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Outside of clouds known as </a:t>
            </a:r>
            <a:r>
              <a:rPr lang="en-US" altLang="en-US" i="1" dirty="0">
                <a:ea typeface="ＭＳ Ｐゴシック" panose="020B0600070205080204" pitchFamily="34" charset="-128"/>
              </a:rPr>
              <a:t>Clear Air Turbulence (CAT).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20664</TotalTime>
  <Words>3331</Words>
  <Application>Microsoft Macintosh PowerPoint</Application>
  <PresentationFormat>On-screen Show (4:3)</PresentationFormat>
  <Paragraphs>449</Paragraphs>
  <Slides>186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95" baseType="lpstr">
      <vt:lpstr>ＭＳ Ｐゴシック</vt:lpstr>
      <vt:lpstr>Arial</vt:lpstr>
      <vt:lpstr>Calibri</vt:lpstr>
      <vt:lpstr>Lucida Grande</vt:lpstr>
      <vt:lpstr>Tahoma</vt:lpstr>
      <vt:lpstr>Times</vt:lpstr>
      <vt:lpstr>Times New Roman</vt:lpstr>
      <vt:lpstr>Verdana</vt:lpstr>
      <vt:lpstr>Blank Presentation</vt:lpstr>
      <vt:lpstr>Aviation Meteorology</vt:lpstr>
      <vt:lpstr>Aviation Meteorology and Forecasting</vt:lpstr>
      <vt:lpstr>Major Aviation Hazards</vt:lpstr>
      <vt:lpstr>Aircraft Icing</vt:lpstr>
      <vt:lpstr>Air Florida Flight 90 13 January 1982 78 killed</vt:lpstr>
      <vt:lpstr>PowerPoint Presentation</vt:lpstr>
      <vt:lpstr>Icing Causes Problems in Several Ways</vt:lpstr>
      <vt:lpstr>PowerPoint Presentation</vt:lpstr>
      <vt:lpstr>Types of Icing</vt:lpstr>
      <vt:lpstr>Rime Ice:  Small supercooled water droplets freezing</vt:lpstr>
      <vt:lpstr>PowerPoint Presentation</vt:lpstr>
      <vt:lpstr>Rime Icing can occur at the ground!</vt:lpstr>
      <vt:lpstr>PowerPoint Presentation</vt:lpstr>
      <vt:lpstr>Clear Ice:  Large supercooled water droplets: spread out before freezing</vt:lpstr>
      <vt:lpstr>Frost:  Surface cooling with deposition of H20 vapor</vt:lpstr>
      <vt:lpstr>Frost</vt:lpstr>
      <vt:lpstr>Icing Can Get Very Severe, Particularly on the Windward Side of Terrain Where Cloud Liquid Water Content is Very High</vt:lpstr>
      <vt:lpstr>NOAA P3 During IMPROVE Experiment (western Oregon)</vt:lpstr>
      <vt:lpstr>PowerPoint Presentation</vt:lpstr>
      <vt:lpstr>Relative Frequencies (500-700 hPa)</vt:lpstr>
      <vt:lpstr>Intensity of Icing</vt:lpstr>
      <vt:lpstr>PowerPoint Presentation</vt:lpstr>
      <vt:lpstr>From NOAA AWC</vt:lpstr>
      <vt:lpstr>PowerPoint Presentation</vt:lpstr>
      <vt:lpstr>Physical Factors Affecting Aircraft Icing</vt:lpstr>
      <vt:lpstr>Temperature</vt:lpstr>
      <vt:lpstr>PowerPoint Presentation</vt:lpstr>
      <vt:lpstr>Liquid Water Content (LWC)</vt:lpstr>
      <vt:lpstr>PowerPoint Presentation</vt:lpstr>
      <vt:lpstr>Droplet Size Distribution</vt:lpstr>
      <vt:lpstr>Small droplets tend to be deflected more by the flow around aircraft</vt:lpstr>
      <vt:lpstr>Non-Meteorological Factors</vt:lpstr>
      <vt:lpstr>Icing issues at low speeds?</vt:lpstr>
      <vt:lpstr>Aerodynamical heating</vt:lpstr>
      <vt:lpstr>No icing worries when going fast</vt:lpstr>
      <vt:lpstr>Aircraft Icing by Meteorological Situation</vt:lpstr>
      <vt:lpstr>Low-Mid-Level Stratiform</vt:lpstr>
      <vt:lpstr>Convective, Cumuloform</vt:lpstr>
      <vt:lpstr>In mature cumulonimbus, icing mainly in updraft region.</vt:lpstr>
      <vt:lpstr>Cirrus.. no problem since an ice cloud</vt:lpstr>
      <vt:lpstr>Frontal clouds--~85% of icing incidents</vt:lpstr>
      <vt:lpstr>Warm Front Icing Area </vt:lpstr>
      <vt:lpstr>Cold Front</vt:lpstr>
      <vt:lpstr>Orographic Clouds</vt:lpstr>
      <vt:lpstr>Boeing does not need to go far to test new aircraft in icing conditions</vt:lpstr>
      <vt:lpstr>Freezing Rain</vt:lpstr>
      <vt:lpstr>Often north of warm fronts</vt:lpstr>
      <vt:lpstr>PowerPoint Presentation</vt:lpstr>
      <vt:lpstr>Freezing Rain and Terrain:  Shallow Cold Air Trapped Near Surface</vt:lpstr>
      <vt:lpstr>Columbia Gorge and Columbia Basin: FZ Rain Major Threat!</vt:lpstr>
      <vt:lpstr>Portland is well known for freezing rain</vt:lpstr>
      <vt:lpstr>Freezing Rain in Portland</vt:lpstr>
      <vt:lpstr>PowerPoint Presentation</vt:lpstr>
      <vt:lpstr>PowerPoint Presentation</vt:lpstr>
      <vt:lpstr>East Coast Cold Air Damming Freezing Rain</vt:lpstr>
      <vt:lpstr>Freezing Rain Climatology</vt:lpstr>
      <vt:lpstr>Many Aircraft Have Deicing Equipment:  Including Icing Boots and Heating</vt:lpstr>
      <vt:lpstr>PowerPoint Presentation</vt:lpstr>
      <vt:lpstr>Heated wings—surface heating or hot air inside</vt:lpstr>
      <vt:lpstr>Greater Emphasis on Deicing at Airports</vt:lpstr>
      <vt:lpstr>There have been field programs to study aircraft icing</vt:lpstr>
      <vt:lpstr>Pilots often report icing conditions aloft through PIREPS (Pilot Reports)</vt:lpstr>
      <vt:lpstr>Pilot Reports (PIREPS)</vt:lpstr>
      <vt:lpstr>PowerPoint Presentation</vt:lpstr>
      <vt:lpstr>PowerPoint Presentation</vt:lpstr>
      <vt:lpstr>Available at the Aviation Weather Center (AWC)  AWC is the center of US operational aviation weather prediction</vt:lpstr>
      <vt:lpstr>Lots of icing guidance available from the Aviation Weather Center website</vt:lpstr>
      <vt:lpstr>s</vt:lpstr>
      <vt:lpstr>Aircraft Turbulence:  Five Types</vt:lpstr>
      <vt:lpstr>Turbulence</vt:lpstr>
      <vt:lpstr>PowerPoint Presentation</vt:lpstr>
      <vt:lpstr>Turbulence Intensity Levels</vt:lpstr>
      <vt:lpstr>Turbulence Levels</vt:lpstr>
      <vt:lpstr>PowerPoint Presentation</vt:lpstr>
      <vt:lpstr>PowerPoint Presentation</vt:lpstr>
      <vt:lpstr>PowerPoint Presentation</vt:lpstr>
      <vt:lpstr>Mechanical Turbulence:  Produced by Wind Interacting with Surface Roughness</vt:lpstr>
      <vt:lpstr>Mechanical Turbulence</vt:lpstr>
      <vt:lpstr>PowerPoint Presentation</vt:lpstr>
      <vt:lpstr>PowerPoint Presentation</vt:lpstr>
      <vt:lpstr>Convective Turbulence</vt:lpstr>
      <vt:lpstr>Surface Based Convective Turbulence</vt:lpstr>
      <vt:lpstr>https://www.youtube.com/watch?v=d3lz4AV_aUI</vt:lpstr>
      <vt:lpstr>PowerPoint Presentation</vt:lpstr>
      <vt:lpstr>Convective Turbulence Near Active Cumulus Convection</vt:lpstr>
      <vt:lpstr>American Airlines Flight 242</vt:lpstr>
      <vt:lpstr>Turbulence worst at boundaries of updrafts and downdrafts Why?</vt:lpstr>
      <vt:lpstr>Answer</vt:lpstr>
      <vt:lpstr>Wind-Shear-Induced Turbulence: Not Necessarily with Convection</vt:lpstr>
      <vt:lpstr>KHI Clouds Produced By Vertical Wind Shear</vt:lpstr>
      <vt:lpstr>PowerPoint Presentation</vt:lpstr>
      <vt:lpstr>In a fluid tank</vt:lpstr>
      <vt:lpstr>Shear-Induced Turbulence is Related to the Richardson Number (Ri)</vt:lpstr>
      <vt:lpstr>Richardson Number</vt:lpstr>
      <vt:lpstr>The Analog</vt:lpstr>
      <vt:lpstr>Some  Videos</vt:lpstr>
      <vt:lpstr>PowerPoint Presentation</vt:lpstr>
      <vt:lpstr>PowerPoint Presentation</vt:lpstr>
      <vt:lpstr>Shear-Induced Turbulence</vt:lpstr>
      <vt:lpstr>Some preferred locations for shear-induced turbulence aloft</vt:lpstr>
      <vt:lpstr>From FAA Manual</vt:lpstr>
      <vt:lpstr>PowerPoint Presentation</vt:lpstr>
      <vt:lpstr>PowerPoint Presentation</vt:lpstr>
      <vt:lpstr>Low-Level Wind Shear Turbulence</vt:lpstr>
      <vt:lpstr>Low-Level Wind Shear Turbulence</vt:lpstr>
      <vt:lpstr>Low-level shear turbulence:  eastern WA example</vt:lpstr>
      <vt:lpstr>Predicting Shear-Induced Turbulence</vt:lpstr>
      <vt:lpstr>Objective Shear-Induced Turbulence Guidance</vt:lpstr>
      <vt:lpstr>Shear-Induced Turbulence</vt:lpstr>
      <vt:lpstr>Wake Turbulence</vt:lpstr>
      <vt:lpstr>Aircraft Wake Turbulence</vt:lpstr>
      <vt:lpstr>PowerPoint Presentation</vt:lpstr>
      <vt:lpstr>Movie1 https://www.youtube.com/watch?v=aHSi_Lpbqzw</vt:lpstr>
      <vt:lpstr>PowerPoint Presentation</vt:lpstr>
      <vt:lpstr>Boeing Field</vt:lpstr>
      <vt:lpstr>PowerPoint Presentation</vt:lpstr>
      <vt:lpstr>Gravity wave-related turbulence</vt:lpstr>
      <vt:lpstr>Breaking Vertically Propagating Wave</vt:lpstr>
      <vt:lpstr>Severe turbulence in hydraulic jumps downstream of terrain</vt:lpstr>
      <vt:lpstr>Turbulence with breaking mountain waves</vt:lpstr>
      <vt:lpstr>PowerPoint Presentation</vt:lpstr>
      <vt:lpstr>Wave-Turbulence Above Thunderstorms</vt:lpstr>
      <vt:lpstr>Wave-Turbulence Above Thunderstorms</vt:lpstr>
      <vt:lpstr>Trapped Lee Waves:  Rotors Are Dangerous</vt:lpstr>
      <vt:lpstr>Forecasting Wave Turbulence</vt:lpstr>
      <vt:lpstr>PowerPoint Presentation</vt:lpstr>
      <vt:lpstr>Low-Level Wind Shear Associated with Gust Fronts and Downbursts  </vt:lpstr>
      <vt:lpstr>PowerPoint Presentation</vt:lpstr>
      <vt:lpstr>PowerPoint Presentation</vt:lpstr>
      <vt:lpstr>Two Main Types of Downbursts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downbursts?</vt:lpstr>
      <vt:lpstr>PowerPoint Presentation</vt:lpstr>
      <vt:lpstr>PowerPoint Presentation</vt:lpstr>
      <vt:lpstr>PowerPoint Presentation</vt:lpstr>
      <vt:lpstr>Downburst Video</vt:lpstr>
      <vt:lpstr>Extremely Dangerous For Aircraft Landing and Taking 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Gust Fronts Have Some of the Same Dangers</vt:lpstr>
      <vt:lpstr>PowerPoint Presentation</vt:lpstr>
      <vt:lpstr>PowerPoint Presentation</vt:lpstr>
      <vt:lpstr>PowerPoint Presentation</vt:lpstr>
      <vt:lpstr>PowerPoint Presentation</vt:lpstr>
      <vt:lpstr> Microburst “Season &amp; Time”</vt:lpstr>
      <vt:lpstr>PowerPoint Presentation</vt:lpstr>
      <vt:lpstr>Joint Airport Weather Studies (JAWS)</vt:lpstr>
      <vt:lpstr>PowerPoint Presentation</vt:lpstr>
      <vt:lpstr>PowerPoint Presentation</vt:lpstr>
      <vt:lpstr>Low Level Windshear Alert System (LLWAS)</vt:lpstr>
      <vt:lpstr>LLWAS</vt:lpstr>
      <vt:lpstr>PowerPoint Presentation</vt:lpstr>
      <vt:lpstr>The threat still exists</vt:lpstr>
      <vt:lpstr>Forecasting Microbursts</vt:lpstr>
      <vt:lpstr>PowerPoint Presentation</vt:lpstr>
      <vt:lpstr>PowerPoint Presentation</vt:lpstr>
      <vt:lpstr>Two Types of Microbursts</vt:lpstr>
      <vt:lpstr>PowerPoint Presentation</vt:lpstr>
      <vt:lpstr>PowerPoint Presentation</vt:lpstr>
      <vt:lpstr>Obstruction to Visibility</vt:lpstr>
      <vt:lpstr>Flight Rule Criteria</vt:lpstr>
      <vt:lpstr>Major Issues for Visibility and Ceiling</vt:lpstr>
      <vt:lpstr>How Aviation Forecasts and Warnings are Communicated</vt:lpstr>
      <vt:lpstr>Aviation Forecasts and Warnings</vt:lpstr>
      <vt:lpstr>Example</vt:lpstr>
      <vt:lpstr>PowerPoint Presentation</vt:lpstr>
      <vt:lpstr>TWEB:  Transcribed Weather Broadcast</vt:lpstr>
      <vt:lpstr>AIRMET (Airman’s METerological Information)</vt:lpstr>
      <vt:lpstr>PowerPoint Presentation</vt:lpstr>
      <vt:lpstr>SIGMET (SIGnificant METeorological Information)</vt:lpstr>
      <vt:lpstr>Convective SIGMET</vt:lpstr>
      <vt:lpstr>Convective SIGMET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Aircraft Icing</dc:title>
  <dc:creator>Clifford Mass</dc:creator>
  <cp:lastModifiedBy>Clifford F. Mass</cp:lastModifiedBy>
  <cp:revision>186</cp:revision>
  <dcterms:created xsi:type="dcterms:W3CDTF">2015-06-02T18:47:46Z</dcterms:created>
  <dcterms:modified xsi:type="dcterms:W3CDTF">2025-06-06T16:53:54Z</dcterms:modified>
</cp:coreProperties>
</file>