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3" r:id="rId7"/>
    <p:sldId id="264" r:id="rId8"/>
    <p:sldId id="268" r:id="rId9"/>
    <p:sldId id="265" r:id="rId10"/>
    <p:sldId id="269" r:id="rId11"/>
    <p:sldId id="266" r:id="rId12"/>
    <p:sldId id="260" r:id="rId13"/>
    <p:sldId id="261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5A3B-0A09-BF1C-CC7E-EA1480494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23CF4-A806-8C28-7A09-33F164C61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F81AA-1A20-BD09-535D-95616352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1690-C976-8BD9-D586-02E89576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DED0B-E68A-3312-6629-E5F3A6F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F647-D42C-04D3-B058-45274063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1919B-EA2B-9E41-E862-8F2035D07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25EE-3CF4-FE73-F4AC-5B41AB7B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84EE-7952-6BEA-B075-05FF4532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9BA2-44FA-37FE-5B40-BAF6D63A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6F7CF-264B-0155-BBB2-4F3F7B547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C8000-B499-717F-F0AF-BB247AF45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9302-8B8F-7798-BD7D-A3312098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40556-4016-56BB-CE4E-91C91C41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6519-8DA1-12A2-E3D8-3B535769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028B-8648-5510-CD58-97CEA5F6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FC3D-9FE6-8DD5-BC88-912C467E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8A8C-031B-A610-F5D4-47E099C9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F55D0-A406-06EA-61DE-9FDCF112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333F-F2AF-D1DE-BD43-B862B589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3524-356E-53D8-A225-72294F70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19CA9-7FDD-934B-0D17-F83FA40C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238FC-BA8B-A50B-087B-CD1F89E5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4E400-B73C-28C5-4886-3F46737C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AC7E-B66E-08FA-B2F9-FF8AAAF3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182F-1126-DCF3-7971-33165A86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E9F0-908B-7F15-82A8-7538FB626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CB91F-AF14-825F-324C-6B7C6A34C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9F3D-C164-0852-F64C-4720555B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02DA4-ABE7-073D-B572-77CED73F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64EB5-5D91-9D35-259A-5BA5AD03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D084-2DBB-135F-1F7A-58EDFE61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EC626-F7EA-C395-269C-BA8DC08F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02AD4-24C7-93D1-8E86-C5FA2BF86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159EA-5DC3-219A-F524-EFDE420A0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72BCD-A8CE-D05A-0EF5-11407DD3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48B57-CD46-7DB2-1F9B-397474F7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8BDAD-A8E4-D05A-899F-90B7C62A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BE3E4-0542-AA92-E7FD-297863A8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2069-425B-974B-700F-9AA1B7F0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5DE3A-E2B4-44D1-10E6-515881DF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929FD-6B95-EFA9-2698-A10EBC20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5607-EF46-17CA-F90E-CE26176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637B0-035D-DFF0-7DE4-52FD3377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81829-813D-B4D5-D7B6-A4701829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22210-F557-01C3-909D-4566A0B0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AD5E-235B-DB15-5170-86CF29DC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9347-CC6C-CD2D-63A5-34F32442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2496D-C3CD-3E75-0E73-CD77419B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91A4-7FA3-1896-0D55-496E9775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DBD86-78DE-AB7E-3E40-E1F73627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A74E4-7C44-4319-6C3F-CFD05BBF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3FC6-38F3-1F31-59E6-7583BEBB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579CB-79A9-8F9C-1DBE-BB1654E92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B0064-9DFD-4BFF-2E02-408B6D61B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50774-CF56-11EC-BDFE-D22CCD75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E0FD5-965F-2E38-E57A-1E414249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24788-16ED-1871-83D1-5C27C974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4D2EE-2EF0-8D70-5939-E64D8D37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59F5-2890-568F-7064-5AEFDEBFD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478AE-FF68-9379-5B82-9C1A6CFF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A9F0-081E-6747-8E51-90A05BBC2759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8D32-3775-C3E7-E039-5686A0A92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8AAD-9F9A-4EE8-4862-B6A9B6BC9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95F4-8261-DA44-8C5E-ECFB3C505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6247-CEC7-CA4F-9E6C-A48447EE2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974" y="466380"/>
            <a:ext cx="9051235" cy="696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Seattle </a:t>
            </a:r>
            <a:r>
              <a:rPr lang="en-US" b="1" dirty="0" err="1">
                <a:latin typeface="+mn-lt"/>
              </a:rPr>
              <a:t>WindWatch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A2499-FD21-7F64-7D92-80DD1D018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04A5B-51F4-C769-BB4A-2F34CB37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62878"/>
            <a:ext cx="7772400" cy="51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D161-97A7-8D2E-DE6D-CC3F1AD7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B68D0D-A75F-F11A-4406-8AC71A50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3969"/>
            <a:ext cx="10515600" cy="3134650"/>
          </a:xfrm>
        </p:spPr>
      </p:pic>
    </p:spTree>
    <p:extLst>
      <p:ext uri="{BB962C8B-B14F-4D97-AF65-F5344CB8AC3E}">
        <p14:creationId xmlns:p14="http://schemas.microsoft.com/office/powerpoint/2010/main" val="271519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6F95-03C6-0828-DCC7-5C106A94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Plus Other Capabilities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FFD51D-758C-0D9D-BEF9-5F9532C6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748" y="2709912"/>
            <a:ext cx="10515600" cy="1438175"/>
          </a:xfrm>
        </p:spPr>
      </p:pic>
    </p:spTree>
    <p:extLst>
      <p:ext uri="{BB962C8B-B14F-4D97-AF65-F5344CB8AC3E}">
        <p14:creationId xmlns:p14="http://schemas.microsoft.com/office/powerpoint/2010/main" val="425914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795A-2FB9-77FF-20C8-0A4D01BB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Future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D27B-F36D-6AC6-1D12-F65917AF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71" y="1690688"/>
            <a:ext cx="591047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ensemble system will be expanded and improved</a:t>
            </a:r>
          </a:p>
          <a:p>
            <a:r>
              <a:rPr lang="en-US" sz="3200" dirty="0"/>
              <a:t>The machine learning post-processing will improve</a:t>
            </a:r>
          </a:p>
          <a:p>
            <a:r>
              <a:rPr lang="en-US" sz="3200" dirty="0"/>
              <a:t>The result will be more reliable probabilistic/uncertainty predictions of strong winds.</a:t>
            </a:r>
          </a:p>
          <a:p>
            <a:r>
              <a:rPr lang="en-US" sz="3200" dirty="0"/>
              <a:t>Reduce false alarms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02302-D0FC-1278-C759-BE49A3FE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02" y="1872532"/>
            <a:ext cx="5188227" cy="31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BA11-4C57-5C55-71E6-6E750977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Why not predict the actual damage to the City Light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0058E-8933-F5F7-6AC1-8F5C6D4B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Damage and outages depend not only on predicted winds but on known conditions, such as:</a:t>
            </a:r>
          </a:p>
          <a:p>
            <a:pPr lvl="1"/>
            <a:r>
              <a:rPr lang="en-US" sz="3200" dirty="0"/>
              <a:t>Time of year</a:t>
            </a:r>
          </a:p>
          <a:p>
            <a:pPr lvl="1"/>
            <a:r>
              <a:rPr lang="en-US" sz="3200" dirty="0"/>
              <a:t>Previous storms (number and strength)</a:t>
            </a:r>
          </a:p>
          <a:p>
            <a:pPr lvl="1"/>
            <a:r>
              <a:rPr lang="en-US" sz="3200" dirty="0"/>
              <a:t>Previous climatological conditions (e.g., particularly dry or wet previous weeks, snowfall, degree of ground saturation)</a:t>
            </a:r>
          </a:p>
          <a:p>
            <a:pPr lvl="1"/>
            <a:r>
              <a:rPr lang="en-US" sz="3200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914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414E-B9D5-8CA8-5310-F5200706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9652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How to predict power system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ABA6-95F7-0D30-E0AD-CFB641A0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6130" cy="4351338"/>
          </a:xfrm>
        </p:spPr>
        <p:txBody>
          <a:bodyPr/>
          <a:lstStyle/>
          <a:p>
            <a:r>
              <a:rPr lang="en-US" dirty="0"/>
              <a:t>Need history of damage to City Light system/outages</a:t>
            </a:r>
          </a:p>
          <a:p>
            <a:r>
              <a:rPr lang="en-US" dirty="0"/>
              <a:t>Could feed that into machine learning software with potential predictors (as noted in the previous slide)</a:t>
            </a:r>
          </a:p>
          <a:p>
            <a:r>
              <a:rPr lang="en-US" dirty="0"/>
              <a:t>Could then provide predicted damage before the event!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E25EA-809F-DD01-A667-628931CB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83" y="1690688"/>
            <a:ext cx="2819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3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B30E-1D56-D527-800E-12330975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69" y="2352951"/>
            <a:ext cx="10515600" cy="1325563"/>
          </a:xfrm>
        </p:spPr>
        <p:txBody>
          <a:bodyPr/>
          <a:lstStyle/>
          <a:p>
            <a:r>
              <a:rPr lang="en-US" dirty="0"/>
              <a:t>Other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59C5-C1C2-7955-2C7C-D416B44CD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6247-CEC7-CA4F-9E6C-A48447E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Seattle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WindWatch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B33FE-97A9-2400-ECB9-8A8C9480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2"/>
            <a:ext cx="5353878" cy="4368041"/>
          </a:xfrm>
        </p:spPr>
        <p:txBody>
          <a:bodyPr/>
          <a:lstStyle/>
          <a:p>
            <a:r>
              <a:rPr lang="en-US" dirty="0"/>
              <a:t>Provide state-of-art, real time meteorological guidance for City Light operational decisions.</a:t>
            </a:r>
          </a:p>
          <a:p>
            <a:r>
              <a:rPr lang="en-US" dirty="0"/>
              <a:t>Provide real-time alerts</a:t>
            </a:r>
          </a:p>
          <a:p>
            <a:r>
              <a:rPr lang="en-US" dirty="0"/>
              <a:t>Provide real-time graphics for City Light Operational Center</a:t>
            </a:r>
          </a:p>
          <a:p>
            <a:r>
              <a:rPr lang="en-US" dirty="0"/>
              <a:t>Be available for consultation regarding major events.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04A5B-51F4-C769-BB4A-2F34CB37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09" y="2178865"/>
            <a:ext cx="4623807" cy="3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B57E-546A-0C7F-87D2-53BF9D5D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DAC9-DCA3-2D34-0B09-836F3F56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1383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To enable City Light to plan responses to strong winds, lightning, etc.</a:t>
            </a:r>
          </a:p>
          <a:p>
            <a:r>
              <a:rPr lang="en-US" sz="3200" dirty="0"/>
              <a:t>Get personnel and supplies ready.</a:t>
            </a:r>
          </a:p>
          <a:p>
            <a:r>
              <a:rPr lang="en-US" sz="3200" dirty="0"/>
              <a:t>Know where in the city the worst threats would be.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27C9307-09BC-4203-0BA5-C9A3485D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3" y="1125942"/>
            <a:ext cx="4345601" cy="46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6247-CEC7-CA4F-9E6C-A48447E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Seattle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WindWatch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Wind Forecasts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B33FE-97A9-2400-ECB9-8A8C9480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83" y="1730858"/>
            <a:ext cx="3365500" cy="3731937"/>
          </a:xfrm>
        </p:spPr>
        <p:txBody>
          <a:bodyPr>
            <a:noAutofit/>
          </a:bodyPr>
          <a:lstStyle/>
          <a:p>
            <a:r>
              <a:rPr lang="en-US" sz="3200" b="1" dirty="0"/>
              <a:t>Includes real-time forecasts from the UW WRF modeling system</a:t>
            </a:r>
          </a:p>
          <a:p>
            <a:r>
              <a:rPr lang="en-US" sz="3200" b="1" dirty="0"/>
              <a:t>The highest resolution real-time forecasting system in the 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8F8C5-1BC6-AE36-B2E8-A38D4DA8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15" y="1235766"/>
            <a:ext cx="4821059" cy="4147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4E4CC-5D8F-3944-02B1-F8F47431C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0" y="3309731"/>
            <a:ext cx="3365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9F8E-C860-CC07-DCB8-C5F32390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Includes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Hourly Updated </a:t>
            </a:r>
            <a:r>
              <a:rPr lang="en-US" b="1" dirty="0">
                <a:latin typeface="+mn-lt"/>
              </a:rPr>
              <a:t>NOAA HRRR Wind Forecasts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35935-D071-D347-45AF-7641DE106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8813" y="1690688"/>
            <a:ext cx="61616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73C2B-1B7D-D4F5-BD8C-F5B15C4E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7" y="2057400"/>
            <a:ext cx="4999635" cy="36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76E0-8717-FE09-3982-6EE3A3A8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Includes uncertainly guidance from the UW high-resolution ensemble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B08C-357A-184D-B7FB-9922A932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 an ensemble system you run the model many times to understand probabilities and uncertainties.</a:t>
            </a:r>
          </a:p>
          <a:p>
            <a:r>
              <a:rPr lang="en-US" sz="3200" dirty="0"/>
              <a:t>The UW has the largest high-resolution ensemble system in the country.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525BC-8797-182C-6770-2B6B02F9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68" y="3429000"/>
            <a:ext cx="4491107" cy="32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9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DA90-D849-C90C-3C71-062B401F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UW System Not Only Has the High-Resolution Ensemble System But Calibration Using Machine Learning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6E91B-07D5-4ED5-CF0D-F3A776472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915077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0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8945-CE61-B885-7F45-C738A7AA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Automated Email Warnings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44202F-879A-723F-69D9-F4EE27D79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1851"/>
            <a:ext cx="10515600" cy="3638886"/>
          </a:xfrm>
        </p:spPr>
      </p:pic>
    </p:spTree>
    <p:extLst>
      <p:ext uri="{BB962C8B-B14F-4D97-AF65-F5344CB8AC3E}">
        <p14:creationId xmlns:p14="http://schemas.microsoft.com/office/powerpoint/2010/main" val="67059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2CFC-3EEC-6AAA-1C93-632AABCE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Addition:  Lightning Prediction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DE6F88-2314-1387-C90D-E9EFCB4D1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62" y="1825625"/>
            <a:ext cx="50574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0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304</Words>
  <Application>Microsoft Macintosh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Seattle WindWatch</vt:lpstr>
      <vt:lpstr>Seattle WindWatch Goals</vt:lpstr>
      <vt:lpstr>Goals</vt:lpstr>
      <vt:lpstr>Seattle WindWatch Wind Forecasts</vt:lpstr>
      <vt:lpstr>Includes the Hourly Updated NOAA HRRR Wind Forecasts</vt:lpstr>
      <vt:lpstr>Includes uncertainly guidance from the UW high-resolution ensemble system</vt:lpstr>
      <vt:lpstr>The UW System Not Only Has the High-Resolution Ensemble System But Calibration Using Machine Learning</vt:lpstr>
      <vt:lpstr>Automated Email Warnings</vt:lpstr>
      <vt:lpstr>Recent Addition:  Lightning Prediction</vt:lpstr>
      <vt:lpstr>PowerPoint Presentation</vt:lpstr>
      <vt:lpstr>Plus Other Capabilities</vt:lpstr>
      <vt:lpstr>Future Improvements</vt:lpstr>
      <vt:lpstr>Why not predict the actual damage to the City Light System?</vt:lpstr>
      <vt:lpstr>How to predict power system damage</vt:lpstr>
      <vt:lpstr>Other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WindWatch</dc:title>
  <dc:creator>Clifford F. Mass</dc:creator>
  <cp:lastModifiedBy>Clifford F. Mass</cp:lastModifiedBy>
  <cp:revision>4</cp:revision>
  <dcterms:created xsi:type="dcterms:W3CDTF">2022-10-03T20:09:06Z</dcterms:created>
  <dcterms:modified xsi:type="dcterms:W3CDTF">2022-10-04T18:39:51Z</dcterms:modified>
</cp:coreProperties>
</file>