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9"/>
  </p:notesMasterIdLst>
  <p:sldIdLst>
    <p:sldId id="293" r:id="rId2"/>
    <p:sldId id="307" r:id="rId3"/>
    <p:sldId id="821" r:id="rId4"/>
    <p:sldId id="822" r:id="rId5"/>
    <p:sldId id="823" r:id="rId6"/>
    <p:sldId id="315" r:id="rId7"/>
    <p:sldId id="316" r:id="rId8"/>
    <p:sldId id="317" r:id="rId9"/>
    <p:sldId id="826" r:id="rId10"/>
    <p:sldId id="407" r:id="rId11"/>
    <p:sldId id="408" r:id="rId12"/>
    <p:sldId id="827" r:id="rId13"/>
    <p:sldId id="429" r:id="rId14"/>
    <p:sldId id="824" r:id="rId15"/>
    <p:sldId id="825" r:id="rId16"/>
    <p:sldId id="832" r:id="rId17"/>
    <p:sldId id="831" r:id="rId18"/>
    <p:sldId id="828" r:id="rId19"/>
    <p:sldId id="829" r:id="rId20"/>
    <p:sldId id="830" r:id="rId21"/>
    <p:sldId id="833" r:id="rId22"/>
    <p:sldId id="834" r:id="rId23"/>
    <p:sldId id="835" r:id="rId24"/>
    <p:sldId id="836" r:id="rId25"/>
    <p:sldId id="839" r:id="rId26"/>
    <p:sldId id="837" r:id="rId27"/>
    <p:sldId id="838" r:id="rId28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12"/>
    <p:restoredTop sz="94694"/>
  </p:normalViewPr>
  <p:slideViewPr>
    <p:cSldViewPr snapToGrid="0" snapToObjects="1">
      <p:cViewPr varScale="1">
        <p:scale>
          <a:sx n="178" d="100"/>
          <a:sy n="178" d="100"/>
        </p:scale>
        <p:origin x="168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95B0F-3A44-D845-9354-5E73EA4A527B}" type="datetimeFigureOut">
              <a:rPr lang="en-US" smtClean="0"/>
              <a:t>1/11/20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7D58E-DB3D-8F40-B59F-CCDBC92D92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613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F2596B30-7057-A449-AD2C-FF577901242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defTabSz="914400">
              <a:spcBef>
                <a:spcPct val="0"/>
              </a:spcBef>
            </a:pPr>
            <a:fld id="{DE3127AD-AB20-6A44-AEB1-58673C66150E}" type="slidenum">
              <a:rPr lang="en-US" altLang="en-US"/>
              <a:pPr algn="r" defTabSz="914400">
                <a:spcBef>
                  <a:spcPct val="0"/>
                </a:spcBef>
              </a:pPr>
              <a:t>6</a:t>
            </a:fld>
            <a:endParaRPr lang="en-US" altLang="en-US" dirty="0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564006D4-AF4D-7D45-8AAC-E437EC0CB2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59A8D76F-F65F-E940-8007-04D5ED1072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1137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C0262EEF-4A3D-924F-B8B5-DE1517A479A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defTabSz="914400">
              <a:spcBef>
                <a:spcPct val="0"/>
              </a:spcBef>
            </a:pPr>
            <a:fld id="{A9DB56BC-6F6F-4042-9FBB-7A216A140108}" type="slidenum">
              <a:rPr lang="en-US" altLang="en-US"/>
              <a:pPr algn="r" defTabSz="914400">
                <a:spcBef>
                  <a:spcPct val="0"/>
                </a:spcBef>
              </a:pPr>
              <a:t>7</a:t>
            </a:fld>
            <a:endParaRPr lang="en-US" altLang="en-US" dirty="0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56220B24-E448-064E-935D-8FD981364F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8C35DE99-03D5-E941-AF6A-B4AB0CA40D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8926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7593BF0F-C985-854B-A2FB-A6ECFBB74E7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defTabSz="914400">
              <a:spcBef>
                <a:spcPct val="0"/>
              </a:spcBef>
            </a:pPr>
            <a:fld id="{4152B4F4-6C33-C842-A6E0-21AA7564E1C1}" type="slidenum">
              <a:rPr lang="en-US" altLang="en-US"/>
              <a:pPr algn="r" defTabSz="914400">
                <a:spcBef>
                  <a:spcPct val="0"/>
                </a:spcBef>
              </a:pPr>
              <a:t>8</a:t>
            </a:fld>
            <a:endParaRPr lang="en-US" altLang="en-US" dirty="0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5D3DAA3D-41DB-AC4E-B0B5-37261919FD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B0799584-4EC6-D74E-8D35-0C99A5EF5E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3034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>
            <a:extLst>
              <a:ext uri="{FF2B5EF4-FFF2-40B4-BE49-F238E27FC236}">
                <a16:creationId xmlns:a16="http://schemas.microsoft.com/office/drawing/2014/main" id="{0CF8F339-4B3C-C748-9FB2-141776E1E3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0" name="Notes Placeholder 2">
            <a:extLst>
              <a:ext uri="{FF2B5EF4-FFF2-40B4-BE49-F238E27FC236}">
                <a16:creationId xmlns:a16="http://schemas.microsoft.com/office/drawing/2014/main" id="{518439F1-C9A9-D347-A571-9E7E9146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89091" name="Slide Number Placeholder 3">
            <a:extLst>
              <a:ext uri="{FF2B5EF4-FFF2-40B4-BE49-F238E27FC236}">
                <a16:creationId xmlns:a16="http://schemas.microsoft.com/office/drawing/2014/main" id="{1E3557A8-7390-5D46-91A0-1C2244E2F3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669CA54-3EBD-274D-9DA2-84230D9AFA01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1035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6E0788-8A35-E641-A00B-E803071FE34C}" type="datetimeFigureOut">
              <a:rPr lang="en-US" smtClean="0"/>
              <a:t>1/11/20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49E9E-0508-F946-B3B8-0115B13380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435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6E0788-8A35-E641-A00B-E803071FE34C}" type="datetimeFigureOut">
              <a:rPr lang="en-US" smtClean="0"/>
              <a:t>1/11/20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49E9E-0508-F946-B3B8-0115B13380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792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6E0788-8A35-E641-A00B-E803071FE34C}" type="datetimeFigureOut">
              <a:rPr lang="en-US" smtClean="0"/>
              <a:t>1/11/20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49E9E-0508-F946-B3B8-0115B13380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98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6E0788-8A35-E641-A00B-E803071FE34C}" type="datetimeFigureOut">
              <a:rPr lang="en-US" smtClean="0"/>
              <a:t>1/11/20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49E9E-0508-F946-B3B8-0115B13380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231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6E0788-8A35-E641-A00B-E803071FE34C}" type="datetimeFigureOut">
              <a:rPr lang="en-US" smtClean="0"/>
              <a:t>1/11/20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49E9E-0508-F946-B3B8-0115B13380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26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6E0788-8A35-E641-A00B-E803071FE34C}" type="datetimeFigureOut">
              <a:rPr lang="en-US" smtClean="0"/>
              <a:t>1/11/20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49E9E-0508-F946-B3B8-0115B13380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980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6E0788-8A35-E641-A00B-E803071FE34C}" type="datetimeFigureOut">
              <a:rPr lang="en-US" smtClean="0"/>
              <a:t>1/11/20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49E9E-0508-F946-B3B8-0115B13380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606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6E0788-8A35-E641-A00B-E803071FE34C}" type="datetimeFigureOut">
              <a:rPr lang="en-US" smtClean="0"/>
              <a:t>1/11/20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49E9E-0508-F946-B3B8-0115B13380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936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6E0788-8A35-E641-A00B-E803071FE34C}" type="datetimeFigureOut">
              <a:rPr lang="en-US" smtClean="0"/>
              <a:t>1/11/20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49E9E-0508-F946-B3B8-0115B13380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425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6E0788-8A35-E641-A00B-E803071FE34C}" type="datetimeFigureOut">
              <a:rPr lang="en-US" smtClean="0"/>
              <a:t>1/11/20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49E9E-0508-F946-B3B8-0115B13380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036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6E0788-8A35-E641-A00B-E803071FE34C}" type="datetimeFigureOut">
              <a:rPr lang="en-US" smtClean="0"/>
              <a:t>1/11/20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49E9E-0508-F946-B3B8-0115B13380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95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46E0788-8A35-E641-A00B-E803071FE34C}" type="datetimeFigureOut">
              <a:rPr lang="en-US" smtClean="0"/>
              <a:t>1/11/20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9749E9E-0508-F946-B3B8-0115B13380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32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731DBB62-A29B-9146-BF31-D2819A2D5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299" y="144002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 </a:t>
            </a:r>
            <a:r>
              <a:rPr lang="en-US" b="1" dirty="0">
                <a:solidFill>
                  <a:schemeClr val="accent2"/>
                </a:solidFill>
              </a:rPr>
              <a:t>Mesoscale Climate Surprises over the Pacific Northwest</a:t>
            </a:r>
            <a:br>
              <a:rPr lang="en-US" sz="1000" b="1" dirty="0">
                <a:solidFill>
                  <a:schemeClr val="accent2"/>
                </a:solidFill>
              </a:rPr>
            </a:br>
            <a:br>
              <a:rPr lang="en-US" sz="1050" b="1" dirty="0">
                <a:solidFill>
                  <a:schemeClr val="tx2"/>
                </a:solidFill>
              </a:rPr>
            </a:br>
            <a:r>
              <a:rPr lang="en-US" sz="3200" b="1" dirty="0"/>
              <a:t>Initial Results of a Large High-Resolution Regional Climate Ensemble for 1970–2100</a:t>
            </a:r>
            <a:endParaRPr lang="en-US" sz="3200" b="1" dirty="0">
              <a:latin typeface="+mn-lt"/>
            </a:endParaRPr>
          </a:p>
        </p:txBody>
      </p:sp>
      <p:sp>
        <p:nvSpPr>
          <p:cNvPr id="15362" name="TextBox 3">
            <a:extLst>
              <a:ext uri="{FF2B5EF4-FFF2-40B4-BE49-F238E27FC236}">
                <a16:creationId xmlns:a16="http://schemas.microsoft.com/office/drawing/2014/main" id="{4B86B0ED-B66A-B54B-890C-24276312C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471" y="3840398"/>
            <a:ext cx="744056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2"/>
                </a:solidFill>
                <a:latin typeface="Arial" panose="020B0604020202020204" pitchFamily="34" charset="0"/>
              </a:rPr>
              <a:t>Cliff Mass, Rick Steed and Jeff Baars,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2"/>
                </a:solidFill>
                <a:latin typeface="Arial" panose="020B0604020202020204" pitchFamily="34" charset="0"/>
              </a:rPr>
              <a:t>Atmospheric Sciences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2"/>
                </a:solidFill>
                <a:latin typeface="Arial" panose="020B0604020202020204" pitchFamily="34" charset="0"/>
              </a:rPr>
              <a:t>University of Washington</a:t>
            </a:r>
          </a:p>
        </p:txBody>
      </p:sp>
      <p:pic>
        <p:nvPicPr>
          <p:cNvPr id="15364" name="Picture 4" descr="81bTsRBjFTL._SL1500_.jpg">
            <a:extLst>
              <a:ext uri="{FF2B5EF4-FFF2-40B4-BE49-F238E27FC236}">
                <a16:creationId xmlns:a16="http://schemas.microsoft.com/office/drawing/2014/main" id="{6640E685-E01A-A343-A654-57C2DE25E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22134" y="2502541"/>
            <a:ext cx="2669200" cy="3738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797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A3B48973-5436-194E-88C5-94417CAF5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0729"/>
            <a:ext cx="10972800" cy="1143000"/>
          </a:xfrm>
        </p:spPr>
        <p:txBody>
          <a:bodyPr/>
          <a:lstStyle/>
          <a:p>
            <a:r>
              <a:rPr lang="en-US" altLang="en-US" b="1" dirty="0">
                <a:solidFill>
                  <a:schemeClr val="accent6"/>
                </a:solidFill>
                <a:ea typeface="ＭＳ Ｐゴシック" panose="020B0600070205080204" pitchFamily="34" charset="-128"/>
              </a:rPr>
              <a:t>Low-level Low Clouds</a:t>
            </a:r>
            <a:br>
              <a:rPr lang="en-US" altLang="en-US" b="1" dirty="0">
                <a:solidFill>
                  <a:schemeClr val="accent6"/>
                </a:solidFill>
                <a:ea typeface="ＭＳ Ｐゴシック" panose="020B0600070205080204" pitchFamily="34" charset="-128"/>
              </a:rPr>
            </a:br>
            <a:r>
              <a:rPr lang="en-US" altLang="en-US" b="1" dirty="0">
                <a:solidFill>
                  <a:schemeClr val="accent6"/>
                </a:solidFill>
                <a:ea typeface="ＭＳ Ｐゴシック" panose="020B0600070205080204" pitchFamily="34" charset="-128"/>
              </a:rPr>
              <a:t>March-April-May Changes (1990s-2090s)</a:t>
            </a:r>
          </a:p>
        </p:txBody>
      </p:sp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id="{1975EB04-6E55-9449-A36A-EEE33E098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45059" name="Picture 3">
            <a:extLst>
              <a:ext uri="{FF2B5EF4-FFF2-40B4-BE49-F238E27FC236}">
                <a16:creationId xmlns:a16="http://schemas.microsoft.com/office/drawing/2014/main" id="{8655E104-E538-6E46-ADE0-0E3B970550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3" b="5770"/>
          <a:stretch/>
        </p:blipFill>
        <p:spPr bwMode="auto">
          <a:xfrm>
            <a:off x="3301797" y="1475010"/>
            <a:ext cx="5878417" cy="538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386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996AF71D-3684-8548-8C6E-6DAA63CB7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609600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More low clouds during spring/early summer west of Cascades under GW</a:t>
            </a:r>
          </a:p>
        </p:txBody>
      </p:sp>
      <p:pic>
        <p:nvPicPr>
          <p:cNvPr id="43010" name="Content Placeholder 2">
            <a:extLst>
              <a:ext uri="{FF2B5EF4-FFF2-40B4-BE49-F238E27FC236}">
                <a16:creationId xmlns:a16="http://schemas.microsoft.com/office/drawing/2014/main" id="{4CBE3C76-1484-744E-AC29-30D986AA2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5638" y="2341564"/>
            <a:ext cx="8229600" cy="3233737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30152D-8035-B14C-8F4A-346F0F0DF614}"/>
              </a:ext>
            </a:extLst>
          </p:cNvPr>
          <p:cNvSpPr txBox="1"/>
          <p:nvPr/>
        </p:nvSpPr>
        <p:spPr>
          <a:xfrm>
            <a:off x="1925638" y="5687211"/>
            <a:ext cx="84686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Preferential pressure falls over the continent versus the Pacific Pushes More Marine Air In</a:t>
            </a:r>
          </a:p>
        </p:txBody>
      </p:sp>
    </p:spTree>
    <p:extLst>
      <p:ext uri="{BB962C8B-B14F-4D97-AF65-F5344CB8AC3E}">
        <p14:creationId xmlns:p14="http://schemas.microsoft.com/office/powerpoint/2010/main" val="368132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3023B-4C2D-934A-90E3-EBA8D5C5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465" y="2862979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But what about the uncertainties in these mesoscale downscaling projections?</a:t>
            </a:r>
            <a:br>
              <a:rPr lang="en-US" b="1" dirty="0">
                <a:solidFill>
                  <a:schemeClr val="accent6"/>
                </a:solidFill>
              </a:rPr>
            </a:br>
            <a:br>
              <a:rPr lang="en-US" dirty="0"/>
            </a:br>
            <a:r>
              <a:rPr lang="en-US" b="1" dirty="0">
                <a:solidFill>
                  <a:srgbClr val="0070C0"/>
                </a:solidFill>
              </a:rPr>
              <a:t>How might they vary using differing driving GCMs and different physics?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Or differing emission scenarios?</a:t>
            </a:r>
            <a:br>
              <a:rPr lang="en-US" b="1" dirty="0">
                <a:solidFill>
                  <a:srgbClr val="0070C0"/>
                </a:solidFill>
              </a:rPr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469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3">
            <a:extLst>
              <a:ext uri="{FF2B5EF4-FFF2-40B4-BE49-F238E27FC236}">
                <a16:creationId xmlns:a16="http://schemas.microsoft.com/office/drawing/2014/main" id="{E42C93DF-833A-514A-A15D-EE66C988D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2400"/>
            <a:ext cx="9144000" cy="99060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1F497D"/>
                </a:solidFill>
                <a:ea typeface="ＭＳ Ｐゴシック" panose="020B0600070205080204" pitchFamily="34" charset="-128"/>
              </a:rPr>
              <a:t>Substantial Differences in GCM</a:t>
            </a:r>
          </a:p>
        </p:txBody>
      </p:sp>
      <p:pic>
        <p:nvPicPr>
          <p:cNvPr id="88066" name="Picture 1">
            <a:extLst>
              <a:ext uri="{FF2B5EF4-FFF2-40B4-BE49-F238E27FC236}">
                <a16:creationId xmlns:a16="http://schemas.microsoft.com/office/drawing/2014/main" id="{46D5ADA8-A683-3947-82CD-0955AA18E8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9144000" cy="562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TextBox 3">
            <a:extLst>
              <a:ext uri="{FF2B5EF4-FFF2-40B4-BE49-F238E27FC236}">
                <a16:creationId xmlns:a16="http://schemas.microsoft.com/office/drawing/2014/main" id="{3359336E-6A6E-5A47-9C18-BA0A44759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1976" y="5543550"/>
            <a:ext cx="42195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Surface Temperature Change from 1970-2000 compared to 2070-2100</a:t>
            </a:r>
          </a:p>
        </p:txBody>
      </p:sp>
    </p:spTree>
    <p:extLst>
      <p:ext uri="{BB962C8B-B14F-4D97-AF65-F5344CB8AC3E}">
        <p14:creationId xmlns:p14="http://schemas.microsoft.com/office/powerpoint/2010/main" val="2608450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A6857-AD53-1749-86D8-997C350F0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492" y="1342948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New work</a:t>
            </a:r>
            <a:br>
              <a:rPr lang="en-US" b="1" dirty="0">
                <a:solidFill>
                  <a:schemeClr val="accent6"/>
                </a:solidFill>
              </a:rPr>
            </a:br>
            <a:br>
              <a:rPr lang="en-US" b="1" dirty="0">
                <a:solidFill>
                  <a:schemeClr val="accent6"/>
                </a:solidFill>
              </a:rPr>
            </a:br>
            <a:r>
              <a:rPr lang="en-US" b="1" dirty="0"/>
              <a:t>High-resolution (12-km) WRF Ensemble Driven by 12 CMIP-5 Global Models.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762C48-6E49-244F-9924-571D74C7A6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061" b="36135"/>
          <a:stretch/>
        </p:blipFill>
        <p:spPr>
          <a:xfrm>
            <a:off x="3524588" y="4421966"/>
            <a:ext cx="5420309" cy="14528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198F03-98EF-EF4F-B10E-F0FBC46E94A1}"/>
              </a:ext>
            </a:extLst>
          </p:cNvPr>
          <p:cNvSpPr txBox="1"/>
          <p:nvPr/>
        </p:nvSpPr>
        <p:spPr>
          <a:xfrm>
            <a:off x="5377759" y="3902105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Paid by</a:t>
            </a:r>
          </a:p>
        </p:txBody>
      </p:sp>
    </p:spTree>
    <p:extLst>
      <p:ext uri="{BB962C8B-B14F-4D97-AF65-F5344CB8AC3E}">
        <p14:creationId xmlns:p14="http://schemas.microsoft.com/office/powerpoint/2010/main" val="1281590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436AA-269A-B147-AB5D-EA276C9BE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Some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82C07-2480-5347-9E18-8177C3984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343" y="1349479"/>
            <a:ext cx="8728344" cy="4525963"/>
          </a:xfrm>
        </p:spPr>
        <p:txBody>
          <a:bodyPr/>
          <a:lstStyle/>
          <a:p>
            <a:r>
              <a:rPr lang="en-US" b="1" dirty="0"/>
              <a:t>WRF 3.7.1</a:t>
            </a:r>
          </a:p>
          <a:p>
            <a:r>
              <a:rPr lang="en-US" b="1" dirty="0"/>
              <a:t>RCP 8.5:  Perhaps too aggressive, but shows the worst case.</a:t>
            </a:r>
          </a:p>
          <a:p>
            <a:r>
              <a:rPr lang="en-US" b="1" dirty="0"/>
              <a:t>Ran under 12 CMIP-5 GCMs with 6-hr output</a:t>
            </a:r>
          </a:p>
          <a:p>
            <a:r>
              <a:rPr lang="en-US" b="1" dirty="0"/>
              <a:t>36 and 12 km nests, with 36-km nudged to the parent GCM</a:t>
            </a:r>
          </a:p>
          <a:p>
            <a:r>
              <a:rPr lang="en-US" b="1" dirty="0"/>
              <a:t>Runs ran 1970-2100.  No breaks</a:t>
            </a:r>
          </a:p>
          <a:p>
            <a:r>
              <a:rPr lang="en-US" b="1" dirty="0"/>
              <a:t>Used both Amazon AWS cloud and local clusters.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05DD9F-5AF7-7E49-8BA9-B1C54BEF74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27" t="6207" r="3701"/>
          <a:stretch/>
        </p:blipFill>
        <p:spPr>
          <a:xfrm>
            <a:off x="9030687" y="2573023"/>
            <a:ext cx="2924269" cy="241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86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C90C8-F60D-DB49-97FF-25EA0C869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Domain Structure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C947CB-1090-F24D-817B-F3E8749AB4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2902" y="1617305"/>
            <a:ext cx="7863963" cy="4448302"/>
          </a:xfrm>
        </p:spPr>
      </p:pic>
    </p:spTree>
    <p:extLst>
      <p:ext uri="{BB962C8B-B14F-4D97-AF65-F5344CB8AC3E}">
        <p14:creationId xmlns:p14="http://schemas.microsoft.com/office/powerpoint/2010/main" val="2889798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BC483-88D6-E74E-BA1D-D03A9DD11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GCMs Used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CB00C9-9297-E749-B351-6FECA6A522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54962"/>
            <a:ext cx="10972800" cy="4416438"/>
          </a:xfrm>
        </p:spPr>
      </p:pic>
    </p:spTree>
    <p:extLst>
      <p:ext uri="{BB962C8B-B14F-4D97-AF65-F5344CB8AC3E}">
        <p14:creationId xmlns:p14="http://schemas.microsoft.com/office/powerpoint/2010/main" val="3547530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EF858-546D-0746-ADA7-58B75F95C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17" y="2405780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Some Interesting Initial Results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(will mainly show ensemble mean differences)</a:t>
            </a:r>
          </a:p>
        </p:txBody>
      </p:sp>
    </p:spTree>
    <p:extLst>
      <p:ext uri="{BB962C8B-B14F-4D97-AF65-F5344CB8AC3E}">
        <p14:creationId xmlns:p14="http://schemas.microsoft.com/office/powerpoint/2010/main" val="1832490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D2E8E-6432-0241-8F20-5F3E32526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Overall Winter Precipitation Increases But Declines in Lee of Major Barriers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63CF74-E6CE-3F44-BC14-E1F8A35D6A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2350" y="1604712"/>
            <a:ext cx="6112701" cy="489016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E5A045-F9A5-2241-85AB-774F77493E16}"/>
              </a:ext>
            </a:extLst>
          </p:cNvPr>
          <p:cNvSpPr txBox="1"/>
          <p:nvPr/>
        </p:nvSpPr>
        <p:spPr>
          <a:xfrm>
            <a:off x="436087" y="1685828"/>
            <a:ext cx="3110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DEC-JAN-FEB Precipitation</a:t>
            </a:r>
          </a:p>
          <a:p>
            <a:endParaRPr lang="en-US" sz="3600" b="1" dirty="0"/>
          </a:p>
          <a:p>
            <a:r>
              <a:rPr lang="en-US" sz="3600" b="1" dirty="0"/>
              <a:t>(2070-2099) – (1970-2000)</a:t>
            </a:r>
          </a:p>
        </p:txBody>
      </p:sp>
    </p:spTree>
    <p:extLst>
      <p:ext uri="{BB962C8B-B14F-4D97-AF65-F5344CB8AC3E}">
        <p14:creationId xmlns:p14="http://schemas.microsoft.com/office/powerpoint/2010/main" val="1591632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AA8CD77C-0639-AE43-AFBF-3002102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42" y="516295"/>
            <a:ext cx="12042057" cy="1143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1F497D"/>
                </a:solidFill>
                <a:ea typeface="ＭＳ Ｐゴシック" panose="020B0600070205080204" pitchFamily="34" charset="-128"/>
              </a:rPr>
              <a:t>Global climate models are too coarse to </a:t>
            </a:r>
            <a:br>
              <a:rPr lang="en-US" altLang="en-US" sz="4000" b="1" dirty="0">
                <a:solidFill>
                  <a:srgbClr val="1F497D"/>
                </a:solidFill>
                <a:ea typeface="ＭＳ Ｐゴシック" panose="020B0600070205080204" pitchFamily="34" charset="-128"/>
              </a:rPr>
            </a:br>
            <a:r>
              <a:rPr lang="en-US" altLang="en-US" sz="4000" b="1" dirty="0">
                <a:solidFill>
                  <a:srgbClr val="1F497D"/>
                </a:solidFill>
                <a:ea typeface="ＭＳ Ｐゴシック" panose="020B0600070205080204" pitchFamily="34" charset="-128"/>
              </a:rPr>
              <a:t>simulate key Northwest terrain features</a:t>
            </a:r>
          </a:p>
        </p:txBody>
      </p:sp>
      <p:pic>
        <p:nvPicPr>
          <p:cNvPr id="50178" name="Picture 3">
            <a:extLst>
              <a:ext uri="{FF2B5EF4-FFF2-40B4-BE49-F238E27FC236}">
                <a16:creationId xmlns:a16="http://schemas.microsoft.com/office/drawing/2014/main" id="{4CAE7DC9-25F7-9E41-B265-AA4946105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553" y="1941062"/>
            <a:ext cx="9838036" cy="466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Box 5">
            <a:extLst>
              <a:ext uri="{FF2B5EF4-FFF2-40B4-BE49-F238E27FC236}">
                <a16:creationId xmlns:a16="http://schemas.microsoft.com/office/drawing/2014/main" id="{4EECE04E-96E1-CC49-9BC1-C2A153473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782" y="5952624"/>
            <a:ext cx="2425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Climate Model Terrain</a:t>
            </a:r>
          </a:p>
        </p:txBody>
      </p:sp>
    </p:spTree>
    <p:extLst>
      <p:ext uri="{BB962C8B-B14F-4D97-AF65-F5344CB8AC3E}">
        <p14:creationId xmlns:p14="http://schemas.microsoft.com/office/powerpoint/2010/main" val="1950108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D5999-FA37-5B44-AE18-11D44BF65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94" y="702340"/>
            <a:ext cx="4847303" cy="5027407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Why?  Warmer temperatures produce more rain on upper windward slopes and thus less blow-over to the lee sides?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F91232-3A17-DA42-A717-8734EB3A9C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219" r="17809"/>
          <a:stretch/>
        </p:blipFill>
        <p:spPr>
          <a:xfrm>
            <a:off x="6074875" y="503163"/>
            <a:ext cx="4961299" cy="5957242"/>
          </a:xfrm>
        </p:spPr>
      </p:pic>
    </p:spTree>
    <p:extLst>
      <p:ext uri="{BB962C8B-B14F-4D97-AF65-F5344CB8AC3E}">
        <p14:creationId xmlns:p14="http://schemas.microsoft.com/office/powerpoint/2010/main" val="2746144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FCFA6-2DC5-5F43-A993-A2D25564E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34730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Summer Precipitation:  More Surprises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84CC41-B904-CB45-976A-786D60BDCF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360" y="1218534"/>
            <a:ext cx="6542356" cy="523388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06719A-35EF-334B-8E6B-68D071E832A3}"/>
              </a:ext>
            </a:extLst>
          </p:cNvPr>
          <p:cNvSpPr txBox="1"/>
          <p:nvPr/>
        </p:nvSpPr>
        <p:spPr>
          <a:xfrm>
            <a:off x="314631" y="1482213"/>
            <a:ext cx="269895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June-July-August</a:t>
            </a:r>
          </a:p>
          <a:p>
            <a:r>
              <a:rPr lang="en-US" sz="3200" b="1" dirty="0"/>
              <a:t>Precipitation</a:t>
            </a:r>
          </a:p>
          <a:p>
            <a:endParaRPr lang="en-US" sz="3200" b="1" dirty="0"/>
          </a:p>
          <a:p>
            <a:r>
              <a:rPr lang="en-US" sz="3200" b="1" dirty="0"/>
              <a:t>(2070-2099) – (1970-2000)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CFDEB8-46D2-3F4E-B281-E6021961E70B}"/>
              </a:ext>
            </a:extLst>
          </p:cNvPr>
          <p:cNvSpPr txBox="1"/>
          <p:nvPr/>
        </p:nvSpPr>
        <p:spPr>
          <a:xfrm>
            <a:off x="9247347" y="1277730"/>
            <a:ext cx="280620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Drier over the Cascades and to the West</a:t>
            </a:r>
          </a:p>
          <a:p>
            <a:endParaRPr lang="en-US" sz="2400" b="1" dirty="0"/>
          </a:p>
          <a:p>
            <a:r>
              <a:rPr lang="en-US" sz="2400" b="1" dirty="0"/>
              <a:t>Wetter to the east of the Cascades</a:t>
            </a:r>
          </a:p>
          <a:p>
            <a:endParaRPr lang="en-US" sz="2400" b="1" dirty="0"/>
          </a:p>
          <a:p>
            <a:r>
              <a:rPr lang="en-US" sz="2400" b="1" dirty="0"/>
              <a:t>Why?  </a:t>
            </a:r>
          </a:p>
          <a:p>
            <a:endParaRPr lang="en-US" sz="2400" b="1" dirty="0"/>
          </a:p>
          <a:p>
            <a:r>
              <a:rPr lang="en-US" sz="2400" b="1" dirty="0"/>
              <a:t>More thunderstorms?  More moisture from SW monsoon?</a:t>
            </a:r>
          </a:p>
        </p:txBody>
      </p:sp>
    </p:spTree>
    <p:extLst>
      <p:ext uri="{BB962C8B-B14F-4D97-AF65-F5344CB8AC3E}">
        <p14:creationId xmlns:p14="http://schemas.microsoft.com/office/powerpoint/2010/main" val="648022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469FE-A856-9942-884C-A261AB789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834" y="200896"/>
            <a:ext cx="11555360" cy="114300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How Will Easterly Flow Across the Cascades Change Under Global Warming?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922BB-8B95-3144-8277-0CE2ACDFD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225" y="1504337"/>
            <a:ext cx="10972800" cy="4525963"/>
          </a:xfrm>
        </p:spPr>
        <p:txBody>
          <a:bodyPr/>
          <a:lstStyle/>
          <a:p>
            <a:r>
              <a:rPr lang="en-US" dirty="0"/>
              <a:t>Easterly winds are associated with heat waves over western Oregon and Washington</a:t>
            </a:r>
          </a:p>
          <a:p>
            <a:r>
              <a:rPr lang="en-US" dirty="0"/>
              <a:t>Every great wildfire west of the Cascade crest has been associated with strong easterly flow.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A0B86-0C13-D944-BCE8-10B3BA41E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455" y="3704793"/>
            <a:ext cx="4621090" cy="29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33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8423A-66E8-C04B-A4D3-187EE0924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1105584" cy="71219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Point near Crest of Central WA Cascades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45DCE6-2E7A-3841-ADA4-50D1721D40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269" t="8052" r="8660" b="4732"/>
          <a:stretch/>
        </p:blipFill>
        <p:spPr>
          <a:xfrm>
            <a:off x="609600" y="1104522"/>
            <a:ext cx="9169125" cy="556788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8347D3-B28E-6944-95C2-D46AD62485C6}"/>
              </a:ext>
            </a:extLst>
          </p:cNvPr>
          <p:cNvSpPr txBox="1"/>
          <p:nvPr/>
        </p:nvSpPr>
        <p:spPr>
          <a:xfrm>
            <a:off x="9886385" y="2688133"/>
            <a:ext cx="19102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Strong easterly wind days will decline</a:t>
            </a:r>
          </a:p>
        </p:txBody>
      </p:sp>
    </p:spTree>
    <p:extLst>
      <p:ext uri="{BB962C8B-B14F-4D97-AF65-F5344CB8AC3E}">
        <p14:creationId xmlns:p14="http://schemas.microsoft.com/office/powerpoint/2010/main" val="2630081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61E87-E80E-4C4A-AC13-373BE1CD6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Big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A68B5-8F7D-0244-AA9A-BAF1FBC3E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134" y="1319544"/>
            <a:ext cx="10972800" cy="4525963"/>
          </a:xfrm>
        </p:spPr>
        <p:txBody>
          <a:bodyPr/>
          <a:lstStyle/>
          <a:p>
            <a:r>
              <a:rPr lang="en-US" dirty="0"/>
              <a:t>Will work against major fires west of the Cascades</a:t>
            </a:r>
          </a:p>
          <a:p>
            <a:r>
              <a:rPr lang="en-US" dirty="0"/>
              <a:t>Will take the edge off west-side heat waves under global warming</a:t>
            </a:r>
          </a:p>
          <a:p>
            <a:r>
              <a:rPr lang="en-US" dirty="0"/>
              <a:t>Similar results from climate modeling over southern CA.</a:t>
            </a:r>
          </a:p>
        </p:txBody>
      </p:sp>
      <p:pic>
        <p:nvPicPr>
          <p:cNvPr id="4" name="Content Placeholder 3" descr="jcli-d-15-0641.1-f16.jpeg">
            <a:extLst>
              <a:ext uri="{FF2B5EF4-FFF2-40B4-BE49-F238E27FC236}">
                <a16:creationId xmlns:a16="http://schemas.microsoft.com/office/drawing/2014/main" id="{140180DE-552E-D842-8B73-5C8C47C85B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5"/>
          <a:stretch/>
        </p:blipFill>
        <p:spPr bwMode="auto">
          <a:xfrm>
            <a:off x="1018531" y="3829613"/>
            <a:ext cx="3268081" cy="280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21F8B9-A05B-214E-A9CB-5D4C745E3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353" y="4010260"/>
            <a:ext cx="6149192" cy="212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90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35EF3-59CF-3049-93B3-F4331ADD5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Stronger Winds and Storms During Winter Under Global Warming?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7AA318-2759-2245-B636-68E36882D4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8021" y="1681681"/>
            <a:ext cx="6353542" cy="508283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140C9B-3378-F042-9ADB-50FB01B16C68}"/>
              </a:ext>
            </a:extLst>
          </p:cNvPr>
          <p:cNvSpPr txBox="1"/>
          <p:nvPr/>
        </p:nvSpPr>
        <p:spPr>
          <a:xfrm>
            <a:off x="8143876" y="2507456"/>
            <a:ext cx="30360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Not over most of the domain</a:t>
            </a:r>
          </a:p>
        </p:txBody>
      </p:sp>
    </p:spTree>
    <p:extLst>
      <p:ext uri="{BB962C8B-B14F-4D97-AF65-F5344CB8AC3E}">
        <p14:creationId xmlns:p14="http://schemas.microsoft.com/office/powerpoint/2010/main" val="3775132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3219A-C963-1841-B578-5D1A354FA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295" y="446654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Just starting the analysis of this rich model data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BED3A-5954-354C-86CE-AB4CFFFDD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167" y="2332037"/>
            <a:ext cx="4470808" cy="3797159"/>
          </a:xfrm>
        </p:spPr>
        <p:txBody>
          <a:bodyPr/>
          <a:lstStyle/>
          <a:p>
            <a:r>
              <a:rPr lang="en-US" sz="3600" b="1" dirty="0"/>
              <a:t>Also will be redoing the runs with an upgraded WRF model and RCP 4.5</a:t>
            </a:r>
          </a:p>
          <a:p>
            <a:r>
              <a:rPr lang="en-US" sz="3600" b="1" dirty="0"/>
              <a:t>More physics </a:t>
            </a:r>
            <a:r>
              <a:rPr lang="en-US" sz="3600" b="1" dirty="0" err="1"/>
              <a:t>diverstiy</a:t>
            </a:r>
            <a:endParaRPr lang="en-US" sz="3600" b="1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108C35-0E9C-9041-AC0C-DBAF66F5D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802" y="1911798"/>
            <a:ext cx="4008422" cy="444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1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B51CD-0300-8548-A55A-CCF2F4811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311" y="2221133"/>
            <a:ext cx="10972800" cy="1143000"/>
          </a:xfrm>
        </p:spPr>
        <p:txBody>
          <a:bodyPr/>
          <a:lstStyle/>
          <a:p>
            <a:r>
              <a:rPr lang="en-US" dirty="0"/>
              <a:t>The 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3CDDF-AE9F-4949-80CF-F4E111463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056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AFCBF-D939-E34F-9BCB-D45960340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710" y="724463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Need at Least 12 to 15-km Grid Spacing to Realistically Simulate the Essential Mesoscale Meteorology of the Region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49D15D-2C32-E94D-9F2A-884A0270C6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123" t="8676" r="4860" b="5134"/>
          <a:stretch/>
        </p:blipFill>
        <p:spPr>
          <a:xfrm>
            <a:off x="6518495" y="2701077"/>
            <a:ext cx="3829616" cy="341091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F327CC-D0C2-6A4C-B9CA-AAEE8A5820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14" r="6815"/>
          <a:stretch/>
        </p:blipFill>
        <p:spPr>
          <a:xfrm>
            <a:off x="2009869" y="2742738"/>
            <a:ext cx="3539905" cy="33275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323887-9D16-6740-822A-1E8A692586D0}"/>
              </a:ext>
            </a:extLst>
          </p:cNvPr>
          <p:cNvSpPr txBox="1"/>
          <p:nvPr/>
        </p:nvSpPr>
        <p:spPr>
          <a:xfrm>
            <a:off x="3476530" y="615276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36-km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9B180B-7651-EA4E-8610-36FB57698B2A}"/>
              </a:ext>
            </a:extLst>
          </p:cNvPr>
          <p:cNvSpPr txBox="1"/>
          <p:nvPr/>
        </p:nvSpPr>
        <p:spPr>
          <a:xfrm>
            <a:off x="7930835" y="6134653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12-km</a:t>
            </a:r>
          </a:p>
        </p:txBody>
      </p:sp>
    </p:spTree>
    <p:extLst>
      <p:ext uri="{BB962C8B-B14F-4D97-AF65-F5344CB8AC3E}">
        <p14:creationId xmlns:p14="http://schemas.microsoft.com/office/powerpoint/2010/main" val="3267129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73D6E-065F-F749-AF0A-8F767FF96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15" y="643420"/>
            <a:ext cx="11697076" cy="114300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Are There Regional Climate Surprises That Can Only Be Determined by Dynamical Downscaling?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B346D-5417-B844-92E7-BD4D2C99E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808" y="2227152"/>
            <a:ext cx="6758413" cy="3545926"/>
          </a:xfrm>
        </p:spPr>
        <p:txBody>
          <a:bodyPr/>
          <a:lstStyle/>
          <a:p>
            <a:r>
              <a:rPr lang="en-US" sz="3600" dirty="0"/>
              <a:t>Snow-albedo feedbacks</a:t>
            </a:r>
          </a:p>
          <a:p>
            <a:r>
              <a:rPr lang="en-US" sz="3600" dirty="0"/>
              <a:t>Orographic precipitation effects</a:t>
            </a:r>
          </a:p>
          <a:p>
            <a:r>
              <a:rPr lang="en-US" sz="3600" dirty="0"/>
              <a:t>Convective features</a:t>
            </a:r>
          </a:p>
          <a:p>
            <a:r>
              <a:rPr lang="en-US" sz="3600" dirty="0"/>
              <a:t>Downslope winds and heat waves</a:t>
            </a:r>
          </a:p>
          <a:p>
            <a:r>
              <a:rPr lang="en-US" sz="3600" dirty="0"/>
              <a:t>Cloud effects</a:t>
            </a:r>
          </a:p>
          <a:p>
            <a:r>
              <a:rPr lang="en-US" sz="3600" dirty="0"/>
              <a:t>Regional sea breeze effects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5A7F18-2CF9-5345-B453-420DFC8ED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649" y="2815627"/>
            <a:ext cx="4757537" cy="31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42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C07A0-BE98-1B40-8A1E-1748B5B9D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3403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Early Downscaling Work at UW Showed Interesting Mesoscale Feedbacks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DDFE0-C0D3-5F46-86EC-0CD2362A5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774" y="2196052"/>
            <a:ext cx="9242323" cy="4525963"/>
          </a:xfrm>
        </p:spPr>
        <p:txBody>
          <a:bodyPr/>
          <a:lstStyle/>
          <a:p>
            <a:r>
              <a:rPr lang="en-US" sz="4000" dirty="0"/>
              <a:t>MM5 mesoscale model using 12-km grid spacing</a:t>
            </a:r>
          </a:p>
          <a:p>
            <a:r>
              <a:rPr lang="en-US" sz="4000" dirty="0"/>
              <a:t>ECHAM-5 GCM</a:t>
            </a:r>
          </a:p>
          <a:p>
            <a:r>
              <a:rPr lang="en-US" sz="4000" dirty="0"/>
              <a:t>1970-2100</a:t>
            </a:r>
          </a:p>
          <a:p>
            <a:r>
              <a:rPr lang="en-US" sz="4000" dirty="0"/>
              <a:t>RCP8.5 equivalent</a:t>
            </a:r>
          </a:p>
        </p:txBody>
      </p:sp>
    </p:spTree>
    <p:extLst>
      <p:ext uri="{BB962C8B-B14F-4D97-AF65-F5344CB8AC3E}">
        <p14:creationId xmlns:p14="http://schemas.microsoft.com/office/powerpoint/2010/main" val="820810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tdiff_1990s-2020s_DJF.png                                      00196C27&#10;Cliff Disk                     BB5EA40C:">
            <a:extLst>
              <a:ext uri="{FF2B5EF4-FFF2-40B4-BE49-F238E27FC236}">
                <a16:creationId xmlns:a16="http://schemas.microsoft.com/office/drawing/2014/main" id="{24080D7E-14AE-914B-9FD3-C424A9CDE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t="17455" r="5647" b="8728"/>
          <a:stretch>
            <a:fillRect/>
          </a:stretch>
        </p:blipFill>
        <p:spPr bwMode="auto">
          <a:xfrm>
            <a:off x="3276601" y="228600"/>
            <a:ext cx="5872163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Text Box 3">
            <a:extLst>
              <a:ext uri="{FF2B5EF4-FFF2-40B4-BE49-F238E27FC236}">
                <a16:creationId xmlns:a16="http://schemas.microsoft.com/office/drawing/2014/main" id="{022BD962-E47B-634F-B21E-5657335B4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1963" y="5311775"/>
            <a:ext cx="49896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Change in Winter Surface Air Temperatures (F)</a:t>
            </a:r>
          </a:p>
        </p:txBody>
      </p:sp>
    </p:spTree>
    <p:extLst>
      <p:ext uri="{BB962C8B-B14F-4D97-AF65-F5344CB8AC3E}">
        <p14:creationId xmlns:p14="http://schemas.microsoft.com/office/powerpoint/2010/main" val="1694793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tdiff_1990s-2050s_DJF.png                                      00196C27&#10;Cliff Disk                     BB5EA40C:">
            <a:extLst>
              <a:ext uri="{FF2B5EF4-FFF2-40B4-BE49-F238E27FC236}">
                <a16:creationId xmlns:a16="http://schemas.microsoft.com/office/drawing/2014/main" id="{EC7CE12C-3256-3E4F-BAA5-544180437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t="17455" r="5647" b="8728"/>
          <a:stretch>
            <a:fillRect/>
          </a:stretch>
        </p:blipFill>
        <p:spPr bwMode="auto">
          <a:xfrm>
            <a:off x="3276600" y="228600"/>
            <a:ext cx="587375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448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tdiff_1990s-2090s_DJF.png                                      00196C27&#10;Cliff Disk                     BB5EA40C:">
            <a:extLst>
              <a:ext uri="{FF2B5EF4-FFF2-40B4-BE49-F238E27FC236}">
                <a16:creationId xmlns:a16="http://schemas.microsoft.com/office/drawing/2014/main" id="{30CECF24-451A-C141-B656-93AACFFFB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t="17455" r="5647" b="8728"/>
          <a:stretch>
            <a:fillRect/>
          </a:stretch>
        </p:blipFill>
        <p:spPr bwMode="auto">
          <a:xfrm>
            <a:off x="3276600" y="228600"/>
            <a:ext cx="587375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890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07816-64B2-5C44-9934-D7574E43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31" y="274638"/>
            <a:ext cx="11660777" cy="114300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Snow Melt on Slopes Causes Warm Bands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676EC4-2751-094F-9347-968AA988AD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0927" y="1642819"/>
            <a:ext cx="6854517" cy="4575804"/>
          </a:xfrm>
        </p:spPr>
      </p:pic>
    </p:spTree>
    <p:extLst>
      <p:ext uri="{BB962C8B-B14F-4D97-AF65-F5344CB8AC3E}">
        <p14:creationId xmlns:p14="http://schemas.microsoft.com/office/powerpoint/2010/main" val="130779871"/>
      </p:ext>
    </p:extLst>
  </p:cSld>
  <p:clrMapOvr>
    <a:masterClrMapping/>
  </p:clrMapOvr>
</p:sld>
</file>

<file path=ppt/theme/theme1.xml><?xml version="1.0" encoding="utf-8"?>
<a:theme xmlns:a="http://schemas.openxmlformats.org/drawingml/2006/main" name="Whistler805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Whistler805</Template>
  <TotalTime>1050</TotalTime>
  <Words>523</Words>
  <Application>Microsoft Macintosh PowerPoint</Application>
  <PresentationFormat>Widescreen</PresentationFormat>
  <Paragraphs>77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ＭＳ Ｐゴシック</vt:lpstr>
      <vt:lpstr>Arial</vt:lpstr>
      <vt:lpstr>Calibri</vt:lpstr>
      <vt:lpstr>Times New Roman</vt:lpstr>
      <vt:lpstr>Whistler805</vt:lpstr>
      <vt:lpstr> Mesoscale Climate Surprises over the Pacific Northwest  Initial Results of a Large High-Resolution Regional Climate Ensemble for 1970–2100</vt:lpstr>
      <vt:lpstr>Global climate models are too coarse to  simulate key Northwest terrain features</vt:lpstr>
      <vt:lpstr>Need at Least 12 to 15-km Grid Spacing to Realistically Simulate the Essential Mesoscale Meteorology of the Region</vt:lpstr>
      <vt:lpstr>Are There Regional Climate Surprises That Can Only Be Determined by Dynamical Downscaling?</vt:lpstr>
      <vt:lpstr>Early Downscaling Work at UW Showed Interesting Mesoscale Feedbacks</vt:lpstr>
      <vt:lpstr>PowerPoint Presentation</vt:lpstr>
      <vt:lpstr>PowerPoint Presentation</vt:lpstr>
      <vt:lpstr>PowerPoint Presentation</vt:lpstr>
      <vt:lpstr>Snow Melt on Slopes Causes Warm Bands</vt:lpstr>
      <vt:lpstr>Low-level Low Clouds March-April-May Changes (1990s-2090s)</vt:lpstr>
      <vt:lpstr>More low clouds during spring/early summer west of Cascades under GW</vt:lpstr>
      <vt:lpstr>But what about the uncertainties in these mesoscale downscaling projections?  How might they vary using differing driving GCMs and different physics? Or differing emission scenarios?  </vt:lpstr>
      <vt:lpstr>Substantial Differences in GCM</vt:lpstr>
      <vt:lpstr>New work  High-resolution (12-km) WRF Ensemble Driven by 12 CMIP-5 Global Models.</vt:lpstr>
      <vt:lpstr>Some Details</vt:lpstr>
      <vt:lpstr>Domain Structure</vt:lpstr>
      <vt:lpstr>GCMs Used</vt:lpstr>
      <vt:lpstr>Some Interesting Initial Results (will mainly show ensemble mean differences)</vt:lpstr>
      <vt:lpstr>Overall Winter Precipitation Increases But Declines in Lee of Major Barriers</vt:lpstr>
      <vt:lpstr>Why?  Warmer temperatures produce more rain on upper windward slopes and thus less blow-over to the lee sides?</vt:lpstr>
      <vt:lpstr>Summer Precipitation:  More Surprises</vt:lpstr>
      <vt:lpstr>How Will Easterly Flow Across the Cascades Change Under Global Warming?</vt:lpstr>
      <vt:lpstr>Point near Crest of Central WA Cascades</vt:lpstr>
      <vt:lpstr>Big Implications</vt:lpstr>
      <vt:lpstr>Stronger Winds and Storms During Winter Under Global Warming?</vt:lpstr>
      <vt:lpstr>Just starting the analysis of this rich model data set</vt:lpstr>
      <vt:lpstr>The END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Advances in High Resolution Numerical Weather Prediction over the Pacific Northwest </dc:title>
  <dc:creator>Cliff Mass</dc:creator>
  <cp:lastModifiedBy>Cliff Mass</cp:lastModifiedBy>
  <cp:revision>63</cp:revision>
  <dcterms:created xsi:type="dcterms:W3CDTF">2019-03-19T01:00:08Z</dcterms:created>
  <dcterms:modified xsi:type="dcterms:W3CDTF">2020-01-12T00:56:34Z</dcterms:modified>
</cp:coreProperties>
</file>