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04" r:id="rId3"/>
    <p:sldId id="258" r:id="rId4"/>
    <p:sldId id="257" r:id="rId5"/>
    <p:sldId id="271" r:id="rId6"/>
    <p:sldId id="305" r:id="rId7"/>
    <p:sldId id="390" r:id="rId8"/>
    <p:sldId id="306" r:id="rId9"/>
    <p:sldId id="386" r:id="rId10"/>
    <p:sldId id="259" r:id="rId11"/>
    <p:sldId id="307" r:id="rId12"/>
    <p:sldId id="308" r:id="rId13"/>
    <p:sldId id="309" r:id="rId14"/>
    <p:sldId id="272" r:id="rId15"/>
    <p:sldId id="310" r:id="rId16"/>
    <p:sldId id="385" r:id="rId17"/>
    <p:sldId id="311" r:id="rId18"/>
    <p:sldId id="371" r:id="rId19"/>
    <p:sldId id="260" r:id="rId20"/>
    <p:sldId id="313" r:id="rId21"/>
    <p:sldId id="312" r:id="rId22"/>
    <p:sldId id="373" r:id="rId23"/>
    <p:sldId id="314" r:id="rId24"/>
    <p:sldId id="372" r:id="rId25"/>
    <p:sldId id="316" r:id="rId26"/>
    <p:sldId id="387" r:id="rId27"/>
    <p:sldId id="315" r:id="rId28"/>
    <p:sldId id="319" r:id="rId29"/>
    <p:sldId id="317" r:id="rId30"/>
    <p:sldId id="318" r:id="rId31"/>
    <p:sldId id="320" r:id="rId32"/>
    <p:sldId id="261" r:id="rId33"/>
    <p:sldId id="262" r:id="rId34"/>
    <p:sldId id="263" r:id="rId35"/>
    <p:sldId id="321" r:id="rId36"/>
    <p:sldId id="325" r:id="rId37"/>
    <p:sldId id="326" r:id="rId38"/>
    <p:sldId id="375" r:id="rId39"/>
    <p:sldId id="327" r:id="rId40"/>
    <p:sldId id="376" r:id="rId41"/>
    <p:sldId id="328" r:id="rId42"/>
    <p:sldId id="329" r:id="rId43"/>
    <p:sldId id="330" r:id="rId44"/>
    <p:sldId id="331" r:id="rId45"/>
    <p:sldId id="264" r:id="rId46"/>
    <p:sldId id="332" r:id="rId47"/>
    <p:sldId id="388" r:id="rId48"/>
    <p:sldId id="322" r:id="rId49"/>
    <p:sldId id="323" r:id="rId50"/>
    <p:sldId id="380" r:id="rId51"/>
    <p:sldId id="324" r:id="rId52"/>
    <p:sldId id="389" r:id="rId53"/>
    <p:sldId id="374" r:id="rId54"/>
    <p:sldId id="333" r:id="rId55"/>
    <p:sldId id="334" r:id="rId56"/>
    <p:sldId id="335" r:id="rId57"/>
    <p:sldId id="336" r:id="rId58"/>
    <p:sldId id="377" r:id="rId59"/>
    <p:sldId id="337" r:id="rId60"/>
    <p:sldId id="340" r:id="rId61"/>
    <p:sldId id="338" r:id="rId62"/>
    <p:sldId id="341" r:id="rId63"/>
    <p:sldId id="339" r:id="rId64"/>
    <p:sldId id="342" r:id="rId65"/>
    <p:sldId id="343" r:id="rId66"/>
    <p:sldId id="344" r:id="rId67"/>
    <p:sldId id="384" r:id="rId68"/>
    <p:sldId id="345" r:id="rId69"/>
    <p:sldId id="346" r:id="rId70"/>
    <p:sldId id="378" r:id="rId71"/>
    <p:sldId id="292" r:id="rId72"/>
    <p:sldId id="291" r:id="rId73"/>
    <p:sldId id="347" r:id="rId74"/>
    <p:sldId id="348" r:id="rId75"/>
    <p:sldId id="349" r:id="rId76"/>
    <p:sldId id="393" r:id="rId77"/>
    <p:sldId id="293" r:id="rId78"/>
    <p:sldId id="294" r:id="rId79"/>
    <p:sldId id="295" r:id="rId80"/>
    <p:sldId id="296" r:id="rId81"/>
    <p:sldId id="381" r:id="rId82"/>
    <p:sldId id="382" r:id="rId83"/>
    <p:sldId id="351" r:id="rId84"/>
    <p:sldId id="352" r:id="rId85"/>
    <p:sldId id="353" r:id="rId86"/>
    <p:sldId id="354" r:id="rId87"/>
    <p:sldId id="391" r:id="rId88"/>
    <p:sldId id="355" r:id="rId89"/>
    <p:sldId id="356" r:id="rId90"/>
    <p:sldId id="270" r:id="rId91"/>
    <p:sldId id="358" r:id="rId92"/>
    <p:sldId id="359" r:id="rId93"/>
    <p:sldId id="360" r:id="rId94"/>
    <p:sldId id="361" r:id="rId95"/>
    <p:sldId id="362" r:id="rId96"/>
    <p:sldId id="289" r:id="rId97"/>
    <p:sldId id="290" r:id="rId98"/>
    <p:sldId id="266" r:id="rId99"/>
    <p:sldId id="269" r:id="rId100"/>
    <p:sldId id="302" r:id="rId101"/>
    <p:sldId id="303" r:id="rId102"/>
    <p:sldId id="363" r:id="rId103"/>
    <p:sldId id="364" r:id="rId104"/>
    <p:sldId id="365" r:id="rId105"/>
    <p:sldId id="366" r:id="rId106"/>
    <p:sldId id="273" r:id="rId107"/>
    <p:sldId id="367" r:id="rId108"/>
    <p:sldId id="379" r:id="rId109"/>
    <p:sldId id="287" r:id="rId110"/>
    <p:sldId id="275" r:id="rId111"/>
    <p:sldId id="278" r:id="rId112"/>
    <p:sldId id="279" r:id="rId113"/>
    <p:sldId id="280" r:id="rId114"/>
    <p:sldId id="281" r:id="rId115"/>
    <p:sldId id="282" r:id="rId116"/>
    <p:sldId id="383" r:id="rId117"/>
    <p:sldId id="284" r:id="rId118"/>
    <p:sldId id="368" r:id="rId119"/>
    <p:sldId id="288" r:id="rId120"/>
    <p:sldId id="369" r:id="rId121"/>
    <p:sldId id="370" r:id="rId122"/>
    <p:sldId id="392" r:id="rId1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10" charset="0"/>
        <a:ea typeface="ＭＳ Ｐゴシック" pitchFamily="-110" charset="-128"/>
        <a:cs typeface="ＭＳ Ｐゴシック" pitchFamily="-110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03"/>
    <p:restoredTop sz="94760"/>
  </p:normalViewPr>
  <p:slideViewPr>
    <p:cSldViewPr>
      <p:cViewPr varScale="1">
        <p:scale>
          <a:sx n="93" d="100"/>
          <a:sy n="93" d="100"/>
        </p:scale>
        <p:origin x="216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7759F8-7FC5-0C43-A518-D608CFA0B388}" type="datetimeFigureOut">
              <a:rPr lang="en-US"/>
              <a:pPr/>
              <a:t>10/27/25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49AC21-93E6-1444-90AA-FF241F3091C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1329DD-32AF-3D48-8656-F071A93EC7B7}" type="datetimeFigureOut">
              <a:rPr lang="en-US"/>
              <a:pPr/>
              <a:t>10/27/25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37310C-3B4B-DC4F-A0EE-DC01DAE98C8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37310C-3B4B-DC4F-A0EE-DC01DAE98C86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5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5D9AA-97D2-834C-AAE3-F7716A67FE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7F445-4141-6541-B7B9-3B8798FCA1C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E926B-AFD5-1E4C-9B91-7ADA52A0A63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A44C-1F3C-814C-93C2-F3C232E1C92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A62DBA-9003-B04F-BADB-3FD3491A0FA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5B818-65F7-4848-89C5-97C5975027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9C6C4-1B86-1E49-B1D6-C165CD09B5E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EEA97-FB54-8C42-837D-17334A02EA5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A000F-55BA-924C-946C-3C2733D50EE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6072E-4268-D74C-BE59-B08DEAC1A2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B4640-3AAA-7642-B0B7-87DAE6C92B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A37E30-45DE-EC4A-AAEF-937F58248A9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lpqPZd1RJU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N21UNgNCE" TargetMode="External"/><Relationship Id="rId2" Type="http://schemas.openxmlformats.org/officeDocument/2006/relationships/hyperlink" Target="https://www.youtube.com/watch?v=DpiUZI_3o8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OIN21UNgNCE?feature=oembed" TargetMode="External"/><Relationship Id="rId1" Type="http://schemas.openxmlformats.org/officeDocument/2006/relationships/video" Target="https://www.youtube.com/embed/DpiUZI_3o8s?feature=oembed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Development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and Precipitation Processes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Atmospheric Sci 101</a:t>
            </a:r>
            <a:br>
              <a:rPr lang="en-US" sz="3200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erosol.jpg                                                    0011391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8600"/>
            <a:ext cx="52228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260039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Condensation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And 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Freezing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Nuclei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Some companies offer such services!</a:t>
            </a:r>
          </a:p>
        </p:txBody>
      </p:sp>
      <p:pic>
        <p:nvPicPr>
          <p:cNvPr id="101378" name="Content Placeholder 3" descr="naconsutl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3979" b="-3979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2402" name="Content Placeholder 3" descr="cloudseeding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1651" r="-21651"/>
          <a:stretch>
            <a:fillRect/>
          </a:stretch>
        </p:blipFill>
        <p:spPr>
          <a:xfrm>
            <a:off x="381000" y="1143000"/>
            <a:ext cx="8636000" cy="45720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Does cloud seeding work?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Careful statistical studies with controls found little influence to perhaps a 10-15% enhancement.  Not economically viable for increasing precipitation.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 major problem: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it is hard to know what WOULD have happened if the seeding had not taken place.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But some, in desperation, are trying it</a:t>
            </a:r>
          </a:p>
        </p:txBody>
      </p:sp>
      <p:pic>
        <p:nvPicPr>
          <p:cNvPr id="1044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981200"/>
            <a:ext cx="4873625" cy="4392613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There is one way that cloud seeding can be very effective:  reduction of supercooled fog (a.k.a. freezing fog) in cold climates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571500" y="3733800"/>
            <a:ext cx="8001000" cy="2590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Dropping dry ice into a supercooled water cloud can promote ice crystals, which fall out of cloud/fog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Often used at airports in northern climes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64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7704"/>
          <a:stretch>
            <a:fillRect/>
          </a:stretch>
        </p:blipFill>
        <p:spPr>
          <a:xfrm>
            <a:off x="457200" y="1371600"/>
            <a:ext cx="8470156" cy="3429000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848600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 descr="A fighter jet flying through a blue sky&#10;&#10;Description automatically generated">
            <a:extLst>
              <a:ext uri="{FF2B5EF4-FFF2-40B4-BE49-F238E27FC236}">
                <a16:creationId xmlns:a16="http://schemas.microsoft.com/office/drawing/2014/main" id="{6A188F14-E0C5-6E4D-9C60-B092A338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934200" cy="520065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609600" y="492125"/>
            <a:ext cx="4876800" cy="533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601663" y="1290638"/>
            <a:ext cx="8237537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Name from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CON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densation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Trails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Cirrus-like lines behind jet aircraft flying at high altitudes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Moisture from combustion in jet engines.  Plus plenty of cloud condensation and freezing nuclei in exhaust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Produces a trail of liquid water droplets that freeze rapidly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More evident when atmosphere is at or near saturation</a:t>
            </a:r>
          </a:p>
        </p:txBody>
      </p:sp>
      <p:pic>
        <p:nvPicPr>
          <p:cNvPr id="1198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8600"/>
            <a:ext cx="16002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B0DE9-4436-0542-AE0D-6DD46F04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6248400" cy="24993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91966-B208-3448-91B4-2EDD5AE22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82" b="15453"/>
          <a:stretch/>
        </p:blipFill>
        <p:spPr>
          <a:xfrm>
            <a:off x="1676400" y="4442580"/>
            <a:ext cx="5329084" cy="2014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8150B-DB63-7A4F-9F1C-F86F4D04EE89}"/>
              </a:ext>
            </a:extLst>
          </p:cNvPr>
          <p:cNvSpPr txBox="1"/>
          <p:nvPr/>
        </p:nvSpPr>
        <p:spPr>
          <a:xfrm>
            <a:off x="1097902" y="32766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Combustion in jet engines results in water vapor and particles being emitted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0AE5738-44D3-A441-850F-5E3C70E9FC45}"/>
              </a:ext>
            </a:extLst>
          </p:cNvPr>
          <p:cNvSpPr/>
          <p:nvPr/>
        </p:nvSpPr>
        <p:spPr bwMode="auto">
          <a:xfrm>
            <a:off x="7312090" y="1447800"/>
            <a:ext cx="12192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95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7763" name="Picture 4" descr="737px-Aircraft.in.cr#1C6E26.jpg                                00029E37&#10;Cliff Disk                     BB5EA40C:"/>
          <p:cNvPicPr>
            <a:picLocks noChangeAspect="1" noChangeArrowheads="1"/>
          </p:cNvPicPr>
          <p:nvPr/>
        </p:nvPicPr>
        <p:blipFill rotWithShape="1">
          <a:blip r:embed="rId2"/>
          <a:srcRect l="7609" t="29374" b="21224"/>
          <a:stretch/>
        </p:blipFill>
        <p:spPr bwMode="auto">
          <a:xfrm>
            <a:off x="457200" y="1737674"/>
            <a:ext cx="787743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534400" cy="838200"/>
          </a:xfrm>
        </p:spPr>
        <p:txBody>
          <a:bodyPr/>
          <a:lstStyle/>
          <a:p>
            <a:r>
              <a:rPr lang="en-US" b="1" dirty="0">
                <a:solidFill>
                  <a:srgbClr val="333399"/>
                </a:solidFill>
                <a:ea typeface="ＭＳ Ｐゴシック" pitchFamily="-110" charset="-128"/>
                <a:cs typeface="ＭＳ Ｐゴシック" pitchFamily="-110" charset="-128"/>
              </a:rPr>
              <a:t>Condensation and Freezing Nuclei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685800" y="1035050"/>
            <a:ext cx="8305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Even clean air contains a large number of particles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An index-finger volume of air contains 1000-150,000 particles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Marine air is </a:t>
            </a:r>
            <a:r>
              <a:rPr lang="en-US" u="sng" dirty="0">
                <a:ea typeface="ＭＳ Ｐゴシック" pitchFamily="-110" charset="-128"/>
                <a:cs typeface="ＭＳ Ｐゴシック" pitchFamily="-110" charset="-128"/>
              </a:rPr>
              <a:t>relatively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clean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Continental air and particularly urban air has more particles.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4495800"/>
            <a:ext cx="3860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8547" name="Picture 4" descr="IMG_0056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09625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1619" name="Picture 4" descr="IMG_0061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943850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2643" name="Picture 4" descr="IMG_0062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86765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3667" name="Picture 4" descr="IMG_0057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4691" name="Picture 4" descr="IMG_0058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5715" name="Picture 4" descr="IMG_0064.JPG                                                   001C6CED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30DD-7001-7C46-A7DC-9A0ABA41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57200"/>
            <a:ext cx="8458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Contrails are enhanced when atmosphere is near (or at)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46CF-6117-2D4F-9626-D305EC7A2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Like when there are cirrostratus clouds around!</a:t>
            </a:r>
          </a:p>
        </p:txBody>
      </p:sp>
      <p:pic>
        <p:nvPicPr>
          <p:cNvPr id="4" name="Picture 4" descr="IMG_0064.JPG                                                   001C6CED&#10;Cliff Disk                     BB5EA40C:">
            <a:extLst>
              <a:ext uri="{FF2B5EF4-FFF2-40B4-BE49-F238E27FC236}">
                <a16:creationId xmlns:a16="http://schemas.microsoft.com/office/drawing/2014/main" id="{015D7BDE-0B5C-6742-8341-5DCF08B6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644451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4766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673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381000"/>
            <a:ext cx="77343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Big Test of Contrail Occurrence:  Sept 11</a:t>
            </a:r>
            <a:r>
              <a:rPr lang="en-US" b="1" baseline="30000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 disappeared</a:t>
            </a:r>
          </a:p>
        </p:txBody>
      </p:sp>
      <p:pic>
        <p:nvPicPr>
          <p:cNvPr id="12083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17687" y="2286000"/>
            <a:ext cx="5508625" cy="41148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 and Climate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18787" name="Picture 4" descr="&#10;Contrails.jpg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6553200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82000" cy="838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Some Sources of Condensation/Freezing Nuclei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649288" y="1371600"/>
            <a:ext cx="3962400" cy="48006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Dust/soil from surface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Volcanic dust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Factory smoke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Forest fires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Combustion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Salt from ocean spray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2325" y="11811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4114800"/>
            <a:ext cx="31242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Contrails</a:t>
            </a:r>
          </a:p>
        </p:txBody>
      </p:sp>
      <p:sp>
        <p:nvSpPr>
          <p:cNvPr id="121858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4800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Contrails warm at night due to effects on infrared: absorbing and emitting IR back to surface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Cools slightly during day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Recent studies suggest a net weak warming effect.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FBEFFD-BB2B-4D44-ACDA-63CC8173D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17" y="2057400"/>
            <a:ext cx="2977181" cy="332105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Chemtrails (a major fiction)</a:t>
            </a:r>
          </a:p>
        </p:txBody>
      </p:sp>
      <p:pic>
        <p:nvPicPr>
          <p:cNvPr id="12288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132013"/>
            <a:ext cx="7772400" cy="3813175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4709-8AF7-F9C9-B40A-3B2C9B07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B836D7B2-22C6-C8F7-EA53-75151EBB0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0"/>
            <a:ext cx="8449333" cy="3245204"/>
          </a:xfrm>
        </p:spPr>
      </p:pic>
    </p:spTree>
    <p:extLst>
      <p:ext uri="{BB962C8B-B14F-4D97-AF65-F5344CB8AC3E}">
        <p14:creationId xmlns:p14="http://schemas.microsoft.com/office/powerpoint/2010/main" val="361727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Lots of particles injected into the atmosphere!</a:t>
            </a:r>
          </a:p>
        </p:txBody>
      </p:sp>
      <p:pic>
        <p:nvPicPr>
          <p:cNvPr id="2560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6500" y="1981200"/>
            <a:ext cx="6731000" cy="4114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367748" y="926842"/>
            <a:ext cx="5181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3200" dirty="0"/>
              <a:t>Some particles such as salt particles have great attraction for water.  </a:t>
            </a:r>
          </a:p>
          <a:p>
            <a:pPr marL="342900" indent="-342900">
              <a:buFontTx/>
              <a:buChar char="•"/>
            </a:pPr>
            <a:r>
              <a:rPr lang="en-US" sz="3200" dirty="0"/>
              <a:t>Called </a:t>
            </a:r>
            <a:r>
              <a:rPr lang="en-US" sz="3200" b="1" dirty="0">
                <a:solidFill>
                  <a:schemeClr val="accent2"/>
                </a:solidFill>
              </a:rPr>
              <a:t>hygroscopic nuclei.  </a:t>
            </a:r>
          </a:p>
          <a:p>
            <a:pPr marL="342900" indent="-342900">
              <a:buFontTx/>
              <a:buChar char="•"/>
            </a:pPr>
            <a:r>
              <a:rPr lang="en-US" sz="3200" b="1" dirty="0"/>
              <a:t>Condensation can initiate on hygroscopic nuclei at RHs as low as 70%!  </a:t>
            </a:r>
          </a:p>
          <a:p>
            <a:pPr marL="342900" indent="-342900">
              <a:buFontTx/>
              <a:buChar char="•"/>
            </a:pPr>
            <a:r>
              <a:rPr lang="en-US" sz="3200" b="1" dirty="0"/>
              <a:t>Why a salt shaker often stops working on humid days.</a:t>
            </a:r>
          </a:p>
        </p:txBody>
      </p:sp>
      <p:pic>
        <p:nvPicPr>
          <p:cNvPr id="26626" name="Picture 3" descr="Salt_shaker.jpg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066800"/>
            <a:ext cx="3175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Marine air has a lot of moisture and many salt particles:  can result in enhanced condensation, lots of small droplets, and reduced visibility/haze</a:t>
            </a:r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9300" y="3581400"/>
            <a:ext cx="5105400" cy="25527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505200" cy="5334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Normally enough condensation nuclei so that condensation and cloud formation occurs at around 100% RH</a:t>
            </a:r>
          </a:p>
        </p:txBody>
      </p:sp>
      <p:pic>
        <p:nvPicPr>
          <p:cNvPr id="2" name="Picture 2" descr="aerosol.jpg                                                    0011391A&#10;Macintosh2 HD                  ABA78158:">
            <a:extLst>
              <a:ext uri="{FF2B5EF4-FFF2-40B4-BE49-F238E27FC236}">
                <a16:creationId xmlns:a16="http://schemas.microsoft.com/office/drawing/2014/main" id="{EB0755DA-26D2-3124-1168-EA58D82F66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409700"/>
            <a:ext cx="381015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88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14399" y="1463260"/>
            <a:ext cx="7315200" cy="4572000"/>
          </a:xfrm>
        </p:spPr>
        <p:txBody>
          <a:bodyPr/>
          <a:lstStyle/>
          <a:p>
            <a:endParaRPr lang="en-US" b="1" dirty="0">
              <a:ea typeface="ＭＳ Ｐゴシック" pitchFamily="-110" charset="-128"/>
              <a:cs typeface="ＭＳ Ｐゴシック" pitchFamily="-110" charset="-128"/>
            </a:endParaRPr>
          </a:p>
          <a:p>
            <a:pPr lvl="1"/>
            <a:r>
              <a:rPr lang="en-US" sz="3200" dirty="0"/>
              <a:t>Condensation nuclei are very small (.1 to 10 microns/</a:t>
            </a:r>
            <a:r>
              <a:rPr lang="en-US" sz="3200" dirty="0">
                <a:latin typeface="Symbol" pitchFamily="-110" charset="2"/>
                <a:ea typeface="Symbol" pitchFamily="-110" charset="2"/>
                <a:cs typeface="Symbol" pitchFamily="-110" charset="2"/>
              </a:rPr>
              <a:t>m</a:t>
            </a:r>
            <a:r>
              <a:rPr lang="en-US" sz="3200" dirty="0"/>
              <a:t>m)  Micron is a millionth of a meter</a:t>
            </a:r>
          </a:p>
          <a:p>
            <a:pPr lvl="1"/>
            <a:r>
              <a:rPr lang="en-US" sz="3200" dirty="0"/>
              <a:t>Typical cloud droplets are about 20 microns in size</a:t>
            </a:r>
          </a:p>
          <a:p>
            <a:pPr lvl="1"/>
            <a:r>
              <a:rPr lang="en-US" sz="3200" dirty="0"/>
              <a:t>Raindrops are about 2000 microns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How do droplets grow and do so rapidly?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7134C-D3AE-E65C-6CD3-D1DC8B520947}"/>
              </a:ext>
            </a:extLst>
          </p:cNvPr>
          <p:cNvSpPr txBox="1"/>
          <p:nvPr/>
        </p:nvSpPr>
        <p:spPr>
          <a:xfrm>
            <a:off x="2626595" y="762000"/>
            <a:ext cx="4110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Growth of Clouds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67" r="29221" b="4227"/>
          <a:stretch>
            <a:fillRect/>
          </a:stretch>
        </p:blipFill>
        <p:spPr>
          <a:xfrm>
            <a:off x="990600" y="304800"/>
            <a:ext cx="7366000" cy="60817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647700"/>
            <a:ext cx="8153400" cy="838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Getting to cloud drop size is relatively straightforward</a:t>
            </a:r>
            <a:br>
              <a:rPr lang="en-US" dirty="0">
                <a:ea typeface="ＭＳ Ｐゴシック" pitchFamily="-110" charset="-128"/>
                <a:cs typeface="ＭＳ Ｐゴシック" pitchFamily="-110" charset="-128"/>
              </a:rPr>
            </a:b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24384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Rising air &gt; adiabatic cooling &gt; RH increase to saturation &gt; condensation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Condensation occurs around 100% RH for non-hygroscope nuclei and below 100% for hygroscopic nuclei</a:t>
            </a:r>
          </a:p>
        </p:txBody>
      </p:sp>
      <p:pic>
        <p:nvPicPr>
          <p:cNvPr id="5" name="Picture 4" descr="FIGURE+4.1+The+hydrologic+cycle..jpg"/>
          <p:cNvPicPr>
            <a:picLocks noChangeAspect="1"/>
          </p:cNvPicPr>
          <p:nvPr/>
        </p:nvPicPr>
        <p:blipFill rotWithShape="1">
          <a:blip r:embed="rId2"/>
          <a:srcRect t="16216" b="18919"/>
          <a:stretch/>
        </p:blipFill>
        <p:spPr>
          <a:xfrm>
            <a:off x="3632200" y="4191000"/>
            <a:ext cx="4699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Clouds are made of water droplets or ice crystals or both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6962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do water droplets/ice crystals form and grow?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do various types of clouds form?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How can clouds lead to precipitation?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Why don’t cloud particles just fall out of sky?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Does cloud seeding work?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End up with cloud droplets of 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~20 microns in size</a:t>
            </a:r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267" r="29221" b="4227"/>
          <a:stretch>
            <a:fillRect/>
          </a:stretch>
        </p:blipFill>
        <p:spPr>
          <a:xfrm>
            <a:off x="990600" y="304800"/>
            <a:ext cx="7366000" cy="60817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164DE-CE99-1D4F-90FB-4B19DB7340DE}"/>
              </a:ext>
            </a:extLst>
          </p:cNvPr>
          <p:cNvSpPr txBox="1"/>
          <p:nvPr/>
        </p:nvSpPr>
        <p:spPr>
          <a:xfrm>
            <a:off x="1662675" y="2514600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Still a long way to go!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B38D-D1DA-6840-A762-90C03A6C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132975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droplets have weight, why don’t they all fall to the ground?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9FCEF-CDFB-5F44-926D-2F53EDE4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752600"/>
            <a:ext cx="7651487" cy="4114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E1B10-4E56-D346-92D4-F37CEE987714}"/>
              </a:ext>
            </a:extLst>
          </p:cNvPr>
          <p:cNvSpPr txBox="1"/>
          <p:nvPr/>
        </p:nvSpPr>
        <p:spPr>
          <a:xfrm>
            <a:off x="510344" y="6036297"/>
            <a:ext cx="815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weight of the average cumulus cloud is </a:t>
            </a:r>
            <a:r>
              <a:rPr lang="en-US" b="1" dirty="0"/>
              <a:t>1.1 million pounds!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87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86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 Answer:  concept of </a:t>
            </a:r>
            <a:r>
              <a:rPr lang="en-US" sz="3600" b="1" dirty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Terminal Velocity</a:t>
            </a:r>
            <a:endParaRPr lang="en-US" b="1" dirty="0">
              <a:solidFill>
                <a:srgbClr val="FF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99500" cy="4114800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Terminal Velocity: </a:t>
            </a:r>
            <a:r>
              <a:rPr lang="en-US" sz="2800" dirty="0">
                <a:ea typeface="ＭＳ Ｐゴシック" pitchFamily="-110" charset="-128"/>
                <a:cs typeface="ＭＳ Ｐゴシック" pitchFamily="-110" charset="-128"/>
              </a:rPr>
              <a:t>the constant speed that a freely falling object eventually reaches when the resistance of the medium through which it falls prevents further acceleration.</a:t>
            </a:r>
          </a:p>
        </p:txBody>
      </p:sp>
      <p:pic>
        <p:nvPicPr>
          <p:cNvPr id="4" name="Picture 3" descr="20150428-cloud-computing.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038600"/>
            <a:ext cx="36576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rgbClr val="333399"/>
                </a:solidFill>
              </a:rPr>
              <a:t>Terminal Velocity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781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an object starts to fall, it accelerates due to the force of gravity.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But there is an opposing force: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air drag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Drag is proportional to speed through air.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More speed, more drag.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Eventually drag equals the gravitational force and the object stops accelerating,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achieving the terminal velocity.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321955"/>
            <a:ext cx="20193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371600"/>
            <a:ext cx="2019300" cy="4025900"/>
          </a:xfrm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303463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921A-2317-D6D1-4C76-7A051635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Terminal Velocity and Air Resistance">
            <a:hlinkClick r:id="" action="ppaction://media"/>
            <a:extLst>
              <a:ext uri="{FF2B5EF4-FFF2-40B4-BE49-F238E27FC236}">
                <a16:creationId xmlns:a16="http://schemas.microsoft.com/office/drawing/2014/main" id="{38967A2F-7D79-4A63-873A-2B16D1DA8F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48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677" b="4500"/>
          <a:stretch>
            <a:fillRect/>
          </a:stretch>
        </p:blipFill>
        <p:spPr>
          <a:xfrm>
            <a:off x="381000" y="625475"/>
            <a:ext cx="8193088" cy="54864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3399"/>
                </a:solidFill>
                <a:ea typeface="ＭＳ Ｐゴシック" pitchFamily="-110" charset="-128"/>
                <a:cs typeface="ＭＳ Ｐゴシック" pitchFamily="-110" charset="-128"/>
              </a:rPr>
              <a:t>To fall 1-km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Cloud droplet:  1.16 days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Large raindrop:  1.85 minutes</a:t>
            </a:r>
          </a:p>
        </p:txBody>
      </p:sp>
      <p:pic>
        <p:nvPicPr>
          <p:cNvPr id="358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429000"/>
            <a:ext cx="3302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 why don’t cloud droplets all fall out?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 small cloud droplet has a terminal velocity of ~.01 meter per second or about .02 knots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Large cloud droplet perhaps .27 meter per second or .5 knot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Upward motion in clouds typically as large or larger than these terminal velocities.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Thus, cloud droplets don’t all fall out!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 cloud.jpg 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E02591-09F3-9D47-AB73-17C30BE873BD}"/>
              </a:ext>
            </a:extLst>
          </p:cNvPr>
          <p:cNvSpPr txBox="1"/>
          <p:nvPr/>
        </p:nvSpPr>
        <p:spPr>
          <a:xfrm>
            <a:off x="3276600" y="6172200"/>
            <a:ext cx="4028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cloud—note sharp edges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077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Next puzzle:  how do we go from cloud droplet size to raindrop size?</a:t>
            </a:r>
            <a:br>
              <a:rPr lang="en-US" sz="40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200" b="1" dirty="0">
                <a:ea typeface="ＭＳ Ｐゴシック" pitchFamily="-110" charset="-128"/>
                <a:cs typeface="ＭＳ Ｐゴシック" pitchFamily="-110" charset="-128"/>
              </a:rPr>
              <a:t>20 to 2000 micron—a hundred-fold increase in diameter!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888546" y="3443514"/>
            <a:ext cx="5257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Condensation is WAY too slow, would take days for clouds to produce precipitation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In real world, it can happen in minutes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4575" y="36576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0595" y="152400"/>
            <a:ext cx="9149852" cy="10668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Two ways to go from cloud droplet to precipitation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486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Collision/coalescence mechanism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that occurs in clouds with water droplets only.  Also known as the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warm rain mechanism.</a:t>
            </a:r>
          </a:p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Cold-cloud mechanism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that occurs in clouds with both liquid water droplets and ice crystals.  Includes </a:t>
            </a:r>
            <a:r>
              <a:rPr lang="en-US" i="1" dirty="0">
                <a:ea typeface="ＭＳ Ｐゴシック" pitchFamily="-110" charset="-128"/>
                <a:cs typeface="ＭＳ Ｐゴシック" pitchFamily="-110" charset="-128"/>
              </a:rPr>
              <a:t>supercooled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water.</a:t>
            </a:r>
          </a:p>
        </p:txBody>
      </p:sp>
      <p:pic>
        <p:nvPicPr>
          <p:cNvPr id="3" name="Picture 2" descr="A group of clouds in the sky&#10;&#10;Description automatically generated">
            <a:extLst>
              <a:ext uri="{FF2B5EF4-FFF2-40B4-BE49-F238E27FC236}">
                <a16:creationId xmlns:a16="http://schemas.microsoft.com/office/drawing/2014/main" id="{D137FA99-F867-6C4B-8F84-7C76CEB9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209800"/>
            <a:ext cx="3269858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1066800" y="533400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The Collision/Coalescence or the Warm Rain Mechanism</a:t>
            </a:r>
          </a:p>
        </p:txBody>
      </p:sp>
      <p:pic>
        <p:nvPicPr>
          <p:cNvPr id="43010" name="Picture 3" descr="fog.gif                                                        00117778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57400"/>
            <a:ext cx="6518275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tratus.gif 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1025525"/>
            <a:ext cx="7678737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tropicalcu.gif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620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7548F-367A-A84B-8D1C-2F99A151C6DA}"/>
              </a:ext>
            </a:extLst>
          </p:cNvPr>
          <p:cNvSpPr txBox="1"/>
          <p:nvPr/>
        </p:nvSpPr>
        <p:spPr>
          <a:xfrm>
            <a:off x="1905000" y="546100"/>
            <a:ext cx="4674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 Tropical Cumulus:  No Ice!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Coalescence or Warm-Rain Mechanism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Occurs in clouds made up of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only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liquid water (generally clouds warmer than -15C)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All drops are not equal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some larger than others.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Larger ones fall faster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(larger terminal velocity).  They collect the smaller droplets and then fall even faster, getting larger and larger!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066800"/>
            <a:ext cx="2824163" cy="5064125"/>
          </a:xfrm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763" y="1047750"/>
            <a:ext cx="49069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24800" cy="228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Collision/Coalescence Example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772400" cy="41148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Warm stratus cloud. 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Low elevation, typically ~500 m thick.  Slow upward motion (~.1 ms</a:t>
            </a:r>
            <a:r>
              <a:rPr lang="en-US" baseline="30000" dirty="0">
                <a:ea typeface="ＭＳ Ｐゴシック" pitchFamily="-110" charset="-128"/>
                <a:cs typeface="ＭＳ Ｐゴシック" pitchFamily="-110" charset="-128"/>
              </a:rPr>
              <a:t>-1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).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Since they are shallow, falling droplets don’t stay in cloud long.  Stay small.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Only grow to 200- 300 microns (about .01 inch)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.  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Drizzle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2"/>
          <a:srcRect l="5000" t="10001" r="5833" b="31111"/>
          <a:stretch>
            <a:fillRect/>
          </a:stretch>
        </p:blipFill>
        <p:spPr bwMode="auto">
          <a:xfrm>
            <a:off x="3998495" y="4343400"/>
            <a:ext cx="46482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64F5-817F-FC4F-A8FC-76442D93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E5EEA9-013E-D342-A194-11130BBF1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914400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4262030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Warm Tropical Cumulus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730250" y="1447800"/>
            <a:ext cx="3765550" cy="45720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grow several km high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Large upward motion can keep drops aloft for a while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get big drops (&gt;5000 microns, 5 mm)</a:t>
            </a: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828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loud-large.jpeg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 l="25060" r="16867"/>
          <a:stretch>
            <a:fillRect/>
          </a:stretch>
        </p:blipFill>
        <p:spPr bwMode="auto">
          <a:xfrm>
            <a:off x="762000" y="762000"/>
            <a:ext cx="7780338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BC48C-01CF-0742-B139-1D4E21954EFD}"/>
              </a:ext>
            </a:extLst>
          </p:cNvPr>
          <p:cNvSpPr txBox="1"/>
          <p:nvPr/>
        </p:nvSpPr>
        <p:spPr>
          <a:xfrm>
            <a:off x="3581400" y="6172200"/>
            <a:ext cx="167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cloud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20D8-C83C-B54B-98A0-214B2368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Big Can A Raindrop Get?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232794-FBA9-E045-82D9-FB02A49F0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724526"/>
            <a:ext cx="3629562" cy="4530231"/>
          </a:xfrm>
        </p:spPr>
      </p:pic>
    </p:spTree>
    <p:extLst>
      <p:ext uri="{BB962C8B-B14F-4D97-AF65-F5344CB8AC3E}">
        <p14:creationId xmlns:p14="http://schemas.microsoft.com/office/powerpoint/2010/main" val="864560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How big can a rain drop get?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791200" cy="41148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Generally, don’t exceed 7000 microns (7 mm, 3 inches)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Why?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Get torn apart by air drag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!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Biggest raindrop in the world?  Discovered by UW Researchers!</a:t>
            </a:r>
          </a:p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" name="Picture 2" descr="A blue and green water drop&#10;&#10;AI-generated content may be incorrect.">
            <a:extLst>
              <a:ext uri="{FF2B5EF4-FFF2-40B4-BE49-F238E27FC236}">
                <a16:creationId xmlns:a16="http://schemas.microsoft.com/office/drawing/2014/main" id="{E92EA8EB-6E51-E8CA-8242-38110083C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56" y="2285999"/>
            <a:ext cx="2315043" cy="338948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 Record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228600" y="1151467"/>
            <a:ext cx="6705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largest raindrop measured 8.6 mm (0.338 in) across. Detected on two occasions; September 1995 (Brazil) and July 1999 (Marshall Islands). 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raindrops were imaged while falling by a laser instrument on a research aircraft in studies by UW Professor Peter V. Hobbs and Arthur Rango (both USA)</a:t>
            </a:r>
          </a:p>
        </p:txBody>
      </p:sp>
      <p:pic>
        <p:nvPicPr>
          <p:cNvPr id="3" name="Picture 2" descr="A blue and green water drop&#10;&#10;AI-generated content may be incorrect.">
            <a:extLst>
              <a:ext uri="{FF2B5EF4-FFF2-40B4-BE49-F238E27FC236}">
                <a16:creationId xmlns:a16="http://schemas.microsoft.com/office/drawing/2014/main" id="{AA6B96C0-853E-E54F-ADA2-538ABCFD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137833"/>
            <a:ext cx="1763750" cy="258233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What is the shape of raindrops?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ea typeface="ＭＳ Ｐゴシック" pitchFamily="-110" charset="-128"/>
                <a:cs typeface="ＭＳ Ｐゴシック" pitchFamily="-110" charset="-128"/>
              </a:rPr>
              <a:t>Not like this!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743200"/>
            <a:ext cx="2008188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533400" y="528292"/>
            <a:ext cx="3962400" cy="3048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Raindrop shape changes depending on size</a:t>
            </a:r>
          </a:p>
        </p:txBody>
      </p:sp>
      <p:pic>
        <p:nvPicPr>
          <p:cNvPr id="5325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074" r="-4588"/>
          <a:stretch>
            <a:fillRect/>
          </a:stretch>
        </p:blipFill>
        <p:spPr>
          <a:xfrm>
            <a:off x="4572000" y="685799"/>
            <a:ext cx="4343400" cy="587984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92602-EF78-E54B-9C5A-29870B2B431F}"/>
              </a:ext>
            </a:extLst>
          </p:cNvPr>
          <p:cNvSpPr txBox="1"/>
          <p:nvPr/>
        </p:nvSpPr>
        <p:spPr>
          <a:xfrm>
            <a:off x="536222" y="3775163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Small drops are circular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Become flattened as they get bigger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&#10;Houze.1.5.gif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195388"/>
            <a:ext cx="78009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146509" y="381000"/>
            <a:ext cx="44794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Cold Cloud Process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 Cloud Process</a:t>
            </a:r>
            <a:b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a.k.a. the ice crystal process or the Bergeron process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5334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Consider clouds in which large parts have T&lt; 0C and with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BOTH ice crystals AND supercooled liquid water droplets.  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Such clouds are known as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mixed phase clouds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307B64-34AF-3144-8061-87E05165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048000"/>
            <a:ext cx="3062714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400E7-74E7-22A2-B965-59E11829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984700-24D4-6115-4D5C-FA064A04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43" y="469868"/>
            <a:ext cx="7406114" cy="57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6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1143000"/>
          </a:xfrm>
        </p:spPr>
        <p:txBody>
          <a:bodyPr/>
          <a:lstStyle/>
          <a:p>
            <a:r>
              <a:rPr lang="en-US" sz="3600" b="1" dirty="0">
                <a:ea typeface="ＭＳ Ｐゴシック" pitchFamily="-110" charset="-128"/>
                <a:cs typeface="ＭＳ Ｐゴシック" pitchFamily="-110" charset="-128"/>
              </a:rPr>
              <a:t>To understand such clouds, you have to know about </a:t>
            </a:r>
            <a:r>
              <a:rPr lang="en-US" sz="3600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supercooled water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T &gt; 0C water is liquid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When T less than or equal to -40C, then all ice.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But between 0 and -40C, and particularly between 0 and -15C water can be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supercooled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liquid even though its temperature is below 0C!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9900" y="4800600"/>
            <a:ext cx="33528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628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388938"/>
            <a:ext cx="7772400" cy="1143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Why supercooled water?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722313" y="1524000"/>
            <a:ext cx="8001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To freeze, molecules have to transition from moving around (as liquid) to a specific crystal structure.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They don’t do this quickly unless they have a template to do so: 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an ice or freezing nuclei</a:t>
            </a: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588" y="4237037"/>
            <a:ext cx="461645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41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irrus_01_mb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1298575"/>
            <a:ext cx="70421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94FBE-1160-0E4E-85BC-D1DB42E64C2C}"/>
              </a:ext>
            </a:extLst>
          </p:cNvPr>
          <p:cNvSpPr txBox="1"/>
          <p:nvPr/>
        </p:nvSpPr>
        <p:spPr>
          <a:xfrm>
            <a:off x="3124200" y="6049963"/>
            <a:ext cx="330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 clouds:  diffuse edges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765F-DF89-5546-92AA-A518BA58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57250"/>
            <a:ext cx="7772400" cy="895350"/>
          </a:xfrm>
        </p:spPr>
        <p:txBody>
          <a:bodyPr/>
          <a:lstStyle/>
          <a:p>
            <a:r>
              <a:rPr lang="en-US" dirty="0"/>
              <a:t>Think of water molecules like kids…. Hard to get them to line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4E8D6-76B8-3C4C-B65E-01CF52A4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2286000"/>
            <a:ext cx="5308600" cy="3924300"/>
          </a:xfrm>
        </p:spPr>
      </p:pic>
    </p:spTree>
    <p:extLst>
      <p:ext uri="{BB962C8B-B14F-4D97-AF65-F5344CB8AC3E}">
        <p14:creationId xmlns:p14="http://schemas.microsoft.com/office/powerpoint/2010/main" val="434275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Supercooled Water:  Liquid dynamite!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freeze on contact with a cold surface or when disturbed.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  <a:hlinkClick r:id="rId2"/>
              </a:rPr>
              <a:t>https://www.youtube.com/watch?v=DpiUZI_3o8s</a:t>
            </a: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  <a:hlinkClick r:id="rId3"/>
              </a:rPr>
              <a:t>https://www.youtube.com/watch?v=OIN21UNgNCE</a:t>
            </a:r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46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D3D9-C47B-E40C-40FE-A3A26BA4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Supercooled Water">
            <a:hlinkClick r:id="" action="ppaction://media"/>
            <a:extLst>
              <a:ext uri="{FF2B5EF4-FFF2-40B4-BE49-F238E27FC236}">
                <a16:creationId xmlns:a16="http://schemas.microsoft.com/office/drawing/2014/main" id="{A8398902-D554-336C-94C2-F6F85C7253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7000" y="762000"/>
            <a:ext cx="3352800" cy="2514600"/>
          </a:xfrm>
          <a:prstGeom prst="rect">
            <a:avLst/>
          </a:prstGeom>
        </p:spPr>
      </p:pic>
      <p:pic>
        <p:nvPicPr>
          <p:cNvPr id="5" name="Online Media 4" descr="Supercooled Water">
            <a:hlinkClick r:id="" action="ppaction://media"/>
            <a:extLst>
              <a:ext uri="{FF2B5EF4-FFF2-40B4-BE49-F238E27FC236}">
                <a16:creationId xmlns:a16="http://schemas.microsoft.com/office/drawing/2014/main" id="{10456104-8327-B5DA-BB2B-F4A00132B8D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895600" y="3810000"/>
            <a:ext cx="3977708" cy="22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3863-3E43-4348-91DB-2C53876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24200"/>
            <a:ext cx="7772400" cy="1143000"/>
          </a:xfrm>
        </p:spPr>
        <p:txBody>
          <a:bodyPr/>
          <a:lstStyle/>
          <a:p>
            <a:r>
              <a:rPr lang="en-US" b="1" dirty="0"/>
              <a:t>Back to the cold cloud process:  </a:t>
            </a:r>
            <a:r>
              <a:rPr lang="en-US" dirty="0"/>
              <a:t>How go from clouds to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1338494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5632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644525"/>
            <a:ext cx="7186613" cy="5494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5077B-3EE7-8040-8B74-64AAB8F2C84B}"/>
              </a:ext>
            </a:extLst>
          </p:cNvPr>
          <p:cNvSpPr txBox="1"/>
          <p:nvPr/>
        </p:nvSpPr>
        <p:spPr>
          <a:xfrm>
            <a:off x="2667000" y="6153193"/>
            <a:ext cx="3675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Start with no precipitation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Magic happens in mixed phase clouds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Start with both liquid water (supercooled) cloud droplets and ice crystals in a below freezing layer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Droplets and ice crystals are too small to fall out quickly.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Water vapor tends to move from liquid cloud droplets to the ice crystals, allowing ice crystals to grow at the expense of the water droplets.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5356225" y="1160463"/>
            <a:ext cx="3559175" cy="4343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Why?</a:t>
            </a:r>
            <a:br>
              <a:rPr lang="en-US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Because the saturation vapor pressure over water is greater than over ice</a:t>
            </a:r>
          </a:p>
        </p:txBody>
      </p:sp>
      <p:pic>
        <p:nvPicPr>
          <p:cNvPr id="5837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457200"/>
            <a:ext cx="4746625" cy="57499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85800" y="373063"/>
            <a:ext cx="7772400" cy="1143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Cold-cloud process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16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As ice crystals grow and become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heavier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their terminal velocity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increases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 and they collide with supercooled droplets, which freeze on contact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This process is called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riming.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They get even bigger and fall faster</a:t>
            </a:r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816100"/>
            <a:ext cx="2967038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1CC4-8EEA-7C42-86E3-6A9D08EF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Riming in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8A342-2027-B34A-8DDF-FAA5C25A5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3200"/>
            <a:ext cx="8116957" cy="2489200"/>
          </a:xfrm>
        </p:spPr>
      </p:pic>
    </p:spTree>
    <p:extLst>
      <p:ext uri="{BB962C8B-B14F-4D97-AF65-F5344CB8AC3E}">
        <p14:creationId xmlns:p14="http://schemas.microsoft.com/office/powerpoint/2010/main" val="1138160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343400" cy="5410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Splintering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as they get larger, some ice crystals splinter into many ice crystals, which in turn grow by riming. Known as,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ice multiplication</a:t>
            </a:r>
          </a:p>
        </p:txBody>
      </p:sp>
      <p:pic>
        <p:nvPicPr>
          <p:cNvPr id="604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0" y="2362200"/>
            <a:ext cx="2797175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Most clouds form as a result of </a:t>
            </a:r>
            <a:r>
              <a:rPr lang="en-US" b="1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adiabatic expansion and cooling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accompanying upward motion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4343400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main exception is clouds near the surface that form when moist air is cooled by a cool surface (e.g., radiation fog, advection fog)</a:t>
            </a:r>
          </a:p>
        </p:txBody>
      </p:sp>
      <p:pic>
        <p:nvPicPr>
          <p:cNvPr id="4" name="Picture 3" descr="San_francisco_in_fog_with_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276600"/>
            <a:ext cx="3106037" cy="33358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Chain Reaction!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Ice crystals grow, splinter, and grow, getting larger and falling faster.</a:t>
            </a:r>
          </a:p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Can happen fast (minutes)</a:t>
            </a:r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/>
          <a:srcRect t="-2428" r="33144" b="2428"/>
          <a:stretch>
            <a:fillRect/>
          </a:stretch>
        </p:blipFill>
        <p:spPr bwMode="auto">
          <a:xfrm>
            <a:off x="5029200" y="2076450"/>
            <a:ext cx="2971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657600" cy="464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Aggregation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some ice crystals hit and stick together into complex crystal assemblies</a:t>
            </a:r>
          </a:p>
        </p:txBody>
      </p:sp>
      <p:pic>
        <p:nvPicPr>
          <p:cNvPr id="6246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533400"/>
            <a:ext cx="3805238" cy="5726113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Aggregation Produces Snowflakes-some very big</a:t>
            </a:r>
          </a:p>
        </p:txBody>
      </p:sp>
      <p:pic>
        <p:nvPicPr>
          <p:cNvPr id="6349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78000" y="2220913"/>
            <a:ext cx="5588000" cy="3635375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451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990600"/>
            <a:ext cx="5156200" cy="51562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28600" y="419100"/>
            <a:ext cx="8483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Cold Cloud Process in Mixed Clouds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3429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Active in most clouds producing precipitation in the midlatitudes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Very fast, efficient process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Most NW precipitation from it</a:t>
            </a: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9431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Even in warm front clouds</a:t>
            </a:r>
          </a:p>
        </p:txBody>
      </p:sp>
      <p:pic>
        <p:nvPicPr>
          <p:cNvPr id="6656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5667" y="1752600"/>
            <a:ext cx="7474824" cy="385445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7620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What Determines Precipitation Type at the Surface?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F419-757F-2740-AB49-B6482F0A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38400"/>
            <a:ext cx="7772400" cy="1143000"/>
          </a:xfrm>
        </p:spPr>
        <p:txBody>
          <a:bodyPr/>
          <a:lstStyle/>
          <a:p>
            <a:r>
              <a:rPr lang="en-US" sz="5400" i="1" dirty="0"/>
              <a:t>Believe it or Not!</a:t>
            </a:r>
          </a:p>
        </p:txBody>
      </p:sp>
    </p:spTree>
    <p:extLst>
      <p:ext uri="{BB962C8B-B14F-4D97-AF65-F5344CB8AC3E}">
        <p14:creationId xmlns:p14="http://schemas.microsoft.com/office/powerpoint/2010/main" val="1144150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Most midlatitude rain starts as snow aloft</a:t>
            </a:r>
          </a:p>
        </p:txBody>
      </p:sp>
      <p:pic>
        <p:nvPicPr>
          <p:cNvPr id="6861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2133600" y="2286000"/>
            <a:ext cx="5029200" cy="385127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Temperature Structure Aloft Determines Precipitation Type</a:t>
            </a:r>
          </a:p>
        </p:txBody>
      </p:sp>
      <p:pic>
        <p:nvPicPr>
          <p:cNvPr id="6963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" t="8108" r="2607"/>
          <a:stretch/>
        </p:blipFill>
        <p:spPr>
          <a:xfrm>
            <a:off x="182880" y="2209800"/>
            <a:ext cx="8778240" cy="27432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1399-DC95-0DE4-08BE-7C9A0A2B4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Cooling Until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974D2-9223-5F90-068F-A52B839A1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343400"/>
          </a:xfrm>
        </p:spPr>
        <p:txBody>
          <a:bodyPr/>
          <a:lstStyle/>
          <a:p>
            <a:r>
              <a:rPr lang="en-US" dirty="0"/>
              <a:t>Initially, as the air cools the amount of water vapor remains the same</a:t>
            </a:r>
          </a:p>
          <a:p>
            <a:r>
              <a:rPr lang="en-US" dirty="0"/>
              <a:t>As the air cools, it can ”hold” less and less water vapor.  The relative humidity increases.</a:t>
            </a:r>
          </a:p>
          <a:p>
            <a:r>
              <a:rPr lang="en-US" dirty="0"/>
              <a:t>Eventually, it can only “hold” the amount of water vapor it started with.</a:t>
            </a:r>
          </a:p>
          <a:p>
            <a:r>
              <a:rPr lang="en-US" dirty="0"/>
              <a:t>As this point, the relative humidity is 100%, which is called </a:t>
            </a:r>
            <a:r>
              <a:rPr lang="en-US" b="1" dirty="0"/>
              <a:t>saturation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890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FBB7-9052-614E-9FC1-EA6AEB03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Freezing Rain (FZ)</a:t>
            </a:r>
          </a:p>
        </p:txBody>
      </p:sp>
    </p:spTree>
    <p:extLst>
      <p:ext uri="{BB962C8B-B14F-4D97-AF65-F5344CB8AC3E}">
        <p14:creationId xmlns:p14="http://schemas.microsoft.com/office/powerpoint/2010/main" val="936087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freez_rain_sche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6350"/>
            <a:ext cx="426085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imag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0"/>
            <a:ext cx="30241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freeze_rain_power_lin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5102225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Box 3"/>
          <p:cNvSpPr txBox="1">
            <a:spLocks noChangeArrowheads="1"/>
          </p:cNvSpPr>
          <p:nvPr/>
        </p:nvSpPr>
        <p:spPr bwMode="auto">
          <a:xfrm>
            <a:off x="685800" y="685800"/>
            <a:ext cx="1919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Freezing Rain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Columbia Gorge and Columbia Basin: Freezing Rain Major Threat!</a:t>
            </a:r>
          </a:p>
        </p:txBody>
      </p:sp>
      <p:pic>
        <p:nvPicPr>
          <p:cNvPr id="7373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27138" y="2057400"/>
            <a:ext cx="6689725" cy="45132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Portland is well known for freezing rain</a:t>
            </a:r>
          </a:p>
        </p:txBody>
      </p:sp>
      <p:pic>
        <p:nvPicPr>
          <p:cNvPr id="7475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5575" y="1981200"/>
            <a:ext cx="6292850" cy="411480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7577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1193800"/>
            <a:ext cx="3676650" cy="490220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BD292-C551-ED7F-F2EA-8214DA28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3FED6107-8E58-0EAB-845B-BEB94E1D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73730" name="Content Placeholder 3">
            <a:extLst>
              <a:ext uri="{FF2B5EF4-FFF2-40B4-BE49-F238E27FC236}">
                <a16:creationId xmlns:a16="http://schemas.microsoft.com/office/drawing/2014/main" id="{A933B9BF-0A05-B8F1-0253-C59DC8F60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524" t="30390" r="36331" b="32466"/>
          <a:stretch>
            <a:fillRect/>
          </a:stretch>
        </p:blipFill>
        <p:spPr>
          <a:xfrm>
            <a:off x="72737" y="602673"/>
            <a:ext cx="8842663" cy="52578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06235-D5AA-EB53-9884-150BACF2EFF3}"/>
              </a:ext>
            </a:extLst>
          </p:cNvPr>
          <p:cNvSpPr txBox="1"/>
          <p:nvPr/>
        </p:nvSpPr>
        <p:spPr>
          <a:xfrm>
            <a:off x="6781800" y="2816074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COLD</a:t>
            </a:r>
          </a:p>
          <a:p>
            <a:r>
              <a:rPr lang="en-US" b="1" dirty="0">
                <a:solidFill>
                  <a:srgbClr val="0070C0"/>
                </a:solidFill>
              </a:rPr>
              <a:t>AIR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DCD9BA05-5A21-2E82-0F74-8FA6D27C405D}"/>
              </a:ext>
            </a:extLst>
          </p:cNvPr>
          <p:cNvSpPr/>
          <p:nvPr/>
        </p:nvSpPr>
        <p:spPr bwMode="auto">
          <a:xfrm>
            <a:off x="4572000" y="3733800"/>
            <a:ext cx="1637998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77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sur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88197"/>
            <a:ext cx="614362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1828800" y="457200"/>
            <a:ext cx="6994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Freezing Rain in the Gorge:  Low Level Cold Air From</a:t>
            </a:r>
          </a:p>
          <a:p>
            <a:r>
              <a:rPr lang="en-US" dirty="0">
                <a:solidFill>
                  <a:schemeClr val="accent2"/>
                </a:solidFill>
              </a:rPr>
              <a:t>Eastern WA with Rain Falling in From Overhead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952500" y="1143000"/>
            <a:ext cx="247649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Sleet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Deeper Cold Results in Rain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Freezing into ice pellets</a:t>
            </a:r>
          </a:p>
        </p:txBody>
      </p:sp>
      <p:pic>
        <p:nvPicPr>
          <p:cNvPr id="3" name="Picture 2" descr="A diagram of the weather&#10;&#10;Description automatically generated">
            <a:extLst>
              <a:ext uri="{FF2B5EF4-FFF2-40B4-BE49-F238E27FC236}">
                <a16:creationId xmlns:a16="http://schemas.microsoft.com/office/drawing/2014/main" id="{C876E3B9-347F-792C-5FA8-62775BD8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533400"/>
            <a:ext cx="43815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sleet9-15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990600"/>
            <a:ext cx="57340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4800" b="1" i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Believe it or not</a:t>
            </a:r>
            <a:endParaRPr lang="en-US" sz="4800" b="1" dirty="0">
              <a:solidFill>
                <a:schemeClr val="accent2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84909" y="1600200"/>
            <a:ext cx="7211291" cy="41148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Condensation (vapor to liquid) does not necessarily occur when relative humidity (RH) reaches 100%.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For absolutely clean air…no particles…RH has to get well above 100% for condensation or deposition to occur.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dec1607a-sle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1054C-6B41-A54A-A0EC-A94DD2C6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dirty="0"/>
              <a:t>Snow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3408C4-885A-AB4B-98E7-9B00A2FB8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" t="8108" r="71933"/>
          <a:stretch/>
        </p:blipFill>
        <p:spPr>
          <a:xfrm>
            <a:off x="3505200" y="1371600"/>
            <a:ext cx="4419601" cy="489312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41BB7-1848-FA5B-D2AA-77EDC59C3FEF}"/>
              </a:ext>
            </a:extLst>
          </p:cNvPr>
          <p:cNvSpPr txBox="1"/>
          <p:nvPr/>
        </p:nvSpPr>
        <p:spPr>
          <a:xfrm>
            <a:off x="685801" y="2667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Air is below freezing at all levels</a:t>
            </a:r>
          </a:p>
        </p:txBody>
      </p:sp>
    </p:spTree>
    <p:extLst>
      <p:ext uri="{BB962C8B-B14F-4D97-AF65-F5344CB8AC3E}">
        <p14:creationId xmlns:p14="http://schemas.microsoft.com/office/powerpoint/2010/main" val="24614227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916F-B9F5-204E-AAD4-DB618886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Doesn’t Necessarily Melt Immediately When It Falls into Above-Freezing Air</a:t>
            </a:r>
          </a:p>
        </p:txBody>
      </p:sp>
      <p:pic>
        <p:nvPicPr>
          <p:cNvPr id="5" name="Content Placeholder 4" descr="A piece of cake covered in snow&#10;&#10;Description automatically generated">
            <a:extLst>
              <a:ext uri="{FF2B5EF4-FFF2-40B4-BE49-F238E27FC236}">
                <a16:creationId xmlns:a16="http://schemas.microsoft.com/office/drawing/2014/main" id="{36F112BA-CEE7-F947-9328-1C4FA56FD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205" y="2590800"/>
            <a:ext cx="6950989" cy="3505200"/>
          </a:xfrm>
        </p:spPr>
      </p:pic>
    </p:spTree>
    <p:extLst>
      <p:ext uri="{BB962C8B-B14F-4D97-AF65-F5344CB8AC3E}">
        <p14:creationId xmlns:p14="http://schemas.microsoft.com/office/powerpoint/2010/main" val="2378592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Freezing Level Versus Snow Level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Freezing level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the altitude at which the atmosphere drops to 0C.</a:t>
            </a:r>
          </a:p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Snow level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:  the level at which all the snow melts, with rain below.</a:t>
            </a:r>
          </a:p>
          <a:p>
            <a:r>
              <a:rPr lang="en-US" b="1" dirty="0">
                <a:solidFill>
                  <a:srgbClr val="C00000"/>
                </a:solidFill>
                <a:ea typeface="ＭＳ Ｐゴシック" pitchFamily="-110" charset="-128"/>
                <a:cs typeface="ＭＳ Ｐゴシック" pitchFamily="-110" charset="-128"/>
              </a:rPr>
              <a:t>Typically, the snow level is about 1000 ft (300 m) below the freezing level.</a:t>
            </a:r>
          </a:p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0668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8382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5240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914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7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9906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Line 8"/>
          <p:cNvSpPr>
            <a:spLocks noChangeShapeType="1"/>
          </p:cNvSpPr>
          <p:nvPr/>
        </p:nvSpPr>
        <p:spPr bwMode="auto">
          <a:xfrm>
            <a:off x="1143000" y="2362200"/>
            <a:ext cx="7010400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952" name="Line 9"/>
          <p:cNvSpPr>
            <a:spLocks noChangeShapeType="1"/>
          </p:cNvSpPr>
          <p:nvPr/>
        </p:nvSpPr>
        <p:spPr bwMode="auto">
          <a:xfrm>
            <a:off x="1066800" y="4648200"/>
            <a:ext cx="7010400" cy="0"/>
          </a:xfrm>
          <a:prstGeom prst="line">
            <a:avLst/>
          </a:prstGeom>
          <a:noFill/>
          <a:ln w="31750">
            <a:solidFill>
              <a:srgbClr val="0000FF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2953" name="Picture 10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76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11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6858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5" name="Picture 12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4463" y="39624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13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1148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Picture 1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5052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Picture 1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4384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Oval 16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0" name="Oval 17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1" name="Oval 18"/>
          <p:cNvSpPr>
            <a:spLocks noChangeArrowheads="1"/>
          </p:cNvSpPr>
          <p:nvPr/>
        </p:nvSpPr>
        <p:spPr bwMode="auto">
          <a:xfrm>
            <a:off x="5105400" y="5105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2" name="Oval 19"/>
          <p:cNvSpPr>
            <a:spLocks noChangeArrowheads="1"/>
          </p:cNvSpPr>
          <p:nvPr/>
        </p:nvSpPr>
        <p:spPr bwMode="auto">
          <a:xfrm>
            <a:off x="21336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3" name="Oval 20"/>
          <p:cNvSpPr>
            <a:spLocks noChangeArrowheads="1"/>
          </p:cNvSpPr>
          <p:nvPr/>
        </p:nvSpPr>
        <p:spPr bwMode="auto">
          <a:xfrm>
            <a:off x="3505200" y="571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4" name="Oval 21"/>
          <p:cNvSpPr>
            <a:spLocks noChangeArrowheads="1"/>
          </p:cNvSpPr>
          <p:nvPr/>
        </p:nvSpPr>
        <p:spPr bwMode="auto">
          <a:xfrm>
            <a:off x="5486400" y="54864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5" name="Oval 22"/>
          <p:cNvSpPr>
            <a:spLocks noChangeArrowheads="1"/>
          </p:cNvSpPr>
          <p:nvPr/>
        </p:nvSpPr>
        <p:spPr bwMode="auto">
          <a:xfrm>
            <a:off x="7010400" y="5410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66" name="Oval 23"/>
          <p:cNvSpPr>
            <a:spLocks noChangeArrowheads="1"/>
          </p:cNvSpPr>
          <p:nvPr/>
        </p:nvSpPr>
        <p:spPr bwMode="auto">
          <a:xfrm>
            <a:off x="4267200" y="5029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pic>
        <p:nvPicPr>
          <p:cNvPr id="82967" name="Picture 2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4988" y="2667000"/>
            <a:ext cx="342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8" name="Picture 25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4290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9" name="Picture 26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450" y="30480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0" name="Picture 27" descr="snowflak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1148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1" name="Picture 28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352800"/>
            <a:ext cx="206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2" name="Picture 29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2590800"/>
            <a:ext cx="274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73" name="Picture 30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667000"/>
            <a:ext cx="4206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74" name="Text Box 31"/>
          <p:cNvSpPr txBox="1">
            <a:spLocks noChangeArrowheads="1"/>
          </p:cNvSpPr>
          <p:nvPr/>
        </p:nvSpPr>
        <p:spPr bwMode="auto">
          <a:xfrm>
            <a:off x="304800" y="2057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0" charset="0"/>
              </a:rPr>
              <a:t>Freezing Level</a:t>
            </a:r>
          </a:p>
        </p:txBody>
      </p:sp>
      <p:sp>
        <p:nvSpPr>
          <p:cNvPr id="82975" name="Text Box 32"/>
          <p:cNvSpPr txBox="1">
            <a:spLocks noChangeArrowheads="1"/>
          </p:cNvSpPr>
          <p:nvPr/>
        </p:nvSpPr>
        <p:spPr bwMode="auto">
          <a:xfrm>
            <a:off x="365125" y="4230688"/>
            <a:ext cx="176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0" charset="0"/>
              </a:rPr>
              <a:t>Snow Level</a:t>
            </a:r>
          </a:p>
        </p:txBody>
      </p:sp>
      <p:sp>
        <p:nvSpPr>
          <p:cNvPr id="82976" name="Line 33"/>
          <p:cNvSpPr>
            <a:spLocks noChangeShapeType="1"/>
          </p:cNvSpPr>
          <p:nvPr/>
        </p:nvSpPr>
        <p:spPr bwMode="auto">
          <a:xfrm>
            <a:off x="609600" y="6248400"/>
            <a:ext cx="7924800" cy="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977" name="Line 34"/>
          <p:cNvSpPr>
            <a:spLocks noChangeShapeType="1"/>
          </p:cNvSpPr>
          <p:nvPr/>
        </p:nvSpPr>
        <p:spPr bwMode="auto">
          <a:xfrm>
            <a:off x="8458200" y="2286000"/>
            <a:ext cx="0" cy="2362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978" name="Text Box 35"/>
          <p:cNvSpPr txBox="1">
            <a:spLocks noChangeArrowheads="1"/>
          </p:cNvSpPr>
          <p:nvPr/>
        </p:nvSpPr>
        <p:spPr bwMode="auto">
          <a:xfrm>
            <a:off x="7315200" y="3657600"/>
            <a:ext cx="1116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0" charset="0"/>
              </a:rPr>
              <a:t>1000 ft</a:t>
            </a:r>
          </a:p>
        </p:txBody>
      </p:sp>
      <p:sp>
        <p:nvSpPr>
          <p:cNvPr id="82979" name="Text Box 36"/>
          <p:cNvSpPr txBox="1">
            <a:spLocks noChangeArrowheads="1"/>
          </p:cNvSpPr>
          <p:nvPr/>
        </p:nvSpPr>
        <p:spPr bwMode="auto">
          <a:xfrm>
            <a:off x="746125" y="211138"/>
            <a:ext cx="698658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300" dirty="0">
                <a:latin typeface="Arial" pitchFamily="-110" charset="0"/>
              </a:rPr>
              <a:t>Important terminology:  snow level and freezing level</a:t>
            </a:r>
            <a:endParaRPr lang="en-US" sz="1800" dirty="0">
              <a:latin typeface="Arial" pitchFamily="-110" charset="0"/>
            </a:endParaRPr>
          </a:p>
        </p:txBody>
      </p:sp>
      <p:sp>
        <p:nvSpPr>
          <p:cNvPr id="82980" name="Text Box 37"/>
          <p:cNvSpPr txBox="1">
            <a:spLocks noChangeArrowheads="1"/>
          </p:cNvSpPr>
          <p:nvPr/>
        </p:nvSpPr>
        <p:spPr bwMode="auto">
          <a:xfrm>
            <a:off x="7162800" y="2033588"/>
            <a:ext cx="62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latin typeface="Arial" pitchFamily="-110" charset="0"/>
              </a:rPr>
              <a:t>32F</a:t>
            </a:r>
            <a:endParaRPr lang="en-US" sz="1800" dirty="0">
              <a:latin typeface="Arial" pitchFamily="-110" charset="0"/>
            </a:endParaRPr>
          </a:p>
        </p:txBody>
      </p:sp>
      <p:sp>
        <p:nvSpPr>
          <p:cNvPr id="82981" name="Oval 17"/>
          <p:cNvSpPr>
            <a:spLocks noChangeArrowheads="1"/>
          </p:cNvSpPr>
          <p:nvPr/>
        </p:nvSpPr>
        <p:spPr bwMode="auto">
          <a:xfrm>
            <a:off x="4894263" y="38195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82" name="Oval 17"/>
          <p:cNvSpPr>
            <a:spLocks noChangeArrowheads="1"/>
          </p:cNvSpPr>
          <p:nvPr/>
        </p:nvSpPr>
        <p:spPr bwMode="auto">
          <a:xfrm>
            <a:off x="2530475" y="40290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  <p:sp>
        <p:nvSpPr>
          <p:cNvPr id="82983" name="Oval 17"/>
          <p:cNvSpPr>
            <a:spLocks noChangeArrowheads="1"/>
          </p:cNvSpPr>
          <p:nvPr/>
        </p:nvSpPr>
        <p:spPr bwMode="auto">
          <a:xfrm flipH="1">
            <a:off x="5726113" y="286702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 dirty="0">
              <a:latin typeface="Arial" pitchFamily="-110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snowlev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38200"/>
            <a:ext cx="7634288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436938" y="260647"/>
            <a:ext cx="8589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Arial" pitchFamily="-110" charset="0"/>
              </a:rPr>
              <a:t>For many of our snow events the snow level is low and visible</a:t>
            </a:r>
            <a:endParaRPr lang="en-US" sz="1800" dirty="0">
              <a:latin typeface="Arial" pitchFamily="-110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Can often see the snow melting on radar: produces a </a:t>
            </a:r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bright band</a:t>
            </a:r>
          </a:p>
        </p:txBody>
      </p:sp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7350" y="2012950"/>
            <a:ext cx="5829300" cy="4051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2E2CD-3F5D-854B-8A39-D254E36C6743}"/>
              </a:ext>
            </a:extLst>
          </p:cNvPr>
          <p:cNvSpPr txBox="1"/>
          <p:nvPr/>
        </p:nvSpPr>
        <p:spPr>
          <a:xfrm>
            <a:off x="536857" y="6197600"/>
            <a:ext cx="807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crystals get covered with liquid water….like a huge drop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46F6-7CDD-8F36-FF56-7D7F53F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Melting Snowflakes</a:t>
            </a:r>
          </a:p>
        </p:txBody>
      </p:sp>
      <p:pic>
        <p:nvPicPr>
          <p:cNvPr id="5" name="Content Placeholder 4" descr="A close-up of a snowflake&#10;&#10;AI-generated content may be incorrect.">
            <a:extLst>
              <a:ext uri="{FF2B5EF4-FFF2-40B4-BE49-F238E27FC236}">
                <a16:creationId xmlns:a16="http://schemas.microsoft.com/office/drawing/2014/main" id="{AC111E75-32E4-A316-AFC2-02F188102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1652905"/>
            <a:ext cx="3854357" cy="3911600"/>
          </a:xfrm>
        </p:spPr>
      </p:pic>
      <p:pic>
        <p:nvPicPr>
          <p:cNvPr id="9" name="Picture 8" descr="A close up of a snowflake&#10;&#10;AI-generated content may be incorrect.">
            <a:extLst>
              <a:ext uri="{FF2B5EF4-FFF2-40B4-BE49-F238E27FC236}">
                <a16:creationId xmlns:a16="http://schemas.microsoft.com/office/drawing/2014/main" id="{7688AE29-C8A4-07D8-9114-452720A57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6550"/>
            <a:ext cx="4851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26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a typeface="ＭＳ Ｐゴシック" pitchFamily="-110" charset="-128"/>
                <a:cs typeface="ＭＳ Ｐゴシック" pitchFamily="-110" charset="-128"/>
              </a:rPr>
              <a:t>”Bright Band” on Weather Radar</a:t>
            </a:r>
          </a:p>
        </p:txBody>
      </p:sp>
      <p:pic>
        <p:nvPicPr>
          <p:cNvPr id="8601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25538" y="1981200"/>
            <a:ext cx="6892925" cy="41148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Bright Band (red line) on weather radar</a:t>
            </a:r>
          </a:p>
        </p:txBody>
      </p:sp>
      <p:pic>
        <p:nvPicPr>
          <p:cNvPr id="8704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981200"/>
            <a:ext cx="7261225" cy="4114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91D6-6FDB-4EB7-4F37-6BF8AE31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But in the real atmosphere, there </a:t>
            </a:r>
            <a:r>
              <a:rPr lang="en-US" b="1" i="1" dirty="0">
                <a:ea typeface="ＭＳ Ｐゴシック" pitchFamily="-110" charset="-128"/>
                <a:cs typeface="ＭＳ Ｐゴシック" pitchFamily="-110" charset="-128"/>
              </a:rPr>
              <a:t>are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 particles that foster condensation at 100%:</a:t>
            </a:r>
            <a:br>
              <a:rPr lang="en-US" b="1" dirty="0">
                <a:ea typeface="ＭＳ Ｐゴシック" pitchFamily="-110" charset="-128"/>
                <a:cs typeface="ＭＳ Ｐゴシック" pitchFamily="-110" charset="-128"/>
              </a:rPr>
            </a:br>
            <a:br>
              <a:rPr lang="en-US" b="1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b="1" dirty="0">
                <a:solidFill>
                  <a:schemeClr val="accent2"/>
                </a:solidFill>
              </a:rPr>
              <a:t>Condensation nuclei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Freezing nuclei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013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Cloud Seeding</a:t>
            </a:r>
          </a:p>
        </p:txBody>
      </p:sp>
      <p:sp>
        <p:nvSpPr>
          <p:cNvPr id="9113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0574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 artificial modification of clouds to alter clouds and precipitation</a:t>
            </a:r>
          </a:p>
        </p:txBody>
      </p:sp>
      <p:pic>
        <p:nvPicPr>
          <p:cNvPr id="9113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408405"/>
            <a:ext cx="5943600" cy="31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The Main Approach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Some clouds have </a:t>
            </a:r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lots of supercooled water</a:t>
            </a: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, but too few ice crystals for effective precipitation development.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Often a lack of ice nuclei where cloud is relatively warm (0 to -15C).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Thus, the cold cloud process does not work and not much (or any) precipitation.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110" charset="-128"/>
                <a:cs typeface="ＭＳ Ｐゴシック" pitchFamily="-110" charset="-128"/>
              </a:rPr>
              <a:t>A Cumulus Congestus With No Precipitation</a:t>
            </a:r>
          </a:p>
        </p:txBody>
      </p:sp>
      <p:pic>
        <p:nvPicPr>
          <p:cNvPr id="9318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r="5667" b="11111"/>
          <a:stretch>
            <a:fillRect/>
          </a:stretch>
        </p:blipFill>
        <p:spPr>
          <a:xfrm>
            <a:off x="1219200" y="1981200"/>
            <a:ext cx="6931025" cy="43434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So how do we jump start the cold-cloud process?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Drop in super-active ice nuclei or particles that will help the supercooled water transition to ice.  Such as:</a:t>
            </a:r>
          </a:p>
          <a:p>
            <a:pPr lvl="1"/>
            <a:r>
              <a:rPr lang="en-US" sz="3200" b="1" dirty="0"/>
              <a:t>Ground-up dry ice (solid CO</a:t>
            </a:r>
            <a:r>
              <a:rPr lang="en-US" sz="3200" b="1" baseline="-25000" dirty="0"/>
              <a:t>2</a:t>
            </a:r>
            <a:r>
              <a:rPr lang="en-US" sz="3200" b="1" dirty="0"/>
              <a:t>)</a:t>
            </a:r>
          </a:p>
          <a:p>
            <a:pPr lvl="1"/>
            <a:r>
              <a:rPr lang="en-US" sz="3200" b="1" dirty="0"/>
              <a:t>Silver Iodide (AgI), which has a structure similar to ice.  An effective ice nuclei as warm as -4C.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Silver Iodide Has A Six-Sided Structure Similar to Ice</a:t>
            </a:r>
          </a:p>
        </p:txBody>
      </p:sp>
      <p:pic>
        <p:nvPicPr>
          <p:cNvPr id="9523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736103"/>
            <a:ext cx="6132512" cy="4945062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ea typeface="ＭＳ Ｐゴシック" pitchFamily="-110" charset="-128"/>
                <a:cs typeface="ＭＳ Ｐゴシック" pitchFamily="-110" charset="-128"/>
              </a:rPr>
              <a:t>The Idea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304799" y="1981200"/>
            <a:ext cx="5334000" cy="4114800"/>
          </a:xfrm>
        </p:spPr>
        <p:txBody>
          <a:bodyPr/>
          <a:lstStyle/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Wait for some “juicy” supercooled clouds with lots of liquid water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Then using an aircraft, drop AgI or dry ice into the clouds</a:t>
            </a:r>
          </a:p>
          <a:p>
            <a:r>
              <a:rPr lang="en-US" dirty="0">
                <a:ea typeface="ＭＳ Ｐゴシック" pitchFamily="-110" charset="-128"/>
                <a:cs typeface="ＭＳ Ｐゴシック" pitchFamily="-110" charset="-128"/>
              </a:rPr>
              <a:t>Or burn material with AgI at surface and allow the smoke to spread into clouds.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99E79D1-1B78-8C35-3FED-C718DB5B9E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65" r="29536" b="11111"/>
          <a:stretch>
            <a:fillRect/>
          </a:stretch>
        </p:blipFill>
        <p:spPr bwMode="auto">
          <a:xfrm>
            <a:off x="5666508" y="2209800"/>
            <a:ext cx="30480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97282" name="Content Placeholder 3" descr="12-cloud-seeding_get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93" r="-5093"/>
          <a:stretch>
            <a:fillRect/>
          </a:stretch>
        </p:blipFill>
        <p:spPr/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98306" name="Content Placeholder 5" descr="flaresvert.gif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37" r="-5777"/>
          <a:stretch/>
        </p:blipFill>
        <p:spPr>
          <a:xfrm>
            <a:off x="2743200" y="382982"/>
            <a:ext cx="4672914" cy="6092036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flr_rack.jpg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038" y="1143000"/>
            <a:ext cx="65103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026" descr="eb50burn.jpg                                                   0011BD7A&#10;Macintosh2 HD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66800"/>
            <a:ext cx="60928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8892</TotalTime>
  <Words>2223</Words>
  <Application>Microsoft Macintosh PowerPoint</Application>
  <PresentationFormat>On-screen Show (4:3)</PresentationFormat>
  <Paragraphs>219</Paragraphs>
  <Slides>122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ＭＳ Ｐゴシック</vt:lpstr>
      <vt:lpstr>Arial</vt:lpstr>
      <vt:lpstr>Calibri</vt:lpstr>
      <vt:lpstr>Symbol</vt:lpstr>
      <vt:lpstr>Times</vt:lpstr>
      <vt:lpstr>Blank</vt:lpstr>
      <vt:lpstr>Cloud Development and Precipitation Processes  Atmospheric Sci 101 Autumn 2025</vt:lpstr>
      <vt:lpstr>Clouds are made of water droplets or ice crystals or both</vt:lpstr>
      <vt:lpstr>PowerPoint Presentation</vt:lpstr>
      <vt:lpstr>PowerPoint Presentation</vt:lpstr>
      <vt:lpstr>PowerPoint Presentation</vt:lpstr>
      <vt:lpstr>Most clouds form as a result of adiabatic expansion and cooling accompanying upward motion</vt:lpstr>
      <vt:lpstr>Cooling Until Saturation</vt:lpstr>
      <vt:lpstr>Believe it or not</vt:lpstr>
      <vt:lpstr>But in the real atmosphere, there are particles that foster condensation at 100%:  Condensation nuclei Freezing nuclei </vt:lpstr>
      <vt:lpstr>PowerPoint Presentation</vt:lpstr>
      <vt:lpstr>Condensation and Freezing Nuclei</vt:lpstr>
      <vt:lpstr>Some Sources of Condensation/Freezing Nuclei</vt:lpstr>
      <vt:lpstr>Lots of particles injected into the atmosphere!</vt:lpstr>
      <vt:lpstr>PowerPoint Presentation</vt:lpstr>
      <vt:lpstr>Marine air has a lot of moisture and many salt particles:  can result in enhanced condensation, lots of small droplets, and reduced visibility/haze</vt:lpstr>
      <vt:lpstr>Normally enough condensation nuclei so that condensation and cloud formation occurs at around 100% RH</vt:lpstr>
      <vt:lpstr>PowerPoint Presentation</vt:lpstr>
      <vt:lpstr>PowerPoint Presentation</vt:lpstr>
      <vt:lpstr>Getting to cloud drop size is relatively straightforward </vt:lpstr>
      <vt:lpstr>End up with cloud droplets of  ~20 microns in size</vt:lpstr>
      <vt:lpstr>PowerPoint Presentation</vt:lpstr>
      <vt:lpstr>Cloud droplets have weight, why don’t they all fall to the ground?</vt:lpstr>
      <vt:lpstr>The Answer:  concept of Terminal Velocity</vt:lpstr>
      <vt:lpstr>Terminal Velocity</vt:lpstr>
      <vt:lpstr>PowerPoint Presentation</vt:lpstr>
      <vt:lpstr>PowerPoint Presentation</vt:lpstr>
      <vt:lpstr>PowerPoint Presentation</vt:lpstr>
      <vt:lpstr>To fall 1-km</vt:lpstr>
      <vt:lpstr>So why don’t cloud droplets all fall out?</vt:lpstr>
      <vt:lpstr>Next puzzle:  how do we go from cloud droplet size to raindrop size?  20 to 2000 micron—a hundred-fold increase in diameter!</vt:lpstr>
      <vt:lpstr>Two ways to go from cloud droplet to precipitation</vt:lpstr>
      <vt:lpstr>PowerPoint Presentation</vt:lpstr>
      <vt:lpstr>PowerPoint Presentation</vt:lpstr>
      <vt:lpstr>PowerPoint Presentation</vt:lpstr>
      <vt:lpstr>Coalescence or Warm-Rain Mechanism</vt:lpstr>
      <vt:lpstr>PowerPoint Presentation</vt:lpstr>
      <vt:lpstr>Collision/Coalescence Example</vt:lpstr>
      <vt:lpstr>PowerPoint Presentation</vt:lpstr>
      <vt:lpstr>Warm Tropical Cumulus</vt:lpstr>
      <vt:lpstr>How Big Can A Raindrop Get?</vt:lpstr>
      <vt:lpstr>How big can a rain drop get?</vt:lpstr>
      <vt:lpstr>The Record</vt:lpstr>
      <vt:lpstr>What is the shape of raindrops?</vt:lpstr>
      <vt:lpstr>Raindrop shape changes depending on size</vt:lpstr>
      <vt:lpstr>PowerPoint Presentation</vt:lpstr>
      <vt:lpstr>Cold Cloud Process a.k.a. the ice crystal process or the Bergeron process</vt:lpstr>
      <vt:lpstr>PowerPoint Presentation</vt:lpstr>
      <vt:lpstr>To understand such clouds, you have to know about supercooled water</vt:lpstr>
      <vt:lpstr>Why supercooled water?</vt:lpstr>
      <vt:lpstr>Think of water molecules like kids…. Hard to get them to line up</vt:lpstr>
      <vt:lpstr>Supercooled Water:  Liquid dynamite!</vt:lpstr>
      <vt:lpstr>PowerPoint Presentation</vt:lpstr>
      <vt:lpstr>Back to the cold cloud process:  How go from clouds to precipitation?</vt:lpstr>
      <vt:lpstr>PowerPoint Presentation</vt:lpstr>
      <vt:lpstr>Magic happens in mixed phase clouds</vt:lpstr>
      <vt:lpstr>Why? Because the saturation vapor pressure over water is greater than over ice</vt:lpstr>
      <vt:lpstr>Cold-cloud process</vt:lpstr>
      <vt:lpstr>Riming in Action</vt:lpstr>
      <vt:lpstr>Splintering:  as they get larger, some ice crystals splinter into many ice crystals, which in turn grow by riming. Known as, ice multiplication</vt:lpstr>
      <vt:lpstr>Chain Reaction!</vt:lpstr>
      <vt:lpstr>Aggregation: some ice crystals hit and stick together into complex crystal assemblies</vt:lpstr>
      <vt:lpstr>Aggregation Produces Snowflakes-some very big</vt:lpstr>
      <vt:lpstr>PowerPoint Presentation</vt:lpstr>
      <vt:lpstr>Cold Cloud Process in Mixed Clouds</vt:lpstr>
      <vt:lpstr>Even in warm front clouds</vt:lpstr>
      <vt:lpstr>What Determines Precipitation Type at the Surface?</vt:lpstr>
      <vt:lpstr>Believe it or Not!</vt:lpstr>
      <vt:lpstr>Most midlatitude rain starts as snow aloft</vt:lpstr>
      <vt:lpstr>Temperature Structure Aloft Determines Precipitation Type</vt:lpstr>
      <vt:lpstr>Freezing Rain (FZ)</vt:lpstr>
      <vt:lpstr>PowerPoint Presentation</vt:lpstr>
      <vt:lpstr>PowerPoint Presentation</vt:lpstr>
      <vt:lpstr>Columbia Gorge and Columbia Basin: Freezing Rain Major Threat!</vt:lpstr>
      <vt:lpstr>Portland is well known for freezing 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</vt:lpstr>
      <vt:lpstr>Snow Doesn’t Necessarily Melt Immediately When It Falls into Above-Freezing Air</vt:lpstr>
      <vt:lpstr>Freezing Level Versus Snow Level</vt:lpstr>
      <vt:lpstr>PowerPoint Presentation</vt:lpstr>
      <vt:lpstr>PowerPoint Presentation</vt:lpstr>
      <vt:lpstr>Can often see the snow melting on radar: produces a bright band</vt:lpstr>
      <vt:lpstr>Melting Snowflakes</vt:lpstr>
      <vt:lpstr>”Bright Band” on Weather Radar</vt:lpstr>
      <vt:lpstr>Bright Band (red line) on weather radar</vt:lpstr>
      <vt:lpstr>Cloud Seeding</vt:lpstr>
      <vt:lpstr>The Main Approach</vt:lpstr>
      <vt:lpstr>A Cumulus Congestus With No Precipitation</vt:lpstr>
      <vt:lpstr>So how do we jump start the cold-cloud process?</vt:lpstr>
      <vt:lpstr>Silver Iodide Has A Six-Sided Structure Similar to Ice</vt:lpstr>
      <vt:lpstr>The Idea</vt:lpstr>
      <vt:lpstr>PowerPoint Presentation</vt:lpstr>
      <vt:lpstr>PowerPoint Presentation</vt:lpstr>
      <vt:lpstr>PowerPoint Presentation</vt:lpstr>
      <vt:lpstr>PowerPoint Presentation</vt:lpstr>
      <vt:lpstr>Some companies offer such services!</vt:lpstr>
      <vt:lpstr>PowerPoint Presentation</vt:lpstr>
      <vt:lpstr>Does cloud seeding work?</vt:lpstr>
      <vt:lpstr>But some, in desperation, are trying it</vt:lpstr>
      <vt:lpstr>There is one way that cloud seeding can be very effective:  reduction of supercooled fog (a.k.a. freezing fog) in cold climates</vt:lpstr>
      <vt:lpstr>PowerPoint Presentation</vt:lpstr>
      <vt:lpstr>Contrails</vt:lpstr>
      <vt:lpstr>Contrails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Contrails are enhanced when atmosphere is near (or at) saturation</vt:lpstr>
      <vt:lpstr>PowerPoint Presentation</vt:lpstr>
      <vt:lpstr>Big Test of Contrail Occurrence:  Sept 11th Contrails disappeared</vt:lpstr>
      <vt:lpstr>Contrails and Climate</vt:lpstr>
      <vt:lpstr>Contrails</vt:lpstr>
      <vt:lpstr>Chemtrails (a major fiction)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Development</dc:title>
  <dc:creator>Cliff Mass</dc:creator>
  <cp:lastModifiedBy>Clifford F. Mass</cp:lastModifiedBy>
  <cp:revision>125</cp:revision>
  <dcterms:created xsi:type="dcterms:W3CDTF">2019-02-14T01:03:33Z</dcterms:created>
  <dcterms:modified xsi:type="dcterms:W3CDTF">2025-10-27T21:48:08Z</dcterms:modified>
</cp:coreProperties>
</file>