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6"/>
  </p:notesMasterIdLst>
  <p:sldIdLst>
    <p:sldId id="519" r:id="rId2"/>
    <p:sldId id="586" r:id="rId3"/>
    <p:sldId id="516" r:id="rId4"/>
    <p:sldId id="517" r:id="rId5"/>
    <p:sldId id="520" r:id="rId6"/>
    <p:sldId id="521" r:id="rId7"/>
    <p:sldId id="527" r:id="rId8"/>
    <p:sldId id="528" r:id="rId9"/>
    <p:sldId id="529" r:id="rId10"/>
    <p:sldId id="487" r:id="rId11"/>
    <p:sldId id="554" r:id="rId12"/>
    <p:sldId id="500" r:id="rId13"/>
    <p:sldId id="514" r:id="rId14"/>
    <p:sldId id="288" r:id="rId15"/>
    <p:sldId id="537" r:id="rId16"/>
    <p:sldId id="576" r:id="rId17"/>
    <p:sldId id="314" r:id="rId18"/>
    <p:sldId id="532" r:id="rId19"/>
    <p:sldId id="538" r:id="rId20"/>
    <p:sldId id="587" r:id="rId21"/>
    <p:sldId id="539" r:id="rId22"/>
    <p:sldId id="557" r:id="rId23"/>
    <p:sldId id="506" r:id="rId24"/>
    <p:sldId id="559" r:id="rId25"/>
    <p:sldId id="560" r:id="rId26"/>
    <p:sldId id="561" r:id="rId27"/>
    <p:sldId id="507" r:id="rId28"/>
    <p:sldId id="588" r:id="rId29"/>
    <p:sldId id="508" r:id="rId30"/>
    <p:sldId id="509" r:id="rId31"/>
    <p:sldId id="510" r:id="rId32"/>
    <p:sldId id="511" r:id="rId33"/>
    <p:sldId id="512" r:id="rId34"/>
    <p:sldId id="498" r:id="rId35"/>
    <p:sldId id="562" r:id="rId36"/>
    <p:sldId id="564" r:id="rId37"/>
    <p:sldId id="571" r:id="rId38"/>
    <p:sldId id="570" r:id="rId39"/>
    <p:sldId id="533" r:id="rId40"/>
    <p:sldId id="589" r:id="rId41"/>
    <p:sldId id="590" r:id="rId42"/>
    <p:sldId id="591" r:id="rId43"/>
    <p:sldId id="592" r:id="rId44"/>
    <p:sldId id="593" r:id="rId45"/>
    <p:sldId id="594" r:id="rId46"/>
    <p:sldId id="595" r:id="rId47"/>
    <p:sldId id="596" r:id="rId48"/>
    <p:sldId id="456" r:id="rId49"/>
    <p:sldId id="402" r:id="rId50"/>
    <p:sldId id="403" r:id="rId51"/>
    <p:sldId id="504" r:id="rId52"/>
    <p:sldId id="597" r:id="rId53"/>
    <p:sldId id="568" r:id="rId54"/>
    <p:sldId id="567" r:id="rId55"/>
    <p:sldId id="569" r:id="rId56"/>
    <p:sldId id="540" r:id="rId57"/>
    <p:sldId id="541" r:id="rId58"/>
    <p:sldId id="542" r:id="rId59"/>
    <p:sldId id="544" r:id="rId60"/>
    <p:sldId id="545" r:id="rId61"/>
    <p:sldId id="543" r:id="rId62"/>
    <p:sldId id="598" r:id="rId63"/>
    <p:sldId id="548" r:id="rId64"/>
    <p:sldId id="574" r:id="rId65"/>
    <p:sldId id="583" r:id="rId66"/>
    <p:sldId id="326" r:id="rId67"/>
    <p:sldId id="327" r:id="rId68"/>
    <p:sldId id="599" r:id="rId69"/>
    <p:sldId id="600" r:id="rId70"/>
    <p:sldId id="601" r:id="rId71"/>
    <p:sldId id="328" r:id="rId72"/>
    <p:sldId id="602" r:id="rId73"/>
    <p:sldId id="329" r:id="rId74"/>
    <p:sldId id="603"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03"/>
    <p:restoredTop sz="94704"/>
  </p:normalViewPr>
  <p:slideViewPr>
    <p:cSldViewPr>
      <p:cViewPr varScale="1">
        <p:scale>
          <a:sx n="146" d="100"/>
          <a:sy n="146" d="100"/>
        </p:scale>
        <p:origin x="234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22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D5E6C14-820B-2FE6-F840-4A3CCB09E54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Times" charset="0"/>
                <a:ea typeface="+mn-ea"/>
              </a:defRPr>
            </a:lvl1pPr>
          </a:lstStyle>
          <a:p>
            <a:pPr>
              <a:defRPr/>
            </a:pPr>
            <a:endParaRPr lang="en-US" dirty="0"/>
          </a:p>
        </p:txBody>
      </p:sp>
      <p:sp>
        <p:nvSpPr>
          <p:cNvPr id="89091" name="Rectangle 3">
            <a:extLst>
              <a:ext uri="{FF2B5EF4-FFF2-40B4-BE49-F238E27FC236}">
                <a16:creationId xmlns:a16="http://schemas.microsoft.com/office/drawing/2014/main" id="{3C0E4A34-7764-52DF-1D25-E66ACF233F5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charset="0"/>
                <a:ea typeface="+mn-ea"/>
              </a:defRPr>
            </a:lvl1pPr>
          </a:lstStyle>
          <a:p>
            <a:pPr>
              <a:defRPr/>
            </a:pPr>
            <a:endParaRPr lang="en-US" dirty="0"/>
          </a:p>
        </p:txBody>
      </p:sp>
      <p:sp>
        <p:nvSpPr>
          <p:cNvPr id="13316" name="Rectangle 4">
            <a:extLst>
              <a:ext uri="{FF2B5EF4-FFF2-40B4-BE49-F238E27FC236}">
                <a16:creationId xmlns:a16="http://schemas.microsoft.com/office/drawing/2014/main" id="{0E9FE60E-F017-216F-B11D-80C311E5B0A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4A9B52B9-1273-D439-6829-FDB72DA0570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2BB6A1A2-FAC5-F920-5DDA-2074DE8AD8D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Times" charset="0"/>
                <a:ea typeface="+mn-ea"/>
              </a:defRPr>
            </a:lvl1pPr>
          </a:lstStyle>
          <a:p>
            <a:pPr>
              <a:defRPr/>
            </a:pPr>
            <a:endParaRPr lang="en-US" dirty="0"/>
          </a:p>
        </p:txBody>
      </p:sp>
      <p:sp>
        <p:nvSpPr>
          <p:cNvPr id="89095" name="Rectangle 7">
            <a:extLst>
              <a:ext uri="{FF2B5EF4-FFF2-40B4-BE49-F238E27FC236}">
                <a16:creationId xmlns:a16="http://schemas.microsoft.com/office/drawing/2014/main" id="{F199B4B8-1702-92D8-3CF2-578AD98002F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B34345C-678F-F249-BCB9-F1B5139C278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AA349AE-C814-082E-C371-31CF20F2678A}"/>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538F5F67-59BD-D1ED-45D7-AED300E9D7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61" name="Google Shape;561;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67" name="Google Shape;56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67" name="Google Shape;56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13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8872E04-5F95-D5F0-94AC-E71F78BBB673}"/>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0527085-A3BB-F643-2D32-1EE091932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B150CBC-111C-9451-CB1F-5A0F902112A3}"/>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1FE6A7CC-9DB3-E993-FC8D-9DDC1D012F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18326C9-B077-1474-2314-446335B2E081}"/>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931BB7B7-CF03-863D-93F7-DA424C3F1C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CFFDB23-2444-2A66-107C-6E29892B25C4}"/>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E4EE04FC-7983-188D-EBEA-688DADBFD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143E557-3E97-F4B6-0C26-C305FB2E421C}"/>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5F0B99D-8523-4E0A-3962-E74BC3C72B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D452D6D-8DDF-1824-6717-90CFF8EAA35A}"/>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857DD39-42B0-3A1B-0CD8-4CF71FF70F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47" name="Google Shape;547;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54" name="Google Shape;554;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221B85-9BAD-A45A-2D6A-F553E2E9F66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7789BF4-B2E6-FEC5-0FC3-1A78FE884FF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C3F7CA0-FAD1-DCEA-A4BB-4007CB460152}"/>
              </a:ext>
            </a:extLst>
          </p:cNvPr>
          <p:cNvSpPr>
            <a:spLocks noGrp="1" noChangeArrowheads="1"/>
          </p:cNvSpPr>
          <p:nvPr>
            <p:ph type="sldNum" sz="quarter" idx="12"/>
          </p:nvPr>
        </p:nvSpPr>
        <p:spPr>
          <a:ln/>
        </p:spPr>
        <p:txBody>
          <a:bodyPr/>
          <a:lstStyle>
            <a:lvl1pPr>
              <a:defRPr/>
            </a:lvl1pPr>
          </a:lstStyle>
          <a:p>
            <a:fld id="{0DC6E20F-C7AD-C648-B19A-6A17E02E0924}" type="slidenum">
              <a:rPr lang="en-US" altLang="en-US"/>
              <a:pPr/>
              <a:t>‹#›</a:t>
            </a:fld>
            <a:endParaRPr lang="en-US" altLang="en-US" dirty="0"/>
          </a:p>
        </p:txBody>
      </p:sp>
    </p:spTree>
    <p:extLst>
      <p:ext uri="{BB962C8B-B14F-4D97-AF65-F5344CB8AC3E}">
        <p14:creationId xmlns:p14="http://schemas.microsoft.com/office/powerpoint/2010/main" val="341209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EE55D9-A82F-4934-9B4F-5327A772F29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3D308E5-1822-6651-2229-04160491665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A24EF99-F229-E326-65F9-A6452CCBB1E8}"/>
              </a:ext>
            </a:extLst>
          </p:cNvPr>
          <p:cNvSpPr>
            <a:spLocks noGrp="1" noChangeArrowheads="1"/>
          </p:cNvSpPr>
          <p:nvPr>
            <p:ph type="sldNum" sz="quarter" idx="12"/>
          </p:nvPr>
        </p:nvSpPr>
        <p:spPr>
          <a:ln/>
        </p:spPr>
        <p:txBody>
          <a:bodyPr/>
          <a:lstStyle>
            <a:lvl1pPr>
              <a:defRPr/>
            </a:lvl1pPr>
          </a:lstStyle>
          <a:p>
            <a:fld id="{6CD3AA85-B550-9C41-8AD4-E2377C6BAFEA}" type="slidenum">
              <a:rPr lang="en-US" altLang="en-US"/>
              <a:pPr/>
              <a:t>‹#›</a:t>
            </a:fld>
            <a:endParaRPr lang="en-US" altLang="en-US" dirty="0"/>
          </a:p>
        </p:txBody>
      </p:sp>
    </p:spTree>
    <p:extLst>
      <p:ext uri="{BB962C8B-B14F-4D97-AF65-F5344CB8AC3E}">
        <p14:creationId xmlns:p14="http://schemas.microsoft.com/office/powerpoint/2010/main" val="202514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8D6910-9F7B-AD0A-FD9A-CB4D255B853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08BF78E-3C73-446B-68CE-ADE915A97F3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B42A653-91C1-E25C-0479-E38A944105C5}"/>
              </a:ext>
            </a:extLst>
          </p:cNvPr>
          <p:cNvSpPr>
            <a:spLocks noGrp="1" noChangeArrowheads="1"/>
          </p:cNvSpPr>
          <p:nvPr>
            <p:ph type="sldNum" sz="quarter" idx="12"/>
          </p:nvPr>
        </p:nvSpPr>
        <p:spPr>
          <a:ln/>
        </p:spPr>
        <p:txBody>
          <a:bodyPr/>
          <a:lstStyle>
            <a:lvl1pPr>
              <a:defRPr/>
            </a:lvl1pPr>
          </a:lstStyle>
          <a:p>
            <a:fld id="{D484F81E-BA0B-0E4E-9474-2C6D01794E58}" type="slidenum">
              <a:rPr lang="en-US" altLang="en-US"/>
              <a:pPr/>
              <a:t>‹#›</a:t>
            </a:fld>
            <a:endParaRPr lang="en-US" altLang="en-US" dirty="0"/>
          </a:p>
        </p:txBody>
      </p:sp>
    </p:spTree>
    <p:extLst>
      <p:ext uri="{BB962C8B-B14F-4D97-AF65-F5344CB8AC3E}">
        <p14:creationId xmlns:p14="http://schemas.microsoft.com/office/powerpoint/2010/main" val="22231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E6BCE-4D64-F0CE-8D2E-D456F5B6341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C1520C4-EA3F-5A34-D13D-8C352CBAF92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16EAD20-95A7-40DC-1B57-D4CEEBB9CBBA}"/>
              </a:ext>
            </a:extLst>
          </p:cNvPr>
          <p:cNvSpPr>
            <a:spLocks noGrp="1" noChangeArrowheads="1"/>
          </p:cNvSpPr>
          <p:nvPr>
            <p:ph type="sldNum" sz="quarter" idx="12"/>
          </p:nvPr>
        </p:nvSpPr>
        <p:spPr>
          <a:ln/>
        </p:spPr>
        <p:txBody>
          <a:bodyPr/>
          <a:lstStyle>
            <a:lvl1pPr>
              <a:defRPr/>
            </a:lvl1pPr>
          </a:lstStyle>
          <a:p>
            <a:fld id="{13B5B607-F35C-BB46-B4CE-5CB80361B68F}" type="slidenum">
              <a:rPr lang="en-US" altLang="en-US"/>
              <a:pPr/>
              <a:t>‹#›</a:t>
            </a:fld>
            <a:endParaRPr lang="en-US" altLang="en-US" dirty="0"/>
          </a:p>
        </p:txBody>
      </p:sp>
    </p:spTree>
    <p:extLst>
      <p:ext uri="{BB962C8B-B14F-4D97-AF65-F5344CB8AC3E}">
        <p14:creationId xmlns:p14="http://schemas.microsoft.com/office/powerpoint/2010/main" val="379510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F11D618-5A87-BFFA-CF7C-B8ECF66284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62B2BF3-E2B5-B2FF-6D9C-DAC8E1BC5DD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9DBE204-E0CD-F181-2415-60E0CECA7919}"/>
              </a:ext>
            </a:extLst>
          </p:cNvPr>
          <p:cNvSpPr>
            <a:spLocks noGrp="1" noChangeArrowheads="1"/>
          </p:cNvSpPr>
          <p:nvPr>
            <p:ph type="sldNum" sz="quarter" idx="12"/>
          </p:nvPr>
        </p:nvSpPr>
        <p:spPr>
          <a:ln/>
        </p:spPr>
        <p:txBody>
          <a:bodyPr/>
          <a:lstStyle>
            <a:lvl1pPr>
              <a:defRPr/>
            </a:lvl1pPr>
          </a:lstStyle>
          <a:p>
            <a:fld id="{0FB772A5-B4CC-F342-843A-11B79D93837B}" type="slidenum">
              <a:rPr lang="en-US" altLang="en-US"/>
              <a:pPr/>
              <a:t>‹#›</a:t>
            </a:fld>
            <a:endParaRPr lang="en-US" altLang="en-US" dirty="0"/>
          </a:p>
        </p:txBody>
      </p:sp>
    </p:spTree>
    <p:extLst>
      <p:ext uri="{BB962C8B-B14F-4D97-AF65-F5344CB8AC3E}">
        <p14:creationId xmlns:p14="http://schemas.microsoft.com/office/powerpoint/2010/main" val="177335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A27CC0-AC2F-18BC-F436-7E8D9C1B955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1B23EF64-6C4A-96FA-1DE8-519222EAEAC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036385B1-3C6D-D9E4-1AEA-DED776A22196}"/>
              </a:ext>
            </a:extLst>
          </p:cNvPr>
          <p:cNvSpPr>
            <a:spLocks noGrp="1" noChangeArrowheads="1"/>
          </p:cNvSpPr>
          <p:nvPr>
            <p:ph type="sldNum" sz="quarter" idx="12"/>
          </p:nvPr>
        </p:nvSpPr>
        <p:spPr>
          <a:ln/>
        </p:spPr>
        <p:txBody>
          <a:bodyPr/>
          <a:lstStyle>
            <a:lvl1pPr>
              <a:defRPr/>
            </a:lvl1pPr>
          </a:lstStyle>
          <a:p>
            <a:fld id="{86B2291D-0997-9A40-B2F1-4E8A1C3888FE}" type="slidenum">
              <a:rPr lang="en-US" altLang="en-US"/>
              <a:pPr/>
              <a:t>‹#›</a:t>
            </a:fld>
            <a:endParaRPr lang="en-US" altLang="en-US" dirty="0"/>
          </a:p>
        </p:txBody>
      </p:sp>
    </p:spTree>
    <p:extLst>
      <p:ext uri="{BB962C8B-B14F-4D97-AF65-F5344CB8AC3E}">
        <p14:creationId xmlns:p14="http://schemas.microsoft.com/office/powerpoint/2010/main" val="350610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27D10D-29F2-CAFD-BC99-6ED6E50EEAF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4F3948D-4E38-3E79-1460-9CE0515AABD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926CD155-8558-A737-F6FB-485572832AD4}"/>
              </a:ext>
            </a:extLst>
          </p:cNvPr>
          <p:cNvSpPr>
            <a:spLocks noGrp="1" noChangeArrowheads="1"/>
          </p:cNvSpPr>
          <p:nvPr>
            <p:ph type="sldNum" sz="quarter" idx="12"/>
          </p:nvPr>
        </p:nvSpPr>
        <p:spPr>
          <a:ln/>
        </p:spPr>
        <p:txBody>
          <a:bodyPr/>
          <a:lstStyle>
            <a:lvl1pPr>
              <a:defRPr/>
            </a:lvl1pPr>
          </a:lstStyle>
          <a:p>
            <a:fld id="{AB2D4907-C75F-634D-B735-C395C15938B9}" type="slidenum">
              <a:rPr lang="en-US" altLang="en-US"/>
              <a:pPr/>
              <a:t>‹#›</a:t>
            </a:fld>
            <a:endParaRPr lang="en-US" altLang="en-US" dirty="0"/>
          </a:p>
        </p:txBody>
      </p:sp>
    </p:spTree>
    <p:extLst>
      <p:ext uri="{BB962C8B-B14F-4D97-AF65-F5344CB8AC3E}">
        <p14:creationId xmlns:p14="http://schemas.microsoft.com/office/powerpoint/2010/main" val="171873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113010-7BDD-39E9-9452-114BEC60E0C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ED5BDA1E-10A4-158A-C0E2-B8D5D159DA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7FFC0E34-9B33-3EA7-B575-756B7CCE0E0D}"/>
              </a:ext>
            </a:extLst>
          </p:cNvPr>
          <p:cNvSpPr>
            <a:spLocks noGrp="1" noChangeArrowheads="1"/>
          </p:cNvSpPr>
          <p:nvPr>
            <p:ph type="sldNum" sz="quarter" idx="12"/>
          </p:nvPr>
        </p:nvSpPr>
        <p:spPr>
          <a:ln/>
        </p:spPr>
        <p:txBody>
          <a:bodyPr/>
          <a:lstStyle>
            <a:lvl1pPr>
              <a:defRPr/>
            </a:lvl1pPr>
          </a:lstStyle>
          <a:p>
            <a:fld id="{EE086396-50B6-ED4B-A772-AA7D205237E0}" type="slidenum">
              <a:rPr lang="en-US" altLang="en-US"/>
              <a:pPr/>
              <a:t>‹#›</a:t>
            </a:fld>
            <a:endParaRPr lang="en-US" altLang="en-US" dirty="0"/>
          </a:p>
        </p:txBody>
      </p:sp>
    </p:spTree>
    <p:extLst>
      <p:ext uri="{BB962C8B-B14F-4D97-AF65-F5344CB8AC3E}">
        <p14:creationId xmlns:p14="http://schemas.microsoft.com/office/powerpoint/2010/main" val="246314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431ABF-C960-14D9-F2E4-A5C5480604A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0E81F3D5-52F9-E383-200C-79DFE0E1E65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9A09C0E1-4783-359D-A626-7F50692114D5}"/>
              </a:ext>
            </a:extLst>
          </p:cNvPr>
          <p:cNvSpPr>
            <a:spLocks noGrp="1" noChangeArrowheads="1"/>
          </p:cNvSpPr>
          <p:nvPr>
            <p:ph type="sldNum" sz="quarter" idx="12"/>
          </p:nvPr>
        </p:nvSpPr>
        <p:spPr>
          <a:ln/>
        </p:spPr>
        <p:txBody>
          <a:bodyPr/>
          <a:lstStyle>
            <a:lvl1pPr>
              <a:defRPr/>
            </a:lvl1pPr>
          </a:lstStyle>
          <a:p>
            <a:fld id="{C00D22FE-8386-6647-A0A0-16387A77D246}" type="slidenum">
              <a:rPr lang="en-US" altLang="en-US"/>
              <a:pPr/>
              <a:t>‹#›</a:t>
            </a:fld>
            <a:endParaRPr lang="en-US" altLang="en-US" dirty="0"/>
          </a:p>
        </p:txBody>
      </p:sp>
    </p:spTree>
    <p:extLst>
      <p:ext uri="{BB962C8B-B14F-4D97-AF65-F5344CB8AC3E}">
        <p14:creationId xmlns:p14="http://schemas.microsoft.com/office/powerpoint/2010/main" val="265527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32F1537-ED53-DB6C-294E-B7CBCF1CDC4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3D343F6-F0A1-5FC5-C9F4-CB9C50C8B08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BD98F8C-3867-5C4D-7AEB-C3374FF05ECE}"/>
              </a:ext>
            </a:extLst>
          </p:cNvPr>
          <p:cNvSpPr>
            <a:spLocks noGrp="1" noChangeArrowheads="1"/>
          </p:cNvSpPr>
          <p:nvPr>
            <p:ph type="sldNum" sz="quarter" idx="12"/>
          </p:nvPr>
        </p:nvSpPr>
        <p:spPr>
          <a:ln/>
        </p:spPr>
        <p:txBody>
          <a:bodyPr/>
          <a:lstStyle>
            <a:lvl1pPr>
              <a:defRPr/>
            </a:lvl1pPr>
          </a:lstStyle>
          <a:p>
            <a:fld id="{ED946E5D-70CB-7849-8E55-B8CA02A2BCEC}" type="slidenum">
              <a:rPr lang="en-US" altLang="en-US"/>
              <a:pPr/>
              <a:t>‹#›</a:t>
            </a:fld>
            <a:endParaRPr lang="en-US" altLang="en-US" dirty="0"/>
          </a:p>
        </p:txBody>
      </p:sp>
    </p:spTree>
    <p:extLst>
      <p:ext uri="{BB962C8B-B14F-4D97-AF65-F5344CB8AC3E}">
        <p14:creationId xmlns:p14="http://schemas.microsoft.com/office/powerpoint/2010/main" val="145580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6C5906-D1A5-1C61-CD42-F4FE8D29792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08CEC15-80CC-368F-7E34-024CBDFEC11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2A98C4D5-E9A2-1935-3667-0E561F63A977}"/>
              </a:ext>
            </a:extLst>
          </p:cNvPr>
          <p:cNvSpPr>
            <a:spLocks noGrp="1" noChangeArrowheads="1"/>
          </p:cNvSpPr>
          <p:nvPr>
            <p:ph type="sldNum" sz="quarter" idx="12"/>
          </p:nvPr>
        </p:nvSpPr>
        <p:spPr>
          <a:ln/>
        </p:spPr>
        <p:txBody>
          <a:bodyPr/>
          <a:lstStyle>
            <a:lvl1pPr>
              <a:defRPr/>
            </a:lvl1pPr>
          </a:lstStyle>
          <a:p>
            <a:fld id="{5D8AA1E0-8CDC-E34F-8B36-41856B4904D2}" type="slidenum">
              <a:rPr lang="en-US" altLang="en-US"/>
              <a:pPr/>
              <a:t>‹#›</a:t>
            </a:fld>
            <a:endParaRPr lang="en-US" altLang="en-US" dirty="0"/>
          </a:p>
        </p:txBody>
      </p:sp>
    </p:spTree>
    <p:extLst>
      <p:ext uri="{BB962C8B-B14F-4D97-AF65-F5344CB8AC3E}">
        <p14:creationId xmlns:p14="http://schemas.microsoft.com/office/powerpoint/2010/main" val="252839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085336-5C89-9A72-E5B4-9A3E36982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EA9710D-5061-8D29-0A88-A197A554968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D4E3AFB-73DA-48A6-A634-CD31F6D08A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Times" charset="0"/>
                <a:ea typeface="+mn-ea"/>
              </a:defRPr>
            </a:lvl1pPr>
          </a:lstStyle>
          <a:p>
            <a:pPr>
              <a:defRPr/>
            </a:pPr>
            <a:endParaRPr lang="en-US" dirty="0"/>
          </a:p>
        </p:txBody>
      </p:sp>
      <p:sp>
        <p:nvSpPr>
          <p:cNvPr id="1029" name="Rectangle 5">
            <a:extLst>
              <a:ext uri="{FF2B5EF4-FFF2-40B4-BE49-F238E27FC236}">
                <a16:creationId xmlns:a16="http://schemas.microsoft.com/office/drawing/2014/main" id="{6FAC4F62-6400-C783-B606-52E3DC4AF9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Times" charset="0"/>
                <a:ea typeface="+mn-ea"/>
              </a:defRPr>
            </a:lvl1pPr>
          </a:lstStyle>
          <a:p>
            <a:pPr>
              <a:defRPr/>
            </a:pPr>
            <a:endParaRPr lang="en-US" dirty="0"/>
          </a:p>
        </p:txBody>
      </p:sp>
      <p:sp>
        <p:nvSpPr>
          <p:cNvPr id="1030" name="Rectangle 6">
            <a:extLst>
              <a:ext uri="{FF2B5EF4-FFF2-40B4-BE49-F238E27FC236}">
                <a16:creationId xmlns:a16="http://schemas.microsoft.com/office/drawing/2014/main" id="{D95FC1A6-462A-822A-A9A3-410EFC274A6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9D1E642-CD58-F542-95BD-DDF7ADCA9EAB}"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file:///Users/cliffordmass/Store/Windstorm1229.doc%01!OLE_LINK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file:///Users/cliffordmass/Store/Windstorm1229.doc%01!OLE_LINK2"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9728357-2DEF-B9B3-DA69-33D9F908CA21}"/>
              </a:ext>
            </a:extLst>
          </p:cNvPr>
          <p:cNvSpPr>
            <a:spLocks noGrp="1"/>
          </p:cNvSpPr>
          <p:nvPr>
            <p:ph type="title"/>
          </p:nvPr>
        </p:nvSpPr>
        <p:spPr>
          <a:xfrm>
            <a:off x="685800" y="838200"/>
            <a:ext cx="7772400" cy="1143000"/>
          </a:xfrm>
        </p:spPr>
        <p:txBody>
          <a:bodyPr/>
          <a:lstStyle/>
          <a:p>
            <a:r>
              <a:rPr lang="en-US" altLang="en-US" b="1" dirty="0">
                <a:solidFill>
                  <a:srgbClr val="000073"/>
                </a:solidFill>
                <a:ea typeface="ＭＳ Ｐゴシック" panose="020B0600070205080204" pitchFamily="34" charset="-128"/>
              </a:rPr>
              <a:t>The Columbus Day Storm</a:t>
            </a:r>
            <a:br>
              <a:rPr lang="en-US" altLang="en-US" b="1" dirty="0">
                <a:solidFill>
                  <a:srgbClr val="000073"/>
                </a:solidFill>
                <a:ea typeface="ＭＳ Ｐゴシック" panose="020B0600070205080204" pitchFamily="34" charset="-128"/>
              </a:rPr>
            </a:br>
            <a:r>
              <a:rPr lang="en-US" altLang="en-US" b="1" dirty="0">
                <a:solidFill>
                  <a:srgbClr val="000073"/>
                </a:solidFill>
                <a:ea typeface="ＭＳ Ｐゴシック" panose="020B0600070205080204" pitchFamily="34" charset="-128"/>
              </a:rPr>
              <a:t>October 12, 1962</a:t>
            </a:r>
            <a:br>
              <a:rPr lang="en-US" altLang="en-US" dirty="0">
                <a:solidFill>
                  <a:srgbClr val="003366"/>
                </a:solidFill>
                <a:ea typeface="ＭＳ Ｐゴシック" panose="020B0600070205080204" pitchFamily="34" charset="-128"/>
              </a:rPr>
            </a:br>
            <a:r>
              <a:rPr lang="en-US" altLang="en-US" sz="3200" dirty="0">
                <a:solidFill>
                  <a:srgbClr val="6D6D6D"/>
                </a:solidFill>
                <a:ea typeface="ＭＳ Ｐゴシック" panose="020B0600070205080204" pitchFamily="34" charset="-128"/>
              </a:rPr>
              <a:t>Cliff Mass, Atmospheric Sciences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339" name="Content Placeholder 3" descr="columbus-day-cover-1.jpg">
            <a:extLst>
              <a:ext uri="{FF2B5EF4-FFF2-40B4-BE49-F238E27FC236}">
                <a16:creationId xmlns:a16="http://schemas.microsoft.com/office/drawing/2014/main" id="{CD09332E-CCE2-365C-93D1-509E5C5F40B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366" r="-33366"/>
          <a:stretch>
            <a:fillRect/>
          </a:stretch>
        </p:blipFill>
        <p:spPr>
          <a:xfrm>
            <a:off x="914400" y="2362200"/>
            <a:ext cx="7772400" cy="4114800"/>
          </a:xfrm>
        </p:spPr>
      </p:pic>
      <p:sp>
        <p:nvSpPr>
          <p:cNvPr id="14340" name="TextBox 4">
            <a:extLst>
              <a:ext uri="{FF2B5EF4-FFF2-40B4-BE49-F238E27FC236}">
                <a16:creationId xmlns:a16="http://schemas.microsoft.com/office/drawing/2014/main" id="{3D07D628-18A7-C1FE-6EED-AB0EBB6FCF17}"/>
              </a:ext>
            </a:extLst>
          </p:cNvPr>
          <p:cNvSpPr txBox="1">
            <a:spLocks noChangeArrowheads="1"/>
          </p:cNvSpPr>
          <p:nvPr/>
        </p:nvSpPr>
        <p:spPr bwMode="auto">
          <a:xfrm>
            <a:off x="1600200" y="6477000"/>
            <a:ext cx="6278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200" dirty="0">
                <a:solidFill>
                  <a:srgbClr val="003366"/>
                </a:solidFill>
              </a:rPr>
              <a:t>The steeple atop historic Campbell Hall, on the Oregon College of Education Campus, Monmouth.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F468869-47B1-8C2E-303F-6AAA53C2928C}"/>
              </a:ext>
            </a:extLst>
          </p:cNvPr>
          <p:cNvSpPr>
            <a:spLocks noGrp="1" noChangeArrowheads="1"/>
          </p:cNvSpPr>
          <p:nvPr>
            <p:ph type="title"/>
          </p:nvPr>
        </p:nvSpPr>
        <p:spPr>
          <a:xfrm>
            <a:off x="685800" y="304800"/>
            <a:ext cx="7620000" cy="457200"/>
          </a:xfrm>
        </p:spPr>
        <p:txBody>
          <a:bodyPr/>
          <a:lstStyle/>
          <a:p>
            <a:pPr eaLnBrk="1" hangingPunct="1"/>
            <a:r>
              <a:rPr lang="en-US" altLang="en-US" sz="4000" b="1" dirty="0">
                <a:solidFill>
                  <a:schemeClr val="bg2"/>
                </a:solidFill>
                <a:ea typeface="ＭＳ Ｐゴシック" panose="020B0600070205080204" pitchFamily="34" charset="-128"/>
              </a:rPr>
              <a:t>Extraordinary Impact</a:t>
            </a:r>
          </a:p>
        </p:txBody>
      </p:sp>
      <p:sp>
        <p:nvSpPr>
          <p:cNvPr id="22531" name="Rectangle 3">
            <a:extLst>
              <a:ext uri="{FF2B5EF4-FFF2-40B4-BE49-F238E27FC236}">
                <a16:creationId xmlns:a16="http://schemas.microsoft.com/office/drawing/2014/main" id="{BE97231A-6388-80D6-489C-79F8397D3104}"/>
              </a:ext>
            </a:extLst>
          </p:cNvPr>
          <p:cNvSpPr>
            <a:spLocks noGrp="1" noChangeArrowheads="1"/>
          </p:cNvSpPr>
          <p:nvPr>
            <p:ph type="body" idx="1"/>
          </p:nvPr>
        </p:nvSpPr>
        <p:spPr>
          <a:xfrm>
            <a:off x="304800" y="990600"/>
            <a:ext cx="6324600" cy="5257800"/>
          </a:xfrm>
        </p:spPr>
        <p:txBody>
          <a:bodyPr/>
          <a:lstStyle/>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An extensive area, stretching from northern California to southern British Columbia experienced hurricane-force winds, massive treefalls, and power outages.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Sustained winds reaching 60-70 mph and gusts over 120 mph.</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In Oregon and Washington, 46 died and 317 required hospitalization.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Flooding and landslides in northern California. </a:t>
            </a:r>
          </a:p>
        </p:txBody>
      </p:sp>
      <p:pic>
        <p:nvPicPr>
          <p:cNvPr id="22532" name="Picture 3" descr="map.tiff">
            <a:extLst>
              <a:ext uri="{FF2B5EF4-FFF2-40B4-BE49-F238E27FC236}">
                <a16:creationId xmlns:a16="http://schemas.microsoft.com/office/drawing/2014/main" id="{8B4D17BC-C841-16DC-0AA9-F80AF04AE6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295400"/>
            <a:ext cx="219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CB76916-6CAA-D5BE-03E3-360CEFB2F94B}"/>
              </a:ext>
            </a:extLst>
          </p:cNvPr>
          <p:cNvSpPr>
            <a:spLocks noGrp="1"/>
          </p:cNvSpPr>
          <p:nvPr>
            <p:ph type="title"/>
          </p:nvPr>
        </p:nvSpPr>
        <p:spPr>
          <a:xfrm>
            <a:off x="609600" y="228600"/>
            <a:ext cx="8001000" cy="762000"/>
          </a:xfrm>
        </p:spPr>
        <p:txBody>
          <a:bodyPr/>
          <a:lstStyle/>
          <a:p>
            <a:r>
              <a:rPr lang="en-US" altLang="en-US" dirty="0">
                <a:solidFill>
                  <a:srgbClr val="264D99"/>
                </a:solidFill>
                <a:ea typeface="ＭＳ Ｐゴシック" panose="020B0600070205080204" pitchFamily="34" charset="-128"/>
              </a:rPr>
              <a:t>Impacts</a:t>
            </a:r>
          </a:p>
        </p:txBody>
      </p:sp>
      <p:sp>
        <p:nvSpPr>
          <p:cNvPr id="24579" name="Content Placeholder 2">
            <a:extLst>
              <a:ext uri="{FF2B5EF4-FFF2-40B4-BE49-F238E27FC236}">
                <a16:creationId xmlns:a16="http://schemas.microsoft.com/office/drawing/2014/main" id="{A431D366-0C20-DE17-85A7-1018BB172A3B}"/>
              </a:ext>
            </a:extLst>
          </p:cNvPr>
          <p:cNvSpPr>
            <a:spLocks noGrp="1"/>
          </p:cNvSpPr>
          <p:nvPr>
            <p:ph idx="1"/>
          </p:nvPr>
        </p:nvSpPr>
        <p:spPr>
          <a:xfrm>
            <a:off x="457200" y="990600"/>
            <a:ext cx="8153400" cy="3048000"/>
          </a:xfrm>
        </p:spPr>
        <p:txBody>
          <a:bodyPr/>
          <a:lstStyle/>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Ten to 15 </a:t>
            </a:r>
            <a:r>
              <a:rPr lang="en-US" altLang="en-US" sz="2800" u="sng" dirty="0">
                <a:solidFill>
                  <a:srgbClr val="000073"/>
                </a:solidFill>
                <a:ea typeface="ＭＳ Ｐゴシック" panose="020B0600070205080204" pitchFamily="34" charset="-128"/>
                <a:cs typeface="Times New Roman" panose="02020603050405020304" pitchFamily="18" charset="0"/>
              </a:rPr>
              <a:t>billion </a:t>
            </a:r>
            <a:r>
              <a:rPr lang="en-US" altLang="en-US" sz="2800" dirty="0">
                <a:solidFill>
                  <a:srgbClr val="000073"/>
                </a:solidFill>
                <a:ea typeface="ＭＳ Ｐゴシック" panose="020B0600070205080204" pitchFamily="34" charset="-128"/>
                <a:cs typeface="Times New Roman" panose="02020603050405020304" pitchFamily="18" charset="0"/>
              </a:rPr>
              <a:t>board feet of timber were downed, enough to build a million homes and far greater than the yearly output of the NW forest industry.</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53,000 homes were damaged, thousands of utility poles were toppled, and the twin 520-ft steel towers that carried the main power lines of Portland were crumpled.  </a:t>
            </a:r>
          </a:p>
          <a:p>
            <a:pPr eaLnBrk="1" hangingPunct="1">
              <a:lnSpc>
                <a:spcPct val="90000"/>
              </a:lnSpc>
            </a:pPr>
            <a:endParaRPr lang="en-US" altLang="en-US" dirty="0">
              <a:solidFill>
                <a:srgbClr val="7070FF"/>
              </a:solidFill>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24580" name="Picture 3" descr="windthrow-columbus-day-oct-62.jpg">
            <a:extLst>
              <a:ext uri="{FF2B5EF4-FFF2-40B4-BE49-F238E27FC236}">
                <a16:creationId xmlns:a16="http://schemas.microsoft.com/office/drawing/2014/main" id="{CCEA2D14-1B12-742D-837B-284F8D4126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733800"/>
            <a:ext cx="43434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ColumbusDay02.jpg">
            <a:extLst>
              <a:ext uri="{FF2B5EF4-FFF2-40B4-BE49-F238E27FC236}">
                <a16:creationId xmlns:a16="http://schemas.microsoft.com/office/drawing/2014/main" id="{E6B50BB8-FA33-5C2B-0BB7-F56D8938CA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419600"/>
            <a:ext cx="2490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owers.jpeg                                                    00029E37&#10;Cliff Disk                     BB5EA40C:">
            <a:extLst>
              <a:ext uri="{FF2B5EF4-FFF2-40B4-BE49-F238E27FC236}">
                <a16:creationId xmlns:a16="http://schemas.microsoft.com/office/drawing/2014/main" id="{5278F24A-1708-0460-0138-00C5DF974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239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62B9D022-26FF-90B1-D631-806400EC8F91}"/>
              </a:ext>
            </a:extLst>
          </p:cNvPr>
          <p:cNvSpPr>
            <a:spLocks noGrp="1"/>
          </p:cNvSpPr>
          <p:nvPr>
            <p:ph type="title"/>
          </p:nvPr>
        </p:nvSpPr>
        <p:spPr/>
        <p:txBody>
          <a:bodyPr/>
          <a:lstStyle/>
          <a:p>
            <a:endParaRPr lang="en-US" altLang="en-US" dirty="0">
              <a:ea typeface="ＭＳ Ｐゴシック" panose="020B0600070205080204" pitchFamily="34" charset="-128"/>
            </a:endParaRPr>
          </a:p>
        </p:txBody>
      </p:sp>
      <p:sp>
        <p:nvSpPr>
          <p:cNvPr id="27651" name="Text Placeholder 2">
            <a:extLst>
              <a:ext uri="{FF2B5EF4-FFF2-40B4-BE49-F238E27FC236}">
                <a16:creationId xmlns:a16="http://schemas.microsoft.com/office/drawing/2014/main" id="{FEFF594A-0B67-6C82-9B02-81647B7EE030}"/>
              </a:ext>
            </a:extLst>
          </p:cNvPr>
          <p:cNvSpPr>
            <a:spLocks noGrp="1"/>
          </p:cNvSpPr>
          <p:nvPr>
            <p:ph type="body" idx="1"/>
          </p:nvPr>
        </p:nvSpPr>
        <p:spPr/>
        <p:txBody>
          <a:bodyPr/>
          <a:lstStyle/>
          <a:p>
            <a:endParaRPr lang="en-US" altLang="en-US" dirty="0">
              <a:ea typeface="ＭＳ Ｐゴシック" panose="020B0600070205080204" pitchFamily="34" charset="-128"/>
            </a:endParaRPr>
          </a:p>
        </p:txBody>
      </p:sp>
      <p:pic>
        <p:nvPicPr>
          <p:cNvPr id="27652" name="Content Placeholder 6" descr="Figure1.1.tiff">
            <a:extLst>
              <a:ext uri="{FF2B5EF4-FFF2-40B4-BE49-F238E27FC236}">
                <a16:creationId xmlns:a16="http://schemas.microsoft.com/office/drawing/2014/main" id="{0996196C-C1E0-9817-84F2-8CAFF1F739D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31" b="562"/>
          <a:stretch>
            <a:fillRect/>
          </a:stretch>
        </p:blipFill>
        <p:spPr>
          <a:xfrm>
            <a:off x="1371600" y="457200"/>
            <a:ext cx="6553200" cy="4964113"/>
          </a:xfrm>
        </p:spPr>
      </p:pic>
      <p:sp>
        <p:nvSpPr>
          <p:cNvPr id="27653" name="TextBox 7">
            <a:extLst>
              <a:ext uri="{FF2B5EF4-FFF2-40B4-BE49-F238E27FC236}">
                <a16:creationId xmlns:a16="http://schemas.microsoft.com/office/drawing/2014/main" id="{017C9402-1BE2-42E5-EF25-BD9B6A078392}"/>
              </a:ext>
            </a:extLst>
          </p:cNvPr>
          <p:cNvSpPr txBox="1">
            <a:spLocks noChangeArrowheads="1"/>
          </p:cNvSpPr>
          <p:nvPr/>
        </p:nvSpPr>
        <p:spPr bwMode="auto">
          <a:xfrm>
            <a:off x="228600" y="55626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344893"/>
                </a:solidFill>
              </a:rPr>
              <a:t>On the state capitol ground in Salem, Oregon, the bronze status, the Circuit Rider was toppled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7725296-D073-5F07-CC9B-40E3634E0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7086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1DBC37AD-6D89-AFC9-38EA-5F3727AA64EE}"/>
              </a:ext>
            </a:extLst>
          </p:cNvPr>
          <p:cNvSpPr txBox="1">
            <a:spLocks noChangeArrowheads="1"/>
          </p:cNvSpPr>
          <p:nvPr/>
        </p:nvSpPr>
        <p:spPr bwMode="auto">
          <a:xfrm>
            <a:off x="914400" y="457200"/>
            <a:ext cx="7559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dirty="0">
                <a:solidFill>
                  <a:srgbClr val="344893"/>
                </a:solidFill>
              </a:rPr>
              <a:t>Columbus Day 1962:  At Cape Blanco estimated winds were 150 mph with gusts to 179! </a:t>
            </a:r>
            <a:endParaRPr lang="en-US" altLang="en-US" dirty="0">
              <a:solidFill>
                <a:srgbClr val="34489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ropped hebo.jpg">
            <a:extLst>
              <a:ext uri="{FF2B5EF4-FFF2-40B4-BE49-F238E27FC236}">
                <a16:creationId xmlns:a16="http://schemas.microsoft.com/office/drawing/2014/main" id="{AD8CD4C7-E77B-1FF6-E311-C282F74E67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16993" y="431007"/>
            <a:ext cx="451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3">
            <a:extLst>
              <a:ext uri="{FF2B5EF4-FFF2-40B4-BE49-F238E27FC236}">
                <a16:creationId xmlns:a16="http://schemas.microsoft.com/office/drawing/2014/main" id="{AD857748-D532-A694-D752-ADCDB24EC136}"/>
              </a:ext>
            </a:extLst>
          </p:cNvPr>
          <p:cNvSpPr>
            <a:spLocks noGrp="1"/>
          </p:cNvSpPr>
          <p:nvPr>
            <p:ph type="title"/>
          </p:nvPr>
        </p:nvSpPr>
        <p:spPr>
          <a:xfrm>
            <a:off x="914400" y="533400"/>
            <a:ext cx="7772400" cy="1143000"/>
          </a:xfrm>
        </p:spPr>
        <p:txBody>
          <a:bodyPr/>
          <a:lstStyle/>
          <a:p>
            <a:r>
              <a:rPr lang="en-US" altLang="en-US" dirty="0">
                <a:solidFill>
                  <a:srgbClr val="344893"/>
                </a:solidFill>
                <a:ea typeface="ＭＳ Ｐゴシック" panose="020B0600070205080204" pitchFamily="34" charset="-128"/>
              </a:rPr>
              <a:t>Mt. Hebo Radar Facility:  </a:t>
            </a:r>
            <a:br>
              <a:rPr lang="en-US" altLang="en-US" dirty="0">
                <a:solidFill>
                  <a:srgbClr val="344893"/>
                </a:solidFill>
                <a:ea typeface="ＭＳ Ｐゴシック" panose="020B0600070205080204" pitchFamily="34" charset="-128"/>
              </a:rPr>
            </a:br>
            <a:r>
              <a:rPr lang="en-US" altLang="en-US" sz="3200" dirty="0">
                <a:solidFill>
                  <a:srgbClr val="344893"/>
                </a:solidFill>
                <a:ea typeface="ＭＳ Ｐゴシック" panose="020B0600070205080204" pitchFamily="34" charset="-128"/>
              </a:rPr>
              <a:t>Gusts exceeding 130 mph</a:t>
            </a:r>
          </a:p>
        </p:txBody>
      </p:sp>
      <p:sp>
        <p:nvSpPr>
          <p:cNvPr id="30724" name="TextBox 4">
            <a:extLst>
              <a:ext uri="{FF2B5EF4-FFF2-40B4-BE49-F238E27FC236}">
                <a16:creationId xmlns:a16="http://schemas.microsoft.com/office/drawing/2014/main" id="{BF193524-6E66-DD4D-9A60-AC838C2B71C9}"/>
              </a:ext>
            </a:extLst>
          </p:cNvPr>
          <p:cNvSpPr txBox="1">
            <a:spLocks noChangeArrowheads="1"/>
          </p:cNvSpPr>
          <p:nvPr/>
        </p:nvSpPr>
        <p:spPr bwMode="auto">
          <a:xfrm>
            <a:off x="3048000" y="6172200"/>
            <a:ext cx="2860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00264D"/>
                </a:solidFill>
              </a:rPr>
              <a:t>Courtesy:  Mark Cole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D30412E-2821-3A00-3671-EA1545AECC7D}"/>
              </a:ext>
            </a:extLst>
          </p:cNvPr>
          <p:cNvSpPr>
            <a:spLocks noGrp="1"/>
          </p:cNvSpPr>
          <p:nvPr>
            <p:ph type="title"/>
          </p:nvPr>
        </p:nvSpPr>
        <p:spPr>
          <a:xfrm>
            <a:off x="533400" y="304800"/>
            <a:ext cx="7772400" cy="1143000"/>
          </a:xfrm>
        </p:spPr>
        <p:txBody>
          <a:bodyPr/>
          <a:lstStyle/>
          <a:p>
            <a:r>
              <a:rPr lang="en-US" altLang="en-US" dirty="0">
                <a:solidFill>
                  <a:srgbClr val="000073"/>
                </a:solidFill>
                <a:ea typeface="ＭＳ Ｐゴシック" panose="020B0600070205080204" pitchFamily="34" charset="-128"/>
              </a:rPr>
              <a:t>Impact on the Forestry Industry</a:t>
            </a:r>
          </a:p>
        </p:txBody>
      </p:sp>
      <p:pic>
        <p:nvPicPr>
          <p:cNvPr id="63491" name="Content Placeholder 3" descr="treefallclatsop.jpeg">
            <a:extLst>
              <a:ext uri="{FF2B5EF4-FFF2-40B4-BE49-F238E27FC236}">
                <a16:creationId xmlns:a16="http://schemas.microsoft.com/office/drawing/2014/main" id="{77530A35-1ABD-100B-7BF6-604146E1458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7495" r="-37495"/>
          <a:stretch>
            <a:fillRect/>
          </a:stretch>
        </p:blipFill>
        <p:spPr>
          <a:xfrm>
            <a:off x="-457200" y="1295400"/>
            <a:ext cx="10218738" cy="5410200"/>
          </a:xfrm>
        </p:spPr>
      </p:pic>
    </p:spTree>
    <p:extLst>
      <p:ext uri="{BB962C8B-B14F-4D97-AF65-F5344CB8AC3E}">
        <p14:creationId xmlns:p14="http://schemas.microsoft.com/office/powerpoint/2010/main" val="57768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4">
            <a:extLst>
              <a:ext uri="{FF2B5EF4-FFF2-40B4-BE49-F238E27FC236}">
                <a16:creationId xmlns:a16="http://schemas.microsoft.com/office/drawing/2014/main" id="{A24D3B56-C960-4F6A-1052-3AD3BDACEA76}"/>
              </a:ext>
            </a:extLst>
          </p:cNvPr>
          <p:cNvSpPr txBox="1">
            <a:spLocks noChangeArrowheads="1"/>
          </p:cNvSpPr>
          <p:nvPr/>
        </p:nvSpPr>
        <p:spPr bwMode="auto">
          <a:xfrm>
            <a:off x="533400" y="1676400"/>
            <a:ext cx="2438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800" b="1" dirty="0">
                <a:solidFill>
                  <a:srgbClr val="344893"/>
                </a:solidFill>
              </a:rPr>
              <a:t>Max Winds (mph)</a:t>
            </a:r>
          </a:p>
          <a:p>
            <a:pPr>
              <a:spcBef>
                <a:spcPct val="50000"/>
              </a:spcBef>
            </a:pPr>
            <a:r>
              <a:rPr lang="en-US" altLang="en-US" sz="2800" b="1" dirty="0">
                <a:solidFill>
                  <a:srgbClr val="344893"/>
                </a:solidFill>
              </a:rPr>
              <a:t>Columbus Day Storm 1962</a:t>
            </a:r>
            <a:endParaRPr lang="en-US" altLang="en-US" b="1" dirty="0">
              <a:solidFill>
                <a:srgbClr val="344893"/>
              </a:solidFill>
            </a:endParaRPr>
          </a:p>
        </p:txBody>
      </p:sp>
      <p:sp>
        <p:nvSpPr>
          <p:cNvPr id="4" name="TextBox 3">
            <a:extLst>
              <a:ext uri="{FF2B5EF4-FFF2-40B4-BE49-F238E27FC236}">
                <a16:creationId xmlns:a16="http://schemas.microsoft.com/office/drawing/2014/main" id="{A45BAD77-9E1C-8E1C-B1CE-FD948ABDD476}"/>
              </a:ext>
            </a:extLst>
          </p:cNvPr>
          <p:cNvSpPr txBox="1"/>
          <p:nvPr/>
        </p:nvSpPr>
        <p:spPr>
          <a:xfrm>
            <a:off x="7620000" y="3505200"/>
            <a:ext cx="1039813" cy="1200150"/>
          </a:xfrm>
          <a:prstGeom prst="rect">
            <a:avLst/>
          </a:prstGeom>
          <a:noFill/>
        </p:spPr>
        <p:txBody>
          <a:bodyPr wrap="none">
            <a:spAutoFit/>
          </a:bodyPr>
          <a:lstStyle/>
          <a:p>
            <a:pPr>
              <a:defRPr/>
            </a:pPr>
            <a:r>
              <a:rPr lang="en-US" dirty="0">
                <a:solidFill>
                  <a:schemeClr val="bg2">
                    <a:lumMod val="75000"/>
                  </a:schemeClr>
                </a:solidFill>
                <a:latin typeface="Times" pitchFamily="-84" charset="0"/>
                <a:ea typeface="+mn-ea"/>
              </a:rPr>
              <a:t>Credit:</a:t>
            </a:r>
          </a:p>
          <a:p>
            <a:pPr>
              <a:defRPr/>
            </a:pPr>
            <a:r>
              <a:rPr lang="en-US" dirty="0">
                <a:solidFill>
                  <a:schemeClr val="bg2">
                    <a:lumMod val="75000"/>
                  </a:schemeClr>
                </a:solidFill>
                <a:latin typeface="Times" pitchFamily="-84" charset="0"/>
                <a:ea typeface="+mn-ea"/>
              </a:rPr>
              <a:t>Wolf </a:t>
            </a:r>
          </a:p>
          <a:p>
            <a:pPr>
              <a:defRPr/>
            </a:pPr>
            <a:r>
              <a:rPr lang="en-US" dirty="0">
                <a:solidFill>
                  <a:schemeClr val="bg2">
                    <a:lumMod val="75000"/>
                  </a:schemeClr>
                </a:solidFill>
                <a:latin typeface="Times" pitchFamily="-84" charset="0"/>
                <a:ea typeface="+mn-ea"/>
              </a:rPr>
              <a:t>Read</a:t>
            </a:r>
          </a:p>
        </p:txBody>
      </p:sp>
      <p:pic>
        <p:nvPicPr>
          <p:cNvPr id="2" name="Content Placeholder 4">
            <a:extLst>
              <a:ext uri="{FF2B5EF4-FFF2-40B4-BE49-F238E27FC236}">
                <a16:creationId xmlns:a16="http://schemas.microsoft.com/office/drawing/2014/main" id="{B849EC52-3237-CFF6-D958-4189FE6570C6}"/>
              </a:ext>
            </a:extLst>
          </p:cNvPr>
          <p:cNvPicPr>
            <a:picLocks noChangeAspect="1"/>
          </p:cNvPicPr>
          <p:nvPr/>
        </p:nvPicPr>
        <p:blipFill>
          <a:blip r:embed="rId3"/>
          <a:srcRect l="52" r="52"/>
          <a:stretch/>
        </p:blipFill>
        <p:spPr>
          <a:xfrm>
            <a:off x="2438400" y="-15240"/>
            <a:ext cx="4369045" cy="68579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CD5F35D-5F16-B115-54BD-5609AF619416}"/>
              </a:ext>
            </a:extLst>
          </p:cNvPr>
          <p:cNvSpPr>
            <a:spLocks noGrp="1" noChangeArrowheads="1"/>
          </p:cNvSpPr>
          <p:nvPr>
            <p:ph type="title"/>
          </p:nvPr>
        </p:nvSpPr>
        <p:spPr>
          <a:xfrm>
            <a:off x="609600" y="152400"/>
            <a:ext cx="8305800" cy="1143000"/>
          </a:xfrm>
        </p:spPr>
        <p:txBody>
          <a:bodyPr/>
          <a:lstStyle/>
          <a:p>
            <a:pPr algn="l" eaLnBrk="1" hangingPunct="1"/>
            <a:r>
              <a:rPr lang="en-US" altLang="en-US" sz="3200" b="1" dirty="0">
                <a:solidFill>
                  <a:srgbClr val="344893"/>
                </a:solidFill>
                <a:latin typeface="Times New Roman" panose="02020603050405020304" pitchFamily="18" charset="0"/>
                <a:ea typeface="ＭＳ Ｐゴシック" panose="020B0600070205080204" pitchFamily="34" charset="-128"/>
                <a:cs typeface="Arial" panose="020B0604020202020204" pitchFamily="34" charset="0"/>
              </a:rPr>
              <a:t>The Columbus Day Storm was the equivalent to a </a:t>
            </a:r>
            <a:r>
              <a:rPr lang="en-US" altLang="en-US" sz="3200" b="1" u="sng" dirty="0">
                <a:solidFill>
                  <a:srgbClr val="344893"/>
                </a:solidFill>
                <a:latin typeface="Times New Roman" panose="02020603050405020304" pitchFamily="18" charset="0"/>
                <a:ea typeface="ＭＳ Ｐゴシック" panose="020B0600070205080204" pitchFamily="34" charset="-128"/>
                <a:cs typeface="Arial" panose="020B0604020202020204" pitchFamily="34" charset="0"/>
              </a:rPr>
              <a:t>category 3 hurricane</a:t>
            </a:r>
            <a:r>
              <a:rPr lang="en-US" altLang="en-US" sz="3600" dirty="0">
                <a:solidFill>
                  <a:srgbClr val="344893"/>
                </a:solidFill>
                <a:latin typeface="Times New Roman" panose="02020603050405020304" pitchFamily="18" charset="0"/>
                <a:ea typeface="ＭＳ Ｐゴシック" panose="020B0600070205080204" pitchFamily="34" charset="-128"/>
                <a:cs typeface="Arial" panose="020B0604020202020204" pitchFamily="34" charset="0"/>
              </a:rPr>
              <a:t>.</a:t>
            </a:r>
          </a:p>
        </p:txBody>
      </p:sp>
      <p:sp>
        <p:nvSpPr>
          <p:cNvPr id="33795" name="Rectangle 3">
            <a:extLst>
              <a:ext uri="{FF2B5EF4-FFF2-40B4-BE49-F238E27FC236}">
                <a16:creationId xmlns:a16="http://schemas.microsoft.com/office/drawing/2014/main" id="{F0988C32-53B6-900A-9444-857D36645920}"/>
              </a:ext>
            </a:extLst>
          </p:cNvPr>
          <p:cNvSpPr>
            <a:spLocks noGrp="1" noChangeArrowheads="1"/>
          </p:cNvSpPr>
          <p:nvPr>
            <p:ph type="body" idx="1"/>
          </p:nvPr>
        </p:nvSpPr>
        <p:spPr>
          <a:xfrm>
            <a:off x="228600" y="1447800"/>
            <a:ext cx="8458200" cy="5181600"/>
          </a:xfrm>
          <a:ln>
            <a:solidFill>
              <a:srgbClr val="ED181E"/>
            </a:solidFill>
            <a:miter lim="800000"/>
            <a:headEnd/>
            <a:tailEnd/>
          </a:ln>
        </p:spPr>
        <p:txBody>
          <a:bodyPr/>
          <a:lstStyle/>
          <a:p>
            <a:pPr algn="ctr" eaLnBrk="1" hangingPunct="1">
              <a:lnSpc>
                <a:spcPct val="90000"/>
              </a:lnSpc>
              <a:buFontTx/>
              <a:buNone/>
            </a:pPr>
            <a:r>
              <a:rPr lang="en-US" altLang="en-US" sz="2400" b="1" dirty="0">
                <a:solidFill>
                  <a:srgbClr val="000073"/>
                </a:solidFill>
                <a:ea typeface="ＭＳ Ｐゴシック" panose="020B0600070205080204" pitchFamily="34" charset="-128"/>
              </a:rPr>
              <a:t>The Saffir-Simpson Hurricane Scale</a:t>
            </a:r>
            <a:endParaRPr lang="en-US" altLang="en-US" sz="2400" dirty="0">
              <a:solidFill>
                <a:srgbClr val="000073"/>
              </a:solidFill>
              <a:ea typeface="ＭＳ Ｐゴシック" panose="020B0600070205080204" pitchFamily="34" charset="-128"/>
            </a:endParaRPr>
          </a:p>
          <a:p>
            <a:pPr algn="ctr" eaLnBrk="1" hangingPunct="1">
              <a:lnSpc>
                <a:spcPct val="90000"/>
              </a:lnSpc>
              <a:buFontTx/>
              <a:buNone/>
            </a:pPr>
            <a:r>
              <a:rPr lang="en-US" altLang="en-US" sz="2400" dirty="0">
                <a:solidFill>
                  <a:srgbClr val="000073"/>
                </a:solidFill>
                <a:ea typeface="ＭＳ Ｐゴシック" panose="020B0600070205080204" pitchFamily="34" charset="-128"/>
              </a:rPr>
              <a:t>Note that 1-minute average winds are used below.</a:t>
            </a:r>
          </a:p>
          <a:p>
            <a:pPr algn="ctr" eaLnBrk="1" hangingPunct="1">
              <a:lnSpc>
                <a:spcPct val="90000"/>
              </a:lnSpc>
              <a:buFontTx/>
              <a:buNone/>
            </a:pPr>
            <a:endParaRPr lang="en-US" altLang="en-US" sz="800" dirty="0">
              <a:solidFill>
                <a:srgbClr val="000073"/>
              </a:solidFill>
              <a:ea typeface="ＭＳ Ｐゴシック" panose="020B0600070205080204" pitchFamily="34" charset="-128"/>
            </a:endParaRPr>
          </a:p>
          <a:p>
            <a:pPr algn="ctr" eaLnBrk="1" hangingPunct="1">
              <a:lnSpc>
                <a:spcPct val="90000"/>
              </a:lnSpc>
            </a:pPr>
            <a:r>
              <a:rPr lang="en-US" altLang="en-US" sz="2000" b="1" dirty="0">
                <a:solidFill>
                  <a:srgbClr val="000073"/>
                </a:solidFill>
                <a:ea typeface="ＭＳ Ｐゴシック" panose="020B0600070205080204" pitchFamily="34" charset="-128"/>
              </a:rPr>
              <a:t>Category One:</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74-95 mph, above 980 mb</a:t>
            </a:r>
          </a:p>
          <a:p>
            <a:pPr algn="ctr" eaLnBrk="1" hangingPunct="1">
              <a:lnSpc>
                <a:spcPct val="90000"/>
              </a:lnSpc>
            </a:pPr>
            <a:r>
              <a:rPr lang="en-US" altLang="en-US" sz="2000" b="1" dirty="0">
                <a:solidFill>
                  <a:srgbClr val="000073"/>
                </a:solidFill>
                <a:ea typeface="ＭＳ Ｐゴシック" panose="020B0600070205080204" pitchFamily="34" charset="-128"/>
              </a:rPr>
              <a:t>Category Two:</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96-110 mph, 965-980 mb</a:t>
            </a:r>
          </a:p>
          <a:p>
            <a:pPr algn="ctr" eaLnBrk="1" hangingPunct="1">
              <a:lnSpc>
                <a:spcPct val="90000"/>
              </a:lnSpc>
            </a:pPr>
            <a:r>
              <a:rPr lang="en-US" altLang="en-US" sz="2000" b="1" dirty="0">
                <a:solidFill>
                  <a:srgbClr val="FF0000"/>
                </a:solidFill>
                <a:ea typeface="ＭＳ Ｐゴシック" panose="020B0600070205080204" pitchFamily="34" charset="-128"/>
              </a:rPr>
              <a:t>Category Three:</a:t>
            </a:r>
            <a:endParaRPr lang="en-US" altLang="en-US" sz="2000" dirty="0">
              <a:solidFill>
                <a:srgbClr val="FF0000"/>
              </a:solidFill>
              <a:ea typeface="ＭＳ Ｐゴシック" panose="020B0600070205080204" pitchFamily="34" charset="-128"/>
            </a:endParaRPr>
          </a:p>
          <a:p>
            <a:pPr lvl="1" algn="ctr" eaLnBrk="1" hangingPunct="1">
              <a:lnSpc>
                <a:spcPct val="90000"/>
              </a:lnSpc>
              <a:buFontTx/>
              <a:buNone/>
            </a:pPr>
            <a:r>
              <a:rPr lang="en-US" altLang="en-US" sz="2000" dirty="0">
                <a:solidFill>
                  <a:srgbClr val="FF0000"/>
                </a:solidFill>
                <a:ea typeface="ＭＳ Ｐゴシック" panose="020B0600070205080204" pitchFamily="34" charset="-128"/>
              </a:rPr>
              <a:t>Winds 111-130 mph , 945-965 mb</a:t>
            </a:r>
            <a:endParaRPr lang="en-US" altLang="en-US" sz="1800" b="1" dirty="0">
              <a:solidFill>
                <a:srgbClr val="FF0000"/>
              </a:solidFill>
              <a:ea typeface="ＭＳ Ｐゴシック" panose="020B0600070205080204" pitchFamily="34" charset="-128"/>
            </a:endParaRPr>
          </a:p>
          <a:p>
            <a:pPr algn="ctr" eaLnBrk="1" hangingPunct="1">
              <a:lnSpc>
                <a:spcPct val="90000"/>
              </a:lnSpc>
            </a:pPr>
            <a:r>
              <a:rPr lang="en-US" altLang="en-US" sz="2000" b="1" dirty="0">
                <a:solidFill>
                  <a:srgbClr val="000073"/>
                </a:solidFill>
                <a:ea typeface="ＭＳ Ｐゴシック" panose="020B0600070205080204" pitchFamily="34" charset="-128"/>
              </a:rPr>
              <a:t>Category Four:</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131-155 mph, 920-945 mb </a:t>
            </a:r>
          </a:p>
          <a:p>
            <a:pPr algn="ctr" eaLnBrk="1" hangingPunct="1">
              <a:lnSpc>
                <a:spcPct val="90000"/>
              </a:lnSpc>
            </a:pPr>
            <a:r>
              <a:rPr lang="en-US" altLang="en-US" sz="2000" b="1" dirty="0">
                <a:solidFill>
                  <a:srgbClr val="000073"/>
                </a:solidFill>
                <a:ea typeface="ＭＳ Ｐゴシック" panose="020B0600070205080204" pitchFamily="34" charset="-128"/>
              </a:rPr>
              <a:t>Category Five:</a:t>
            </a:r>
            <a:endParaRPr lang="en-US" altLang="en-US" sz="2000" dirty="0">
              <a:solidFill>
                <a:srgbClr val="000073"/>
              </a:solidFill>
              <a:ea typeface="ＭＳ Ｐゴシック" panose="020B0600070205080204" pitchFamily="34" charset="-128"/>
            </a:endParaRPr>
          </a:p>
          <a:p>
            <a:pPr lvl="1" algn="ctr" eaLnBrk="1" hangingPunct="1">
              <a:lnSpc>
                <a:spcPct val="90000"/>
              </a:lnSpc>
              <a:buFontTx/>
              <a:buNone/>
            </a:pPr>
            <a:r>
              <a:rPr lang="en-US" altLang="en-US" sz="2000" dirty="0">
                <a:solidFill>
                  <a:srgbClr val="000073"/>
                </a:solidFill>
                <a:ea typeface="ＭＳ Ｐゴシック" panose="020B0600070205080204" pitchFamily="34" charset="-128"/>
              </a:rPr>
              <a:t>Winds greater than 155 mph, below 920 mb</a:t>
            </a:r>
          </a:p>
          <a:p>
            <a:pPr lvl="1" algn="ctr" eaLnBrk="1" hangingPunct="1">
              <a:lnSpc>
                <a:spcPct val="90000"/>
              </a:lnSpc>
              <a:buFont typeface="Times" pitchFamily="2" charset="0"/>
              <a:buChar char="•"/>
            </a:pPr>
            <a:r>
              <a:rPr lang="en-US" altLang="en-US" sz="2000" b="1" dirty="0">
                <a:solidFill>
                  <a:srgbClr val="000073"/>
                </a:solidFill>
                <a:ea typeface="ＭＳ Ｐゴシック" panose="020B0600070205080204" pitchFamily="34" charset="-128"/>
              </a:rPr>
              <a:t>Category Six: </a:t>
            </a:r>
          </a:p>
          <a:p>
            <a:pPr lvl="1" algn="ctr" eaLnBrk="1" hangingPunct="1">
              <a:lnSpc>
                <a:spcPct val="90000"/>
              </a:lnSpc>
              <a:buFontTx/>
              <a:buNone/>
            </a:pPr>
            <a:r>
              <a:rPr lang="en-US" altLang="en-US" sz="2000" b="1" dirty="0">
                <a:solidFill>
                  <a:srgbClr val="000073"/>
                </a:solidFill>
                <a:ea typeface="ＭＳ Ｐゴシック" panose="020B0600070205080204" pitchFamily="34" charset="-128"/>
              </a:rPr>
              <a:t>Only in the imagination of TV scriptwriters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729C72E-8216-D768-194E-21DFBA9BA6F4}"/>
              </a:ext>
            </a:extLst>
          </p:cNvPr>
          <p:cNvSpPr>
            <a:spLocks noGrp="1"/>
          </p:cNvSpPr>
          <p:nvPr>
            <p:ph type="title"/>
          </p:nvPr>
        </p:nvSpPr>
        <p:spPr>
          <a:xfrm>
            <a:off x="685800" y="2667000"/>
            <a:ext cx="7772400" cy="1143000"/>
          </a:xfrm>
        </p:spPr>
        <p:txBody>
          <a:bodyPr/>
          <a:lstStyle/>
          <a:p>
            <a:r>
              <a:rPr lang="en-US" altLang="en-US" dirty="0">
                <a:solidFill>
                  <a:srgbClr val="000090"/>
                </a:solidFill>
                <a:ea typeface="ＭＳ Ｐゴシック" panose="020B0600070205080204" pitchFamily="34" charset="-128"/>
              </a:rPr>
              <a:t>A Synoptic Overview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96D2-6AC8-E0D9-DB82-4EE1C6B58725}"/>
              </a:ext>
            </a:extLst>
          </p:cNvPr>
          <p:cNvSpPr>
            <a:spLocks noGrp="1"/>
          </p:cNvSpPr>
          <p:nvPr>
            <p:ph type="title"/>
          </p:nvPr>
        </p:nvSpPr>
        <p:spPr>
          <a:xfrm>
            <a:off x="685800" y="190500"/>
            <a:ext cx="7924800" cy="800100"/>
          </a:xfrm>
        </p:spPr>
        <p:txBody>
          <a:bodyPr/>
          <a:lstStyle/>
          <a:p>
            <a:r>
              <a:rPr lang="en-US" b="1" dirty="0">
                <a:solidFill>
                  <a:schemeClr val="bg1">
                    <a:lumMod val="40000"/>
                    <a:lumOff val="60000"/>
                  </a:schemeClr>
                </a:solidFill>
              </a:rPr>
              <a:t>This Talk</a:t>
            </a:r>
          </a:p>
        </p:txBody>
      </p:sp>
      <p:sp>
        <p:nvSpPr>
          <p:cNvPr id="3" name="Content Placeholder 2">
            <a:extLst>
              <a:ext uri="{FF2B5EF4-FFF2-40B4-BE49-F238E27FC236}">
                <a16:creationId xmlns:a16="http://schemas.microsoft.com/office/drawing/2014/main" id="{05DE05C0-2CEF-36FA-CD7C-D2555729A8FA}"/>
              </a:ext>
            </a:extLst>
          </p:cNvPr>
          <p:cNvSpPr>
            <a:spLocks noGrp="1"/>
          </p:cNvSpPr>
          <p:nvPr>
            <p:ph idx="1"/>
          </p:nvPr>
        </p:nvSpPr>
        <p:spPr>
          <a:xfrm>
            <a:off x="457200" y="990600"/>
            <a:ext cx="8534400" cy="3581400"/>
          </a:xfrm>
        </p:spPr>
        <p:txBody>
          <a:bodyPr/>
          <a:lstStyle/>
          <a:p>
            <a:r>
              <a:rPr lang="en-US" dirty="0">
                <a:solidFill>
                  <a:schemeClr val="bg2"/>
                </a:solidFill>
              </a:rPr>
              <a:t>Will describe the most powerful midlatitude cyclone to strike the Northwest in a century.</a:t>
            </a:r>
          </a:p>
          <a:p>
            <a:r>
              <a:rPr lang="en-US" dirty="0">
                <a:solidFill>
                  <a:schemeClr val="bg2"/>
                </a:solidFill>
              </a:rPr>
              <a:t>Will review the essential synoptics and dynamics</a:t>
            </a:r>
          </a:p>
          <a:p>
            <a:r>
              <a:rPr lang="en-US" dirty="0">
                <a:solidFill>
                  <a:schemeClr val="bg2"/>
                </a:solidFill>
              </a:rPr>
              <a:t>How well forecast? Will such storms increase under global warming?</a:t>
            </a:r>
          </a:p>
          <a:p>
            <a:endParaRPr lang="en-US" dirty="0">
              <a:solidFill>
                <a:schemeClr val="bg2"/>
              </a:solidFill>
            </a:endParaRPr>
          </a:p>
        </p:txBody>
      </p:sp>
      <p:pic>
        <p:nvPicPr>
          <p:cNvPr id="5" name="Picture 4" descr="Text&#10;&#10;Description automatically generated">
            <a:extLst>
              <a:ext uri="{FF2B5EF4-FFF2-40B4-BE49-F238E27FC236}">
                <a16:creationId xmlns:a16="http://schemas.microsoft.com/office/drawing/2014/main" id="{E40DF8F5-ABD1-3C27-A95A-0CA1C1264AFB}"/>
              </a:ext>
            </a:extLst>
          </p:cNvPr>
          <p:cNvPicPr>
            <a:picLocks noChangeAspect="1"/>
          </p:cNvPicPr>
          <p:nvPr/>
        </p:nvPicPr>
        <p:blipFill>
          <a:blip r:embed="rId2"/>
          <a:stretch>
            <a:fillRect/>
          </a:stretch>
        </p:blipFill>
        <p:spPr>
          <a:xfrm>
            <a:off x="2062675" y="4593771"/>
            <a:ext cx="5323450" cy="1447800"/>
          </a:xfrm>
          <a:prstGeom prst="rect">
            <a:avLst/>
          </a:prstGeom>
        </p:spPr>
      </p:pic>
    </p:spTree>
    <p:extLst>
      <p:ext uri="{BB962C8B-B14F-4D97-AF65-F5344CB8AC3E}">
        <p14:creationId xmlns:p14="http://schemas.microsoft.com/office/powerpoint/2010/main" val="361476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4599-E0DC-C1EF-6B79-5AA83362FEAB}"/>
              </a:ext>
            </a:extLst>
          </p:cNvPr>
          <p:cNvSpPr>
            <a:spLocks noGrp="1"/>
          </p:cNvSpPr>
          <p:nvPr>
            <p:ph type="title"/>
          </p:nvPr>
        </p:nvSpPr>
        <p:spPr/>
        <p:txBody>
          <a:bodyPr/>
          <a:lstStyle/>
          <a:p>
            <a:r>
              <a:rPr lang="en-US" b="1" dirty="0">
                <a:solidFill>
                  <a:schemeClr val="bg2"/>
                </a:solidFill>
              </a:rPr>
              <a:t>Many of the Great Windstorms of Northwest Have Come in Pairs or Triads</a:t>
            </a:r>
          </a:p>
        </p:txBody>
      </p:sp>
      <p:sp>
        <p:nvSpPr>
          <p:cNvPr id="3" name="Content Placeholder 2">
            <a:extLst>
              <a:ext uri="{FF2B5EF4-FFF2-40B4-BE49-F238E27FC236}">
                <a16:creationId xmlns:a16="http://schemas.microsoft.com/office/drawing/2014/main" id="{908708F9-2094-B7A7-E6BC-C5A634678ACA}"/>
              </a:ext>
            </a:extLst>
          </p:cNvPr>
          <p:cNvSpPr>
            <a:spLocks noGrp="1"/>
          </p:cNvSpPr>
          <p:nvPr>
            <p:ph idx="1"/>
          </p:nvPr>
        </p:nvSpPr>
        <p:spPr>
          <a:xfrm>
            <a:off x="685800" y="2514600"/>
            <a:ext cx="4191000" cy="3581400"/>
          </a:xfrm>
        </p:spPr>
        <p:txBody>
          <a:bodyPr/>
          <a:lstStyle/>
          <a:p>
            <a:r>
              <a:rPr lang="en-US" dirty="0">
                <a:solidFill>
                  <a:schemeClr val="bg2"/>
                </a:solidFill>
              </a:rPr>
              <a:t>The Columbus Day storm was an example</a:t>
            </a:r>
          </a:p>
          <a:p>
            <a:r>
              <a:rPr lang="en-US" dirty="0">
                <a:solidFill>
                  <a:schemeClr val="bg2"/>
                </a:solidFill>
              </a:rPr>
              <a:t>Why multiple storms?   A favorable long wave pattern gets set up.</a:t>
            </a:r>
          </a:p>
        </p:txBody>
      </p:sp>
      <p:pic>
        <p:nvPicPr>
          <p:cNvPr id="5" name="Picture 4" descr="Diagram, map&#10;&#10;Description automatically generated">
            <a:extLst>
              <a:ext uri="{FF2B5EF4-FFF2-40B4-BE49-F238E27FC236}">
                <a16:creationId xmlns:a16="http://schemas.microsoft.com/office/drawing/2014/main" id="{ACB44435-72C4-940E-B8A0-15A5B68EAAB9}"/>
              </a:ext>
            </a:extLst>
          </p:cNvPr>
          <p:cNvPicPr>
            <a:picLocks noChangeAspect="1"/>
          </p:cNvPicPr>
          <p:nvPr/>
        </p:nvPicPr>
        <p:blipFill>
          <a:blip r:embed="rId2"/>
          <a:stretch>
            <a:fillRect/>
          </a:stretch>
        </p:blipFill>
        <p:spPr>
          <a:xfrm>
            <a:off x="5105400" y="2374900"/>
            <a:ext cx="3733800" cy="3721100"/>
          </a:xfrm>
          <a:prstGeom prst="rect">
            <a:avLst/>
          </a:prstGeom>
        </p:spPr>
      </p:pic>
      <p:sp>
        <p:nvSpPr>
          <p:cNvPr id="6" name="TextBox 5">
            <a:extLst>
              <a:ext uri="{FF2B5EF4-FFF2-40B4-BE49-F238E27FC236}">
                <a16:creationId xmlns:a16="http://schemas.microsoft.com/office/drawing/2014/main" id="{E8FF62F7-FFC1-707D-B02A-B3673485BE2E}"/>
              </a:ext>
            </a:extLst>
          </p:cNvPr>
          <p:cNvSpPr txBox="1"/>
          <p:nvPr/>
        </p:nvSpPr>
        <p:spPr>
          <a:xfrm>
            <a:off x="5853597" y="6147779"/>
            <a:ext cx="2637260" cy="461665"/>
          </a:xfrm>
          <a:prstGeom prst="rect">
            <a:avLst/>
          </a:prstGeom>
          <a:noFill/>
        </p:spPr>
        <p:txBody>
          <a:bodyPr wrap="none" rtlCol="0">
            <a:spAutoFit/>
          </a:bodyPr>
          <a:lstStyle/>
          <a:p>
            <a:r>
              <a:rPr lang="en-US" dirty="0">
                <a:solidFill>
                  <a:schemeClr val="bg2"/>
                </a:solidFill>
              </a:rPr>
              <a:t>November 14, 1981</a:t>
            </a:r>
          </a:p>
        </p:txBody>
      </p:sp>
    </p:spTree>
    <p:extLst>
      <p:ext uri="{BB962C8B-B14F-4D97-AF65-F5344CB8AC3E}">
        <p14:creationId xmlns:p14="http://schemas.microsoft.com/office/powerpoint/2010/main" val="4197350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5A4C233-95CD-9223-D3B9-3FF5C0F09A1A}"/>
              </a:ext>
            </a:extLst>
          </p:cNvPr>
          <p:cNvSpPr>
            <a:spLocks noGrp="1"/>
          </p:cNvSpPr>
          <p:nvPr>
            <p:ph type="title"/>
          </p:nvPr>
        </p:nvSpPr>
        <p:spPr>
          <a:xfrm>
            <a:off x="609600" y="1828800"/>
            <a:ext cx="4267200" cy="3200400"/>
          </a:xfrm>
        </p:spPr>
        <p:txBody>
          <a:bodyPr/>
          <a:lstStyle/>
          <a:p>
            <a:r>
              <a:rPr lang="en-US" altLang="en-US" sz="4000" dirty="0">
                <a:solidFill>
                  <a:srgbClr val="000090"/>
                </a:solidFill>
                <a:ea typeface="ＭＳ Ｐゴシック" panose="020B0600070205080204" pitchFamily="34" charset="-128"/>
              </a:rPr>
              <a:t>On Wednesday, October 11</a:t>
            </a:r>
            <a:r>
              <a:rPr lang="en-US" altLang="en-US" sz="4000" baseline="30000" dirty="0">
                <a:solidFill>
                  <a:srgbClr val="000090"/>
                </a:solidFill>
                <a:ea typeface="ＭＳ Ｐゴシック" panose="020B0600070205080204" pitchFamily="34" charset="-128"/>
              </a:rPr>
              <a:t>th</a:t>
            </a:r>
            <a:r>
              <a:rPr lang="en-US" altLang="en-US" sz="4000" dirty="0">
                <a:solidFill>
                  <a:srgbClr val="000090"/>
                </a:solidFill>
                <a:ea typeface="ＭＳ Ｐゴシック" panose="020B0600070205080204" pitchFamily="34" charset="-128"/>
              </a:rPr>
              <a:t>, a deep low-pressure system moved northward offshore</a:t>
            </a:r>
          </a:p>
        </p:txBody>
      </p:sp>
      <p:pic>
        <p:nvPicPr>
          <p:cNvPr id="40963" name="Picture 2" descr="Oct114pm.tiff">
            <a:extLst>
              <a:ext uri="{FF2B5EF4-FFF2-40B4-BE49-F238E27FC236}">
                <a16:creationId xmlns:a16="http://schemas.microsoft.com/office/drawing/2014/main" id="{C5B87F78-C9E1-A73D-5D3F-45B2B6AFF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7242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a:extLst>
              <a:ext uri="{FF2B5EF4-FFF2-40B4-BE49-F238E27FC236}">
                <a16:creationId xmlns:a16="http://schemas.microsoft.com/office/drawing/2014/main" id="{A0E3C428-659C-0BF2-F4F6-0B05DCF98BBB}"/>
              </a:ext>
            </a:extLst>
          </p:cNvPr>
          <p:cNvSpPr txBox="1">
            <a:spLocks noChangeArrowheads="1"/>
          </p:cNvSpPr>
          <p:nvPr/>
        </p:nvSpPr>
        <p:spPr bwMode="auto">
          <a:xfrm>
            <a:off x="5410200" y="5638800"/>
            <a:ext cx="307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00264D"/>
                </a:solidFill>
              </a:rPr>
              <a:t>4 PM October 11, 1962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a:extLst>
              <a:ext uri="{FF2B5EF4-FFF2-40B4-BE49-F238E27FC236}">
                <a16:creationId xmlns:a16="http://schemas.microsoft.com/office/drawing/2014/main" id="{620BC2BC-36A4-E3A0-30D2-380E625E3F4D}"/>
              </a:ext>
            </a:extLst>
          </p:cNvPr>
          <p:cNvSpPr>
            <a:spLocks noGrp="1"/>
          </p:cNvSpPr>
          <p:nvPr>
            <p:ph type="title"/>
          </p:nvPr>
        </p:nvSpPr>
        <p:spPr>
          <a:xfrm>
            <a:off x="609600" y="228600"/>
            <a:ext cx="7696200" cy="762000"/>
          </a:xfrm>
        </p:spPr>
        <p:txBody>
          <a:bodyPr/>
          <a:lstStyle/>
          <a:p>
            <a:r>
              <a:rPr lang="en-US" altLang="en-US" dirty="0">
                <a:solidFill>
                  <a:srgbClr val="264D99"/>
                </a:solidFill>
                <a:ea typeface="ＭＳ Ｐゴシック" panose="020B0600070205080204" pitchFamily="34" charset="-128"/>
              </a:rPr>
              <a:t>The Lead Up</a:t>
            </a:r>
          </a:p>
        </p:txBody>
      </p:sp>
      <p:sp>
        <p:nvSpPr>
          <p:cNvPr id="41987" name="Content Placeholder 3">
            <a:extLst>
              <a:ext uri="{FF2B5EF4-FFF2-40B4-BE49-F238E27FC236}">
                <a16:creationId xmlns:a16="http://schemas.microsoft.com/office/drawing/2014/main" id="{CD54E748-66BB-9123-035E-0EBECD31997E}"/>
              </a:ext>
            </a:extLst>
          </p:cNvPr>
          <p:cNvSpPr>
            <a:spLocks noGrp="1"/>
          </p:cNvSpPr>
          <p:nvPr>
            <p:ph idx="1"/>
          </p:nvPr>
        </p:nvSpPr>
        <p:spPr>
          <a:xfrm>
            <a:off x="533400" y="1066800"/>
            <a:ext cx="8305800" cy="3581400"/>
          </a:xfrm>
        </p:spPr>
        <p:txBody>
          <a:bodyPr/>
          <a:lstStyle/>
          <a:p>
            <a:r>
              <a:rPr lang="en-US" altLang="en-US" sz="2800" dirty="0">
                <a:solidFill>
                  <a:srgbClr val="000090"/>
                </a:solidFill>
                <a:ea typeface="ＭＳ Ｐゴシック" panose="020B0600070205080204" pitchFamily="34" charset="-128"/>
              </a:rPr>
              <a:t>Strong winds (40-50 mph) struck the Oregon and Washington coast.</a:t>
            </a:r>
          </a:p>
          <a:p>
            <a:r>
              <a:rPr lang="en-US" altLang="en-US" sz="2800" dirty="0">
                <a:solidFill>
                  <a:srgbClr val="000090"/>
                </a:solidFill>
                <a:ea typeface="ＭＳ Ｐゴシック" panose="020B0600070205080204" pitchFamily="34" charset="-128"/>
              </a:rPr>
              <a:t>Forecasters in the Portland and Seattle offices of the Weather Bureau knew there was another, fast-moving, disturbance out there.</a:t>
            </a:r>
          </a:p>
          <a:p>
            <a:r>
              <a:rPr lang="en-US" altLang="en-US" sz="2800" dirty="0">
                <a:solidFill>
                  <a:srgbClr val="000090"/>
                </a:solidFill>
                <a:ea typeface="ＭＳ Ｐゴシック" panose="020B0600070205080204" pitchFamily="34" charset="-128"/>
              </a:rPr>
              <a:t>The primitive computer models of the day were predicting a weak system making landfall south of Portland.</a:t>
            </a:r>
          </a:p>
          <a:p>
            <a:endParaRPr lang="en-US" altLang="en-US" dirty="0">
              <a:ea typeface="ＭＳ Ｐゴシック" panose="020B0600070205080204" pitchFamily="34" charset="-128"/>
            </a:endParaRPr>
          </a:p>
        </p:txBody>
      </p:sp>
      <p:pic>
        <p:nvPicPr>
          <p:cNvPr id="41988" name="Picture 4" descr="goldbeach.tiff">
            <a:extLst>
              <a:ext uri="{FF2B5EF4-FFF2-40B4-BE49-F238E27FC236}">
                <a16:creationId xmlns:a16="http://schemas.microsoft.com/office/drawing/2014/main" id="{C84288CC-DD3C-C22A-0E53-FAEC000A565E}"/>
              </a:ext>
            </a:extLst>
          </p:cNvPr>
          <p:cNvPicPr>
            <a:picLocks noChangeAspect="1"/>
          </p:cNvPicPr>
          <p:nvPr/>
        </p:nvPicPr>
        <p:blipFill>
          <a:blip r:embed="rId2">
            <a:extLst>
              <a:ext uri="{28A0092B-C50C-407E-A947-70E740481C1C}">
                <a14:useLocalDpi xmlns:a14="http://schemas.microsoft.com/office/drawing/2010/main" val="0"/>
              </a:ext>
            </a:extLst>
          </a:blip>
          <a:srcRect t="9184" b="6429"/>
          <a:stretch>
            <a:fillRect/>
          </a:stretch>
        </p:blipFill>
        <p:spPr bwMode="auto">
          <a:xfrm>
            <a:off x="3200400" y="4876800"/>
            <a:ext cx="3505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October11Forecast 1.jpeg">
            <a:extLst>
              <a:ext uri="{FF2B5EF4-FFF2-40B4-BE49-F238E27FC236}">
                <a16:creationId xmlns:a16="http://schemas.microsoft.com/office/drawing/2014/main" id="{1B723FDC-D933-909F-6DDC-D7A0F45C5E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49530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2">
            <a:extLst>
              <a:ext uri="{FF2B5EF4-FFF2-40B4-BE49-F238E27FC236}">
                <a16:creationId xmlns:a16="http://schemas.microsoft.com/office/drawing/2014/main" id="{542BC804-570A-0DEB-E238-7935312C4BF5}"/>
              </a:ext>
            </a:extLst>
          </p:cNvPr>
          <p:cNvSpPr>
            <a:spLocks noGrp="1"/>
          </p:cNvSpPr>
          <p:nvPr>
            <p:ph type="title"/>
          </p:nvPr>
        </p:nvSpPr>
        <p:spPr>
          <a:xfrm>
            <a:off x="762000" y="457200"/>
            <a:ext cx="7772400" cy="1143000"/>
          </a:xfrm>
        </p:spPr>
        <p:txBody>
          <a:bodyPr/>
          <a:lstStyle/>
          <a:p>
            <a:r>
              <a:rPr lang="en-US" altLang="en-US" dirty="0">
                <a:solidFill>
                  <a:srgbClr val="000090"/>
                </a:solidFill>
                <a:ea typeface="ＭＳ Ｐゴシック" panose="020B0600070205080204" pitchFamily="34" charset="-128"/>
              </a:rPr>
              <a:t>October 11</a:t>
            </a:r>
            <a:r>
              <a:rPr lang="en-US" altLang="en-US" baseline="30000" dirty="0">
                <a:solidFill>
                  <a:srgbClr val="000090"/>
                </a:solidFill>
                <a:ea typeface="ＭＳ Ｐゴシック" panose="020B0600070205080204" pitchFamily="34" charset="-128"/>
              </a:rPr>
              <a:t>th</a:t>
            </a:r>
            <a:r>
              <a:rPr lang="en-US" altLang="en-US" dirty="0">
                <a:solidFill>
                  <a:srgbClr val="000090"/>
                </a:solidFill>
                <a:ea typeface="ＭＳ Ｐゴシック" panose="020B0600070205080204" pitchFamily="34" charset="-128"/>
              </a:rPr>
              <a:t> Forecast:  No Major Storm on October 12</a:t>
            </a:r>
            <a:r>
              <a:rPr lang="en-US" altLang="en-US" baseline="30000" dirty="0">
                <a:solidFill>
                  <a:srgbClr val="000090"/>
                </a:solidFill>
                <a:ea typeface="ＭＳ Ｐゴシック" panose="020B0600070205080204" pitchFamily="34" charset="-128"/>
              </a:rPr>
              <a:t>th</a:t>
            </a:r>
            <a:r>
              <a:rPr lang="en-US" altLang="en-US" dirty="0">
                <a:solidFill>
                  <a:srgbClr val="000090"/>
                </a:solidFill>
                <a:ea typeface="ＭＳ Ｐゴシック" panose="020B0600070205080204" pitchFamily="34" charset="-128"/>
              </a:rPr>
              <a:t>! </a:t>
            </a:r>
          </a:p>
        </p:txBody>
      </p:sp>
      <p:pic>
        <p:nvPicPr>
          <p:cNvPr id="43012" name="Picture 3" descr="October11Forecastlong.jpeg">
            <a:extLst>
              <a:ext uri="{FF2B5EF4-FFF2-40B4-BE49-F238E27FC236}">
                <a16:creationId xmlns:a16="http://schemas.microsoft.com/office/drawing/2014/main" id="{C015DCB5-DD83-CB9C-BEDB-7D29DBF461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34290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4">
            <a:extLst>
              <a:ext uri="{FF2B5EF4-FFF2-40B4-BE49-F238E27FC236}">
                <a16:creationId xmlns:a16="http://schemas.microsoft.com/office/drawing/2014/main" id="{542BB877-BA27-A5FB-B23C-A87777B38FCF}"/>
              </a:ext>
            </a:extLst>
          </p:cNvPr>
          <p:cNvSpPr txBox="1">
            <a:spLocks noChangeArrowheads="1"/>
          </p:cNvSpPr>
          <p:nvPr/>
        </p:nvSpPr>
        <p:spPr bwMode="auto">
          <a:xfrm>
            <a:off x="1676400" y="5029200"/>
            <a:ext cx="1852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000090"/>
                </a:solidFill>
              </a:rPr>
              <a:t>Seattle Times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6C6F57D-FEFC-59AA-DCA2-04A888E58074}"/>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4035" name="Content Placeholder 3" descr="Series1_12Oct_12z-1surface.jpg">
            <a:extLst>
              <a:ext uri="{FF2B5EF4-FFF2-40B4-BE49-F238E27FC236}">
                <a16:creationId xmlns:a16="http://schemas.microsoft.com/office/drawing/2014/main" id="{FE7E1D7A-1527-1E0E-8896-F3B623682C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9767" t="8636" r="-41164" b="8997"/>
          <a:stretch>
            <a:fillRect/>
          </a:stretch>
        </p:blipFill>
        <p:spPr>
          <a:xfrm>
            <a:off x="-152400" y="1447800"/>
            <a:ext cx="11296650" cy="4964113"/>
          </a:xfrm>
        </p:spPr>
      </p:pic>
      <p:sp>
        <p:nvSpPr>
          <p:cNvPr id="44036" name="TextBox 4">
            <a:extLst>
              <a:ext uri="{FF2B5EF4-FFF2-40B4-BE49-F238E27FC236}">
                <a16:creationId xmlns:a16="http://schemas.microsoft.com/office/drawing/2014/main" id="{A355533A-B5A9-5EC8-48E9-DC9968F5C207}"/>
              </a:ext>
            </a:extLst>
          </p:cNvPr>
          <p:cNvSpPr txBox="1">
            <a:spLocks noChangeArrowheads="1"/>
          </p:cNvSpPr>
          <p:nvPr/>
        </p:nvSpPr>
        <p:spPr bwMode="auto">
          <a:xfrm>
            <a:off x="762000" y="152400"/>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264D99"/>
                </a:solidFill>
              </a:rPr>
              <a:t>As Weather Bureau forecasters analyzed the sparse data over the Pacific for the 5 AM October 12</a:t>
            </a:r>
            <a:r>
              <a:rPr lang="en-US" altLang="en-US" baseline="30000" dirty="0">
                <a:solidFill>
                  <a:srgbClr val="264D99"/>
                </a:solidFill>
              </a:rPr>
              <a:t>th</a:t>
            </a:r>
            <a:r>
              <a:rPr lang="en-US" altLang="en-US" dirty="0">
                <a:solidFill>
                  <a:srgbClr val="264D99"/>
                </a:solidFill>
              </a:rPr>
              <a:t> chart, they realized the storm was stronger and a substantial threat to the NW</a:t>
            </a:r>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4D648E0E-B853-931A-F32C-6469235D91D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5059" name="Content Placeholder 3" descr="Series1_12Oct_12z-1close.jpg">
            <a:extLst>
              <a:ext uri="{FF2B5EF4-FFF2-40B4-BE49-F238E27FC236}">
                <a16:creationId xmlns:a16="http://schemas.microsoft.com/office/drawing/2014/main" id="{D65DAEDC-2325-69B5-86D2-25A0E80177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201" r="-21201"/>
          <a:stretch>
            <a:fillRect/>
          </a:stretch>
        </p:blipFill>
        <p:spPr>
          <a:xfrm>
            <a:off x="-381000" y="685800"/>
            <a:ext cx="10363200" cy="54864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94CD12F-65C6-C8C7-9BEE-BCB3C8CA8ACF}"/>
              </a:ext>
            </a:extLst>
          </p:cNvPr>
          <p:cNvSpPr>
            <a:spLocks noGrp="1"/>
          </p:cNvSpPr>
          <p:nvPr>
            <p:ph type="title"/>
          </p:nvPr>
        </p:nvSpPr>
        <p:spPr>
          <a:xfrm>
            <a:off x="762000" y="228600"/>
            <a:ext cx="7848600" cy="762000"/>
          </a:xfrm>
        </p:spPr>
        <p:txBody>
          <a:bodyPr/>
          <a:lstStyle/>
          <a:p>
            <a:r>
              <a:rPr lang="en-US" altLang="en-US" b="1" dirty="0">
                <a:solidFill>
                  <a:srgbClr val="264D99"/>
                </a:solidFill>
                <a:ea typeface="ＭＳ Ｐゴシック" panose="020B0600070205080204" pitchFamily="34" charset="-128"/>
              </a:rPr>
              <a:t>Jaw-dropping observations</a:t>
            </a:r>
          </a:p>
        </p:txBody>
      </p:sp>
      <p:sp>
        <p:nvSpPr>
          <p:cNvPr id="46083" name="Content Placeholder 2">
            <a:extLst>
              <a:ext uri="{FF2B5EF4-FFF2-40B4-BE49-F238E27FC236}">
                <a16:creationId xmlns:a16="http://schemas.microsoft.com/office/drawing/2014/main" id="{4AE81720-AEFD-E76B-A105-98F2676A0FF5}"/>
              </a:ext>
            </a:extLst>
          </p:cNvPr>
          <p:cNvSpPr>
            <a:spLocks noGrp="1"/>
          </p:cNvSpPr>
          <p:nvPr>
            <p:ph idx="1"/>
          </p:nvPr>
        </p:nvSpPr>
        <p:spPr>
          <a:xfrm>
            <a:off x="609600" y="1066800"/>
            <a:ext cx="8229600" cy="3200400"/>
          </a:xfrm>
        </p:spPr>
        <p:txBody>
          <a:bodyPr/>
          <a:lstStyle/>
          <a:p>
            <a:r>
              <a:rPr lang="en-US" altLang="en-US" sz="2800" dirty="0">
                <a:solidFill>
                  <a:srgbClr val="000090"/>
                </a:solidFill>
                <a:ea typeface="ＭＳ Ｐゴシック" panose="020B0600070205080204" pitchFamily="34" charset="-128"/>
              </a:rPr>
              <a:t>At 7 AM reports from a series of radar picket ships off the coast started to come in.</a:t>
            </a:r>
          </a:p>
          <a:p>
            <a:r>
              <a:rPr lang="en-US" altLang="en-US" sz="2800" dirty="0">
                <a:solidFill>
                  <a:srgbClr val="000090"/>
                </a:solidFill>
                <a:ea typeface="ＭＳ Ｐゴシック" panose="020B0600070205080204" pitchFamily="34" charset="-128"/>
              </a:rPr>
              <a:t>A ship at 40N, 130 W reported a pressure fall of 22.5 hPa in 3 hours with sustained southeast winds of 50 knots!</a:t>
            </a:r>
          </a:p>
          <a:p>
            <a:r>
              <a:rPr lang="en-US" altLang="en-US" sz="2800" dirty="0">
                <a:solidFill>
                  <a:srgbClr val="000090"/>
                </a:solidFill>
                <a:ea typeface="ＭＳ Ｐゴシック" panose="020B0600070205080204" pitchFamily="34" charset="-128"/>
              </a:rPr>
              <a:t>Another picket ship had northwest winds at 80 knots (92 mph), a pressure of 962 hPa, and a pressure fall of 33 hPa in 3 hr.</a:t>
            </a:r>
          </a:p>
          <a:p>
            <a:pPr>
              <a:spcBef>
                <a:spcPct val="0"/>
              </a:spcBef>
            </a:pPr>
            <a:r>
              <a:rPr lang="en-US" altLang="en-US" sz="2800" dirty="0">
                <a:solidFill>
                  <a:srgbClr val="000090"/>
                </a:solidFill>
                <a:ea typeface="ＭＳ Ｐゴシック" panose="020B0600070205080204" pitchFamily="34" charset="-128"/>
              </a:rPr>
              <a:t>A Brazilian ship, 60 miles SW </a:t>
            </a:r>
          </a:p>
          <a:p>
            <a:pPr>
              <a:spcBef>
                <a:spcPct val="0"/>
              </a:spcBef>
              <a:buFontTx/>
              <a:buNone/>
            </a:pPr>
            <a:r>
              <a:rPr lang="en-US" altLang="en-US" sz="2800" dirty="0">
                <a:solidFill>
                  <a:srgbClr val="000090"/>
                </a:solidFill>
                <a:ea typeface="ＭＳ Ｐゴシック" panose="020B0600070205080204" pitchFamily="34" charset="-128"/>
              </a:rPr>
              <a:t>    of Cape Blanco, 964 hPa, SE</a:t>
            </a:r>
          </a:p>
          <a:p>
            <a:pPr>
              <a:spcBef>
                <a:spcPct val="0"/>
              </a:spcBef>
              <a:buFontTx/>
              <a:buNone/>
            </a:pPr>
            <a:r>
              <a:rPr lang="en-US" altLang="en-US" sz="2800" dirty="0">
                <a:solidFill>
                  <a:srgbClr val="000090"/>
                </a:solidFill>
                <a:ea typeface="ＭＳ Ｐゴシック" panose="020B0600070205080204" pitchFamily="34" charset="-128"/>
              </a:rPr>
              <a:t>    85 mph</a:t>
            </a:r>
          </a:p>
          <a:p>
            <a:endParaRPr lang="en-US" altLang="en-US" dirty="0">
              <a:ea typeface="ＭＳ Ｐゴシック" panose="020B0600070205080204" pitchFamily="34" charset="-128"/>
            </a:endParaRPr>
          </a:p>
        </p:txBody>
      </p:sp>
      <p:pic>
        <p:nvPicPr>
          <p:cNvPr id="46084" name="Picture 3" descr="USSSkywatcher-AGR3.jpg">
            <a:extLst>
              <a:ext uri="{FF2B5EF4-FFF2-40B4-BE49-F238E27FC236}">
                <a16:creationId xmlns:a16="http://schemas.microsoft.com/office/drawing/2014/main" id="{FDB6742A-52F0-5A8A-026B-3D9A56142E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343400"/>
            <a:ext cx="3276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DDE689-E7EE-827D-8B08-888E691D1FB5}"/>
              </a:ext>
            </a:extLst>
          </p:cNvPr>
          <p:cNvSpPr txBox="1"/>
          <p:nvPr/>
        </p:nvSpPr>
        <p:spPr>
          <a:xfrm>
            <a:off x="2819400" y="6019800"/>
            <a:ext cx="2433638" cy="461962"/>
          </a:xfrm>
          <a:prstGeom prst="rect">
            <a:avLst/>
          </a:prstGeom>
          <a:noFill/>
        </p:spPr>
        <p:txBody>
          <a:bodyPr wrap="none">
            <a:spAutoFit/>
          </a:bodyPr>
          <a:lstStyle/>
          <a:p>
            <a:pPr>
              <a:defRPr/>
            </a:pPr>
            <a:r>
              <a:rPr lang="en-US" dirty="0">
                <a:solidFill>
                  <a:schemeClr val="bg1">
                    <a:lumMod val="50000"/>
                  </a:schemeClr>
                </a:solidFill>
                <a:latin typeface="Times" pitchFamily="-1" charset="0"/>
                <a:ea typeface="+mn-ea"/>
              </a:rPr>
              <a:t>U.S.S Skywatcher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0E09992-5623-C415-0B1C-A818EBB3DAC2}"/>
              </a:ext>
            </a:extLst>
          </p:cNvPr>
          <p:cNvSpPr>
            <a:spLocks noGrp="1"/>
          </p:cNvSpPr>
          <p:nvPr>
            <p:ph type="title"/>
          </p:nvPr>
        </p:nvSpPr>
        <p:spPr>
          <a:xfrm>
            <a:off x="838200" y="228600"/>
            <a:ext cx="8001000" cy="1143000"/>
          </a:xfrm>
        </p:spPr>
        <p:txBody>
          <a:bodyPr/>
          <a:lstStyle/>
          <a:p>
            <a:r>
              <a:rPr lang="en-US" altLang="en-US" sz="2800" dirty="0">
                <a:solidFill>
                  <a:srgbClr val="000090"/>
                </a:solidFill>
                <a:ea typeface="ＭＳ Ｐゴシック" panose="020B0600070205080204" pitchFamily="34" charset="-128"/>
              </a:rPr>
              <a:t>Forecasts were updated to predict a more dangerous storm</a:t>
            </a:r>
          </a:p>
        </p:txBody>
      </p:sp>
      <p:pic>
        <p:nvPicPr>
          <p:cNvPr id="48131" name="Picture 2" descr="October12Forecast.jpeg">
            <a:extLst>
              <a:ext uri="{FF2B5EF4-FFF2-40B4-BE49-F238E27FC236}">
                <a16:creationId xmlns:a16="http://schemas.microsoft.com/office/drawing/2014/main" id="{4D3A5E19-7F60-41F8-7B42-CF6D0252E2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34226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October12Forecast 3.jpeg">
            <a:extLst>
              <a:ext uri="{FF2B5EF4-FFF2-40B4-BE49-F238E27FC236}">
                <a16:creationId xmlns:a16="http://schemas.microsoft.com/office/drawing/2014/main" id="{6996844B-48BF-55EB-06DF-07D78DDFAF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66294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94BB87-6446-A389-6323-3B1173C18540}"/>
              </a:ext>
            </a:extLst>
          </p:cNvPr>
          <p:cNvSpPr>
            <a:spLocks noGrp="1"/>
          </p:cNvSpPr>
          <p:nvPr>
            <p:ph type="ctrTitle"/>
          </p:nvPr>
        </p:nvSpPr>
        <p:spPr>
          <a:xfrm>
            <a:off x="685800" y="228600"/>
            <a:ext cx="7772400" cy="1470025"/>
          </a:xfrm>
        </p:spPr>
        <p:txBody>
          <a:bodyPr/>
          <a:lstStyle/>
          <a:p>
            <a:r>
              <a:rPr lang="en-US" b="1" dirty="0">
                <a:solidFill>
                  <a:schemeClr val="bg2"/>
                </a:solidFill>
              </a:rPr>
              <a:t>A Department Connection</a:t>
            </a:r>
          </a:p>
        </p:txBody>
      </p:sp>
      <p:sp>
        <p:nvSpPr>
          <p:cNvPr id="4" name="Subtitle 3">
            <a:extLst>
              <a:ext uri="{FF2B5EF4-FFF2-40B4-BE49-F238E27FC236}">
                <a16:creationId xmlns:a16="http://schemas.microsoft.com/office/drawing/2014/main" id="{8A46EF1C-89EB-DC3E-1B68-C955227F9A98}"/>
              </a:ext>
            </a:extLst>
          </p:cNvPr>
          <p:cNvSpPr>
            <a:spLocks noGrp="1"/>
          </p:cNvSpPr>
          <p:nvPr>
            <p:ph type="subTitle" idx="1"/>
          </p:nvPr>
        </p:nvSpPr>
        <p:spPr>
          <a:xfrm>
            <a:off x="533400" y="2209800"/>
            <a:ext cx="4419600" cy="2628900"/>
          </a:xfrm>
        </p:spPr>
        <p:txBody>
          <a:bodyPr/>
          <a:lstStyle/>
          <a:p>
            <a:r>
              <a:rPr lang="en-US" altLang="en-US" sz="3200" dirty="0">
                <a:solidFill>
                  <a:srgbClr val="264D99"/>
                </a:solidFill>
                <a:ea typeface="ＭＳ Ｐゴシック" panose="020B0600070205080204" pitchFamily="34" charset="-128"/>
              </a:rPr>
              <a:t>Several of the Weather Bureau forecasters on duty in Portland (Glen Boire, Jim Holcomb, and George Miller), were UW graduates, trained by Professor Richard Reed.</a:t>
            </a:r>
          </a:p>
          <a:p>
            <a:endParaRPr lang="en-US" dirty="0"/>
          </a:p>
        </p:txBody>
      </p:sp>
      <p:pic>
        <p:nvPicPr>
          <p:cNvPr id="1026" name="Picture 2" descr="Richard J. Reed">
            <a:extLst>
              <a:ext uri="{FF2B5EF4-FFF2-40B4-BE49-F238E27FC236}">
                <a16:creationId xmlns:a16="http://schemas.microsoft.com/office/drawing/2014/main" id="{0F3853A3-097C-8974-E9B0-FE525CBB3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943" y="1981200"/>
            <a:ext cx="32766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7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BD8681A3-54B8-E746-EDA5-8E3F997350F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3251" name="Picture 2" descr="1962sl1.tiff">
            <a:extLst>
              <a:ext uri="{FF2B5EF4-FFF2-40B4-BE49-F238E27FC236}">
                <a16:creationId xmlns:a16="http://schemas.microsoft.com/office/drawing/2014/main" id="{703C86CB-DFB5-5BA3-1E01-AAD3B956EA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775" y="0"/>
            <a:ext cx="8426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156DEE1-9E43-8B73-5D9D-E2B3324AC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2" y="2533591"/>
            <a:ext cx="6265446" cy="333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a:extLst>
              <a:ext uri="{FF2B5EF4-FFF2-40B4-BE49-F238E27FC236}">
                <a16:creationId xmlns:a16="http://schemas.microsoft.com/office/drawing/2014/main" id="{FD076ADF-1105-110D-75C2-17CA50D91E02}"/>
              </a:ext>
            </a:extLst>
          </p:cNvPr>
          <p:cNvSpPr txBox="1">
            <a:spLocks noChangeArrowheads="1"/>
          </p:cNvSpPr>
          <p:nvPr/>
        </p:nvSpPr>
        <p:spPr bwMode="auto">
          <a:xfrm>
            <a:off x="609599" y="471487"/>
            <a:ext cx="83820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rgbClr val="000073"/>
                </a:solidFill>
              </a:rPr>
              <a:t>Native Americans knew about great storms of the region</a:t>
            </a:r>
          </a:p>
        </p:txBody>
      </p:sp>
      <p:sp>
        <p:nvSpPr>
          <p:cNvPr id="15364" name="Text Box 4">
            <a:extLst>
              <a:ext uri="{FF2B5EF4-FFF2-40B4-BE49-F238E27FC236}">
                <a16:creationId xmlns:a16="http://schemas.microsoft.com/office/drawing/2014/main" id="{153358A9-BB78-A6F4-FF37-ECBFA225AD69}"/>
              </a:ext>
            </a:extLst>
          </p:cNvPr>
          <p:cNvSpPr txBox="1">
            <a:spLocks noChangeArrowheads="1"/>
          </p:cNvSpPr>
          <p:nvPr/>
        </p:nvSpPr>
        <p:spPr bwMode="auto">
          <a:xfrm>
            <a:off x="3095918" y="5741475"/>
            <a:ext cx="3651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600" b="1" dirty="0">
                <a:solidFill>
                  <a:srgbClr val="6D6D6D"/>
                </a:solidFill>
              </a:rPr>
              <a:t>The Thunderbird</a:t>
            </a:r>
          </a:p>
        </p:txBody>
      </p:sp>
      <p:sp>
        <p:nvSpPr>
          <p:cNvPr id="2" name="TextBox 1">
            <a:extLst>
              <a:ext uri="{FF2B5EF4-FFF2-40B4-BE49-F238E27FC236}">
                <a16:creationId xmlns:a16="http://schemas.microsoft.com/office/drawing/2014/main" id="{4E4711EB-7F72-8A07-B54E-AE79CD4FA322}"/>
              </a:ext>
            </a:extLst>
          </p:cNvPr>
          <p:cNvSpPr txBox="1"/>
          <p:nvPr/>
        </p:nvSpPr>
        <p:spPr>
          <a:xfrm>
            <a:off x="676536" y="1676400"/>
            <a:ext cx="7930376" cy="954107"/>
          </a:xfrm>
          <a:prstGeom prst="rect">
            <a:avLst/>
          </a:prstGeom>
          <a:noFill/>
        </p:spPr>
        <p:txBody>
          <a:bodyPr wrap="none" rtlCol="0">
            <a:spAutoFit/>
          </a:bodyPr>
          <a:lstStyle/>
          <a:p>
            <a:pPr marL="342900" indent="-342900">
              <a:buFont typeface="Arial" panose="020B0604020202020204" pitchFamily="34" charset="0"/>
              <a:buChar char="•"/>
            </a:pPr>
            <a:r>
              <a:rPr lang="en-US" sz="2800" dirty="0">
                <a:solidFill>
                  <a:schemeClr val="bg2"/>
                </a:solidFill>
              </a:rPr>
              <a:t>Moved their coastal camps inland during the winter</a:t>
            </a:r>
          </a:p>
          <a:p>
            <a:pPr marL="342900" indent="-342900">
              <a:buFont typeface="Arial" panose="020B0604020202020204" pitchFamily="34" charset="0"/>
              <a:buChar char="•"/>
            </a:pPr>
            <a:r>
              <a:rPr lang="en-US" sz="2800" dirty="0">
                <a:solidFill>
                  <a:schemeClr val="bg2"/>
                </a:solidFill>
              </a:rPr>
              <a:t>Developed a mythology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D3E03A04-3C2A-C577-D558-95AEDB9E93C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4275" name="Picture 2" descr="1962slp2.tiff">
            <a:extLst>
              <a:ext uri="{FF2B5EF4-FFF2-40B4-BE49-F238E27FC236}">
                <a16:creationId xmlns:a16="http://schemas.microsoft.com/office/drawing/2014/main" id="{7399257E-4F1E-D8A7-13F0-CF6E247701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0"/>
            <a:ext cx="847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8265C98C-9B70-7804-F89A-D6C578503DEC}"/>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5299" name="Picture 2" descr="1962slp3.tiff">
            <a:extLst>
              <a:ext uri="{FF2B5EF4-FFF2-40B4-BE49-F238E27FC236}">
                <a16:creationId xmlns:a16="http://schemas.microsoft.com/office/drawing/2014/main" id="{675D2FBA-04AD-2F87-7ACE-C01AD942EA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0"/>
            <a:ext cx="844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2F0EC246-A5FE-4D3A-BBFC-5CB7546C4362}"/>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6323" name="Picture 2" descr="1962slpN.tiff">
            <a:extLst>
              <a:ext uri="{FF2B5EF4-FFF2-40B4-BE49-F238E27FC236}">
                <a16:creationId xmlns:a16="http://schemas.microsoft.com/office/drawing/2014/main" id="{2966A33A-AA3C-EE6F-3B62-966D50F853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0"/>
            <a:ext cx="844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1962slpN.tiff">
            <a:extLst>
              <a:ext uri="{FF2B5EF4-FFF2-40B4-BE49-F238E27FC236}">
                <a16:creationId xmlns:a16="http://schemas.microsoft.com/office/drawing/2014/main" id="{7393501D-936B-DEC7-F707-1166C855E5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2" y="32657"/>
            <a:ext cx="844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49DDBF1-76AB-C17C-DB5A-2FE1D0008C92}"/>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7347" name="Picture 2" descr="196slpn2.tiff">
            <a:extLst>
              <a:ext uri="{FF2B5EF4-FFF2-40B4-BE49-F238E27FC236}">
                <a16:creationId xmlns:a16="http://schemas.microsoft.com/office/drawing/2014/main" id="{0435E8EF-358E-A0B4-F734-7A76C3DF04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0"/>
            <a:ext cx="836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9" name="Picture 3" descr="columt1.tiff                                                   00029E37&#10;Cliff Disk                     BB5EA40C:">
            <a:extLst>
              <a:ext uri="{FF2B5EF4-FFF2-40B4-BE49-F238E27FC236}">
                <a16:creationId xmlns:a16="http://schemas.microsoft.com/office/drawing/2014/main" id="{0883E4F8-BE07-BC23-6386-AD15CB5DB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755650"/>
            <a:ext cx="4394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0" name="Picture 4" descr="columbust2.tiff                                                00029E37&#10;Cliff Disk                     BB5EA40C:">
            <a:extLst>
              <a:ext uri="{FF2B5EF4-FFF2-40B4-BE49-F238E27FC236}">
                <a16:creationId xmlns:a16="http://schemas.microsoft.com/office/drawing/2014/main" id="{BAE13049-0135-DFF9-C5E4-4F9D67E94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730250"/>
            <a:ext cx="4508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descr="columt3.tiff                                                   00029E37&#10;Cliff Disk                     BB5EA40C:">
            <a:extLst>
              <a:ext uri="{FF2B5EF4-FFF2-40B4-BE49-F238E27FC236}">
                <a16:creationId xmlns:a16="http://schemas.microsoft.com/office/drawing/2014/main" id="{B01ABBA5-EEEE-AD3F-B765-7C437E87E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781050"/>
            <a:ext cx="44958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6" descr="colut4.tiff                                                    00029E37&#10;Cliff Disk                     BB5EA40C:">
            <a:extLst>
              <a:ext uri="{FF2B5EF4-FFF2-40B4-BE49-F238E27FC236}">
                <a16:creationId xmlns:a16="http://schemas.microsoft.com/office/drawing/2014/main" id="{CBAD222A-4D1A-6703-4E9B-6D72E7B454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806450"/>
            <a:ext cx="40005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0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70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70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BFA68BF4-B3C3-D4AF-7FFE-F24CBA2AC000}"/>
              </a:ext>
            </a:extLst>
          </p:cNvPr>
          <p:cNvSpPr>
            <a:spLocks noGrp="1"/>
          </p:cNvSpPr>
          <p:nvPr>
            <p:ph type="title"/>
          </p:nvPr>
        </p:nvSpPr>
        <p:spPr>
          <a:xfrm>
            <a:off x="228600" y="152400"/>
            <a:ext cx="8610600" cy="1143000"/>
          </a:xfrm>
        </p:spPr>
        <p:txBody>
          <a:bodyPr/>
          <a:lstStyle/>
          <a:p>
            <a:r>
              <a:rPr lang="en-US" altLang="en-US" dirty="0">
                <a:solidFill>
                  <a:srgbClr val="000090"/>
                </a:solidFill>
                <a:ea typeface="ＭＳ Ｐゴシック" panose="020B0600070205080204" pitchFamily="34" charset="-128"/>
              </a:rPr>
              <a:t>A Wall of Wind Spread Northward</a:t>
            </a:r>
          </a:p>
        </p:txBody>
      </p:sp>
      <p:sp>
        <p:nvSpPr>
          <p:cNvPr id="5" name="Content Placeholder 4">
            <a:extLst>
              <a:ext uri="{FF2B5EF4-FFF2-40B4-BE49-F238E27FC236}">
                <a16:creationId xmlns:a16="http://schemas.microsoft.com/office/drawing/2014/main" id="{77C1E667-EE31-D206-C092-9DD3588A6AD1}"/>
              </a:ext>
            </a:extLst>
          </p:cNvPr>
          <p:cNvSpPr>
            <a:spLocks noGrp="1"/>
          </p:cNvSpPr>
          <p:nvPr>
            <p:ph idx="1"/>
          </p:nvPr>
        </p:nvSpPr>
        <p:spPr>
          <a:xfrm>
            <a:off x="609600" y="1524000"/>
            <a:ext cx="7924800" cy="4114800"/>
          </a:xfrm>
        </p:spPr>
        <p:txBody>
          <a:bodyPr/>
          <a:lstStyle/>
          <a:p>
            <a:r>
              <a:rPr lang="en-US" altLang="en-US" dirty="0">
                <a:solidFill>
                  <a:srgbClr val="000073"/>
                </a:solidFill>
                <a:ea typeface="ＭＳ Ｐゴシック" panose="020B0600070205080204" pitchFamily="34" charset="-128"/>
              </a:rPr>
              <a:t>1 PM;  Crescent City, 69 mph, Red Bluff, 71</a:t>
            </a:r>
          </a:p>
          <a:p>
            <a:r>
              <a:rPr lang="en-US" altLang="en-US" dirty="0">
                <a:solidFill>
                  <a:srgbClr val="000073"/>
                </a:solidFill>
                <a:ea typeface="ＭＳ Ｐゴシック" panose="020B0600070205080204" pitchFamily="34" charset="-128"/>
              </a:rPr>
              <a:t>3 PM:  North Bend, 69 mph</a:t>
            </a:r>
          </a:p>
          <a:p>
            <a:r>
              <a:rPr lang="en-US" altLang="en-US" dirty="0">
                <a:solidFill>
                  <a:srgbClr val="000073"/>
                </a:solidFill>
                <a:ea typeface="ＭＳ Ｐゴシック" panose="020B0600070205080204" pitchFamily="34" charset="-128"/>
              </a:rPr>
              <a:t>4 PM:  Eugene 67 mph, gusting to 86.  Corvallis sustained 98 mph, gusts to 127 mph.</a:t>
            </a:r>
          </a:p>
          <a:p>
            <a:r>
              <a:rPr lang="en-US" altLang="en-US" dirty="0">
                <a:solidFill>
                  <a:srgbClr val="000073"/>
                </a:solidFill>
                <a:ea typeface="ＭＳ Ｐゴシック" panose="020B0600070205080204" pitchFamily="34" charset="-128"/>
              </a:rPr>
              <a:t>5:30 PM: Winds gusting to 79 mph at Portland AP.</a:t>
            </a:r>
          </a:p>
          <a:p>
            <a:r>
              <a:rPr lang="en-US" altLang="en-US" dirty="0">
                <a:solidFill>
                  <a:srgbClr val="000073"/>
                </a:solidFill>
                <a:ea typeface="ＭＳ Ｐゴシック" panose="020B0600070205080204" pitchFamily="34" charset="-128"/>
              </a:rPr>
              <a:t>6:14 PM  116 mph at Portland’s Morrison St. Bridge</a:t>
            </a:r>
          </a:p>
          <a:p>
            <a:endParaRPr lang="en-US" altLang="en-US" dirty="0">
              <a:solidFill>
                <a:srgbClr val="000073"/>
              </a:solidFill>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D46D4372-BFCD-DAAA-A10B-FA0773192EAB}"/>
              </a:ext>
            </a:extLst>
          </p:cNvPr>
          <p:cNvSpPr>
            <a:spLocks noGrp="1"/>
          </p:cNvSpPr>
          <p:nvPr>
            <p:ph type="title"/>
          </p:nvPr>
        </p:nvSpPr>
        <p:spPr>
          <a:xfrm>
            <a:off x="609600" y="304800"/>
            <a:ext cx="7924800" cy="609600"/>
          </a:xfrm>
        </p:spPr>
        <p:txBody>
          <a:bodyPr/>
          <a:lstStyle/>
          <a:p>
            <a:r>
              <a:rPr lang="en-US" altLang="en-US" dirty="0">
                <a:solidFill>
                  <a:srgbClr val="000073"/>
                </a:solidFill>
                <a:ea typeface="ＭＳ Ｐゴシック" panose="020B0600070205080204" pitchFamily="34" charset="-128"/>
              </a:rPr>
              <a:t>Weather Station Abandoned Corvallis, Oregon</a:t>
            </a:r>
          </a:p>
        </p:txBody>
      </p:sp>
      <p:sp>
        <p:nvSpPr>
          <p:cNvPr id="50179" name="Content Placeholder 2">
            <a:extLst>
              <a:ext uri="{FF2B5EF4-FFF2-40B4-BE49-F238E27FC236}">
                <a16:creationId xmlns:a16="http://schemas.microsoft.com/office/drawing/2014/main" id="{8FE04422-43BB-9693-0585-6965F8C44720}"/>
              </a:ext>
            </a:extLst>
          </p:cNvPr>
          <p:cNvSpPr>
            <a:spLocks noGrp="1"/>
          </p:cNvSpPr>
          <p:nvPr>
            <p:ph idx="1"/>
          </p:nvPr>
        </p:nvSpPr>
        <p:spPr>
          <a:xfrm>
            <a:off x="457199" y="1295400"/>
            <a:ext cx="5105401" cy="4419600"/>
          </a:xfrm>
        </p:spPr>
        <p:txBody>
          <a:bodyPr/>
          <a:lstStyle/>
          <a:p>
            <a:r>
              <a:rPr lang="en-US" altLang="en-US" sz="2800" dirty="0">
                <a:solidFill>
                  <a:srgbClr val="000073"/>
                </a:solidFill>
                <a:ea typeface="ＭＳ Ｐゴシック" panose="020B0600070205080204" pitchFamily="34" charset="-128"/>
              </a:rPr>
              <a:t>Winds were 60 knots gusting to 85, with a peak gust of 110 knots</a:t>
            </a:r>
          </a:p>
          <a:p>
            <a:r>
              <a:rPr lang="en-US" altLang="en-US" sz="2800" dirty="0">
                <a:solidFill>
                  <a:srgbClr val="000073"/>
                </a:solidFill>
                <a:ea typeface="ＭＳ Ｐゴシック" panose="020B0600070205080204" pitchFamily="34" charset="-128"/>
              </a:rPr>
              <a:t>At 16:15, "ABANDONED STATION" is written in the middle of the form. </a:t>
            </a:r>
          </a:p>
          <a:p>
            <a:r>
              <a:rPr lang="en-US" altLang="en-US" sz="2800" dirty="0">
                <a:solidFill>
                  <a:srgbClr val="000073"/>
                </a:solidFill>
                <a:ea typeface="ＭＳ Ｐゴシック" panose="020B0600070205080204" pitchFamily="34" charset="-128"/>
              </a:rPr>
              <a:t>The only time in the history of the Pacific Northwest that an official weather station was abandoned due to severe weather.</a:t>
            </a:r>
          </a:p>
        </p:txBody>
      </p:sp>
      <p:pic>
        <p:nvPicPr>
          <p:cNvPr id="50180" name="Picture 3" descr="corvalis">
            <a:extLst>
              <a:ext uri="{FF2B5EF4-FFF2-40B4-BE49-F238E27FC236}">
                <a16:creationId xmlns:a16="http://schemas.microsoft.com/office/drawing/2014/main" id="{57AF931D-D7D6-8489-FBCA-0B200A6E9FB7}"/>
              </a:ext>
            </a:extLst>
          </p:cNvPr>
          <p:cNvPicPr>
            <a:picLocks noChangeAspect="1"/>
          </p:cNvPicPr>
          <p:nvPr/>
        </p:nvPicPr>
        <p:blipFill>
          <a:blip r:embed="rId2">
            <a:extLst>
              <a:ext uri="{28A0092B-C50C-407E-A947-70E740481C1C}">
                <a14:useLocalDpi xmlns:a14="http://schemas.microsoft.com/office/drawing/2010/main" val="0"/>
              </a:ext>
            </a:extLst>
          </a:blip>
          <a:srcRect l="11429" r="1430"/>
          <a:stretch>
            <a:fillRect/>
          </a:stretch>
        </p:blipFill>
        <p:spPr bwMode="auto">
          <a:xfrm>
            <a:off x="5715000" y="1524000"/>
            <a:ext cx="327333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55133A34-7622-6F8E-2A1D-0D7142595BAE}"/>
              </a:ext>
            </a:extLst>
          </p:cNvPr>
          <p:cNvSpPr>
            <a:spLocks noGrp="1"/>
          </p:cNvSpPr>
          <p:nvPr>
            <p:ph type="title"/>
          </p:nvPr>
        </p:nvSpPr>
        <p:spPr>
          <a:xfrm>
            <a:off x="609600" y="0"/>
            <a:ext cx="7772400" cy="1143000"/>
          </a:xfrm>
        </p:spPr>
        <p:txBody>
          <a:bodyPr/>
          <a:lstStyle/>
          <a:p>
            <a:r>
              <a:rPr lang="en-US" altLang="en-US" dirty="0">
                <a:solidFill>
                  <a:srgbClr val="000073"/>
                </a:solidFill>
                <a:ea typeface="ＭＳ Ｐゴシック" panose="020B0600070205080204" pitchFamily="34" charset="-128"/>
              </a:rPr>
              <a:t>Western Washington that night</a:t>
            </a:r>
          </a:p>
        </p:txBody>
      </p:sp>
      <p:sp>
        <p:nvSpPr>
          <p:cNvPr id="51203" name="Content Placeholder 2">
            <a:extLst>
              <a:ext uri="{FF2B5EF4-FFF2-40B4-BE49-F238E27FC236}">
                <a16:creationId xmlns:a16="http://schemas.microsoft.com/office/drawing/2014/main" id="{67688EF2-C9E1-C07C-F473-9F5493C4C3B6}"/>
              </a:ext>
            </a:extLst>
          </p:cNvPr>
          <p:cNvSpPr>
            <a:spLocks noGrp="1"/>
          </p:cNvSpPr>
          <p:nvPr>
            <p:ph idx="1"/>
          </p:nvPr>
        </p:nvSpPr>
        <p:spPr>
          <a:xfrm>
            <a:off x="457200" y="1066800"/>
            <a:ext cx="7772400" cy="4114800"/>
          </a:xfrm>
        </p:spPr>
        <p:txBody>
          <a:bodyPr/>
          <a:lstStyle/>
          <a:p>
            <a:r>
              <a:rPr lang="en-US" altLang="en-US" dirty="0">
                <a:solidFill>
                  <a:srgbClr val="000073"/>
                </a:solidFill>
                <a:ea typeface="ＭＳ Ｐゴシック" panose="020B0600070205080204" pitchFamily="34" charset="-128"/>
              </a:rPr>
              <a:t>Olympia SW 58 G 78mph</a:t>
            </a:r>
          </a:p>
          <a:p>
            <a:r>
              <a:rPr lang="en-US" altLang="en-US" dirty="0">
                <a:solidFill>
                  <a:srgbClr val="000073"/>
                </a:solidFill>
                <a:ea typeface="ＭＳ Ｐゴシック" panose="020B0600070205080204" pitchFamily="34" charset="-128"/>
              </a:rPr>
              <a:t>Sea-Tac SSW 44 G 58 mph</a:t>
            </a:r>
          </a:p>
          <a:p>
            <a:r>
              <a:rPr lang="en-US" altLang="en-US" dirty="0">
                <a:solidFill>
                  <a:srgbClr val="000073"/>
                </a:solidFill>
                <a:ea typeface="ＭＳ Ｐゴシック" panose="020B0600070205080204" pitchFamily="34" charset="-128"/>
              </a:rPr>
              <a:t>Bellingham SSE 58 G 98 mph</a:t>
            </a:r>
          </a:p>
          <a:p>
            <a:r>
              <a:rPr lang="en-US" altLang="en-US" dirty="0">
                <a:solidFill>
                  <a:srgbClr val="000073"/>
                </a:solidFill>
                <a:ea typeface="ＭＳ Ｐゴシック" panose="020B0600070205080204" pitchFamily="34" charset="-128"/>
              </a:rPr>
              <a:t>Renton G 100 mph</a:t>
            </a:r>
          </a:p>
          <a:p>
            <a:r>
              <a:rPr lang="en-US" altLang="en-US" dirty="0">
                <a:solidFill>
                  <a:srgbClr val="000073"/>
                </a:solidFill>
                <a:ea typeface="ＭＳ Ｐゴシック" panose="020B0600070205080204" pitchFamily="34" charset="-128"/>
              </a:rPr>
              <a:t>Naselle Radar Site: G 160 mph</a:t>
            </a:r>
          </a:p>
        </p:txBody>
      </p:sp>
      <p:pic>
        <p:nvPicPr>
          <p:cNvPr id="51204" name="Picture 3" descr="nasellview.tiff">
            <a:extLst>
              <a:ext uri="{FF2B5EF4-FFF2-40B4-BE49-F238E27FC236}">
                <a16:creationId xmlns:a16="http://schemas.microsoft.com/office/drawing/2014/main" id="{99EE64A9-1DC7-374B-2A38-1ABF5AF157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191000"/>
            <a:ext cx="38417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2CC24AA-2FB2-9DE6-9845-B82FF085C8ED}"/>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52227" name="Content Placeholder 3" descr="path.tiff">
            <a:extLst>
              <a:ext uri="{FF2B5EF4-FFF2-40B4-BE49-F238E27FC236}">
                <a16:creationId xmlns:a16="http://schemas.microsoft.com/office/drawing/2014/main" id="{8904ECCF-9EC4-C44F-B144-E1DA8E422A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50913" y="533400"/>
            <a:ext cx="7800975" cy="59436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9F8DFB9-115C-704C-B2E6-BAFD78BAAE56}"/>
              </a:ext>
            </a:extLst>
          </p:cNvPr>
          <p:cNvSpPr>
            <a:spLocks noGrp="1"/>
          </p:cNvSpPr>
          <p:nvPr>
            <p:ph type="title"/>
          </p:nvPr>
        </p:nvSpPr>
        <p:spPr>
          <a:xfrm>
            <a:off x="838200" y="228600"/>
            <a:ext cx="8001000" cy="685800"/>
          </a:xfrm>
        </p:spPr>
        <p:txBody>
          <a:bodyPr/>
          <a:lstStyle/>
          <a:p>
            <a:r>
              <a:rPr lang="en-US" altLang="en-US" dirty="0">
                <a:solidFill>
                  <a:srgbClr val="264D99"/>
                </a:solidFill>
                <a:ea typeface="ＭＳ Ｐゴシック" panose="020B0600070205080204" pitchFamily="34" charset="-128"/>
              </a:rPr>
              <a:t>The perfect path…</a:t>
            </a:r>
          </a:p>
        </p:txBody>
      </p:sp>
      <p:sp>
        <p:nvSpPr>
          <p:cNvPr id="47107" name="Content Placeholder 2">
            <a:extLst>
              <a:ext uri="{FF2B5EF4-FFF2-40B4-BE49-F238E27FC236}">
                <a16:creationId xmlns:a16="http://schemas.microsoft.com/office/drawing/2014/main" id="{7F927D7D-EBCF-8894-E87D-277811988847}"/>
              </a:ext>
            </a:extLst>
          </p:cNvPr>
          <p:cNvSpPr>
            <a:spLocks noGrp="1"/>
          </p:cNvSpPr>
          <p:nvPr>
            <p:ph idx="1"/>
          </p:nvPr>
        </p:nvSpPr>
        <p:spPr>
          <a:xfrm>
            <a:off x="661307" y="1371600"/>
            <a:ext cx="3758293" cy="3886200"/>
          </a:xfrm>
        </p:spPr>
        <p:txBody>
          <a:bodyPr/>
          <a:lstStyle/>
          <a:p>
            <a:r>
              <a:rPr lang="en-US" altLang="en-US" dirty="0">
                <a:solidFill>
                  <a:srgbClr val="264D99"/>
                </a:solidFill>
                <a:ea typeface="ＭＳ Ｐゴシック" panose="020B0600070205080204" pitchFamily="34" charset="-128"/>
              </a:rPr>
              <a:t>The path was a classic for big winds hitting western Washington and Oregon</a:t>
            </a:r>
          </a:p>
          <a:p>
            <a:r>
              <a:rPr lang="en-US" altLang="en-US" dirty="0">
                <a:solidFill>
                  <a:srgbClr val="264D99"/>
                </a:solidFill>
                <a:ea typeface="ＭＳ Ｐゴシック" panose="020B0600070205080204" pitchFamily="34" charset="-128"/>
              </a:rPr>
              <a:t>But why is this path so dangerous for us?</a:t>
            </a:r>
          </a:p>
          <a:p>
            <a:endParaRPr lang="en-US" altLang="en-US" dirty="0">
              <a:ea typeface="ＭＳ Ｐゴシック" panose="020B0600070205080204" pitchFamily="34" charset="-128"/>
            </a:endParaRPr>
          </a:p>
        </p:txBody>
      </p:sp>
      <p:pic>
        <p:nvPicPr>
          <p:cNvPr id="47108" name="Picture 3">
            <a:extLst>
              <a:ext uri="{FF2B5EF4-FFF2-40B4-BE49-F238E27FC236}">
                <a16:creationId xmlns:a16="http://schemas.microsoft.com/office/drawing/2014/main" id="{E6C6B52E-D0E5-2844-F33A-1C4690D81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00"/>
          <a:stretch>
            <a:fillRect/>
          </a:stretch>
        </p:blipFill>
        <p:spPr bwMode="auto">
          <a:xfrm>
            <a:off x="4876800" y="1143000"/>
            <a:ext cx="363855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8D4657B-EE8D-27F5-A70F-C5254357F052}"/>
              </a:ext>
            </a:extLst>
          </p:cNvPr>
          <p:cNvSpPr>
            <a:spLocks noGrp="1"/>
          </p:cNvSpPr>
          <p:nvPr>
            <p:ph type="title"/>
          </p:nvPr>
        </p:nvSpPr>
        <p:spPr>
          <a:xfrm>
            <a:off x="838200" y="304800"/>
            <a:ext cx="8001000" cy="1143000"/>
          </a:xfrm>
        </p:spPr>
        <p:txBody>
          <a:bodyPr/>
          <a:lstStyle/>
          <a:p>
            <a:r>
              <a:rPr lang="en-US" altLang="en-US" sz="3200" b="1" dirty="0">
                <a:solidFill>
                  <a:srgbClr val="003366"/>
                </a:solidFill>
                <a:ea typeface="ＭＳ Ｐゴシック" panose="020B0600070205080204" pitchFamily="34" charset="-128"/>
              </a:rPr>
              <a:t>European explorers appreciated the threat…</a:t>
            </a:r>
          </a:p>
        </p:txBody>
      </p:sp>
      <p:pic>
        <p:nvPicPr>
          <p:cNvPr id="16387" name="Content Placeholder 3" descr="NTR2219.jpg">
            <a:extLst>
              <a:ext uri="{FF2B5EF4-FFF2-40B4-BE49-F238E27FC236}">
                <a16:creationId xmlns:a16="http://schemas.microsoft.com/office/drawing/2014/main" id="{A6E8FDFB-1B75-C1D0-70A5-BA8067ADA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800" r="4800"/>
          <a:stretch>
            <a:fillRect/>
          </a:stretch>
        </p:blipFill>
        <p:spPr>
          <a:xfrm>
            <a:off x="609600" y="1524000"/>
            <a:ext cx="4089400" cy="3227388"/>
          </a:xfrm>
        </p:spPr>
      </p:pic>
      <p:sp>
        <p:nvSpPr>
          <p:cNvPr id="4" name="TextBox 3">
            <a:extLst>
              <a:ext uri="{FF2B5EF4-FFF2-40B4-BE49-F238E27FC236}">
                <a16:creationId xmlns:a16="http://schemas.microsoft.com/office/drawing/2014/main" id="{ADAA4FF1-FADA-AAC6-8275-343BDAD3DEE2}"/>
              </a:ext>
            </a:extLst>
          </p:cNvPr>
          <p:cNvSpPr txBox="1"/>
          <p:nvPr/>
        </p:nvSpPr>
        <p:spPr>
          <a:xfrm>
            <a:off x="609600" y="5019675"/>
            <a:ext cx="8229600" cy="1631216"/>
          </a:xfrm>
          <a:prstGeom prst="rect">
            <a:avLst/>
          </a:prstGeom>
          <a:noFill/>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GB" altLang="en-US" sz="2000" b="1" dirty="0">
                <a:solidFill>
                  <a:srgbClr val="003366"/>
                </a:solidFill>
                <a:effectLst>
                  <a:outerShdw blurRad="38100" dist="38100" dir="2700000" algn="tl">
                    <a:srgbClr val="C0C0C0"/>
                  </a:outerShdw>
                </a:effectLst>
                <a:latin typeface="+mn-lt"/>
              </a:rPr>
              <a:t>“The force of southerly storms was evident to every eye; large and extensive woods being laid flat by their power, the branches forming one long line to the North West, intermingled with the roots of innumerable trees, which have been torn from their beds and helped to mark the furious course of their tempests.”</a:t>
            </a:r>
            <a:endParaRPr lang="en-US" altLang="en-US" sz="2000" b="1" dirty="0">
              <a:solidFill>
                <a:srgbClr val="003366"/>
              </a:solidFill>
              <a:latin typeface="+mn-lt"/>
            </a:endParaRPr>
          </a:p>
        </p:txBody>
      </p:sp>
      <p:pic>
        <p:nvPicPr>
          <p:cNvPr id="16389" name="Picture 4" descr="Meares.gif">
            <a:extLst>
              <a:ext uri="{FF2B5EF4-FFF2-40B4-BE49-F238E27FC236}">
                <a16:creationId xmlns:a16="http://schemas.microsoft.com/office/drawing/2014/main" id="{19CE66C3-70A4-E2CE-423C-F34316EFD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2286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5">
            <a:extLst>
              <a:ext uri="{FF2B5EF4-FFF2-40B4-BE49-F238E27FC236}">
                <a16:creationId xmlns:a16="http://schemas.microsoft.com/office/drawing/2014/main" id="{33EE1F83-B8D0-0241-F7A4-CE7866056732}"/>
              </a:ext>
            </a:extLst>
          </p:cNvPr>
          <p:cNvSpPr txBox="1">
            <a:spLocks noChangeArrowheads="1"/>
          </p:cNvSpPr>
          <p:nvPr/>
        </p:nvSpPr>
        <p:spPr bwMode="auto">
          <a:xfrm>
            <a:off x="5105400" y="4495800"/>
            <a:ext cx="290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pitchFamily="2" charset="0"/>
                <a:ea typeface="ＭＳ Ｐゴシック" panose="020B0600070205080204" pitchFamily="34" charset="-128"/>
              </a:defRPr>
            </a:lvl1pPr>
            <a:lvl2pPr marL="37931725" indent="-37474525" defTabSz="457200">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1400" dirty="0">
                <a:solidFill>
                  <a:srgbClr val="003366"/>
                </a:solidFill>
                <a:latin typeface="Arial" panose="020B0604020202020204" pitchFamily="34" charset="0"/>
              </a:rPr>
              <a:t>John Meares,1788, off of Cape </a:t>
            </a:r>
          </a:p>
          <a:p>
            <a:pPr eaLnBrk="1" hangingPunct="1"/>
            <a:r>
              <a:rPr lang="en-US" altLang="en-US" sz="1400" dirty="0">
                <a:solidFill>
                  <a:srgbClr val="003366"/>
                </a:solidFill>
                <a:latin typeface="Arial" panose="020B0604020202020204" pitchFamily="34" charset="0"/>
              </a:rPr>
              <a:t>Flattery of the Olympics Peninsula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9751-78A8-61EC-5E30-4FB8BD24D92D}"/>
              </a:ext>
            </a:extLst>
          </p:cNvPr>
          <p:cNvSpPr>
            <a:spLocks noGrp="1"/>
          </p:cNvSpPr>
          <p:nvPr>
            <p:ph type="title"/>
          </p:nvPr>
        </p:nvSpPr>
        <p:spPr>
          <a:xfrm>
            <a:off x="522515" y="762000"/>
            <a:ext cx="3962400" cy="4572000"/>
          </a:xfrm>
        </p:spPr>
        <p:txBody>
          <a:bodyPr/>
          <a:lstStyle/>
          <a:p>
            <a:r>
              <a:rPr lang="en-US" dirty="0">
                <a:solidFill>
                  <a:schemeClr val="bg1"/>
                </a:solidFill>
              </a:rPr>
              <a:t>Why is this a perfect location/path of the low center for big winds in western Washington?</a:t>
            </a:r>
          </a:p>
        </p:txBody>
      </p:sp>
      <p:pic>
        <p:nvPicPr>
          <p:cNvPr id="5" name="Content Placeholder 4" descr="Map&#10;&#10;Description automatically generated">
            <a:extLst>
              <a:ext uri="{FF2B5EF4-FFF2-40B4-BE49-F238E27FC236}">
                <a16:creationId xmlns:a16="http://schemas.microsoft.com/office/drawing/2014/main" id="{7E10F169-AF4D-69BA-FB69-9934E6A31EB3}"/>
              </a:ext>
            </a:extLst>
          </p:cNvPr>
          <p:cNvPicPr>
            <a:picLocks noGrp="1" noChangeAspect="1"/>
          </p:cNvPicPr>
          <p:nvPr>
            <p:ph idx="1"/>
          </p:nvPr>
        </p:nvPicPr>
        <p:blipFill>
          <a:blip r:embed="rId2"/>
          <a:stretch>
            <a:fillRect/>
          </a:stretch>
        </p:blipFill>
        <p:spPr>
          <a:xfrm>
            <a:off x="4659086" y="1295400"/>
            <a:ext cx="4208758" cy="3733800"/>
          </a:xfrm>
        </p:spPr>
      </p:pic>
    </p:spTree>
    <p:extLst>
      <p:ext uri="{BB962C8B-B14F-4D97-AF65-F5344CB8AC3E}">
        <p14:creationId xmlns:p14="http://schemas.microsoft.com/office/powerpoint/2010/main" val="214291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6DA95-C261-C462-8FD3-CACF7337F907}"/>
              </a:ext>
            </a:extLst>
          </p:cNvPr>
          <p:cNvSpPr>
            <a:spLocks noGrp="1"/>
          </p:cNvSpPr>
          <p:nvPr>
            <p:ph type="title"/>
          </p:nvPr>
        </p:nvSpPr>
        <p:spPr/>
        <p:txBody>
          <a:bodyPr/>
          <a:lstStyle/>
          <a:p>
            <a:r>
              <a:rPr lang="en-US" b="1" dirty="0">
                <a:solidFill>
                  <a:schemeClr val="bg1"/>
                </a:solidFill>
              </a:rPr>
              <a:t>Reason 1:  The Structure of Pacific Midlatitude Cyclones</a:t>
            </a:r>
          </a:p>
        </p:txBody>
      </p:sp>
      <p:pic>
        <p:nvPicPr>
          <p:cNvPr id="4" name="Picture 4" descr="schematic">
            <a:extLst>
              <a:ext uri="{FF2B5EF4-FFF2-40B4-BE49-F238E27FC236}">
                <a16:creationId xmlns:a16="http://schemas.microsoft.com/office/drawing/2014/main" id="{DEFE1BA8-5150-7DC8-BDEC-A9A435AC5A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2209800"/>
            <a:ext cx="489777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971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4ACA-6675-A2E3-7B3F-ABA6092CA8BA}"/>
              </a:ext>
            </a:extLst>
          </p:cNvPr>
          <p:cNvSpPr>
            <a:spLocks noGrp="1"/>
          </p:cNvSpPr>
          <p:nvPr>
            <p:ph type="title"/>
          </p:nvPr>
        </p:nvSpPr>
        <p:spPr/>
        <p:txBody>
          <a:bodyPr/>
          <a:lstStyle/>
          <a:p>
            <a:endParaRPr lang="en-US" dirty="0"/>
          </a:p>
        </p:txBody>
      </p:sp>
      <p:pic>
        <p:nvPicPr>
          <p:cNvPr id="4" name="Picture 4" descr="wasbakcbent">
            <a:extLst>
              <a:ext uri="{FF2B5EF4-FFF2-40B4-BE49-F238E27FC236}">
                <a16:creationId xmlns:a16="http://schemas.microsoft.com/office/drawing/2014/main" id="{7F1D961F-E546-DAB5-ACFD-76CE97D78C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540769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764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094F-F90D-21C5-AEEF-7022D566368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D62A505-E6DF-6654-8593-700EFF0B937E}"/>
              </a:ext>
            </a:extLst>
          </p:cNvPr>
          <p:cNvSpPr>
            <a:spLocks noGrp="1"/>
          </p:cNvSpPr>
          <p:nvPr>
            <p:ph idx="1"/>
          </p:nvPr>
        </p:nvSpPr>
        <p:spPr/>
        <p:txBody>
          <a:bodyPr/>
          <a:lstStyle/>
          <a:p>
            <a:endParaRPr lang="en-US" dirty="0"/>
          </a:p>
        </p:txBody>
      </p:sp>
      <p:pic>
        <p:nvPicPr>
          <p:cNvPr id="4" name="Picture 5" descr="warmcore">
            <a:extLst>
              <a:ext uri="{FF2B5EF4-FFF2-40B4-BE49-F238E27FC236}">
                <a16:creationId xmlns:a16="http://schemas.microsoft.com/office/drawing/2014/main" id="{C5817C14-306C-00C8-213F-6C8B73E13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35" b="2708"/>
          <a:stretch>
            <a:fillRect/>
          </a:stretch>
        </p:blipFill>
        <p:spPr bwMode="auto">
          <a:xfrm>
            <a:off x="2971800" y="143668"/>
            <a:ext cx="5211762"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094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FDAE-D790-78FA-3BFA-96739423A233}"/>
              </a:ext>
            </a:extLst>
          </p:cNvPr>
          <p:cNvSpPr>
            <a:spLocks noGrp="1"/>
          </p:cNvSpPr>
          <p:nvPr>
            <p:ph type="title"/>
          </p:nvPr>
        </p:nvSpPr>
        <p:spPr>
          <a:xfrm>
            <a:off x="685800" y="381000"/>
            <a:ext cx="7924800" cy="685800"/>
          </a:xfrm>
        </p:spPr>
        <p:txBody>
          <a:bodyPr/>
          <a:lstStyle/>
          <a:p>
            <a:r>
              <a:rPr lang="en-US" dirty="0">
                <a:solidFill>
                  <a:schemeClr val="bg2"/>
                </a:solidFill>
              </a:rPr>
              <a:t>Reason 2.  Effects of Terrain</a:t>
            </a:r>
          </a:p>
        </p:txBody>
      </p:sp>
      <p:pic>
        <p:nvPicPr>
          <p:cNvPr id="5" name="Content Placeholder 4" descr="Map&#10;&#10;Description automatically generated">
            <a:extLst>
              <a:ext uri="{FF2B5EF4-FFF2-40B4-BE49-F238E27FC236}">
                <a16:creationId xmlns:a16="http://schemas.microsoft.com/office/drawing/2014/main" id="{F3BA5FAC-4EEF-6FA9-FD7E-55B3AF558B60}"/>
              </a:ext>
            </a:extLst>
          </p:cNvPr>
          <p:cNvPicPr>
            <a:picLocks noGrp="1" noChangeAspect="1"/>
          </p:cNvPicPr>
          <p:nvPr>
            <p:ph idx="1"/>
          </p:nvPr>
        </p:nvPicPr>
        <p:blipFill>
          <a:blip r:embed="rId2"/>
          <a:stretch>
            <a:fillRect/>
          </a:stretch>
        </p:blipFill>
        <p:spPr>
          <a:xfrm>
            <a:off x="1905000" y="1371600"/>
            <a:ext cx="5442152" cy="4830420"/>
          </a:xfrm>
        </p:spPr>
      </p:pic>
    </p:spTree>
    <p:extLst>
      <p:ext uri="{BB962C8B-B14F-4D97-AF65-F5344CB8AC3E}">
        <p14:creationId xmlns:p14="http://schemas.microsoft.com/office/powerpoint/2010/main" val="1144776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B702EC8B-4FA1-0D45-826C-D5A619ED5545}"/>
              </a:ext>
            </a:extLst>
          </p:cNvPr>
          <p:cNvSpPr>
            <a:spLocks noGrp="1" noChangeArrowheads="1"/>
          </p:cNvSpPr>
          <p:nvPr>
            <p:ph type="title"/>
          </p:nvPr>
        </p:nvSpPr>
        <p:spPr>
          <a:xfrm>
            <a:off x="319007" y="838200"/>
            <a:ext cx="3048000" cy="4953000"/>
          </a:xfrm>
        </p:spPr>
        <p:txBody>
          <a:bodyPr/>
          <a:lstStyle/>
          <a:p>
            <a:r>
              <a:rPr lang="en-US" altLang="en-US" dirty="0">
                <a:solidFill>
                  <a:schemeClr val="bg2"/>
                </a:solidFill>
                <a:ea typeface="ＭＳ Ｐゴシック" panose="020B0600070205080204" pitchFamily="34" charset="-128"/>
              </a:rPr>
              <a:t>Wind speeds can be greater when the pressure gradient is alongbarrier</a:t>
            </a:r>
          </a:p>
        </p:txBody>
      </p:sp>
      <p:pic>
        <p:nvPicPr>
          <p:cNvPr id="54274" name="Content Placeholder 4">
            <a:extLst>
              <a:ext uri="{FF2B5EF4-FFF2-40B4-BE49-F238E27FC236}">
                <a16:creationId xmlns:a16="http://schemas.microsoft.com/office/drawing/2014/main" id="{6CD7C50B-D165-8A44-9F29-B1ABB2C66A7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63" b="14735"/>
          <a:stretch/>
        </p:blipFill>
        <p:spPr>
          <a:xfrm>
            <a:off x="3577525" y="218706"/>
            <a:ext cx="5257800" cy="6420588"/>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14A4DEA2-5B04-DF4D-99CA-329B8623C4B5}"/>
              </a:ext>
            </a:extLst>
          </p:cNvPr>
          <p:cNvSpPr>
            <a:spLocks noGrp="1" noChangeArrowheads="1"/>
          </p:cNvSpPr>
          <p:nvPr>
            <p:ph type="title"/>
          </p:nvPr>
        </p:nvSpPr>
        <p:spPr>
          <a:xfrm>
            <a:off x="419100" y="457200"/>
            <a:ext cx="8305800" cy="1143000"/>
          </a:xfrm>
        </p:spPr>
        <p:txBody>
          <a:bodyPr/>
          <a:lstStyle/>
          <a:p>
            <a:r>
              <a:rPr lang="en-US" altLang="en-US" sz="3200" b="1" dirty="0">
                <a:solidFill>
                  <a:schemeClr val="bg2"/>
                </a:solidFill>
                <a:ea typeface="ＭＳ Ｐゴシック" panose="020B0600070205080204" pitchFamily="34" charset="-128"/>
              </a:rPr>
              <a:t>Explains why cyclones produce strongest winds in Seattle when low centers are north of Puget Sound</a:t>
            </a:r>
          </a:p>
        </p:txBody>
      </p:sp>
      <p:pic>
        <p:nvPicPr>
          <p:cNvPr id="55298" name="Picture 6">
            <a:extLst>
              <a:ext uri="{FF2B5EF4-FFF2-40B4-BE49-F238E27FC236}">
                <a16:creationId xmlns:a16="http://schemas.microsoft.com/office/drawing/2014/main" id="{94E9D6CD-83AC-FC45-9ADF-698F14C40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t="15298" r="31660" b="12701"/>
          <a:stretch>
            <a:fillRect/>
          </a:stretch>
        </p:blipFill>
        <p:spPr bwMode="auto">
          <a:xfrm>
            <a:off x="4724400" y="2057400"/>
            <a:ext cx="35814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8">
            <a:extLst>
              <a:ext uri="{FF2B5EF4-FFF2-40B4-BE49-F238E27FC236}">
                <a16:creationId xmlns:a16="http://schemas.microsoft.com/office/drawing/2014/main" id="{0918BBF8-A3C8-AE4F-9DE5-44CCEA202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9" t="16000" r="32001" b="14667"/>
          <a:stretch>
            <a:fillRect/>
          </a:stretch>
        </p:blipFill>
        <p:spPr bwMode="auto">
          <a:xfrm>
            <a:off x="609600" y="2079625"/>
            <a:ext cx="3657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1FECDF-12C2-12C1-DEA2-4528470B4AC6}"/>
              </a:ext>
            </a:extLst>
          </p:cNvPr>
          <p:cNvSpPr txBox="1"/>
          <p:nvPr/>
        </p:nvSpPr>
        <p:spPr>
          <a:xfrm>
            <a:off x="302473" y="6065838"/>
            <a:ext cx="4193327" cy="461665"/>
          </a:xfrm>
          <a:prstGeom prst="rect">
            <a:avLst/>
          </a:prstGeom>
          <a:noFill/>
        </p:spPr>
        <p:txBody>
          <a:bodyPr wrap="none" rtlCol="0">
            <a:spAutoFit/>
          </a:bodyPr>
          <a:lstStyle/>
          <a:p>
            <a:r>
              <a:rPr lang="en-US" dirty="0">
                <a:solidFill>
                  <a:schemeClr val="bg2"/>
                </a:solidFill>
              </a:rPr>
              <a:t>Weaker winds over Puget Sound</a:t>
            </a:r>
          </a:p>
        </p:txBody>
      </p:sp>
      <p:sp>
        <p:nvSpPr>
          <p:cNvPr id="3" name="TextBox 2">
            <a:extLst>
              <a:ext uri="{FF2B5EF4-FFF2-40B4-BE49-F238E27FC236}">
                <a16:creationId xmlns:a16="http://schemas.microsoft.com/office/drawing/2014/main" id="{F9079018-152F-EE7F-0DA3-31CAEBF6E2AA}"/>
              </a:ext>
            </a:extLst>
          </p:cNvPr>
          <p:cNvSpPr txBox="1"/>
          <p:nvPr/>
        </p:nvSpPr>
        <p:spPr>
          <a:xfrm>
            <a:off x="4702444" y="6069713"/>
            <a:ext cx="4371774" cy="461665"/>
          </a:xfrm>
          <a:prstGeom prst="rect">
            <a:avLst/>
          </a:prstGeom>
          <a:noFill/>
        </p:spPr>
        <p:txBody>
          <a:bodyPr wrap="none" rtlCol="0">
            <a:spAutoFit/>
          </a:bodyPr>
          <a:lstStyle/>
          <a:p>
            <a:r>
              <a:rPr lang="en-US" dirty="0">
                <a:solidFill>
                  <a:schemeClr val="bg2"/>
                </a:solidFill>
              </a:rPr>
              <a:t>Stronger Winds over Puget Sound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14A4DEA2-5B04-DF4D-99CA-329B8623C4B5}"/>
              </a:ext>
            </a:extLst>
          </p:cNvPr>
          <p:cNvSpPr>
            <a:spLocks noGrp="1" noChangeArrowheads="1"/>
          </p:cNvSpPr>
          <p:nvPr>
            <p:ph type="title"/>
          </p:nvPr>
        </p:nvSpPr>
        <p:spPr>
          <a:xfrm>
            <a:off x="419100" y="457200"/>
            <a:ext cx="8305800" cy="1143000"/>
          </a:xfrm>
        </p:spPr>
        <p:txBody>
          <a:bodyPr/>
          <a:lstStyle/>
          <a:p>
            <a:r>
              <a:rPr lang="en-US" altLang="en-US" sz="3200" b="1" dirty="0">
                <a:solidFill>
                  <a:schemeClr val="bg2"/>
                </a:solidFill>
                <a:ea typeface="ＭＳ Ｐゴシック" panose="020B0600070205080204" pitchFamily="34" charset="-128"/>
              </a:rPr>
              <a:t>Effects of stability and mixing</a:t>
            </a:r>
          </a:p>
        </p:txBody>
      </p:sp>
      <p:pic>
        <p:nvPicPr>
          <p:cNvPr id="55298" name="Picture 6">
            <a:extLst>
              <a:ext uri="{FF2B5EF4-FFF2-40B4-BE49-F238E27FC236}">
                <a16:creationId xmlns:a16="http://schemas.microsoft.com/office/drawing/2014/main" id="{94E9D6CD-83AC-FC45-9ADF-698F14C40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t="15298" r="31660" b="12701"/>
          <a:stretch>
            <a:fillRect/>
          </a:stretch>
        </p:blipFill>
        <p:spPr bwMode="auto">
          <a:xfrm>
            <a:off x="4724400" y="2057400"/>
            <a:ext cx="35814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8">
            <a:extLst>
              <a:ext uri="{FF2B5EF4-FFF2-40B4-BE49-F238E27FC236}">
                <a16:creationId xmlns:a16="http://schemas.microsoft.com/office/drawing/2014/main" id="{0918BBF8-A3C8-AE4F-9DE5-44CCEA202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9" t="16000" r="32001" b="14667"/>
          <a:stretch>
            <a:fillRect/>
          </a:stretch>
        </p:blipFill>
        <p:spPr bwMode="auto">
          <a:xfrm>
            <a:off x="589002" y="2209800"/>
            <a:ext cx="3657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1FECDF-12C2-12C1-DEA2-4528470B4AC6}"/>
              </a:ext>
            </a:extLst>
          </p:cNvPr>
          <p:cNvSpPr txBox="1"/>
          <p:nvPr/>
        </p:nvSpPr>
        <p:spPr>
          <a:xfrm>
            <a:off x="798097" y="1595735"/>
            <a:ext cx="3621504" cy="461665"/>
          </a:xfrm>
          <a:prstGeom prst="rect">
            <a:avLst/>
          </a:prstGeom>
          <a:noFill/>
        </p:spPr>
        <p:txBody>
          <a:bodyPr wrap="none" rtlCol="0">
            <a:spAutoFit/>
          </a:bodyPr>
          <a:lstStyle/>
          <a:p>
            <a:r>
              <a:rPr lang="en-US" dirty="0">
                <a:solidFill>
                  <a:schemeClr val="bg2"/>
                </a:solidFill>
              </a:rPr>
              <a:t>Stable, Large Vertical Shear</a:t>
            </a:r>
          </a:p>
        </p:txBody>
      </p:sp>
      <p:sp>
        <p:nvSpPr>
          <p:cNvPr id="3" name="TextBox 2">
            <a:extLst>
              <a:ext uri="{FF2B5EF4-FFF2-40B4-BE49-F238E27FC236}">
                <a16:creationId xmlns:a16="http://schemas.microsoft.com/office/drawing/2014/main" id="{F9079018-152F-EE7F-0DA3-31CAEBF6E2AA}"/>
              </a:ext>
            </a:extLst>
          </p:cNvPr>
          <p:cNvSpPr txBox="1"/>
          <p:nvPr/>
        </p:nvSpPr>
        <p:spPr>
          <a:xfrm>
            <a:off x="4648200" y="1443334"/>
            <a:ext cx="4616970" cy="461665"/>
          </a:xfrm>
          <a:prstGeom prst="rect">
            <a:avLst/>
          </a:prstGeom>
          <a:noFill/>
        </p:spPr>
        <p:txBody>
          <a:bodyPr wrap="none" rtlCol="0">
            <a:spAutoFit/>
          </a:bodyPr>
          <a:lstStyle/>
          <a:p>
            <a:r>
              <a:rPr lang="en-US" dirty="0">
                <a:solidFill>
                  <a:schemeClr val="bg2"/>
                </a:solidFill>
              </a:rPr>
              <a:t>Less stable, more mixing, less shear</a:t>
            </a:r>
          </a:p>
        </p:txBody>
      </p:sp>
      <p:sp>
        <p:nvSpPr>
          <p:cNvPr id="4" name="Right Arrow 3">
            <a:extLst>
              <a:ext uri="{FF2B5EF4-FFF2-40B4-BE49-F238E27FC236}">
                <a16:creationId xmlns:a16="http://schemas.microsoft.com/office/drawing/2014/main" id="{85F44737-DF27-30C6-A4A4-7E2374F4E27F}"/>
              </a:ext>
            </a:extLst>
          </p:cNvPr>
          <p:cNvSpPr/>
          <p:nvPr/>
        </p:nvSpPr>
        <p:spPr bwMode="auto">
          <a:xfrm rot="7313300">
            <a:off x="1943023" y="2901245"/>
            <a:ext cx="2170335" cy="332441"/>
          </a:xfrm>
          <a:prstGeom prst="rightArrow">
            <a:avLst>
              <a:gd name="adj1" fmla="val 5738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5" name="Right Arrow 4">
            <a:extLst>
              <a:ext uri="{FF2B5EF4-FFF2-40B4-BE49-F238E27FC236}">
                <a16:creationId xmlns:a16="http://schemas.microsoft.com/office/drawing/2014/main" id="{EC9C5A3D-596A-CAFA-54AD-4EE8D6A3FCE4}"/>
              </a:ext>
            </a:extLst>
          </p:cNvPr>
          <p:cNvSpPr/>
          <p:nvPr/>
        </p:nvSpPr>
        <p:spPr bwMode="auto">
          <a:xfrm rot="5805698">
            <a:off x="6408507" y="2468708"/>
            <a:ext cx="1447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1858451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81919A2E-1FD5-834F-969C-F4AD8ABD62C5}"/>
              </a:ext>
            </a:extLst>
          </p:cNvPr>
          <p:cNvSpPr>
            <a:spLocks noGrp="1" noChangeArrowheads="1"/>
          </p:cNvSpPr>
          <p:nvPr>
            <p:ph type="title"/>
          </p:nvPr>
        </p:nvSpPr>
        <p:spPr>
          <a:xfrm>
            <a:off x="381000" y="609600"/>
            <a:ext cx="8153400" cy="1143000"/>
          </a:xfrm>
        </p:spPr>
        <p:txBody>
          <a:bodyPr/>
          <a:lstStyle/>
          <a:p>
            <a:r>
              <a:rPr lang="en-US" altLang="en-US" sz="4000" b="1" dirty="0">
                <a:solidFill>
                  <a:schemeClr val="bg2"/>
                </a:solidFill>
                <a:ea typeface="ＭＳ Ｐゴシック" panose="020B0600070205080204" pitchFamily="34" charset="-128"/>
              </a:rPr>
              <a:t>The Chanukah Eve Windstorm (2006) Stability Changes and Winds</a:t>
            </a:r>
          </a:p>
        </p:txBody>
      </p:sp>
      <p:pic>
        <p:nvPicPr>
          <p:cNvPr id="48130" name="Picture 2">
            <a:extLst>
              <a:ext uri="{FF2B5EF4-FFF2-40B4-BE49-F238E27FC236}">
                <a16:creationId xmlns:a16="http://schemas.microsoft.com/office/drawing/2014/main" id="{F74D606C-7C58-F947-A6A7-EED7479DC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194275"/>
            <a:ext cx="5257800" cy="42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497ECB85-5657-A144-98D0-327D58EC5155}"/>
              </a:ext>
            </a:extLst>
          </p:cNvPr>
          <p:cNvSpPr>
            <a:spLocks noGrp="1" noChangeArrowheads="1"/>
          </p:cNvSpPr>
          <p:nvPr>
            <p:ph type="title"/>
          </p:nvPr>
        </p:nvSpPr>
        <p:spPr>
          <a:xfrm>
            <a:off x="609600" y="190500"/>
            <a:ext cx="7772400" cy="1143000"/>
          </a:xfrm>
        </p:spPr>
        <p:txBody>
          <a:bodyPr/>
          <a:lstStyle/>
          <a:p>
            <a:r>
              <a:rPr lang="en-US" altLang="en-US" sz="3200" dirty="0">
                <a:ea typeface="ＭＳ Ｐゴシック" panose="020B0600070205080204" pitchFamily="34" charset="-128"/>
              </a:rPr>
              <a:t>Momentum mixing:  12/17/2006</a:t>
            </a:r>
          </a:p>
        </p:txBody>
      </p:sp>
      <p:sp>
        <p:nvSpPr>
          <p:cNvPr id="49154" name="Content Placeholder 2">
            <a:extLst>
              <a:ext uri="{FF2B5EF4-FFF2-40B4-BE49-F238E27FC236}">
                <a16:creationId xmlns:a16="http://schemas.microsoft.com/office/drawing/2014/main" id="{398307D5-D3FE-F64B-97B8-2F56816E7A6A}"/>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graphicFrame>
        <p:nvGraphicFramePr>
          <p:cNvPr id="49155" name="Object 2">
            <a:extLst>
              <a:ext uri="{FF2B5EF4-FFF2-40B4-BE49-F238E27FC236}">
                <a16:creationId xmlns:a16="http://schemas.microsoft.com/office/drawing/2014/main" id="{E83AFC81-D813-2543-A379-B80DD30AD213}"/>
              </a:ext>
            </a:extLst>
          </p:cNvPr>
          <p:cNvGraphicFramePr>
            <a:graphicFrameLocks noChangeAspect="1"/>
          </p:cNvGraphicFramePr>
          <p:nvPr/>
        </p:nvGraphicFramePr>
        <p:xfrm>
          <a:off x="1177924" y="1101753"/>
          <a:ext cx="7051675" cy="5717530"/>
        </p:xfrm>
        <a:graphic>
          <a:graphicData uri="http://schemas.openxmlformats.org/presentationml/2006/ole">
            <mc:AlternateContent xmlns:mc="http://schemas.openxmlformats.org/markup-compatibility/2006">
              <mc:Choice xmlns:v="urn:schemas-microsoft-com:vml" Requires="v">
                <p:oleObj name="Document" r:id="rId2" imgW="4432300" imgH="3594100" progId="Word.Document.12">
                  <p:link updateAutomatic="1"/>
                </p:oleObj>
              </mc:Choice>
              <mc:Fallback>
                <p:oleObj name="Document" r:id="rId2" imgW="4432300" imgH="3594100" progId="Word.Document.12">
                  <p:link updateAutomatic="1"/>
                  <p:pic>
                    <p:nvPicPr>
                      <p:cNvPr id="49155" name="Object 2">
                        <a:extLst>
                          <a:ext uri="{FF2B5EF4-FFF2-40B4-BE49-F238E27FC236}">
                            <a16:creationId xmlns:a16="http://schemas.microsoft.com/office/drawing/2014/main" id="{E83AFC81-D813-2543-A379-B80DD30AD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4" y="1101753"/>
                        <a:ext cx="7051675" cy="5717530"/>
                      </a:xfrm>
                      <a:prstGeom prst="rect">
                        <a:avLst/>
                      </a:prstGeom>
                      <a:noFill/>
                      <a:ln>
                        <a:noFill/>
                      </a:ln>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E85D733-9487-29A1-D226-530334B38A97}"/>
              </a:ext>
            </a:extLst>
          </p:cNvPr>
          <p:cNvSpPr>
            <a:spLocks noGrp="1" noChangeArrowheads="1"/>
          </p:cNvSpPr>
          <p:nvPr>
            <p:ph type="title"/>
          </p:nvPr>
        </p:nvSpPr>
        <p:spPr>
          <a:xfrm>
            <a:off x="762000" y="237331"/>
            <a:ext cx="4800600" cy="3429000"/>
          </a:xfrm>
        </p:spPr>
        <p:txBody>
          <a:bodyPr/>
          <a:lstStyle/>
          <a:p>
            <a:r>
              <a:rPr lang="en-US" altLang="en-US" dirty="0">
                <a:solidFill>
                  <a:srgbClr val="000073"/>
                </a:solidFill>
                <a:ea typeface="ＭＳ Ｐゴシック" panose="020B0600070205080204" pitchFamily="34" charset="-128"/>
              </a:rPr>
              <a:t>Early settlers learned quickly about the storms</a:t>
            </a:r>
          </a:p>
        </p:txBody>
      </p:sp>
      <p:pic>
        <p:nvPicPr>
          <p:cNvPr id="17411" name="Picture 4" descr="C:\Documents and Settings\Cliff Mass\Desktop\denny5.jpg">
            <a:extLst>
              <a:ext uri="{FF2B5EF4-FFF2-40B4-BE49-F238E27FC236}">
                <a16:creationId xmlns:a16="http://schemas.microsoft.com/office/drawing/2014/main" id="{EE087E66-99A9-7DBC-F5A1-BB6A5E37C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838200"/>
            <a:ext cx="1895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C:\Documents and Settings\Cliff Mass\Desktop\226centralschool.jpg">
            <a:extLst>
              <a:ext uri="{FF2B5EF4-FFF2-40B4-BE49-F238E27FC236}">
                <a16:creationId xmlns:a16="http://schemas.microsoft.com/office/drawing/2014/main" id="{2B7D5E16-ADC9-5DA4-173A-C621BBF4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14800"/>
            <a:ext cx="25828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a:extLst>
              <a:ext uri="{FF2B5EF4-FFF2-40B4-BE49-F238E27FC236}">
                <a16:creationId xmlns:a16="http://schemas.microsoft.com/office/drawing/2014/main" id="{EAC08369-7B86-1AD1-4582-B49754E537EF}"/>
              </a:ext>
            </a:extLst>
          </p:cNvPr>
          <p:cNvSpPr txBox="1">
            <a:spLocks noChangeArrowheads="1"/>
          </p:cNvSpPr>
          <p:nvPr/>
        </p:nvSpPr>
        <p:spPr bwMode="auto">
          <a:xfrm>
            <a:off x="6765925" y="3481388"/>
            <a:ext cx="148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dirty="0">
                <a:solidFill>
                  <a:srgbClr val="000073"/>
                </a:solidFill>
              </a:rPr>
              <a:t>Arthur Denny</a:t>
            </a:r>
          </a:p>
        </p:txBody>
      </p:sp>
      <p:sp>
        <p:nvSpPr>
          <p:cNvPr id="17414" name="Text Box 7">
            <a:extLst>
              <a:ext uri="{FF2B5EF4-FFF2-40B4-BE49-F238E27FC236}">
                <a16:creationId xmlns:a16="http://schemas.microsoft.com/office/drawing/2014/main" id="{9CE2B619-8217-FE17-5D43-42FC48943649}"/>
              </a:ext>
            </a:extLst>
          </p:cNvPr>
          <p:cNvSpPr txBox="1">
            <a:spLocks noChangeArrowheads="1"/>
          </p:cNvSpPr>
          <p:nvPr/>
        </p:nvSpPr>
        <p:spPr bwMode="auto">
          <a:xfrm>
            <a:off x="7315200" y="6172200"/>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solidFill>
                  <a:srgbClr val="000073"/>
                </a:solidFill>
              </a:rPr>
              <a:t>Seattle</a:t>
            </a:r>
            <a:endParaRPr lang="en-US" altLang="en-US" dirty="0">
              <a:solidFill>
                <a:srgbClr val="000073"/>
              </a:solidFill>
            </a:endParaRPr>
          </a:p>
        </p:txBody>
      </p:sp>
      <p:sp>
        <p:nvSpPr>
          <p:cNvPr id="2" name="TextBox 1">
            <a:extLst>
              <a:ext uri="{FF2B5EF4-FFF2-40B4-BE49-F238E27FC236}">
                <a16:creationId xmlns:a16="http://schemas.microsoft.com/office/drawing/2014/main" id="{AE6E99A8-A481-AE3C-931D-23C138AED873}"/>
              </a:ext>
            </a:extLst>
          </p:cNvPr>
          <p:cNvSpPr txBox="1"/>
          <p:nvPr/>
        </p:nvSpPr>
        <p:spPr>
          <a:xfrm>
            <a:off x="481834" y="3811012"/>
            <a:ext cx="5774504" cy="3046988"/>
          </a:xfrm>
          <a:prstGeom prst="rect">
            <a:avLst/>
          </a:prstGeom>
          <a:noFill/>
        </p:spPr>
        <p:txBody>
          <a:bodyPr wrap="square" rtlCol="0">
            <a:spAutoFit/>
          </a:bodyPr>
          <a:lstStyle/>
          <a:p>
            <a:pPr algn="l"/>
            <a:r>
              <a:rPr lang="en-US" b="0" i="1" dirty="0">
                <a:solidFill>
                  <a:srgbClr val="000000"/>
                </a:solidFill>
                <a:effectLst/>
                <a:latin typeface="Roboto" panose="02000000000000000000" pitchFamily="2" charset="0"/>
              </a:rPr>
              <a:t>The heaviest wind storm since the settlement of the country was on the night of November 16, 1875. … threw down considerable timber and overturned light structures, such as sheds and out buildings.</a:t>
            </a:r>
            <a:endParaRPr lang="en-US" b="0" i="0" dirty="0">
              <a:solidFill>
                <a:srgbClr val="000000"/>
              </a:solidFill>
              <a:effectLst/>
              <a:latin typeface="Roboto" panose="02000000000000000000" pitchFamily="2" charset="0"/>
            </a:endParaRPr>
          </a:p>
          <a:p>
            <a:br>
              <a:rPr lang="en-US" dirty="0"/>
            </a:b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16CC7006-D5C7-1944-83A5-88F2C8A240C9}"/>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50178" name="Content Placeholder 2">
            <a:extLst>
              <a:ext uri="{FF2B5EF4-FFF2-40B4-BE49-F238E27FC236}">
                <a16:creationId xmlns:a16="http://schemas.microsoft.com/office/drawing/2014/main" id="{71D8C8B6-450C-ED42-BC91-9E1F1126A47A}"/>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graphicFrame>
        <p:nvGraphicFramePr>
          <p:cNvPr id="50179" name="Object 2">
            <a:extLst>
              <a:ext uri="{FF2B5EF4-FFF2-40B4-BE49-F238E27FC236}">
                <a16:creationId xmlns:a16="http://schemas.microsoft.com/office/drawing/2014/main" id="{43C59028-D024-2B43-B500-4A805276FF5D}"/>
              </a:ext>
            </a:extLst>
          </p:cNvPr>
          <p:cNvGraphicFramePr>
            <a:graphicFrameLocks noChangeAspect="1"/>
          </p:cNvGraphicFramePr>
          <p:nvPr/>
        </p:nvGraphicFramePr>
        <p:xfrm>
          <a:off x="1066800" y="685800"/>
          <a:ext cx="6954838" cy="5581650"/>
        </p:xfrm>
        <a:graphic>
          <a:graphicData uri="http://schemas.openxmlformats.org/presentationml/2006/ole">
            <mc:AlternateContent xmlns:mc="http://schemas.openxmlformats.org/markup-compatibility/2006">
              <mc:Choice xmlns:v="urn:schemas-microsoft-com:vml" Requires="v">
                <p:oleObj name="Document" r:id="rId2" imgW="4635500" imgH="3721100" progId="Word.Document.12">
                  <p:link updateAutomatic="1"/>
                </p:oleObj>
              </mc:Choice>
              <mc:Fallback>
                <p:oleObj name="Document" r:id="rId2" imgW="4635500" imgH="3721100" progId="Word.Document.12">
                  <p:link updateAutomatic="1"/>
                  <p:pic>
                    <p:nvPicPr>
                      <p:cNvPr id="50179" name="Object 2">
                        <a:extLst>
                          <a:ext uri="{FF2B5EF4-FFF2-40B4-BE49-F238E27FC236}">
                            <a16:creationId xmlns:a16="http://schemas.microsoft.com/office/drawing/2014/main" id="{43C59028-D024-2B43-B500-4A805276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85800"/>
                        <a:ext cx="695483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13;columbus.jpeg                                                  00029E37&#10;Cliff Disk                     BB5EA40C:">
            <a:extLst>
              <a:ext uri="{FF2B5EF4-FFF2-40B4-BE49-F238E27FC236}">
                <a16:creationId xmlns:a16="http://schemas.microsoft.com/office/drawing/2014/main" id="{9D0F6607-5599-13B8-4A30-CB14FACD7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5200"/>
            <a:ext cx="83820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a:extLst>
              <a:ext uri="{FF2B5EF4-FFF2-40B4-BE49-F238E27FC236}">
                <a16:creationId xmlns:a16="http://schemas.microsoft.com/office/drawing/2014/main" id="{801FF826-7A6C-DCA8-F9C9-5C5B80463BDB}"/>
              </a:ext>
            </a:extLst>
          </p:cNvPr>
          <p:cNvSpPr txBox="1">
            <a:spLocks noChangeArrowheads="1"/>
          </p:cNvSpPr>
          <p:nvPr/>
        </p:nvSpPr>
        <p:spPr bwMode="auto">
          <a:xfrm>
            <a:off x="533400" y="304800"/>
            <a:ext cx="7940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chemeClr val="bg2"/>
                </a:solidFill>
              </a:rPr>
              <a:t>The Columbus Day Storm as many of the other intense early season storms began as a tropical disturbance in the western Pacific.</a:t>
            </a:r>
          </a:p>
          <a:p>
            <a:endParaRPr lang="en-US" altLang="en-US" sz="3200" dirty="0">
              <a:solidFill>
                <a:srgbClr val="000099"/>
              </a:solidFill>
            </a:endParaRPr>
          </a:p>
          <a:p>
            <a:r>
              <a:rPr lang="en-US" altLang="en-US" sz="3200" dirty="0">
                <a:solidFill>
                  <a:srgbClr val="000099"/>
                </a:solidFill>
              </a:rPr>
              <a:t>Typhoon Frieda moved northeastward and transformed into a midlatitude cyclone.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803F-4EE9-233E-CCDB-EFE26B5B42D8}"/>
              </a:ext>
            </a:extLst>
          </p:cNvPr>
          <p:cNvSpPr>
            <a:spLocks noGrp="1"/>
          </p:cNvSpPr>
          <p:nvPr>
            <p:ph type="title"/>
          </p:nvPr>
        </p:nvSpPr>
        <p:spPr/>
        <p:txBody>
          <a:bodyPr/>
          <a:lstStyle/>
          <a:p>
            <a:r>
              <a:rPr lang="en-US" b="1" dirty="0">
                <a:solidFill>
                  <a:schemeClr val="bg2"/>
                </a:solidFill>
              </a:rPr>
              <a:t>Frieda Underwent Extratropical Transition (ET)</a:t>
            </a:r>
          </a:p>
        </p:txBody>
      </p:sp>
      <p:pic>
        <p:nvPicPr>
          <p:cNvPr id="5" name="Content Placeholder 4" descr="A close-up of a monkey&#10;&#10;Description automatically generated with low confidence">
            <a:extLst>
              <a:ext uri="{FF2B5EF4-FFF2-40B4-BE49-F238E27FC236}">
                <a16:creationId xmlns:a16="http://schemas.microsoft.com/office/drawing/2014/main" id="{05F0D260-0013-2924-7250-430A5343B88E}"/>
              </a:ext>
            </a:extLst>
          </p:cNvPr>
          <p:cNvPicPr>
            <a:picLocks noGrp="1" noChangeAspect="1"/>
          </p:cNvPicPr>
          <p:nvPr>
            <p:ph idx="1"/>
          </p:nvPr>
        </p:nvPicPr>
        <p:blipFill>
          <a:blip r:embed="rId2"/>
          <a:stretch>
            <a:fillRect/>
          </a:stretch>
        </p:blipFill>
        <p:spPr>
          <a:xfrm>
            <a:off x="1512070" y="1981200"/>
            <a:ext cx="6119859" cy="4114800"/>
          </a:xfrm>
        </p:spPr>
      </p:pic>
    </p:spTree>
    <p:extLst>
      <p:ext uri="{BB962C8B-B14F-4D97-AF65-F5344CB8AC3E}">
        <p14:creationId xmlns:p14="http://schemas.microsoft.com/office/powerpoint/2010/main" val="1587951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B3FD739E-C83F-6575-E111-37F112D53487}"/>
              </a:ext>
            </a:extLst>
          </p:cNvPr>
          <p:cNvSpPr>
            <a:spLocks noGrp="1"/>
          </p:cNvSpPr>
          <p:nvPr>
            <p:ph type="title"/>
          </p:nvPr>
        </p:nvSpPr>
        <p:spPr>
          <a:xfrm>
            <a:off x="609600" y="0"/>
            <a:ext cx="7772400" cy="1143000"/>
          </a:xfrm>
        </p:spPr>
        <p:txBody>
          <a:bodyPr/>
          <a:lstStyle/>
          <a:p>
            <a:r>
              <a:rPr lang="en-US" altLang="en-US" sz="4000" dirty="0">
                <a:solidFill>
                  <a:schemeClr val="accent1"/>
                </a:solidFill>
                <a:ea typeface="ＭＳ Ｐゴシック" panose="020B0600070205080204" pitchFamily="34" charset="-128"/>
              </a:rPr>
              <a:t>Why the tropical connection helps</a:t>
            </a:r>
          </a:p>
        </p:txBody>
      </p:sp>
      <p:sp>
        <p:nvSpPr>
          <p:cNvPr id="67587" name="Content Placeholder 2">
            <a:extLst>
              <a:ext uri="{FF2B5EF4-FFF2-40B4-BE49-F238E27FC236}">
                <a16:creationId xmlns:a16="http://schemas.microsoft.com/office/drawing/2014/main" id="{7B3C5306-4838-17A9-226E-823E5D401BF0}"/>
              </a:ext>
            </a:extLst>
          </p:cNvPr>
          <p:cNvSpPr>
            <a:spLocks noGrp="1"/>
          </p:cNvSpPr>
          <p:nvPr>
            <p:ph idx="1"/>
          </p:nvPr>
        </p:nvSpPr>
        <p:spPr>
          <a:xfrm>
            <a:off x="228600" y="914400"/>
            <a:ext cx="8763000" cy="4114800"/>
          </a:xfrm>
        </p:spPr>
        <p:txBody>
          <a:bodyPr/>
          <a:lstStyle/>
          <a:p>
            <a:pPr marL="0" indent="0">
              <a:buNone/>
            </a:pPr>
            <a:r>
              <a:rPr lang="en-US" altLang="en-US" sz="2800" dirty="0">
                <a:solidFill>
                  <a:srgbClr val="000073"/>
                </a:solidFill>
                <a:ea typeface="ＭＳ Ｐゴシック" panose="020B0600070205080204" pitchFamily="34" charset="-128"/>
              </a:rPr>
              <a:t>During ET the tropical storm can interact with the jet stream, producing an amplification of an atmospheric wave train, sometimes producing a deep trough over the eastern Pacific.</a:t>
            </a:r>
          </a:p>
        </p:txBody>
      </p:sp>
      <p:pic>
        <p:nvPicPr>
          <p:cNvPr id="67588" name="Picture 3" descr="et.tiff">
            <a:extLst>
              <a:ext uri="{FF2B5EF4-FFF2-40B4-BE49-F238E27FC236}">
                <a16:creationId xmlns:a16="http://schemas.microsoft.com/office/drawing/2014/main" id="{71EA7DCE-98E8-6F8D-09AD-D68EAE1A18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582" y="3147219"/>
            <a:ext cx="716683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24278088-7A0E-A85B-B602-51CF8B1ABFBD}"/>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62467" name="Content Placeholder 3" descr="500hpa.tiff">
            <a:extLst>
              <a:ext uri="{FF2B5EF4-FFF2-40B4-BE49-F238E27FC236}">
                <a16:creationId xmlns:a16="http://schemas.microsoft.com/office/drawing/2014/main" id="{9EF4FE79-57EB-56CD-AE20-08A9E804DA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053" r="-25053"/>
          <a:stretch>
            <a:fillRect/>
          </a:stretch>
        </p:blipFill>
        <p:spPr>
          <a:xfrm>
            <a:off x="-381000" y="762000"/>
            <a:ext cx="10363200" cy="54864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A9339E4F-2835-4C4E-AC9D-44DEACE77526}"/>
              </a:ext>
            </a:extLst>
          </p:cNvPr>
          <p:cNvSpPr>
            <a:spLocks noGrp="1"/>
          </p:cNvSpPr>
          <p:nvPr>
            <p:ph type="title"/>
          </p:nvPr>
        </p:nvSpPr>
        <p:spPr>
          <a:xfrm>
            <a:off x="659969" y="152400"/>
            <a:ext cx="7772400" cy="914400"/>
          </a:xfrm>
        </p:spPr>
        <p:txBody>
          <a:bodyPr/>
          <a:lstStyle/>
          <a:p>
            <a:r>
              <a:rPr lang="en-US" altLang="en-US" dirty="0">
                <a:solidFill>
                  <a:srgbClr val="3366CC"/>
                </a:solidFill>
                <a:ea typeface="ＭＳ Ｐゴシック" panose="020B0600070205080204" pitchFamily="34" charset="-128"/>
              </a:rPr>
              <a:t>Why tropical connection helps</a:t>
            </a:r>
          </a:p>
        </p:txBody>
      </p:sp>
      <p:sp>
        <p:nvSpPr>
          <p:cNvPr id="69635" name="Content Placeholder 2">
            <a:extLst>
              <a:ext uri="{FF2B5EF4-FFF2-40B4-BE49-F238E27FC236}">
                <a16:creationId xmlns:a16="http://schemas.microsoft.com/office/drawing/2014/main" id="{5AB82157-91CD-B883-CFB8-973025BBCF15}"/>
              </a:ext>
            </a:extLst>
          </p:cNvPr>
          <p:cNvSpPr>
            <a:spLocks noGrp="1"/>
          </p:cNvSpPr>
          <p:nvPr>
            <p:ph idx="1"/>
          </p:nvPr>
        </p:nvSpPr>
        <p:spPr>
          <a:xfrm>
            <a:off x="689674" y="1219200"/>
            <a:ext cx="7772400" cy="4114800"/>
          </a:xfrm>
        </p:spPr>
        <p:txBody>
          <a:bodyPr/>
          <a:lstStyle/>
          <a:p>
            <a:r>
              <a:rPr lang="en-US" altLang="en-US" dirty="0">
                <a:solidFill>
                  <a:srgbClr val="000073"/>
                </a:solidFill>
                <a:ea typeface="ＭＳ Ｐゴシック" panose="020B0600070205080204" pitchFamily="34" charset="-128"/>
              </a:rPr>
              <a:t>Some tropical disturbances can maintain some of the lower circulation and then move through the large-scale pattern until this get into a favorable position—the eastern side of the trough!-- over the eastern Pacific.</a:t>
            </a:r>
          </a:p>
          <a:p>
            <a:r>
              <a:rPr lang="en-US" altLang="en-US" dirty="0">
                <a:solidFill>
                  <a:srgbClr val="000073"/>
                </a:solidFill>
                <a:ea typeface="ＭＳ Ｐゴシック" panose="020B0600070205080204" pitchFamily="34" charset="-128"/>
              </a:rPr>
              <a:t>There they explode!</a:t>
            </a:r>
          </a:p>
        </p:txBody>
      </p:sp>
      <p:pic>
        <p:nvPicPr>
          <p:cNvPr id="2" name="Content Placeholder 3" descr="ropebattling.jpg">
            <a:extLst>
              <a:ext uri="{FF2B5EF4-FFF2-40B4-BE49-F238E27FC236}">
                <a16:creationId xmlns:a16="http://schemas.microsoft.com/office/drawing/2014/main" id="{3BAA181C-72A1-66F3-9D76-743DB1D99B7E}"/>
              </a:ext>
            </a:extLst>
          </p:cNvPr>
          <p:cNvPicPr>
            <a:picLocks noChangeAspect="1"/>
          </p:cNvPicPr>
          <p:nvPr/>
        </p:nvPicPr>
        <p:blipFill rotWithShape="1">
          <a:blip r:embed="rId2">
            <a:extLst>
              <a:ext uri="{28A0092B-C50C-407E-A947-70E740481C1C}">
                <a14:useLocalDpi xmlns:a14="http://schemas.microsoft.com/office/drawing/2010/main" val="0"/>
              </a:ext>
            </a:extLst>
          </a:blip>
          <a:srcRect l="1484" r="902"/>
          <a:stretch/>
        </p:blipFill>
        <p:spPr bwMode="auto">
          <a:xfrm>
            <a:off x="4876800" y="4094617"/>
            <a:ext cx="3886200" cy="247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B48E1F82-14A6-DB0A-F86E-7E97CEAC3266}"/>
              </a:ext>
            </a:extLst>
          </p:cNvPr>
          <p:cNvSpPr>
            <a:spLocks noGrp="1"/>
          </p:cNvSpPr>
          <p:nvPr>
            <p:ph type="title"/>
          </p:nvPr>
        </p:nvSpPr>
        <p:spPr>
          <a:xfrm>
            <a:off x="511444" y="755328"/>
            <a:ext cx="8077200" cy="1143000"/>
          </a:xfrm>
        </p:spPr>
        <p:txBody>
          <a:bodyPr/>
          <a:lstStyle/>
          <a:p>
            <a:r>
              <a:rPr lang="en-US" altLang="en-US" sz="4000" b="1" dirty="0">
                <a:solidFill>
                  <a:schemeClr val="bg2"/>
                </a:solidFill>
                <a:ea typeface="ＭＳ Ｐゴシック" panose="020B0600070205080204" pitchFamily="34" charset="-128"/>
              </a:rPr>
              <a:t>Could a modern weather prediction model run at high resolution accurately forecast the CD Storm?</a:t>
            </a:r>
          </a:p>
        </p:txBody>
      </p:sp>
      <p:sp>
        <p:nvSpPr>
          <p:cNvPr id="70659" name="Content Placeholder 2">
            <a:extLst>
              <a:ext uri="{FF2B5EF4-FFF2-40B4-BE49-F238E27FC236}">
                <a16:creationId xmlns:a16="http://schemas.microsoft.com/office/drawing/2014/main" id="{94BEDC7A-E59F-0BCE-0747-EBD7F4039D58}"/>
              </a:ext>
            </a:extLst>
          </p:cNvPr>
          <p:cNvSpPr>
            <a:spLocks noGrp="1"/>
          </p:cNvSpPr>
          <p:nvPr>
            <p:ph idx="1"/>
          </p:nvPr>
        </p:nvSpPr>
        <p:spPr>
          <a:xfrm>
            <a:off x="548898" y="2952427"/>
            <a:ext cx="7391400" cy="3886200"/>
          </a:xfrm>
        </p:spPr>
        <p:txBody>
          <a:bodyPr/>
          <a:lstStyle/>
          <a:p>
            <a:r>
              <a:rPr lang="en-US" altLang="en-US" dirty="0">
                <a:solidFill>
                  <a:srgbClr val="000099"/>
                </a:solidFill>
                <a:ea typeface="ＭＳ Ｐゴシック" panose="020B0600070205080204" pitchFamily="34" charset="-128"/>
              </a:rPr>
              <a:t>Rick Steed ran the WRF model, initialized the NCEP reanalysis grids.</a:t>
            </a:r>
          </a:p>
          <a:p>
            <a:r>
              <a:rPr lang="en-US" altLang="en-US" dirty="0">
                <a:solidFill>
                  <a:srgbClr val="000099"/>
                </a:solidFill>
                <a:ea typeface="ＭＳ Ｐゴシック" panose="020B0600070205080204" pitchFamily="34" charset="-128"/>
              </a:rPr>
              <a:t>Dave Ovens did the same with the 20</a:t>
            </a:r>
            <a:r>
              <a:rPr lang="en-US" altLang="en-US" baseline="30000" dirty="0">
                <a:solidFill>
                  <a:srgbClr val="000099"/>
                </a:solidFill>
                <a:ea typeface="ＭＳ Ｐゴシック" panose="020B0600070205080204" pitchFamily="34" charset="-128"/>
              </a:rPr>
              <a:t>th</a:t>
            </a:r>
            <a:r>
              <a:rPr lang="en-US" altLang="en-US" dirty="0">
                <a:solidFill>
                  <a:srgbClr val="000099"/>
                </a:solidFill>
                <a:ea typeface="ＭＳ Ｐゴシック" panose="020B0600070205080204" pitchFamily="34" charset="-128"/>
              </a:rPr>
              <a:t> Century Reanalysis Grids</a:t>
            </a:r>
          </a:p>
        </p:txBody>
      </p:sp>
      <p:pic>
        <p:nvPicPr>
          <p:cNvPr id="70660" name="Picture 3" descr="steed.tiff">
            <a:extLst>
              <a:ext uri="{FF2B5EF4-FFF2-40B4-BE49-F238E27FC236}">
                <a16:creationId xmlns:a16="http://schemas.microsoft.com/office/drawing/2014/main" id="{59994A0E-77C8-0F07-823A-E9A0FAC246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37450" y="2895600"/>
            <a:ext cx="1308100" cy="155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smiling for the camera&#10;&#10;Description automatically generated with medium confidence">
            <a:extLst>
              <a:ext uri="{FF2B5EF4-FFF2-40B4-BE49-F238E27FC236}">
                <a16:creationId xmlns:a16="http://schemas.microsoft.com/office/drawing/2014/main" id="{218AA0C1-9A8C-B59E-9076-D29D691310B8}"/>
              </a:ext>
            </a:extLst>
          </p:cNvPr>
          <p:cNvPicPr>
            <a:picLocks noChangeAspect="1"/>
          </p:cNvPicPr>
          <p:nvPr/>
        </p:nvPicPr>
        <p:blipFill>
          <a:blip r:embed="rId3"/>
          <a:stretch>
            <a:fillRect/>
          </a:stretch>
        </p:blipFill>
        <p:spPr>
          <a:xfrm>
            <a:off x="7537450" y="4803613"/>
            <a:ext cx="1308100" cy="13081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12E32F8-B6D9-307D-307B-77E5939669B4}"/>
              </a:ext>
            </a:extLst>
          </p:cNvPr>
          <p:cNvSpPr>
            <a:spLocks noGrp="1"/>
          </p:cNvSpPr>
          <p:nvPr>
            <p:ph type="title"/>
          </p:nvPr>
        </p:nvSpPr>
        <p:spPr>
          <a:xfrm>
            <a:off x="762000" y="2819400"/>
            <a:ext cx="7772400" cy="1143000"/>
          </a:xfrm>
        </p:spPr>
        <p:txBody>
          <a:bodyPr/>
          <a:lstStyle/>
          <a:p>
            <a:r>
              <a:rPr lang="en-US" altLang="en-US" dirty="0">
                <a:solidFill>
                  <a:srgbClr val="000099"/>
                </a:solidFill>
                <a:ea typeface="ＭＳ Ｐゴシック" panose="020B0600070205080204" pitchFamily="34" charset="-128"/>
              </a:rPr>
              <a:t>The Answer:  </a:t>
            </a:r>
            <a:r>
              <a:rPr lang="en-US" altLang="en-US" dirty="0">
                <a:solidFill>
                  <a:srgbClr val="FF0000"/>
                </a:solidFill>
                <a:ea typeface="ＭＳ Ｐゴシック" panose="020B0600070205080204" pitchFamily="34" charset="-128"/>
              </a:rPr>
              <a:t>No</a:t>
            </a:r>
            <a:br>
              <a:rPr lang="en-US" altLang="en-US" dirty="0">
                <a:solidFill>
                  <a:srgbClr val="000099"/>
                </a:solidFill>
                <a:ea typeface="ＭＳ Ｐゴシック" panose="020B0600070205080204" pitchFamily="34" charset="-128"/>
              </a:rPr>
            </a:br>
            <a:br>
              <a:rPr lang="en-US" altLang="en-US" dirty="0">
                <a:solidFill>
                  <a:srgbClr val="000099"/>
                </a:solidFill>
                <a:ea typeface="ＭＳ Ｐゴシック" panose="020B0600070205080204" pitchFamily="34" charset="-128"/>
              </a:rPr>
            </a:br>
            <a:r>
              <a:rPr lang="en-US" altLang="en-US" dirty="0">
                <a:solidFill>
                  <a:srgbClr val="000099"/>
                </a:solidFill>
                <a:ea typeface="ＭＳ Ｐゴシック" panose="020B0600070205080204" pitchFamily="34" charset="-128"/>
              </a:rPr>
              <a:t>Consider a forecast begun the day before (October 11</a:t>
            </a:r>
            <a:r>
              <a:rPr lang="en-US" altLang="en-US" baseline="30000" dirty="0">
                <a:solidFill>
                  <a:srgbClr val="000099"/>
                </a:solidFill>
                <a:ea typeface="ＭＳ Ｐゴシック" panose="020B0600070205080204" pitchFamily="34" charset="-128"/>
              </a:rPr>
              <a:t>th</a:t>
            </a:r>
            <a:r>
              <a:rPr lang="en-US" altLang="en-US" dirty="0">
                <a:solidFill>
                  <a:srgbClr val="000099"/>
                </a:solidFill>
                <a:ea typeface="ＭＳ Ｐゴシック" panose="020B0600070205080204" pitchFamily="34" charset="-128"/>
              </a:rPr>
              <a:t>) at 5 AM.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C252C2C7-B372-216C-9B97-8C08FFBEF5F2}"/>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2707" name="Content Placeholder 3" descr="columbussimulation1.tiff">
            <a:extLst>
              <a:ext uri="{FF2B5EF4-FFF2-40B4-BE49-F238E27FC236}">
                <a16:creationId xmlns:a16="http://schemas.microsoft.com/office/drawing/2014/main" id="{C66A113A-872C-24D0-F8FE-CE53E2A993D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28600"/>
            <a:ext cx="6859588" cy="6383338"/>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4FE36BA-ADC3-6892-BDC1-E02B04183D70}"/>
              </a:ext>
            </a:extLst>
          </p:cNvPr>
          <p:cNvSpPr>
            <a:spLocks noGrp="1"/>
          </p:cNvSpPr>
          <p:nvPr>
            <p:ph type="title"/>
          </p:nvPr>
        </p:nvSpPr>
        <p:spPr/>
        <p:txBody>
          <a:bodyPr/>
          <a:lstStyle/>
          <a:p>
            <a:r>
              <a:rPr lang="en-US" altLang="en-US" dirty="0">
                <a:ea typeface="ＭＳ Ｐゴシック" panose="020B0600070205080204" pitchFamily="34" charset="-128"/>
              </a:rPr>
              <a:t>1</a:t>
            </a:r>
          </a:p>
        </p:txBody>
      </p:sp>
      <p:pic>
        <p:nvPicPr>
          <p:cNvPr id="73731" name="Content Placeholder 3" descr="columbus2sim.tiff">
            <a:extLst>
              <a:ext uri="{FF2B5EF4-FFF2-40B4-BE49-F238E27FC236}">
                <a16:creationId xmlns:a16="http://schemas.microsoft.com/office/drawing/2014/main" id="{9D922424-B002-3DA6-8DFE-45210064ED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304800"/>
            <a:ext cx="6488113" cy="622458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27AE300-6A69-D988-0B43-57B6ABA7BAA6}"/>
              </a:ext>
            </a:extLst>
          </p:cNvPr>
          <p:cNvSpPr>
            <a:spLocks noGrp="1" noChangeArrowheads="1"/>
          </p:cNvSpPr>
          <p:nvPr>
            <p:ph type="title"/>
          </p:nvPr>
        </p:nvSpPr>
        <p:spPr>
          <a:xfrm>
            <a:off x="990600" y="304800"/>
            <a:ext cx="7543800" cy="152400"/>
          </a:xfrm>
        </p:spPr>
        <p:txBody>
          <a:bodyPr/>
          <a:lstStyle/>
          <a:p>
            <a:pPr>
              <a:defRPr/>
            </a:pPr>
            <a:r>
              <a:rPr lang="en-US" sz="3600" b="1" dirty="0">
                <a:solidFill>
                  <a:schemeClr val="accent1">
                    <a:lumMod val="75000"/>
                  </a:schemeClr>
                </a:solidFill>
                <a:ea typeface="ＭＳ Ｐゴシック" pitchFamily="-84" charset="-128"/>
                <a:cs typeface="ＭＳ Ｐゴシック" pitchFamily="-84" charset="-128"/>
              </a:rPr>
              <a:t>The Great Gale: January 9, 1880</a:t>
            </a:r>
          </a:p>
        </p:txBody>
      </p:sp>
      <p:sp>
        <p:nvSpPr>
          <p:cNvPr id="18435" name="Rectangle 3">
            <a:extLst>
              <a:ext uri="{FF2B5EF4-FFF2-40B4-BE49-F238E27FC236}">
                <a16:creationId xmlns:a16="http://schemas.microsoft.com/office/drawing/2014/main" id="{8FAD77C2-8E0F-3063-174B-EDBA0A1DB1A9}"/>
              </a:ext>
            </a:extLst>
          </p:cNvPr>
          <p:cNvSpPr>
            <a:spLocks noGrp="1" noChangeArrowheads="1"/>
          </p:cNvSpPr>
          <p:nvPr>
            <p:ph type="body" idx="1"/>
          </p:nvPr>
        </p:nvSpPr>
        <p:spPr>
          <a:xfrm>
            <a:off x="304800" y="762000"/>
            <a:ext cx="8458200" cy="3657600"/>
          </a:xfrm>
        </p:spPr>
        <p:txBody>
          <a:bodyPr/>
          <a:lstStyle/>
          <a:p>
            <a:pPr algn="just">
              <a:lnSpc>
                <a:spcPct val="90000"/>
              </a:lnSpc>
            </a:pPr>
            <a:r>
              <a:rPr lang="en-US" altLang="en-US" dirty="0">
                <a:solidFill>
                  <a:srgbClr val="000073"/>
                </a:solidFill>
                <a:ea typeface="ＭＳ Ｐゴシック" panose="020B0600070205080204" pitchFamily="34" charset="-128"/>
                <a:cs typeface="Times New Roman" panose="02020603050405020304" pitchFamily="18" charset="0"/>
              </a:rPr>
              <a:t>Hit northern Oregon and southern Washington toppling tens of thousands of trees.  </a:t>
            </a:r>
          </a:p>
          <a:p>
            <a:pPr algn="just">
              <a:lnSpc>
                <a:spcPct val="90000"/>
              </a:lnSpc>
            </a:pPr>
            <a:r>
              <a:rPr lang="en-US" altLang="en-US" dirty="0">
                <a:solidFill>
                  <a:srgbClr val="000073"/>
                </a:solidFill>
                <a:ea typeface="ＭＳ Ｐゴシック" panose="020B0600070205080204" pitchFamily="34" charset="-128"/>
                <a:cs typeface="Times New Roman" panose="02020603050405020304" pitchFamily="18" charset="0"/>
              </a:rPr>
              <a:t>Wind gusts were estimated to reach 138 mph on the coast and 70-80 mph in the interior.</a:t>
            </a:r>
          </a:p>
          <a:p>
            <a:pPr algn="just">
              <a:lnSpc>
                <a:spcPct val="90000"/>
              </a:lnSpc>
            </a:pPr>
            <a:r>
              <a:rPr lang="en-US" altLang="en-US" dirty="0">
                <a:solidFill>
                  <a:srgbClr val="000073"/>
                </a:solidFill>
                <a:ea typeface="ＭＳ Ｐゴシック" panose="020B0600070205080204" pitchFamily="34" charset="-128"/>
                <a:cs typeface="Times New Roman" panose="02020603050405020304" pitchFamily="18" charset="0"/>
              </a:rPr>
              <a:t>Buildings throughout the Willamette Valley, were damaged or destroyed.  Part of the roof of the Oregon State Capital in Salem was blown off.  </a:t>
            </a:r>
          </a:p>
          <a:p>
            <a:pPr algn="just">
              <a:lnSpc>
                <a:spcPct val="90000"/>
              </a:lnSpc>
            </a:pPr>
            <a:r>
              <a:rPr lang="en-US" altLang="en-US" dirty="0">
                <a:solidFill>
                  <a:srgbClr val="000073"/>
                </a:solidFill>
                <a:ea typeface="ＭＳ Ｐゴシック" panose="020B0600070205080204" pitchFamily="34" charset="-128"/>
                <a:cs typeface="Times New Roman" panose="02020603050405020304" pitchFamily="18" charset="0"/>
              </a:rPr>
              <a:t>955 hPa central pressure and</a:t>
            </a:r>
          </a:p>
          <a:p>
            <a:pPr algn="just">
              <a:lnSpc>
                <a:spcPct val="90000"/>
              </a:lnSpc>
            </a:pPr>
            <a:r>
              <a:rPr lang="en-US" altLang="en-US" dirty="0">
                <a:solidFill>
                  <a:srgbClr val="000073"/>
                </a:solidFill>
                <a:ea typeface="ＭＳ Ｐゴシック" panose="020B0600070205080204" pitchFamily="34" charset="-128"/>
                <a:cs typeface="Times New Roman" panose="02020603050405020304" pitchFamily="18" charset="0"/>
              </a:rPr>
              <a:t>The equal of the CD storm?</a:t>
            </a:r>
            <a:endParaRPr lang="en-US" altLang="en-US" dirty="0">
              <a:solidFill>
                <a:srgbClr val="000073"/>
              </a:solidFill>
              <a:ea typeface="ＭＳ Ｐゴシック" panose="020B0600070205080204" pitchFamily="34" charset="-128"/>
            </a:endParaRPr>
          </a:p>
        </p:txBody>
      </p:sp>
      <p:pic>
        <p:nvPicPr>
          <p:cNvPr id="18436" name="Picture 4" descr="C:\Documents and Settings\Cliff Mass\Desktop\st454.jpg">
            <a:extLst>
              <a:ext uri="{FF2B5EF4-FFF2-40B4-BE49-F238E27FC236}">
                <a16:creationId xmlns:a16="http://schemas.microsoft.com/office/drawing/2014/main" id="{A7AF4E0F-EB72-59EF-0042-0CB3E6C23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648200"/>
            <a:ext cx="3197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4DEEB5FA-2D3E-628D-56CC-0251AE2DEA97}"/>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4755" name="Content Placeholder 3" descr="columbus3.tiff">
            <a:extLst>
              <a:ext uri="{FF2B5EF4-FFF2-40B4-BE49-F238E27FC236}">
                <a16:creationId xmlns:a16="http://schemas.microsoft.com/office/drawing/2014/main" id="{151CE9A7-468F-FD53-5973-44104B71849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52400"/>
            <a:ext cx="6677025" cy="6526213"/>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EC7DC339-B47D-D3C8-CB59-B708984E3BAB}"/>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5779" name="Content Placeholder 3" descr="10PMcolumbus.tiff">
            <a:extLst>
              <a:ext uri="{FF2B5EF4-FFF2-40B4-BE49-F238E27FC236}">
                <a16:creationId xmlns:a16="http://schemas.microsoft.com/office/drawing/2014/main" id="{1D67A7E5-7DF6-FF56-A6BD-A4B8768490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228600"/>
            <a:ext cx="6489700" cy="62230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C67D-C2C9-510D-4560-0BB62BA0E800}"/>
              </a:ext>
            </a:extLst>
          </p:cNvPr>
          <p:cNvSpPr>
            <a:spLocks noGrp="1"/>
          </p:cNvSpPr>
          <p:nvPr>
            <p:ph type="title"/>
          </p:nvPr>
        </p:nvSpPr>
        <p:spPr/>
        <p:txBody>
          <a:bodyPr/>
          <a:lstStyle/>
          <a:p>
            <a:endParaRPr lang="en-US" dirty="0"/>
          </a:p>
        </p:txBody>
      </p:sp>
      <p:pic>
        <p:nvPicPr>
          <p:cNvPr id="5" name="Content Placeholder 4" descr="Map&#10;&#10;Description automatically generated">
            <a:extLst>
              <a:ext uri="{FF2B5EF4-FFF2-40B4-BE49-F238E27FC236}">
                <a16:creationId xmlns:a16="http://schemas.microsoft.com/office/drawing/2014/main" id="{4E066559-6C3E-98EA-C587-E173CCD4CB0F}"/>
              </a:ext>
            </a:extLst>
          </p:cNvPr>
          <p:cNvPicPr>
            <a:picLocks noGrp="1" noChangeAspect="1"/>
          </p:cNvPicPr>
          <p:nvPr>
            <p:ph idx="1"/>
          </p:nvPr>
        </p:nvPicPr>
        <p:blipFill rotWithShape="1">
          <a:blip r:embed="rId2"/>
          <a:srcRect l="3704" r="55556" b="16353"/>
          <a:stretch/>
        </p:blipFill>
        <p:spPr>
          <a:xfrm>
            <a:off x="217670" y="392930"/>
            <a:ext cx="2768569" cy="5684311"/>
          </a:xfrm>
        </p:spPr>
      </p:pic>
      <p:pic>
        <p:nvPicPr>
          <p:cNvPr id="7" name="Picture 6" descr="Map&#10;&#10;Description automatically generated">
            <a:extLst>
              <a:ext uri="{FF2B5EF4-FFF2-40B4-BE49-F238E27FC236}">
                <a16:creationId xmlns:a16="http://schemas.microsoft.com/office/drawing/2014/main" id="{03D8607B-825A-79C8-627A-96DE0D767B0D}"/>
              </a:ext>
            </a:extLst>
          </p:cNvPr>
          <p:cNvPicPr>
            <a:picLocks noChangeAspect="1"/>
          </p:cNvPicPr>
          <p:nvPr/>
        </p:nvPicPr>
        <p:blipFill rotWithShape="1">
          <a:blip r:embed="rId3"/>
          <a:srcRect l="3828" r="53505" b="16000"/>
          <a:stretch/>
        </p:blipFill>
        <p:spPr>
          <a:xfrm>
            <a:off x="3128365" y="431677"/>
            <a:ext cx="2887269" cy="5684310"/>
          </a:xfrm>
          <a:prstGeom prst="rect">
            <a:avLst/>
          </a:prstGeom>
        </p:spPr>
      </p:pic>
      <p:pic>
        <p:nvPicPr>
          <p:cNvPr id="9" name="Picture 8" descr="Map&#10;&#10;Description automatically generated">
            <a:extLst>
              <a:ext uri="{FF2B5EF4-FFF2-40B4-BE49-F238E27FC236}">
                <a16:creationId xmlns:a16="http://schemas.microsoft.com/office/drawing/2014/main" id="{C9D12E78-CA4A-23F6-16ED-C778308FAEEB}"/>
              </a:ext>
            </a:extLst>
          </p:cNvPr>
          <p:cNvPicPr>
            <a:picLocks noChangeAspect="1"/>
          </p:cNvPicPr>
          <p:nvPr/>
        </p:nvPicPr>
        <p:blipFill rotWithShape="1">
          <a:blip r:embed="rId4"/>
          <a:srcRect l="4000" r="54667" b="16040"/>
          <a:stretch/>
        </p:blipFill>
        <p:spPr>
          <a:xfrm>
            <a:off x="6111032" y="449757"/>
            <a:ext cx="2789467" cy="5666230"/>
          </a:xfrm>
          <a:prstGeom prst="rect">
            <a:avLst/>
          </a:prstGeom>
        </p:spPr>
      </p:pic>
    </p:spTree>
    <p:extLst>
      <p:ext uri="{BB962C8B-B14F-4D97-AF65-F5344CB8AC3E}">
        <p14:creationId xmlns:p14="http://schemas.microsoft.com/office/powerpoint/2010/main" val="2424299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4A808769-B024-D397-79F5-40456CD6A5AD}"/>
              </a:ext>
            </a:extLst>
          </p:cNvPr>
          <p:cNvSpPr>
            <a:spLocks noGrp="1"/>
          </p:cNvSpPr>
          <p:nvPr>
            <p:ph type="title"/>
          </p:nvPr>
        </p:nvSpPr>
        <p:spPr>
          <a:xfrm>
            <a:off x="685800" y="304800"/>
            <a:ext cx="7772400" cy="1143000"/>
          </a:xfrm>
        </p:spPr>
        <p:txBody>
          <a:bodyPr/>
          <a:lstStyle/>
          <a:p>
            <a:r>
              <a:rPr lang="en-US" altLang="en-US" b="1" dirty="0">
                <a:solidFill>
                  <a:schemeClr val="bg2"/>
                </a:solidFill>
                <a:ea typeface="ＭＳ Ｐゴシック" panose="020B0600070205080204" pitchFamily="34" charset="-128"/>
              </a:rPr>
              <a:t>The Problem?  </a:t>
            </a:r>
          </a:p>
        </p:txBody>
      </p:sp>
      <p:sp>
        <p:nvSpPr>
          <p:cNvPr id="80899" name="Content Placeholder 2">
            <a:extLst>
              <a:ext uri="{FF2B5EF4-FFF2-40B4-BE49-F238E27FC236}">
                <a16:creationId xmlns:a16="http://schemas.microsoft.com/office/drawing/2014/main" id="{FCCC87ED-5034-D4EA-36E3-C55BC25FE027}"/>
              </a:ext>
            </a:extLst>
          </p:cNvPr>
          <p:cNvSpPr>
            <a:spLocks noGrp="1"/>
          </p:cNvSpPr>
          <p:nvPr>
            <p:ph idx="1"/>
          </p:nvPr>
        </p:nvSpPr>
        <p:spPr>
          <a:xfrm>
            <a:off x="212671" y="1473631"/>
            <a:ext cx="4231469" cy="4800600"/>
          </a:xfrm>
        </p:spPr>
        <p:txBody>
          <a:bodyPr/>
          <a:lstStyle/>
          <a:p>
            <a:r>
              <a:rPr lang="en-US" altLang="en-US" dirty="0">
                <a:solidFill>
                  <a:srgbClr val="000099"/>
                </a:solidFill>
                <a:ea typeface="ＭＳ Ｐゴシック" panose="020B0600070205080204" pitchFamily="34" charset="-128"/>
              </a:rPr>
              <a:t>The lack of data over the Pacific.</a:t>
            </a:r>
          </a:p>
          <a:p>
            <a:r>
              <a:rPr lang="en-US" altLang="en-US" dirty="0">
                <a:solidFill>
                  <a:srgbClr val="000099"/>
                </a:solidFill>
                <a:ea typeface="ＭＳ Ｐゴシック" panose="020B0600070205080204" pitchFamily="34" charset="-128"/>
              </a:rPr>
              <a:t>Just a few ship reports and island stations.</a:t>
            </a:r>
          </a:p>
          <a:p>
            <a:r>
              <a:rPr lang="en-US" altLang="en-US" dirty="0">
                <a:solidFill>
                  <a:srgbClr val="000099"/>
                </a:solidFill>
                <a:ea typeface="ＭＳ Ｐゴシック" panose="020B0600070205080204" pitchFamily="34" charset="-128"/>
              </a:rPr>
              <a:t>Today we have massive satellite data assets, buoys, ships, and aircraft observations.</a:t>
            </a:r>
          </a:p>
        </p:txBody>
      </p:sp>
      <p:pic>
        <p:nvPicPr>
          <p:cNvPr id="80900" name="Picture 3" descr="chart.tiff">
            <a:extLst>
              <a:ext uri="{FF2B5EF4-FFF2-40B4-BE49-F238E27FC236}">
                <a16:creationId xmlns:a16="http://schemas.microsoft.com/office/drawing/2014/main" id="{70BFA701-8BE9-2DD3-6D87-6852846BFDC4}"/>
              </a:ext>
            </a:extLst>
          </p:cNvPr>
          <p:cNvPicPr>
            <a:picLocks noChangeAspect="1"/>
          </p:cNvPicPr>
          <p:nvPr/>
        </p:nvPicPr>
        <p:blipFill>
          <a:blip r:embed="rId2">
            <a:extLst>
              <a:ext uri="{28A0092B-C50C-407E-A947-70E740481C1C}">
                <a14:useLocalDpi xmlns:a14="http://schemas.microsoft.com/office/drawing/2010/main" val="0"/>
              </a:ext>
            </a:extLst>
          </a:blip>
          <a:srcRect l="16290"/>
          <a:stretch>
            <a:fillRect/>
          </a:stretch>
        </p:blipFill>
        <p:spPr bwMode="auto">
          <a:xfrm>
            <a:off x="4724400" y="1676400"/>
            <a:ext cx="398017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63EB91CE-467E-FFF8-08EF-1FE20D0935D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81923" name="Content Placeholder 3" descr="trwnd9.gif">
            <a:extLst>
              <a:ext uri="{FF2B5EF4-FFF2-40B4-BE49-F238E27FC236}">
                <a16:creationId xmlns:a16="http://schemas.microsoft.com/office/drawing/2014/main" id="{F76272FD-6A11-769E-6405-15F0C6C50E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1219200" y="304800"/>
            <a:ext cx="10363200" cy="5486400"/>
          </a:xfrm>
        </p:spPr>
      </p:pic>
      <p:pic>
        <p:nvPicPr>
          <p:cNvPr id="81924" name="Picture 4" descr="fir97f20.jpg">
            <a:extLst>
              <a:ext uri="{FF2B5EF4-FFF2-40B4-BE49-F238E27FC236}">
                <a16:creationId xmlns:a16="http://schemas.microsoft.com/office/drawing/2014/main" id="{2CE4DDC9-FB78-A8E0-AD7E-E787C73B2D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33800"/>
            <a:ext cx="4572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buoys.tiff">
            <a:extLst>
              <a:ext uri="{FF2B5EF4-FFF2-40B4-BE49-F238E27FC236}">
                <a16:creationId xmlns:a16="http://schemas.microsoft.com/office/drawing/2014/main" id="{CB265847-8A7E-F00D-E0E0-29B548ADA7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86200"/>
            <a:ext cx="45529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848F1777-E528-C1C1-376B-181C9A5C385B}"/>
              </a:ext>
            </a:extLst>
          </p:cNvPr>
          <p:cNvSpPr>
            <a:spLocks noGrp="1"/>
          </p:cNvSpPr>
          <p:nvPr>
            <p:ph type="title"/>
          </p:nvPr>
        </p:nvSpPr>
        <p:spPr>
          <a:xfrm>
            <a:off x="685800" y="1219200"/>
            <a:ext cx="7772400" cy="1143000"/>
          </a:xfrm>
        </p:spPr>
        <p:txBody>
          <a:bodyPr/>
          <a:lstStyle/>
          <a:p>
            <a:r>
              <a:rPr lang="en-US" altLang="en-US" sz="4000" dirty="0">
                <a:solidFill>
                  <a:srgbClr val="000099"/>
                </a:solidFill>
                <a:ea typeface="ＭＳ Ｐゴシック" panose="020B0600070205080204" pitchFamily="34" charset="-128"/>
              </a:rPr>
              <a:t>Ever since the early 1990s meteorologists have successfully predicted nearly every major Pacific windstorm the day before…and many several days before.</a:t>
            </a:r>
          </a:p>
        </p:txBody>
      </p:sp>
      <p:pic>
        <p:nvPicPr>
          <p:cNvPr id="82947" name="Picture 3" descr="seattletimes.tiff                                              00029E37&#10;Cliff Disk                     BB5EA40C:">
            <a:extLst>
              <a:ext uri="{FF2B5EF4-FFF2-40B4-BE49-F238E27FC236}">
                <a16:creationId xmlns:a16="http://schemas.microsoft.com/office/drawing/2014/main" id="{738E50EF-357F-86DD-CDFA-E47F21D6A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657600"/>
            <a:ext cx="45720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1"/>
          <p:cNvSpPr txBox="1">
            <a:spLocks noGrp="1"/>
          </p:cNvSpPr>
          <p:nvPr>
            <p:ph type="title"/>
          </p:nvPr>
        </p:nvSpPr>
        <p:spPr>
          <a:xfrm>
            <a:off x="990600" y="7620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solidFill>
                  <a:srgbClr val="000090"/>
                </a:solidFill>
              </a:rPr>
              <a:t>Will Northwest Windstorms</a:t>
            </a:r>
            <a:br>
              <a:rPr lang="en-US" b="1" dirty="0">
                <a:solidFill>
                  <a:srgbClr val="000090"/>
                </a:solidFill>
              </a:rPr>
            </a:br>
            <a:r>
              <a:rPr lang="en-US" b="1" dirty="0">
                <a:solidFill>
                  <a:srgbClr val="000090"/>
                </a:solidFill>
              </a:rPr>
              <a:t>Increase in Intensity Under Global Warming?</a:t>
            </a:r>
            <a:endParaRPr dirty="0"/>
          </a:p>
        </p:txBody>
      </p:sp>
      <p:sp>
        <p:nvSpPr>
          <p:cNvPr id="550" name="Google Shape;550;p71"/>
          <p:cNvSpPr txBox="1">
            <a:spLocks noGrp="1"/>
          </p:cNvSpPr>
          <p:nvPr>
            <p:ph type="body" idx="1"/>
          </p:nvPr>
        </p:nvSpPr>
        <p:spPr>
          <a:xfrm>
            <a:off x="457200" y="1417638"/>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lt1"/>
              </a:buClr>
              <a:buSzPts val="3200"/>
              <a:buFont typeface="Times"/>
              <a:buNone/>
            </a:pPr>
            <a:endParaRPr dirty="0">
              <a:solidFill>
                <a:srgbClr val="002060"/>
              </a:solidFill>
            </a:endParaRPr>
          </a:p>
        </p:txBody>
      </p:sp>
      <p:pic>
        <p:nvPicPr>
          <p:cNvPr id="551" name="Google Shape;551;p71"/>
          <p:cNvPicPr preferRelativeResize="0"/>
          <p:nvPr/>
        </p:nvPicPr>
        <p:blipFill rotWithShape="1">
          <a:blip r:embed="rId3">
            <a:alphaModFix/>
          </a:blip>
          <a:srcRect/>
          <a:stretch/>
        </p:blipFill>
        <p:spPr>
          <a:xfrm>
            <a:off x="3276600" y="2676525"/>
            <a:ext cx="3810000" cy="32670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solidFill>
                  <a:schemeClr val="dk1"/>
                </a:solidFill>
              </a:rPr>
              <a:t>The Answer Appears to be No</a:t>
            </a:r>
            <a:endParaRPr b="1" dirty="0"/>
          </a:p>
        </p:txBody>
      </p:sp>
      <p:sp>
        <p:nvSpPr>
          <p:cNvPr id="557" name="Google Shape;557;p72"/>
          <p:cNvSpPr txBox="1">
            <a:spLocks noGrp="1"/>
          </p:cNvSpPr>
          <p:nvPr>
            <p:ph type="body" idx="1"/>
          </p:nvPr>
        </p:nvSpPr>
        <p:spPr>
          <a:xfrm>
            <a:off x="685800" y="182880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a:buChar char="•"/>
            </a:pPr>
            <a:r>
              <a:rPr lang="en-US" dirty="0">
                <a:solidFill>
                  <a:schemeClr val="dk1"/>
                </a:solidFill>
              </a:rPr>
              <a:t>No observed increasing trend </a:t>
            </a:r>
            <a:endParaRPr dirty="0"/>
          </a:p>
          <a:p>
            <a:pPr marL="342900" lvl="0" indent="-342900" algn="l" rtl="0">
              <a:spcBef>
                <a:spcPts val="640"/>
              </a:spcBef>
              <a:spcAft>
                <a:spcPts val="0"/>
              </a:spcAft>
              <a:buClr>
                <a:srgbClr val="002060"/>
              </a:buClr>
              <a:buSzPts val="3200"/>
              <a:buFont typeface="Times"/>
              <a:buChar char="•"/>
            </a:pPr>
            <a:r>
              <a:rPr lang="en-US" dirty="0">
                <a:solidFill>
                  <a:srgbClr val="002060"/>
                </a:solidFill>
              </a:rPr>
              <a:t>None suggested by climate models.</a:t>
            </a:r>
            <a:endParaRPr dirty="0"/>
          </a:p>
          <a:p>
            <a:pPr marL="342900" lvl="0" indent="-342900" algn="l" rtl="0">
              <a:spcBef>
                <a:spcPts val="640"/>
              </a:spcBef>
              <a:spcAft>
                <a:spcPts val="0"/>
              </a:spcAft>
              <a:buClr>
                <a:srgbClr val="002060"/>
              </a:buClr>
              <a:buSzPts val="3200"/>
              <a:buFont typeface="Times"/>
              <a:buChar char="•"/>
            </a:pPr>
            <a:r>
              <a:rPr lang="en-US" dirty="0">
                <a:solidFill>
                  <a:srgbClr val="002060"/>
                </a:solidFill>
              </a:rPr>
              <a:t>UW investigated this issue for Seattle City Light</a:t>
            </a:r>
            <a:endParaRPr dirty="0"/>
          </a:p>
          <a:p>
            <a:pPr marL="342900" lvl="0" indent="-139700" algn="l" rtl="0">
              <a:spcBef>
                <a:spcPts val="640"/>
              </a:spcBef>
              <a:spcAft>
                <a:spcPts val="0"/>
              </a:spcAft>
              <a:buClr>
                <a:schemeClr val="lt1"/>
              </a:buClr>
              <a:buSzPts val="3200"/>
              <a:buFont typeface="Times"/>
              <a:buNone/>
            </a:pPr>
            <a:endParaRPr dirty="0"/>
          </a:p>
        </p:txBody>
      </p:sp>
      <p:pic>
        <p:nvPicPr>
          <p:cNvPr id="558" name="Google Shape;558;p72"/>
          <p:cNvPicPr preferRelativeResize="0"/>
          <p:nvPr/>
        </p:nvPicPr>
        <p:blipFill rotWithShape="1">
          <a:blip r:embed="rId3">
            <a:alphaModFix/>
          </a:blip>
          <a:srcRect/>
          <a:stretch/>
        </p:blipFill>
        <p:spPr>
          <a:xfrm>
            <a:off x="4267200" y="4024745"/>
            <a:ext cx="2399300" cy="2057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52CA-F02E-0FF6-26D0-B3610945F93A}"/>
              </a:ext>
            </a:extLst>
          </p:cNvPr>
          <p:cNvSpPr>
            <a:spLocks noGrp="1"/>
          </p:cNvSpPr>
          <p:nvPr>
            <p:ph type="title"/>
          </p:nvPr>
        </p:nvSpPr>
        <p:spPr/>
        <p:txBody>
          <a:bodyPr/>
          <a:lstStyle/>
          <a:p>
            <a:endParaRPr lang="en-US" dirty="0"/>
          </a:p>
        </p:txBody>
      </p:sp>
      <p:pic>
        <p:nvPicPr>
          <p:cNvPr id="9" name="Picture 8" descr="Chart, line chart&#10;&#10;Description automatically generated">
            <a:extLst>
              <a:ext uri="{FF2B5EF4-FFF2-40B4-BE49-F238E27FC236}">
                <a16:creationId xmlns:a16="http://schemas.microsoft.com/office/drawing/2014/main" id="{3EF52EEF-1205-816C-B035-E21D24103557}"/>
              </a:ext>
            </a:extLst>
          </p:cNvPr>
          <p:cNvPicPr>
            <a:picLocks noChangeAspect="1"/>
          </p:cNvPicPr>
          <p:nvPr/>
        </p:nvPicPr>
        <p:blipFill>
          <a:blip r:embed="rId2"/>
          <a:stretch>
            <a:fillRect/>
          </a:stretch>
        </p:blipFill>
        <p:spPr>
          <a:xfrm>
            <a:off x="308029" y="838200"/>
            <a:ext cx="8115300" cy="5410200"/>
          </a:xfrm>
          <a:prstGeom prst="rect">
            <a:avLst/>
          </a:prstGeom>
        </p:spPr>
      </p:pic>
    </p:spTree>
    <p:extLst>
      <p:ext uri="{BB962C8B-B14F-4D97-AF65-F5344CB8AC3E}">
        <p14:creationId xmlns:p14="http://schemas.microsoft.com/office/powerpoint/2010/main" val="2586247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52CA-F02E-0FF6-26D0-B3610945F93A}"/>
              </a:ext>
            </a:extLst>
          </p:cNvPr>
          <p:cNvSpPr>
            <a:spLocks noGrp="1"/>
          </p:cNvSpPr>
          <p:nvPr>
            <p:ph type="title"/>
          </p:nvPr>
        </p:nvSpPr>
        <p:spPr/>
        <p:txBody>
          <a:bodyPr/>
          <a:lstStyle/>
          <a:p>
            <a:endParaRPr lang="en-US" dirty="0"/>
          </a:p>
        </p:txBody>
      </p:sp>
      <p:pic>
        <p:nvPicPr>
          <p:cNvPr id="7" name="Picture 6" descr="Chart, line chart, histogram&#10;&#10;Description automatically generated">
            <a:extLst>
              <a:ext uri="{FF2B5EF4-FFF2-40B4-BE49-F238E27FC236}">
                <a16:creationId xmlns:a16="http://schemas.microsoft.com/office/drawing/2014/main" id="{B59118E8-1A26-24BC-96CC-9499F053C975}"/>
              </a:ext>
            </a:extLst>
          </p:cNvPr>
          <p:cNvPicPr>
            <a:picLocks noChangeAspect="1"/>
          </p:cNvPicPr>
          <p:nvPr/>
        </p:nvPicPr>
        <p:blipFill>
          <a:blip r:embed="rId2"/>
          <a:stretch>
            <a:fillRect/>
          </a:stretch>
        </p:blipFill>
        <p:spPr>
          <a:xfrm>
            <a:off x="533400" y="685800"/>
            <a:ext cx="7754319" cy="5169546"/>
          </a:xfrm>
          <a:prstGeom prst="rect">
            <a:avLst/>
          </a:prstGeom>
        </p:spPr>
      </p:pic>
    </p:spTree>
    <p:extLst>
      <p:ext uri="{BB962C8B-B14F-4D97-AF65-F5344CB8AC3E}">
        <p14:creationId xmlns:p14="http://schemas.microsoft.com/office/powerpoint/2010/main" val="248244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7A694A9-4C4F-DD46-64A8-B4AD57DA92D3}"/>
              </a:ext>
            </a:extLst>
          </p:cNvPr>
          <p:cNvSpPr>
            <a:spLocks noGrp="1" noChangeArrowheads="1"/>
          </p:cNvSpPr>
          <p:nvPr>
            <p:ph type="title"/>
          </p:nvPr>
        </p:nvSpPr>
        <p:spPr>
          <a:xfrm>
            <a:off x="685800" y="457200"/>
            <a:ext cx="7772400" cy="533400"/>
          </a:xfrm>
        </p:spPr>
        <p:txBody>
          <a:bodyPr/>
          <a:lstStyle/>
          <a:p>
            <a:pPr eaLnBrk="1" hangingPunct="1"/>
            <a:r>
              <a:rPr lang="en-US" altLang="en-US" b="1" dirty="0">
                <a:ea typeface="ＭＳ Ｐゴシック" panose="020B0600070205080204" pitchFamily="34" charset="-128"/>
              </a:rPr>
              <a:t> </a:t>
            </a:r>
            <a:r>
              <a:rPr lang="en-US" altLang="en-US" b="1" dirty="0">
                <a:solidFill>
                  <a:srgbClr val="264D99"/>
                </a:solidFill>
                <a:ea typeface="ＭＳ Ｐゴシック" panose="020B0600070205080204" pitchFamily="34" charset="-128"/>
              </a:rPr>
              <a:t>January 29, 1921</a:t>
            </a:r>
          </a:p>
        </p:txBody>
      </p:sp>
      <p:sp>
        <p:nvSpPr>
          <p:cNvPr id="19459" name="Rectangle 3">
            <a:extLst>
              <a:ext uri="{FF2B5EF4-FFF2-40B4-BE49-F238E27FC236}">
                <a16:creationId xmlns:a16="http://schemas.microsoft.com/office/drawing/2014/main" id="{F2E86862-BE99-03F6-E32D-D5E298D42CCA}"/>
              </a:ext>
            </a:extLst>
          </p:cNvPr>
          <p:cNvSpPr>
            <a:spLocks noGrp="1" noChangeArrowheads="1"/>
          </p:cNvSpPr>
          <p:nvPr>
            <p:ph type="body" idx="1"/>
          </p:nvPr>
        </p:nvSpPr>
        <p:spPr>
          <a:xfrm>
            <a:off x="381000" y="1371600"/>
            <a:ext cx="8229600" cy="2514600"/>
          </a:xfrm>
        </p:spPr>
        <p:txBody>
          <a:bodyPr/>
          <a:lstStyle/>
          <a:p>
            <a:pPr marL="0" indent="0" eaLnBrk="1" hangingPunct="1">
              <a:lnSpc>
                <a:spcPct val="90000"/>
              </a:lnSpc>
              <a:buNone/>
            </a:pPr>
            <a:r>
              <a:rPr lang="en-US" altLang="en-US" b="1" dirty="0">
                <a:solidFill>
                  <a:srgbClr val="000073"/>
                </a:solidFill>
                <a:ea typeface="ＭＳ Ｐゴシック" panose="020B0600070205080204" pitchFamily="34" charset="-128"/>
              </a:rPr>
              <a:t>Hurricane-force winds struck the entire Washington Coast </a:t>
            </a:r>
          </a:p>
          <a:p>
            <a:pPr lvl="1" eaLnBrk="1" hangingPunct="1">
              <a:lnSpc>
                <a:spcPct val="90000"/>
              </a:lnSpc>
            </a:pPr>
            <a:r>
              <a:rPr lang="en-US" altLang="en-US" dirty="0">
                <a:solidFill>
                  <a:srgbClr val="000073"/>
                </a:solidFill>
                <a:ea typeface="ＭＳ Ｐゴシック" panose="020B0600070205080204" pitchFamily="34" charset="-128"/>
              </a:rPr>
              <a:t>At North Head sustained winds reached 126 mph, with a maximum one-minute wind of 150 mph before the sensor failed.</a:t>
            </a:r>
          </a:p>
          <a:p>
            <a:pPr lvl="1" eaLnBrk="1" hangingPunct="1">
              <a:lnSpc>
                <a:spcPct val="90000"/>
              </a:lnSpc>
            </a:pPr>
            <a:endParaRPr lang="en-US" altLang="en-US" b="1" dirty="0">
              <a:solidFill>
                <a:srgbClr val="000073"/>
              </a:solidFill>
              <a:ea typeface="ＭＳ Ｐゴシック" panose="020B0600070205080204" pitchFamily="34" charset="-128"/>
            </a:endParaRPr>
          </a:p>
          <a:p>
            <a:pPr lvl="1" eaLnBrk="1" hangingPunct="1">
              <a:lnSpc>
                <a:spcPct val="90000"/>
              </a:lnSpc>
            </a:pPr>
            <a:endParaRPr lang="en-US" altLang="en-US" b="1" dirty="0">
              <a:solidFill>
                <a:srgbClr val="000073"/>
              </a:solidFill>
              <a:ea typeface="ＭＳ Ｐゴシック" panose="020B0600070205080204" pitchFamily="34" charset="-128"/>
            </a:endParaRPr>
          </a:p>
          <a:p>
            <a:pPr lvl="1" eaLnBrk="1" hangingPunct="1">
              <a:lnSpc>
                <a:spcPct val="90000"/>
              </a:lnSpc>
            </a:pPr>
            <a:endParaRPr lang="en-US" altLang="en-US" b="1" dirty="0">
              <a:solidFill>
                <a:srgbClr val="000073"/>
              </a:solidFill>
              <a:ea typeface="ＭＳ Ｐゴシック" panose="020B0600070205080204" pitchFamily="34" charset="-128"/>
            </a:endParaRPr>
          </a:p>
          <a:p>
            <a:pPr lvl="1" eaLnBrk="1" hangingPunct="1">
              <a:lnSpc>
                <a:spcPct val="90000"/>
              </a:lnSpc>
            </a:pPr>
            <a:endParaRPr lang="en-US" altLang="en-US" b="1" dirty="0">
              <a:solidFill>
                <a:srgbClr val="000073"/>
              </a:solidFill>
              <a:ea typeface="ＭＳ Ｐゴシック" panose="020B0600070205080204" pitchFamily="34" charset="-128"/>
            </a:endParaRPr>
          </a:p>
          <a:p>
            <a:pPr lvl="1" eaLnBrk="1" hangingPunct="1">
              <a:lnSpc>
                <a:spcPct val="90000"/>
              </a:lnSpc>
            </a:pPr>
            <a:r>
              <a:rPr lang="en-US" altLang="en-US" dirty="0">
                <a:solidFill>
                  <a:srgbClr val="000073"/>
                </a:solidFill>
                <a:ea typeface="ＭＳ Ｐゴシック" panose="020B0600070205080204" pitchFamily="34" charset="-128"/>
              </a:rPr>
              <a:t>At Tatoosh Island, 150 miles to the north, winds reached 110 mph.</a:t>
            </a:r>
          </a:p>
        </p:txBody>
      </p:sp>
      <p:pic>
        <p:nvPicPr>
          <p:cNvPr id="19460" name="Picture 3" descr="C:\Documents and Settings\Cliff Mass\Desktop\noaa-photo-archives_north_head_lighthouse_1912.jpg">
            <a:extLst>
              <a:ext uri="{FF2B5EF4-FFF2-40B4-BE49-F238E27FC236}">
                <a16:creationId xmlns:a16="http://schemas.microsoft.com/office/drawing/2014/main" id="{E0243E2B-28A8-1C17-D646-CD8AF4832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33" r="17067" b="54468"/>
          <a:stretch>
            <a:fillRect/>
          </a:stretch>
        </p:blipFill>
        <p:spPr bwMode="auto">
          <a:xfrm>
            <a:off x="1981200" y="3505200"/>
            <a:ext cx="527685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52CA-F02E-0FF6-26D0-B3610945F93A}"/>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575169B9-6034-3C19-7EE4-48C84CE14A23}"/>
              </a:ext>
            </a:extLst>
          </p:cNvPr>
          <p:cNvPicPr>
            <a:picLocks noGrp="1" noChangeAspect="1"/>
          </p:cNvPicPr>
          <p:nvPr>
            <p:ph idx="1"/>
          </p:nvPr>
        </p:nvPicPr>
        <p:blipFill>
          <a:blip r:embed="rId2"/>
          <a:stretch>
            <a:fillRect/>
          </a:stretch>
        </p:blipFill>
        <p:spPr>
          <a:xfrm>
            <a:off x="914400" y="876300"/>
            <a:ext cx="7658100" cy="5105400"/>
          </a:xfrm>
        </p:spPr>
      </p:pic>
    </p:spTree>
    <p:extLst>
      <p:ext uri="{BB962C8B-B14F-4D97-AF65-F5344CB8AC3E}">
        <p14:creationId xmlns:p14="http://schemas.microsoft.com/office/powerpoint/2010/main" val="3245624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3"/>
          <p:cNvSpPr txBox="1">
            <a:spLocks noGrp="1"/>
          </p:cNvSpPr>
          <p:nvPr>
            <p:ph type="title"/>
          </p:nvPr>
        </p:nvSpPr>
        <p:spPr>
          <a:xfrm>
            <a:off x="304800" y="762000"/>
            <a:ext cx="8659813" cy="8556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rgbClr val="000090"/>
                </a:solidFill>
              </a:rPr>
              <a:t>Number of times per year winds exceed a high-wind threshold (DJF) at Seattle for several simulations</a:t>
            </a:r>
            <a:endParaRPr dirty="0"/>
          </a:p>
        </p:txBody>
      </p:sp>
      <p:pic>
        <p:nvPicPr>
          <p:cNvPr id="564" name="Google Shape;564;p73"/>
          <p:cNvPicPr preferRelativeResize="0">
            <a:picLocks noGrp="1"/>
          </p:cNvPicPr>
          <p:nvPr>
            <p:ph type="body" idx="1"/>
          </p:nvPr>
        </p:nvPicPr>
        <p:blipFill rotWithShape="1">
          <a:blip r:embed="rId3">
            <a:alphaModFix/>
          </a:blip>
          <a:srcRect t="18333"/>
          <a:stretch/>
        </p:blipFill>
        <p:spPr>
          <a:xfrm>
            <a:off x="457200" y="2133600"/>
            <a:ext cx="7962900" cy="4876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BFAC-DE66-D396-686D-558E7F9C758E}"/>
              </a:ext>
            </a:extLst>
          </p:cNvPr>
          <p:cNvSpPr>
            <a:spLocks noGrp="1"/>
          </p:cNvSpPr>
          <p:nvPr>
            <p:ph type="title"/>
          </p:nvPr>
        </p:nvSpPr>
        <p:spPr>
          <a:xfrm>
            <a:off x="565688" y="228600"/>
            <a:ext cx="7772400" cy="685800"/>
          </a:xfrm>
        </p:spPr>
        <p:txBody>
          <a:bodyPr/>
          <a:lstStyle/>
          <a:p>
            <a:r>
              <a:rPr lang="en-US" b="1" dirty="0">
                <a:solidFill>
                  <a:schemeClr val="bg2"/>
                </a:solidFill>
              </a:rPr>
              <a:t>UW Climate Impacts Report</a:t>
            </a:r>
          </a:p>
        </p:txBody>
      </p:sp>
      <p:sp>
        <p:nvSpPr>
          <p:cNvPr id="3" name="Content Placeholder 2">
            <a:extLst>
              <a:ext uri="{FF2B5EF4-FFF2-40B4-BE49-F238E27FC236}">
                <a16:creationId xmlns:a16="http://schemas.microsoft.com/office/drawing/2014/main" id="{309E4E18-D89D-8090-6DC0-13D769ECDBC5}"/>
              </a:ext>
            </a:extLst>
          </p:cNvPr>
          <p:cNvSpPr>
            <a:spLocks noGrp="1"/>
          </p:cNvSpPr>
          <p:nvPr>
            <p:ph idx="1"/>
          </p:nvPr>
        </p:nvSpPr>
        <p:spPr>
          <a:xfrm>
            <a:off x="762000" y="1143000"/>
            <a:ext cx="8077200" cy="4114800"/>
          </a:xfrm>
        </p:spPr>
        <p:txBody>
          <a:bodyPr/>
          <a:lstStyle/>
          <a:p>
            <a:pPr marL="0" indent="0">
              <a:buNone/>
            </a:pPr>
            <a:r>
              <a:rPr lang="en-US" dirty="0">
                <a:solidFill>
                  <a:schemeClr val="bg2"/>
                </a:solidFill>
              </a:rPr>
              <a:t>“For the 2030s and 2050s, most regional climate models project a slight decrease in the number of hours where wind gust speeds exceed 30, 40, 50 mph”</a:t>
            </a:r>
          </a:p>
          <a:p>
            <a:pPr marL="0" indent="0">
              <a:buNone/>
            </a:pPr>
            <a:endParaRPr lang="en-US" dirty="0">
              <a:solidFill>
                <a:schemeClr val="bg2"/>
              </a:solidFill>
            </a:endParaRPr>
          </a:p>
        </p:txBody>
      </p:sp>
      <p:pic>
        <p:nvPicPr>
          <p:cNvPr id="5" name="Picture 4" descr="Table&#10;&#10;Description automatically generated">
            <a:extLst>
              <a:ext uri="{FF2B5EF4-FFF2-40B4-BE49-F238E27FC236}">
                <a16:creationId xmlns:a16="http://schemas.microsoft.com/office/drawing/2014/main" id="{2C9628AF-AF15-CCAD-7BF5-23C277F662A4}"/>
              </a:ext>
            </a:extLst>
          </p:cNvPr>
          <p:cNvPicPr>
            <a:picLocks noChangeAspect="1"/>
          </p:cNvPicPr>
          <p:nvPr/>
        </p:nvPicPr>
        <p:blipFill>
          <a:blip r:embed="rId2"/>
          <a:stretch>
            <a:fillRect/>
          </a:stretch>
        </p:blipFill>
        <p:spPr>
          <a:xfrm>
            <a:off x="1828800" y="3352800"/>
            <a:ext cx="5486400" cy="3107260"/>
          </a:xfrm>
          <a:prstGeom prst="rect">
            <a:avLst/>
          </a:prstGeom>
        </p:spPr>
      </p:pic>
    </p:spTree>
    <p:extLst>
      <p:ext uri="{BB962C8B-B14F-4D97-AF65-F5344CB8AC3E}">
        <p14:creationId xmlns:p14="http://schemas.microsoft.com/office/powerpoint/2010/main" val="3207699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4"/>
          <p:cNvSpPr txBox="1">
            <a:spLocks noGrp="1"/>
          </p:cNvSpPr>
          <p:nvPr>
            <p:ph type="title"/>
          </p:nvPr>
        </p:nvSpPr>
        <p:spPr>
          <a:xfrm>
            <a:off x="3183610" y="294900"/>
            <a:ext cx="3064675" cy="107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73"/>
                </a:solidFill>
              </a:rPr>
              <a:t>Recent Book</a:t>
            </a:r>
            <a:endParaRPr dirty="0"/>
          </a:p>
        </p:txBody>
      </p:sp>
      <p:pic>
        <p:nvPicPr>
          <p:cNvPr id="570" name="Google Shape;570;p74"/>
          <p:cNvPicPr preferRelativeResize="0"/>
          <p:nvPr/>
        </p:nvPicPr>
        <p:blipFill>
          <a:blip r:embed="rId3">
            <a:alphaModFix/>
          </a:blip>
          <a:stretch>
            <a:fillRect/>
          </a:stretch>
        </p:blipFill>
        <p:spPr>
          <a:xfrm>
            <a:off x="3183610" y="1524000"/>
            <a:ext cx="3171825" cy="4762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4"/>
          <p:cNvSpPr txBox="1">
            <a:spLocks noGrp="1"/>
          </p:cNvSpPr>
          <p:nvPr>
            <p:ph type="title"/>
          </p:nvPr>
        </p:nvSpPr>
        <p:spPr>
          <a:xfrm>
            <a:off x="2743200" y="533400"/>
            <a:ext cx="3064675" cy="107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73"/>
                </a:solidFill>
              </a:rPr>
              <a:t>The End</a:t>
            </a:r>
            <a:endParaRPr dirty="0"/>
          </a:p>
        </p:txBody>
      </p:sp>
      <p:pic>
        <p:nvPicPr>
          <p:cNvPr id="3" name="Picture 2" descr="A picture containing text&#10;&#10;Description automatically generated">
            <a:extLst>
              <a:ext uri="{FF2B5EF4-FFF2-40B4-BE49-F238E27FC236}">
                <a16:creationId xmlns:a16="http://schemas.microsoft.com/office/drawing/2014/main" id="{989D722C-2F2C-DEE5-FE0C-CE7EDA85466D}"/>
              </a:ext>
            </a:extLst>
          </p:cNvPr>
          <p:cNvPicPr>
            <a:picLocks noChangeAspect="1"/>
          </p:cNvPicPr>
          <p:nvPr/>
        </p:nvPicPr>
        <p:blipFill>
          <a:blip r:embed="rId3"/>
          <a:stretch>
            <a:fillRect/>
          </a:stretch>
        </p:blipFill>
        <p:spPr>
          <a:xfrm>
            <a:off x="1143000" y="1752600"/>
            <a:ext cx="6435315" cy="3845493"/>
          </a:xfrm>
          <a:prstGeom prst="rect">
            <a:avLst/>
          </a:prstGeom>
        </p:spPr>
      </p:pic>
    </p:spTree>
    <p:extLst>
      <p:ext uri="{BB962C8B-B14F-4D97-AF65-F5344CB8AC3E}">
        <p14:creationId xmlns:p14="http://schemas.microsoft.com/office/powerpoint/2010/main" val="424450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921blow">
            <a:extLst>
              <a:ext uri="{FF2B5EF4-FFF2-40B4-BE49-F238E27FC236}">
                <a16:creationId xmlns:a16="http://schemas.microsoft.com/office/drawing/2014/main" id="{7899895A-3DA7-4E34-1FF5-BE232A480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DC595AA2-5C3F-B08A-B260-559D56B1FBAD}"/>
              </a:ext>
            </a:extLst>
          </p:cNvPr>
          <p:cNvSpPr txBox="1">
            <a:spLocks noChangeArrowheads="1"/>
          </p:cNvSpPr>
          <p:nvPr/>
        </p:nvSpPr>
        <p:spPr bwMode="auto">
          <a:xfrm>
            <a:off x="962025" y="5410200"/>
            <a:ext cx="741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800" b="1" dirty="0">
                <a:solidFill>
                  <a:srgbClr val="000073"/>
                </a:solidFill>
              </a:rPr>
              <a:t>As a result, this event has become known as the </a:t>
            </a:r>
          </a:p>
          <a:p>
            <a:pPr algn="ctr"/>
            <a:r>
              <a:rPr lang="en-US" altLang="en-US" sz="3200" b="1" dirty="0">
                <a:solidFill>
                  <a:srgbClr val="000073"/>
                </a:solidFill>
              </a:rPr>
              <a:t>“The Olympic Blowdown Storm</a:t>
            </a:r>
            <a:r>
              <a:rPr lang="en-US" altLang="en-US" sz="2800" b="1" dirty="0">
                <a:solidFill>
                  <a:srgbClr val="000073"/>
                </a:solidFill>
              </a:rPr>
              <a:t>”</a:t>
            </a:r>
          </a:p>
        </p:txBody>
      </p:sp>
      <p:sp>
        <p:nvSpPr>
          <p:cNvPr id="20484" name="Text Box 4">
            <a:extLst>
              <a:ext uri="{FF2B5EF4-FFF2-40B4-BE49-F238E27FC236}">
                <a16:creationId xmlns:a16="http://schemas.microsoft.com/office/drawing/2014/main" id="{6F097D5D-3253-D946-6CF9-1B742BE1C276}"/>
              </a:ext>
            </a:extLst>
          </p:cNvPr>
          <p:cNvSpPr txBox="1">
            <a:spLocks noChangeArrowheads="1"/>
          </p:cNvSpPr>
          <p:nvPr/>
        </p:nvSpPr>
        <p:spPr bwMode="auto">
          <a:xfrm>
            <a:off x="1295400" y="304800"/>
            <a:ext cx="7240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solidFill>
                  <a:srgbClr val="000073"/>
                </a:solidFill>
              </a:rPr>
              <a:t>In some areas over 40% of the trees were blown down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177FF71-AF53-9876-3A6A-F4810000AEED}"/>
              </a:ext>
            </a:extLst>
          </p:cNvPr>
          <p:cNvSpPr>
            <a:spLocks noGrp="1"/>
          </p:cNvSpPr>
          <p:nvPr>
            <p:ph type="title"/>
          </p:nvPr>
        </p:nvSpPr>
        <p:spPr>
          <a:xfrm>
            <a:off x="762000" y="533400"/>
            <a:ext cx="7772400" cy="1143000"/>
          </a:xfrm>
        </p:spPr>
        <p:txBody>
          <a:bodyPr/>
          <a:lstStyle/>
          <a:p>
            <a:pPr>
              <a:defRPr/>
            </a:pPr>
            <a:r>
              <a:rPr lang="en-US" b="1" dirty="0">
                <a:solidFill>
                  <a:schemeClr val="accent5">
                    <a:lumMod val="50000"/>
                  </a:schemeClr>
                </a:solidFill>
              </a:rPr>
              <a:t>But these and other storms were overshadowed by the </a:t>
            </a:r>
            <a:r>
              <a:rPr lang="en-US" b="1" dirty="0">
                <a:solidFill>
                  <a:schemeClr val="bg2"/>
                </a:solidFill>
              </a:rPr>
              <a:t>Columbus Day Storm </a:t>
            </a:r>
          </a:p>
        </p:txBody>
      </p:sp>
      <p:sp>
        <p:nvSpPr>
          <p:cNvPr id="21507" name="Content Placeholder 2">
            <a:extLst>
              <a:ext uri="{FF2B5EF4-FFF2-40B4-BE49-F238E27FC236}">
                <a16:creationId xmlns:a16="http://schemas.microsoft.com/office/drawing/2014/main" id="{0D6AC025-55DC-25B5-DD2B-4EC9B43ADA24}"/>
              </a:ext>
            </a:extLst>
          </p:cNvPr>
          <p:cNvSpPr>
            <a:spLocks noGrp="1"/>
          </p:cNvSpPr>
          <p:nvPr>
            <p:ph sz="half" idx="1"/>
          </p:nvPr>
        </p:nvSpPr>
        <p:spPr>
          <a:xfrm>
            <a:off x="609600" y="2286000"/>
            <a:ext cx="3810000" cy="4114800"/>
          </a:xfrm>
        </p:spPr>
        <p:txBody>
          <a:bodyPr/>
          <a:lstStyle/>
          <a:p>
            <a:r>
              <a:rPr lang="en-US" altLang="en-US" b="1" dirty="0">
                <a:solidFill>
                  <a:srgbClr val="000073"/>
                </a:solidFill>
                <a:ea typeface="ＭＳ Ｐゴシック" panose="020B0600070205080204" pitchFamily="34" charset="-128"/>
              </a:rPr>
              <a:t>The strongest Pacific storm to strike the NW over the past 100 years</a:t>
            </a:r>
          </a:p>
          <a:p>
            <a:r>
              <a:rPr lang="en-US" altLang="en-US" b="1" dirty="0">
                <a:solidFill>
                  <a:srgbClr val="000073"/>
                </a:solidFill>
                <a:ea typeface="ＭＳ Ｐゴシック" panose="020B0600070205080204" pitchFamily="34" charset="-128"/>
              </a:rPr>
              <a:t>Probably the most powerful non-tropical cyclone to hit the lower-48 states in a century.</a:t>
            </a:r>
          </a:p>
        </p:txBody>
      </p:sp>
      <p:pic>
        <p:nvPicPr>
          <p:cNvPr id="21508" name="Content Placeholder 4">
            <a:extLst>
              <a:ext uri="{FF2B5EF4-FFF2-40B4-BE49-F238E27FC236}">
                <a16:creationId xmlns:a16="http://schemas.microsoft.com/office/drawing/2014/main" id="{610FCAF2-0C43-C20F-5684-79440776328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8403" b="-28403"/>
          <a:stretch>
            <a:fillRect/>
          </a:stretch>
        </p:blipFill>
        <p:spPr/>
      </p:pic>
    </p:spTree>
  </p:cSld>
  <p:clrMapOvr>
    <a:masterClrMapping/>
  </p:clrMapOvr>
</p:sld>
</file>

<file path=ppt/theme/theme1.xml><?xml version="1.0" encoding="utf-8"?>
<a:theme xmlns:a="http://schemas.openxmlformats.org/drawingml/2006/main" name="Blank">
  <a:themeElements>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5434</TotalTime>
  <Words>1615</Words>
  <Application>Microsoft Macintosh PowerPoint</Application>
  <PresentationFormat>On-screen Show (4:3)</PresentationFormat>
  <Paragraphs>158</Paragraphs>
  <Slides>74</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Links</vt:lpstr>
      </vt:variant>
      <vt:variant>
        <vt:i4>2</vt:i4>
      </vt:variant>
      <vt:variant>
        <vt:lpstr>Slide Titles</vt:lpstr>
      </vt:variant>
      <vt:variant>
        <vt:i4>74</vt:i4>
      </vt:variant>
    </vt:vector>
  </HeadingPairs>
  <TitlesOfParts>
    <vt:vector size="81" baseType="lpstr">
      <vt:lpstr>Arial</vt:lpstr>
      <vt:lpstr>Roboto</vt:lpstr>
      <vt:lpstr>Times</vt:lpstr>
      <vt:lpstr>Times New Roman</vt:lpstr>
      <vt:lpstr>Blank</vt:lpstr>
      <vt:lpstr>file:///Users/cliffordmass/Store/Windstorm1229.doc%01!OLE_LINK1</vt:lpstr>
      <vt:lpstr>file:///Users/cliffordmass/Store/Windstorm1229.doc%01!OLE_LINK2</vt:lpstr>
      <vt:lpstr>The Columbus Day Storm October 12, 1962 Cliff Mass, Atmospheric Sciences </vt:lpstr>
      <vt:lpstr>This Talk</vt:lpstr>
      <vt:lpstr>PowerPoint Presentation</vt:lpstr>
      <vt:lpstr>European explorers appreciated the threat…</vt:lpstr>
      <vt:lpstr>Early settlers learned quickly about the storms</vt:lpstr>
      <vt:lpstr>The Great Gale: January 9, 1880</vt:lpstr>
      <vt:lpstr> January 29, 1921</vt:lpstr>
      <vt:lpstr>PowerPoint Presentation</vt:lpstr>
      <vt:lpstr>But these and other storms were overshadowed by the Columbus Day Storm </vt:lpstr>
      <vt:lpstr>Extraordinary Impact</vt:lpstr>
      <vt:lpstr>Impacts</vt:lpstr>
      <vt:lpstr>PowerPoint Presentation</vt:lpstr>
      <vt:lpstr>PowerPoint Presentation</vt:lpstr>
      <vt:lpstr>PowerPoint Presentation</vt:lpstr>
      <vt:lpstr>Mt. Hebo Radar Facility:   Gusts exceeding 130 mph</vt:lpstr>
      <vt:lpstr>Impact on the Forestry Industry</vt:lpstr>
      <vt:lpstr>PowerPoint Presentation</vt:lpstr>
      <vt:lpstr>The Columbus Day Storm was the equivalent to a category 3 hurricane.</vt:lpstr>
      <vt:lpstr>A Synoptic Overview</vt:lpstr>
      <vt:lpstr>Many of the Great Windstorms of Northwest Have Come in Pairs or Triads</vt:lpstr>
      <vt:lpstr>On Wednesday, October 11th, a deep low-pressure system moved northward offshore</vt:lpstr>
      <vt:lpstr>The Lead Up</vt:lpstr>
      <vt:lpstr>October 11th Forecast:  No Major Storm on October 12th! </vt:lpstr>
      <vt:lpstr>PowerPoint Presentation</vt:lpstr>
      <vt:lpstr>PowerPoint Presentation</vt:lpstr>
      <vt:lpstr>Jaw-dropping observations</vt:lpstr>
      <vt:lpstr>Forecasts were updated to predict a more dangerous storm</vt:lpstr>
      <vt:lpstr>A Department Connection</vt:lpstr>
      <vt:lpstr>PowerPoint Presentation</vt:lpstr>
      <vt:lpstr>PowerPoint Presentation</vt:lpstr>
      <vt:lpstr>PowerPoint Presentation</vt:lpstr>
      <vt:lpstr>PowerPoint Presentation</vt:lpstr>
      <vt:lpstr>PowerPoint Presentation</vt:lpstr>
      <vt:lpstr>PowerPoint Presentation</vt:lpstr>
      <vt:lpstr>A Wall of Wind Spread Northward</vt:lpstr>
      <vt:lpstr>Weather Station Abandoned Corvallis, Oregon</vt:lpstr>
      <vt:lpstr>Western Washington that night</vt:lpstr>
      <vt:lpstr>PowerPoint Presentation</vt:lpstr>
      <vt:lpstr>The perfect path…</vt:lpstr>
      <vt:lpstr>Why is this a perfect location/path of the low center for big winds in western Washington?</vt:lpstr>
      <vt:lpstr>Reason 1:  The Structure of Pacific Midlatitude Cyclones</vt:lpstr>
      <vt:lpstr>PowerPoint Presentation</vt:lpstr>
      <vt:lpstr>PowerPoint Presentation</vt:lpstr>
      <vt:lpstr>Reason 2.  Effects of Terrain</vt:lpstr>
      <vt:lpstr>Wind speeds can be greater when the pressure gradient is alongbarrier</vt:lpstr>
      <vt:lpstr>Explains why cyclones produce strongest winds in Seattle when low centers are north of Puget Sound</vt:lpstr>
      <vt:lpstr>Effects of stability and mixing</vt:lpstr>
      <vt:lpstr>The Chanukah Eve Windstorm (2006) Stability Changes and Winds</vt:lpstr>
      <vt:lpstr>Momentum mixing:  12/17/2006</vt:lpstr>
      <vt:lpstr>PowerPoint Presentation</vt:lpstr>
      <vt:lpstr>PowerPoint Presentation</vt:lpstr>
      <vt:lpstr>Frieda Underwent Extratropical Transition (ET)</vt:lpstr>
      <vt:lpstr>Why the tropical connection helps</vt:lpstr>
      <vt:lpstr>PowerPoint Presentation</vt:lpstr>
      <vt:lpstr>Why tropical connection helps</vt:lpstr>
      <vt:lpstr>Could a modern weather prediction model run at high resolution accurately forecast the CD Storm?</vt:lpstr>
      <vt:lpstr>The Answer:  No  Consider a forecast begun the day before (October 11th) at 5 AM.</vt:lpstr>
      <vt:lpstr>PowerPoint Presentation</vt:lpstr>
      <vt:lpstr>1</vt:lpstr>
      <vt:lpstr>PowerPoint Presentation</vt:lpstr>
      <vt:lpstr>PowerPoint Presentation</vt:lpstr>
      <vt:lpstr>PowerPoint Presentation</vt:lpstr>
      <vt:lpstr>The Problem?  </vt:lpstr>
      <vt:lpstr>PowerPoint Presentation</vt:lpstr>
      <vt:lpstr>Ever since the early 1990s meteorologists have successfully predicted nearly every major Pacific windstorm the day before…and many several days before.</vt:lpstr>
      <vt:lpstr>Will Northwest Windstorms Increase in Intensity Under Global Warming?</vt:lpstr>
      <vt:lpstr>The Answer Appears to be No</vt:lpstr>
      <vt:lpstr>PowerPoint Presentation</vt:lpstr>
      <vt:lpstr>PowerPoint Presentation</vt:lpstr>
      <vt:lpstr>PowerPoint Presentation</vt:lpstr>
      <vt:lpstr>Number of times per year winds exceed a high-wind threshold (DJF) at Seattle for several simulations</vt:lpstr>
      <vt:lpstr>UW Climate Impacts Report</vt:lpstr>
      <vt:lpstr>Recent Book</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236</cp:revision>
  <dcterms:created xsi:type="dcterms:W3CDTF">2012-10-11T16:51:33Z</dcterms:created>
  <dcterms:modified xsi:type="dcterms:W3CDTF">2022-10-11T21:10:15Z</dcterms:modified>
</cp:coreProperties>
</file>