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60" r:id="rId3"/>
    <p:sldId id="295" r:id="rId4"/>
    <p:sldId id="261" r:id="rId5"/>
    <p:sldId id="368" r:id="rId6"/>
    <p:sldId id="275" r:id="rId7"/>
    <p:sldId id="370" r:id="rId8"/>
    <p:sldId id="296" r:id="rId9"/>
    <p:sldId id="297" r:id="rId10"/>
    <p:sldId id="276" r:id="rId11"/>
    <p:sldId id="318" r:id="rId12"/>
    <p:sldId id="262" r:id="rId13"/>
    <p:sldId id="321" r:id="rId14"/>
    <p:sldId id="319" r:id="rId15"/>
    <p:sldId id="322" r:id="rId16"/>
    <p:sldId id="273" r:id="rId17"/>
    <p:sldId id="263" r:id="rId18"/>
    <p:sldId id="264" r:id="rId19"/>
    <p:sldId id="265" r:id="rId20"/>
    <p:sldId id="369" r:id="rId21"/>
    <p:sldId id="266" r:id="rId22"/>
    <p:sldId id="267" r:id="rId23"/>
    <p:sldId id="268" r:id="rId24"/>
    <p:sldId id="282" r:id="rId25"/>
    <p:sldId id="269" r:id="rId26"/>
    <p:sldId id="270" r:id="rId27"/>
    <p:sldId id="271" r:id="rId28"/>
    <p:sldId id="272" r:id="rId29"/>
    <p:sldId id="274" r:id="rId30"/>
    <p:sldId id="308" r:id="rId31"/>
    <p:sldId id="310" r:id="rId32"/>
    <p:sldId id="309" r:id="rId33"/>
    <p:sldId id="311" r:id="rId34"/>
    <p:sldId id="312" r:id="rId35"/>
    <p:sldId id="313" r:id="rId36"/>
    <p:sldId id="314" r:id="rId37"/>
    <p:sldId id="315" r:id="rId38"/>
    <p:sldId id="277" r:id="rId39"/>
    <p:sldId id="278" r:id="rId40"/>
    <p:sldId id="259" r:id="rId41"/>
    <p:sldId id="279" r:id="rId42"/>
    <p:sldId id="283" r:id="rId43"/>
    <p:sldId id="285" r:id="rId44"/>
    <p:sldId id="286" r:id="rId45"/>
    <p:sldId id="287" r:id="rId46"/>
    <p:sldId id="288" r:id="rId47"/>
    <p:sldId id="289" r:id="rId48"/>
    <p:sldId id="290" r:id="rId49"/>
    <p:sldId id="280" r:id="rId50"/>
    <p:sldId id="371" r:id="rId51"/>
    <p:sldId id="316" r:id="rId52"/>
    <p:sldId id="298" r:id="rId53"/>
    <p:sldId id="323" r:id="rId54"/>
    <p:sldId id="324" r:id="rId55"/>
    <p:sldId id="360" r:id="rId56"/>
    <p:sldId id="361" r:id="rId57"/>
    <p:sldId id="362" r:id="rId58"/>
    <p:sldId id="363" r:id="rId59"/>
    <p:sldId id="364" r:id="rId60"/>
    <p:sldId id="281" r:id="rId61"/>
    <p:sldId id="367" r:id="rId62"/>
    <p:sldId id="372" r:id="rId63"/>
    <p:sldId id="373" r:id="rId6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9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15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A7638D-27B7-CE4A-9901-D2D18072A2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E75C1-7094-F047-9650-3138CBDF49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C4502D2-52B0-1A4F-8B8D-AC427573AB97}" type="datetimeFigureOut">
              <a:rPr lang="en-US"/>
              <a:pPr>
                <a:defRPr/>
              </a:pPr>
              <a:t>6/3/21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973F00-9A58-2146-9F7E-5B17CA86B3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4D22-1551-B44C-B577-E55EA8A570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7DD4291-F73D-7648-BA79-53E335F0B4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6F10A6-C0B7-F84D-B56A-3E42EB7D91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9CD74-B15E-2E4F-B05D-77F6085C3F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78F381A-CEBC-6A49-9FA0-10F754065579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A3416D9-0849-A74D-8F1E-8D863DB908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A69C5BA-A9FF-EF4B-A16D-22C384F3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B0C01A-9159-F341-821B-D3267189E56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0B2E9-A979-1E4A-8FB4-311B28FC0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A5C4C77F-F7F2-434F-8F36-A7E688F244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EDF5AF5F-F16A-354F-B80B-E65916FF83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B6D47917-1757-C94A-A22F-6485906F1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13280E6E-A6DB-3D44-B829-67F7E4068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E300635-30CD-9C42-90DC-AFBFBC280E4F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DB71627-6C6E-AD44-9216-8985FC6E2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32800B3-C8CD-0548-8D5E-70A4A6BF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E9473D0C-03AE-6448-9539-D30B390AE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897691-5AEF-3C4C-91F7-4E98B5822567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774FD93-4D0F-2643-ABA4-B2DEAEEFBC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CE70645B-D3CD-4246-A284-F9A8C71F0D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hape 69">
            <a:extLst>
              <a:ext uri="{FF2B5EF4-FFF2-40B4-BE49-F238E27FC236}">
                <a16:creationId xmlns:a16="http://schemas.microsoft.com/office/drawing/2014/main" id="{E9D7A6FC-24F3-3A49-969A-D9390D56620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Shape 70">
            <a:extLst>
              <a:ext uri="{FF2B5EF4-FFF2-40B4-BE49-F238E27FC236}">
                <a16:creationId xmlns:a16="http://schemas.microsoft.com/office/drawing/2014/main" id="{6AA52C3D-3244-F248-AA79-1ABAF65147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hape 76">
            <a:extLst>
              <a:ext uri="{FF2B5EF4-FFF2-40B4-BE49-F238E27FC236}">
                <a16:creationId xmlns:a16="http://schemas.microsoft.com/office/drawing/2014/main" id="{5E824952-9B1F-FC4D-9275-1D2C22A7881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Shape 77">
            <a:extLst>
              <a:ext uri="{FF2B5EF4-FFF2-40B4-BE49-F238E27FC236}">
                <a16:creationId xmlns:a16="http://schemas.microsoft.com/office/drawing/2014/main" id="{57286928-C592-8F4D-AED1-7817810767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hape 83">
            <a:extLst>
              <a:ext uri="{FF2B5EF4-FFF2-40B4-BE49-F238E27FC236}">
                <a16:creationId xmlns:a16="http://schemas.microsoft.com/office/drawing/2014/main" id="{2B679B2F-52F2-FB42-859D-CA330A6A8D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Shape 84">
            <a:extLst>
              <a:ext uri="{FF2B5EF4-FFF2-40B4-BE49-F238E27FC236}">
                <a16:creationId xmlns:a16="http://schemas.microsoft.com/office/drawing/2014/main" id="{ED43915B-9D3F-8F4A-A44F-1EAC1A4785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hape 129">
            <a:extLst>
              <a:ext uri="{FF2B5EF4-FFF2-40B4-BE49-F238E27FC236}">
                <a16:creationId xmlns:a16="http://schemas.microsoft.com/office/drawing/2014/main" id="{5E96CE03-DCF2-E840-B53F-F3BC2C2768B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4" name="Shape 130">
            <a:extLst>
              <a:ext uri="{FF2B5EF4-FFF2-40B4-BE49-F238E27FC236}">
                <a16:creationId xmlns:a16="http://schemas.microsoft.com/office/drawing/2014/main" id="{94DB5A1D-1FF4-4043-BF79-E2D659330C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hape 134">
            <a:extLst>
              <a:ext uri="{FF2B5EF4-FFF2-40B4-BE49-F238E27FC236}">
                <a16:creationId xmlns:a16="http://schemas.microsoft.com/office/drawing/2014/main" id="{ABBDB18D-2CD6-F34F-9F30-B38CD60F07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2" name="Shape 135">
            <a:extLst>
              <a:ext uri="{FF2B5EF4-FFF2-40B4-BE49-F238E27FC236}">
                <a16:creationId xmlns:a16="http://schemas.microsoft.com/office/drawing/2014/main" id="{553B96BF-AAA2-C346-A7CB-AB0C164C0B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hape 141">
            <a:extLst>
              <a:ext uri="{FF2B5EF4-FFF2-40B4-BE49-F238E27FC236}">
                <a16:creationId xmlns:a16="http://schemas.microsoft.com/office/drawing/2014/main" id="{3DABCBB6-C71F-1C4B-9514-1D76E76EDD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Shape 142">
            <a:extLst>
              <a:ext uri="{FF2B5EF4-FFF2-40B4-BE49-F238E27FC236}">
                <a16:creationId xmlns:a16="http://schemas.microsoft.com/office/drawing/2014/main" id="{B0C6756A-7AE7-DB42-89A5-91F4DD92A7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FE89B-CD81-AD4E-AFF4-7AA3BBBE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84158-E398-9C47-9CEF-C192200092A1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7801-586E-4B4D-ACB0-3231201B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7047C-4D9B-F24B-BE53-A818B30A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A995-24F7-F146-976D-D773E4FD2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1906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3C1FC-D5B2-034A-8DD8-893CD89D6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08E28-5B1F-A44F-8369-3A3F6B7B2361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79DF3-56D5-D94A-ABD3-DB45C8C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88D9D-F126-1F4A-9658-D0252E9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1D254-EEE8-7443-ADC9-021A81DC93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59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9078D-D8ED-E140-9AC0-9F62FA18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3352F-ADC1-A24B-A67F-34D3E7673829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ED51F-3907-9B4B-A364-06F8118C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9E1B8-573B-4B4C-A8B6-587F4EDF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4CAEB-AC27-F042-BB31-5D4E20B4D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4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20">
            <a:extLst>
              <a:ext uri="{FF2B5EF4-FFF2-40B4-BE49-F238E27FC236}">
                <a16:creationId xmlns:a16="http://schemas.microsoft.com/office/drawing/2014/main" id="{2E3C27D9-6874-A043-919F-9864CD38D209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472488" y="6218238"/>
            <a:ext cx="549275" cy="523875"/>
          </a:xfrm>
        </p:spPr>
        <p:txBody>
          <a:bodyPr lIns="91425" tIns="91425" rIns="91425" bIns="91425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6B779B82-877A-5F46-B679-AE582F744E97}" type="slidenum">
              <a:rPr lang="en"/>
              <a:pPr>
                <a:defRPr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79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ABD54-84DD-B549-A9E5-25D47E32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707A6-FC9B-1B4B-BD23-1BD2E3394571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DF1B2-4F0A-3046-9A54-7AA88D27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6EEB2-3F4D-F94B-9418-6316A1FF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C860-22E5-8547-AAB2-E5A51D4F2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52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72033-8AB8-C040-81A6-98F843459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071A7-71A5-EC40-8667-62302CB92074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0DB87-4C7C-E942-877A-FF9A7F0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2B317-81E3-0B46-8400-FAD2CEE6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29341-C661-EE4C-8B41-47301A2112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743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17FE58-744F-1A4C-AAB4-1C1F4633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BCA6F-02AD-7D43-A4B9-02519050B81D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3FD8333-00D0-BB43-84F8-4CA18629F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5BAE12-9A84-FD4C-8EAF-34D6DFC9C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8D739-B914-5A47-8DA1-773AF96A6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1731394-F0DB-9A4B-9720-E92CDBBA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F34F-FCB7-B448-A2B0-EFF35D571541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00658-C6C0-804F-992A-B6B7B12F2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4815CD-13D9-F841-A6BE-74F11ACE2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EACB9-263E-9E4D-A5FE-FD8F13337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1345E2-4971-FB4C-BF70-39B22B4D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418B3-E982-714B-A0BD-C81F9C703770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29620E8-B4CB-B44E-B2B5-DC5498EE9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97E437-1751-5046-BCE2-25552187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BA1E0-51E1-D849-AA11-A1494811BD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44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5E3F48B-42EC-9145-8FDF-68C52B78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87B9F-0C53-C842-B334-A71555C0AE32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27A3935-3A69-0B4B-A456-9E1FE968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11B32B-5020-EC42-AC42-CD41BC083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73D09-776D-F842-8F35-B7A88091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13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4B90283-1133-A041-B0F7-5C234F05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A197B-2033-B347-97C5-ED1D96CCE611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6E5E8B-B2E6-A04C-8F6A-2D0350301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12D810-435B-6F47-8A39-3B0BAF72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945E-94E6-7C42-BE70-656CE323B7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40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497974-3E6C-494E-B737-EAC830E1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01FF-93D0-1044-913A-5344FBB73DA6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7EDF03-9556-FC4F-8E37-F58F0B91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A1B53F-DC4E-664C-B572-505F88F8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F78EC-FF21-8240-956C-9E1A07138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02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C7339E-6095-E04F-B088-130FF2E7A2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F03DCF3-2003-B24E-85B8-022A62DB0C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29032-59A0-E04B-8B1B-A3A6F74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F5A9EBCA-C6F2-574F-A6E6-B2C373A2116D}" type="datetime1">
              <a:rPr lang="en-US" altLang="en-US"/>
              <a:pPr>
                <a:defRPr/>
              </a:pPr>
              <a:t>6/3/21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DDC0-354F-DA47-8E7C-5AD558639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AC73C-0CC3-A042-AF06-969FAD22C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4433D5F9-BD9C-454F-A7B9-97C3D46F4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srl.noaa.gov/psd/map/clim/sst.s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map/clim/glbcir.quick.s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_advisory/index.shtml" TargetMode="External"/><Relationship Id="rId2" Type="http://schemas.openxmlformats.org/officeDocument/2006/relationships/hyperlink" Target="https://www.cpc.ncep.noaa.gov/products/precip/CWlink/MJO/enso.s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cpc.ncep.noaa.gov/products/people/wwang/cfsv2fcst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pc.ncep.noaa.gov/products/NMME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cpc.noaa.gov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esrl.noaa.gov/psd/map/images/ens/ens.html#u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835D5ABA-6580-A249-8D59-BA8340773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5525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Subseasonal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and Seasonal Forecasts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ATMS 452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21522-CA9F-B844-A4EA-101A232BB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2563" y="3541713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 err="1">
                <a:solidFill>
                  <a:schemeClr val="tx1"/>
                </a:solidFill>
                <a:ea typeface="+mn-ea"/>
              </a:rPr>
              <a:t>Subseasonal</a:t>
            </a:r>
            <a:r>
              <a:rPr lang="en-US" b="1" dirty="0">
                <a:solidFill>
                  <a:schemeClr val="tx1"/>
                </a:solidFill>
                <a:ea typeface="+mn-ea"/>
              </a:rPr>
              <a:t>: 2-6 weeks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</a:rPr>
              <a:t>Seasonal: 1.5-12 months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4A0FCB21-49B7-A74B-8FC9-82556A60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515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The Climate Prediction Center has graphics that summarize week two: model/human mix</a:t>
            </a:r>
          </a:p>
        </p:txBody>
      </p:sp>
      <p:pic>
        <p:nvPicPr>
          <p:cNvPr id="26626" name="Content Placeholder 3" descr="814temp.new.gif">
            <a:extLst>
              <a:ext uri="{FF2B5EF4-FFF2-40B4-BE49-F238E27FC236}">
                <a16:creationId xmlns:a16="http://schemas.microsoft.com/office/drawing/2014/main" id="{9E6EB971-2662-9D4F-A761-782855945E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00" r="-46100"/>
          <a:stretch>
            <a:fillRect/>
          </a:stretch>
        </p:blipFill>
        <p:spPr>
          <a:xfrm>
            <a:off x="1553321" y="2551552"/>
            <a:ext cx="6681787" cy="36750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Content Placeholder 3">
            <a:extLst>
              <a:ext uri="{FF2B5EF4-FFF2-40B4-BE49-F238E27FC236}">
                <a16:creationId xmlns:a16="http://schemas.microsoft.com/office/drawing/2014/main" id="{11132F3B-046A-C04B-A725-B16999F8C8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/>
          <a:stretch>
            <a:fillRect/>
          </a:stretch>
        </p:blipFill>
        <p:spPr>
          <a:xfrm>
            <a:off x="6205538" y="754063"/>
            <a:ext cx="2649537" cy="5251450"/>
          </a:xfrm>
        </p:spPr>
      </p:pic>
      <p:pic>
        <p:nvPicPr>
          <p:cNvPr id="27650" name="Picture 4">
            <a:extLst>
              <a:ext uri="{FF2B5EF4-FFF2-40B4-BE49-F238E27FC236}">
                <a16:creationId xmlns:a16="http://schemas.microsoft.com/office/drawing/2014/main" id="{4806FC2F-B787-A043-A4A0-9C12C57E7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601663"/>
            <a:ext cx="549275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6">
            <a:extLst>
              <a:ext uri="{FF2B5EF4-FFF2-40B4-BE49-F238E27FC236}">
                <a16:creationId xmlns:a16="http://schemas.microsoft.com/office/drawing/2014/main" id="{A159A225-56DD-2541-9BFD-73782E41F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5713" y="231775"/>
            <a:ext cx="3825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How to read three category maps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27B94CA-F16C-AA47-B6E8-DE9EFDC4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Longer than 2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36DE-4405-7542-8667-DB4533297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72783"/>
            <a:ext cx="8229600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There is the potential to forecast </a:t>
            </a:r>
            <a:r>
              <a:rPr lang="en-US" b="1" dirty="0">
                <a:ea typeface="+mn-ea"/>
              </a:rPr>
              <a:t>mean or average characteristics</a:t>
            </a:r>
            <a:r>
              <a:rPr lang="en-US" dirty="0">
                <a:ea typeface="+mn-ea"/>
              </a:rPr>
              <a:t> of the atmosphere further in time than 2 weeks.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One key to this long-range forecasting is the </a:t>
            </a:r>
            <a:r>
              <a:rPr lang="en-US" b="1" dirty="0">
                <a:ea typeface="+mn-ea"/>
              </a:rPr>
              <a:t>memory of the ocean</a:t>
            </a:r>
            <a:r>
              <a:rPr lang="en-US" dirty="0">
                <a:ea typeface="+mn-ea"/>
              </a:rPr>
              <a:t>. 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Slowly changing surface characteristics can also be important (e.g., snow cover, sea ice coverage, soil moisture)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</a:rPr>
              <a:t>These slowly changing surface characteristics can have a substantial impact on the atmosphere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1046-E3E5-BD4F-BF97-9E614B20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35" y="1109949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Extremely useful to review the SST and atmospheric circulation anomalies of the past months or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13C0-84C2-8748-9D04-030DC66FE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7290" y="3181302"/>
            <a:ext cx="4844185" cy="25667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Some anomalies are slowly varying, so provide information regarding future weather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2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CB33B7C-1B6A-AA43-B384-72A34253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Very useful to review SST anomalies </a:t>
            </a:r>
            <a:r>
              <a:rPr lang="en-US" altLang="en-US">
                <a:ea typeface="ＭＳ Ｐゴシック" panose="020B0600070205080204" pitchFamily="34" charset="-128"/>
                <a:hlinkClick r:id="rId2"/>
              </a:rPr>
              <a:t>here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787B0E7-BA4A-604C-84EB-DD5960282E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8263" y="1600200"/>
            <a:ext cx="6467475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BF75-2178-D948-A6F5-92A13144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489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Some  large-scale circulation anomalies are slowly changing or have some predictability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Can view them </a:t>
            </a: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here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75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6C425-7D34-B348-AEB1-50B433FB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11" y="66915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Classic Example:  El Nino and La Nina</a:t>
            </a:r>
          </a:p>
        </p:txBody>
      </p:sp>
      <p:sp>
        <p:nvSpPr>
          <p:cNvPr id="31746" name="Content Placeholder 2">
            <a:extLst>
              <a:ext uri="{FF2B5EF4-FFF2-40B4-BE49-F238E27FC236}">
                <a16:creationId xmlns:a16="http://schemas.microsoft.com/office/drawing/2014/main" id="{AA1B9994-61A7-A84B-926A-D560C3B4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405" y="2180286"/>
            <a:ext cx="8064308" cy="167375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Persistent and large tropical Pacific SST anomalies influence convection, which influences large scale wave patterns.</a:t>
            </a:r>
          </a:p>
        </p:txBody>
      </p:sp>
      <p:pic>
        <p:nvPicPr>
          <p:cNvPr id="4" name="Picture 3" descr="A picture containing text, accessory&#10;&#10;Description automatically generated">
            <a:extLst>
              <a:ext uri="{FF2B5EF4-FFF2-40B4-BE49-F238E27FC236}">
                <a16:creationId xmlns:a16="http://schemas.microsoft.com/office/drawing/2014/main" id="{9F281D89-9650-AB4E-8279-66977FB40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59" y="4321365"/>
            <a:ext cx="4572000" cy="1995809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8D2D28D-1231-824C-BA09-512950F98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108" y="4023869"/>
            <a:ext cx="3251200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BEE243-ED8F-A44E-BB3D-B370B67CC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ENSO (El Nino Southern Oscillation)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5C2D8459-C1A7-C545-823E-2AD257F2C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important atmosphere/ocean feature that has an average period of </a:t>
            </a:r>
            <a:r>
              <a:rPr lang="en-US" altLang="en-US" dirty="0">
                <a:solidFill>
                  <a:schemeClr val="tx2"/>
                </a:solidFill>
                <a:ea typeface="ＭＳ Ｐゴシック" panose="020B0600070205080204" pitchFamily="34" charset="-128"/>
              </a:rPr>
              <a:t>three to seven years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Goes between </a:t>
            </a:r>
            <a:r>
              <a:rPr lang="en-US" altLang="en-US" b="1" dirty="0">
                <a:ea typeface="ＭＳ Ｐゴシック" panose="020B0600070205080204" pitchFamily="34" charset="-128"/>
              </a:rPr>
              <a:t>El Nino, Neutral, and La Nina </a:t>
            </a:r>
            <a:r>
              <a:rPr lang="en-US" altLang="en-US" dirty="0">
                <a:ea typeface="ＭＳ Ｐゴシック" panose="020B0600070205080204" pitchFamily="34" charset="-128"/>
              </a:rPr>
              <a:t>(ENSO cycle, El Nino Southern Oscillation)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Has large influence both in the tropics and midlatitudes.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Major source of forecast skill beyond a few weeks.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fig01.gif">
            <a:extLst>
              <a:ext uri="{FF2B5EF4-FFF2-40B4-BE49-F238E27FC236}">
                <a16:creationId xmlns:a16="http://schemas.microsoft.com/office/drawing/2014/main" id="{F136DF15-BABA-A841-B643-55963A51F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7101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lanina_walker.gif">
            <a:extLst>
              <a:ext uri="{FF2B5EF4-FFF2-40B4-BE49-F238E27FC236}">
                <a16:creationId xmlns:a16="http://schemas.microsoft.com/office/drawing/2014/main" id="{3ACB768F-C5C9-7746-9439-4D42CD5FA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69453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8A15CD3-D4EA-9641-BF3A-62A45991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58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far out in time do we have skill?</a:t>
            </a: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A5028D41-36C6-7E44-8F47-FB5F68F92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158" y="2185147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Weather prediction skill is now extending into the second week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Superstorm Sandy was a famous example, but there are more.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3EDF-7702-5D41-A273-E19622922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6" t="10394"/>
          <a:stretch/>
        </p:blipFill>
        <p:spPr>
          <a:xfrm>
            <a:off x="2462000" y="490281"/>
            <a:ext cx="5527622" cy="569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6E061-031A-4540-B09F-C0F0DB8CBF5C}"/>
              </a:ext>
            </a:extLst>
          </p:cNvPr>
          <p:cNvSpPr txBox="1"/>
          <p:nvPr/>
        </p:nvSpPr>
        <p:spPr>
          <a:xfrm>
            <a:off x="286439" y="2876732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Think of sloshing</a:t>
            </a:r>
          </a:p>
          <a:p>
            <a:r>
              <a:rPr lang="en-US" dirty="0"/>
              <a:t>Water in a Bath</a:t>
            </a:r>
          </a:p>
          <a:p>
            <a:r>
              <a:rPr lang="en-US" dirty="0"/>
              <a:t>Tub</a:t>
            </a:r>
          </a:p>
        </p:txBody>
      </p:sp>
    </p:spTree>
    <p:extLst>
      <p:ext uri="{BB962C8B-B14F-4D97-AF65-F5344CB8AC3E}">
        <p14:creationId xmlns:p14="http://schemas.microsoft.com/office/powerpoint/2010/main" val="153843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75539F8-EA4C-6A4F-A9A3-000295F638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2"/>
                </a:solidFill>
                <a:ea typeface="ＭＳ Ｐゴシック" pitchFamily="-108" charset="-128"/>
                <a:cs typeface="ＭＳ Ｐゴシック" pitchFamily="-108" charset="-128"/>
              </a:rPr>
              <a:t>An Important Measure  of ENSO is the Surface Temperature in the Tropical Pacific</a:t>
            </a:r>
          </a:p>
        </p:txBody>
      </p:sp>
      <p:sp>
        <p:nvSpPr>
          <p:cNvPr id="36866" name="Text Box 4">
            <a:extLst>
              <a:ext uri="{FF2B5EF4-FFF2-40B4-BE49-F238E27FC236}">
                <a16:creationId xmlns:a16="http://schemas.microsoft.com/office/drawing/2014/main" id="{D3AA8575-5CC0-7C46-B864-CE0210B2F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16138"/>
            <a:ext cx="441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</a:endParaRPr>
          </a:p>
        </p:txBody>
      </p:sp>
      <p:sp>
        <p:nvSpPr>
          <p:cNvPr id="36867" name="Rectangle 108" descr="ENAreaGraphic">
            <a:extLst>
              <a:ext uri="{FF2B5EF4-FFF2-40B4-BE49-F238E27FC236}">
                <a16:creationId xmlns:a16="http://schemas.microsoft.com/office/drawing/2014/main" id="{A6B65EAF-6678-6942-95E0-D9E7D5CE2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2" y="1981200"/>
            <a:ext cx="4343400" cy="19050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6868" name="Picture 1">
            <a:extLst>
              <a:ext uri="{FF2B5EF4-FFF2-40B4-BE49-F238E27FC236}">
                <a16:creationId xmlns:a16="http://schemas.microsoft.com/office/drawing/2014/main" id="{48A7A754-1843-CD42-9459-CF050523D56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5667" r="9778" b="69839"/>
          <a:stretch>
            <a:fillRect/>
          </a:stretch>
        </p:blipFill>
        <p:spPr bwMode="auto">
          <a:xfrm>
            <a:off x="2209800" y="4343400"/>
            <a:ext cx="4876800" cy="1905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A093D50C-5566-FE48-9C27-44808C556BE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5000" r="8888" b="10834"/>
          <a:stretch>
            <a:fillRect/>
          </a:stretch>
        </p:blipFill>
        <p:spPr bwMode="auto">
          <a:xfrm>
            <a:off x="4800600" y="1219200"/>
            <a:ext cx="4343400" cy="5638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B9047B33-BB72-CE4C-AB42-8305D7C48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2900" b="1" dirty="0">
                <a:solidFill>
                  <a:srgbClr val="000000"/>
                </a:solidFill>
              </a:rPr>
              <a:t>Niño Region SST Departures (</a:t>
            </a:r>
            <a:r>
              <a:rPr lang="en-US" altLang="en-US" sz="2900" b="1" baseline="30000" dirty="0" err="1">
                <a:solidFill>
                  <a:srgbClr val="000000"/>
                </a:solidFill>
              </a:rPr>
              <a:t>o</a:t>
            </a:r>
            <a:r>
              <a:rPr lang="en-US" altLang="en-US" sz="2900" b="1" dirty="0" err="1">
                <a:solidFill>
                  <a:srgbClr val="000000"/>
                </a:solidFill>
              </a:rPr>
              <a:t>C</a:t>
            </a:r>
            <a:r>
              <a:rPr lang="en-US" altLang="en-US" sz="2900" b="1" dirty="0">
                <a:solidFill>
                  <a:srgbClr val="000000"/>
                </a:solidFill>
              </a:rPr>
              <a:t>)</a:t>
            </a:r>
            <a:br>
              <a:rPr lang="en-US" altLang="en-US" sz="2900" b="1" dirty="0">
                <a:solidFill>
                  <a:srgbClr val="000000"/>
                </a:solidFill>
              </a:rPr>
            </a:br>
            <a:endParaRPr lang="en-US" altLang="en-US" sz="2900" b="1" dirty="0">
              <a:solidFill>
                <a:srgbClr val="000000"/>
              </a:solidFill>
            </a:endParaRP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246EFC37-BA08-994B-99FE-D2D7685E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44196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The latest weekly SST departures are: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4  		-0.6ºC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3.4  	-1.1ºC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3     	-1.2ºC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Niño 1+2 	-1.3ºC</a:t>
            </a:r>
          </a:p>
        </p:txBody>
      </p:sp>
      <p:sp>
        <p:nvSpPr>
          <p:cNvPr id="38916" name="Rectangle 108" descr="ENAreaGraphic">
            <a:extLst>
              <a:ext uri="{FF2B5EF4-FFF2-40B4-BE49-F238E27FC236}">
                <a16:creationId xmlns:a16="http://schemas.microsoft.com/office/drawing/2014/main" id="{E968FFD8-BEE6-B540-9A5E-BED28A184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4572000"/>
            <a:ext cx="4343400" cy="1905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36CA1C4D-BB05-834E-B094-3055CC7B3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we care?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49B2DAFF-B3D0-6849-B0AB-17513A9F5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circulations in the midlatitudes are often different during El Nino, Neutral, and La Nina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Since the temperature of the tropical Pacific changes relatively slowly, this gives some meteorologists some insights into the weather over the next several months.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 have ENSO forecast models of marginal skill.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9F0A77F5-44EA-FB48-9233-6ACA168D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Teleconnections from the tropics </a:t>
            </a:r>
          </a:p>
        </p:txBody>
      </p:sp>
      <p:pic>
        <p:nvPicPr>
          <p:cNvPr id="41986" name="Content Placeholder 3">
            <a:extLst>
              <a:ext uri="{FF2B5EF4-FFF2-40B4-BE49-F238E27FC236}">
                <a16:creationId xmlns:a16="http://schemas.microsoft.com/office/drawing/2014/main" id="{8F6CF996-2F3A-D945-AA59-EE5DECB5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13966" r="3877" b="14624"/>
          <a:stretch>
            <a:fillRect/>
          </a:stretch>
        </p:blipFill>
        <p:spPr>
          <a:xfrm>
            <a:off x="1660525" y="1620838"/>
            <a:ext cx="6618288" cy="3817937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28F868-E5A7-5547-91ED-A18885A9C9FA}"/>
              </a:ext>
            </a:extLst>
          </p:cNvPr>
          <p:cNvSpPr txBox="1"/>
          <p:nvPr/>
        </p:nvSpPr>
        <p:spPr>
          <a:xfrm>
            <a:off x="3822854" y="5641975"/>
            <a:ext cx="196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PNA Area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11EA0D05-D2FE-1649-A915-C73B3DF8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El Nino:  wet over southern tier of states, warmer to the north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76DF8FF3-964A-3041-8829-9B7A472FC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1BAA0087-6AF8-5F45-8F8C-51617FFF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0000"/>
          <a:stretch>
            <a:fillRect/>
          </a:stretch>
        </p:blipFill>
        <p:spPr bwMode="auto">
          <a:xfrm>
            <a:off x="0" y="1600200"/>
            <a:ext cx="9144000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0DBCA0A5-212A-7E48-B386-CA406A01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La Nina – strong Aleutian High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D50BE28-FF5B-5845-BDDC-25120F5A2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4697AF19-59D1-F249-A857-B8C125A0D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30" b="5556"/>
          <a:stretch>
            <a:fillRect/>
          </a:stretch>
        </p:blipFill>
        <p:spPr bwMode="auto">
          <a:xfrm>
            <a:off x="0" y="1524000"/>
            <a:ext cx="91440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449CB34-FF13-044C-A21D-8B4932B37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2" name="Content Placeholder 3" descr="fst-temp-us-big.gif">
            <a:extLst>
              <a:ext uri="{FF2B5EF4-FFF2-40B4-BE49-F238E27FC236}">
                <a16:creationId xmlns:a16="http://schemas.microsoft.com/office/drawing/2014/main" id="{7AFB3BD4-B5AC-8445-BA4B-ECD5A93AF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" r="-1813"/>
          <a:stretch/>
        </p:blipFill>
        <p:spPr>
          <a:xfrm>
            <a:off x="562040" y="397659"/>
            <a:ext cx="8067960" cy="584890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CCE4CE-A56D-D04A-A1B4-C942E2660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3" descr="fst-precip-us-big.gif">
            <a:extLst>
              <a:ext uri="{FF2B5EF4-FFF2-40B4-BE49-F238E27FC236}">
                <a16:creationId xmlns:a16="http://schemas.microsoft.com/office/drawing/2014/main" id="{33660C43-0E8C-B04E-8FA2-A1C0369E6D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0" r="-3291"/>
          <a:stretch/>
        </p:blipFill>
        <p:spPr>
          <a:xfrm>
            <a:off x="683045" y="491795"/>
            <a:ext cx="7975908" cy="5688667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42B7-E880-C942-9DC1-8D481CA9A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91" y="88816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/>
                </a:solidFill>
                <a:ea typeface="+mj-ea"/>
              </a:rPr>
              <a:t>The correlation between El Nino/La Nina (ENSO) and midlatitude weather is a key tool for extended forecasting</a:t>
            </a:r>
          </a:p>
        </p:txBody>
      </p:sp>
      <p:sp>
        <p:nvSpPr>
          <p:cNvPr id="45058" name="Content Placeholder 2">
            <a:extLst>
              <a:ext uri="{FF2B5EF4-FFF2-40B4-BE49-F238E27FC236}">
                <a16:creationId xmlns:a16="http://schemas.microsoft.com/office/drawing/2014/main" id="{6679F3BE-ECFC-5845-8016-6606D314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91" y="254731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BEST web site for information is at the </a:t>
            </a:r>
            <a:r>
              <a:rPr lang="en-US" altLang="en-US" b="1" dirty="0">
                <a:ea typeface="ＭＳ Ｐゴシック" panose="020B0600070205080204" pitchFamily="34" charset="-128"/>
              </a:rPr>
              <a:t>Climate Prediction Center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https://www.cpc.ncep.noaa.gov/products/precip/CWlink/MJO/enso.shtml</a:t>
            </a: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https://www.cpc.ncep.noaa.gov/products/analysis_monitoring/lanina/enso_evolution-status-fcsts-web.ppt</a:t>
            </a:r>
            <a:endParaRPr lang="en-US" altLang="en-US" sz="2400" dirty="0">
              <a:ea typeface="ＭＳ Ｐゴシック" panose="020B0600070205080204" pitchFamily="34" charset="-128"/>
              <a:hlinkClick r:id="rId2"/>
            </a:endParaRPr>
          </a:p>
          <a:p>
            <a:pPr eaLnBrk="1" hangingPunct="1"/>
            <a:r>
              <a:rPr lang="en-US" altLang="en-US" sz="2400" dirty="0">
                <a:ea typeface="ＭＳ Ｐゴシック" panose="020B0600070205080204" pitchFamily="34" charset="-128"/>
              </a:rPr>
              <a:t>http://</a:t>
            </a:r>
            <a:r>
              <a:rPr lang="en-US" altLang="en-US" sz="2400" dirty="0">
                <a:ea typeface="ＭＳ Ｐゴシック" panose="020B0600070205080204" pitchFamily="34" charset="-128"/>
                <a:hlinkClick r:id="rId3"/>
              </a:rPr>
              <a:t>www.cpc.ncep.noaa.gov/products/analysis_monitoring/enso_advisory/index.shtml</a:t>
            </a:r>
            <a:endParaRPr lang="en-US" altLang="en-US" sz="2400" dirty="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F3882590-4CB6-A446-85B3-72F8C8C4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3" y="93103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Hit NY on Oct. 29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F4EE9928-4643-CD49-8194-A27D9565B9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4470" y="1052139"/>
            <a:ext cx="6942138" cy="5554662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7E07B7CA-1E03-A641-AC26-C2B71681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461948" cy="1254359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Other important subseasonal feature: The Madden Julian Oscillation (MJO)</a:t>
            </a:r>
          </a:p>
        </p:txBody>
      </p:sp>
      <p:pic>
        <p:nvPicPr>
          <p:cNvPr id="49154" name="Content Placeholder 3">
            <a:extLst>
              <a:ext uri="{FF2B5EF4-FFF2-40B4-BE49-F238E27FC236}">
                <a16:creationId xmlns:a16="http://schemas.microsoft.com/office/drawing/2014/main" id="{73D685E0-1B7B-DB4C-BF24-328FB69B6C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0352" y="1965118"/>
            <a:ext cx="3746500" cy="4525963"/>
          </a:xfrm>
        </p:spPr>
      </p:pic>
      <p:pic>
        <p:nvPicPr>
          <p:cNvPr id="49155" name="Picture 4">
            <a:extLst>
              <a:ext uri="{FF2B5EF4-FFF2-40B4-BE49-F238E27FC236}">
                <a16:creationId xmlns:a16="http://schemas.microsoft.com/office/drawing/2014/main" id="{8832EF95-C32D-F141-B9B6-A9E9F4845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4" y="2717532"/>
            <a:ext cx="3654192" cy="273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44AABCD8-8CDA-184F-AECC-02F00FF30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MJO Phases</a:t>
            </a:r>
          </a:p>
        </p:txBody>
      </p:sp>
      <p:pic>
        <p:nvPicPr>
          <p:cNvPr id="50178" name="Content Placeholder 3">
            <a:extLst>
              <a:ext uri="{FF2B5EF4-FFF2-40B4-BE49-F238E27FC236}">
                <a16:creationId xmlns:a16="http://schemas.microsoft.com/office/drawing/2014/main" id="{D930A70F-5060-234D-9CD0-57EF550019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0725" y="1220788"/>
            <a:ext cx="5162550" cy="5210175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F6CC6A8-F52C-414F-88FA-01A98E1E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Has implications for West Coast atmospheric rivers</a:t>
            </a:r>
          </a:p>
        </p:txBody>
      </p:sp>
      <p:sp>
        <p:nvSpPr>
          <p:cNvPr id="51202" name="Content Placeholder 2">
            <a:extLst>
              <a:ext uri="{FF2B5EF4-FFF2-40B4-BE49-F238E27FC236}">
                <a16:creationId xmlns:a16="http://schemas.microsoft.com/office/drawing/2014/main" id="{69C1B9FA-9E20-294B-8B16-68C28CD6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3" descr="C:\m417forecasts\LRF Lectures\pineapple.gif">
            <a:extLst>
              <a:ext uri="{FF2B5EF4-FFF2-40B4-BE49-F238E27FC236}">
                <a16:creationId xmlns:a16="http://schemas.microsoft.com/office/drawing/2014/main" id="{FB5D8CD7-AA3E-3C4B-B9C1-FF63D2DB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82" y="1522834"/>
            <a:ext cx="378936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1A2C52BE-F321-6945-B166-806E878E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17462" cy="80160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And for US Temp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Precip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>
            <a:extLst>
              <a:ext uri="{FF2B5EF4-FFF2-40B4-BE49-F238E27FC236}">
                <a16:creationId xmlns:a16="http://schemas.microsoft.com/office/drawing/2014/main" id="{AEFF3DE8-FBC5-E94E-AFC5-17300DC1F0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99" y="846138"/>
            <a:ext cx="7915275" cy="5826125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62682A0A-9860-E14C-9F76-AA8EB325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3250" name="Content Placeholder 3">
            <a:extLst>
              <a:ext uri="{FF2B5EF4-FFF2-40B4-BE49-F238E27FC236}">
                <a16:creationId xmlns:a16="http://schemas.microsoft.com/office/drawing/2014/main" id="{E17DAD49-DFBC-BA47-9D8E-F276EFD4F2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9250"/>
            <a:ext cx="8389938" cy="617537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9D580202-4890-FF40-9589-2EE63C22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Term Impacts of Midlatitude Sea Surface Temperature Anomalies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5BA586B-B95A-A845-9512-8FA74180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449388"/>
            <a:ext cx="7900987" cy="35988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Example:  the BLOB.</a:t>
            </a:r>
          </a:p>
        </p:txBody>
      </p:sp>
      <p:pic>
        <p:nvPicPr>
          <p:cNvPr id="54275" name="Picture 1">
            <a:extLst>
              <a:ext uri="{FF2B5EF4-FFF2-40B4-BE49-F238E27FC236}">
                <a16:creationId xmlns:a16="http://schemas.microsoft.com/office/drawing/2014/main" id="{440011B9-CB6F-B34B-A191-C5CE0B5A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2063750"/>
            <a:ext cx="58166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ED59D759-58E8-C643-9685-E2BD3B7A9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Caused by sustained high pressure</a:t>
            </a:r>
          </a:p>
        </p:txBody>
      </p:sp>
      <p:pic>
        <p:nvPicPr>
          <p:cNvPr id="55298" name="Content Placeholder 3">
            <a:extLst>
              <a:ext uri="{FF2B5EF4-FFF2-40B4-BE49-F238E27FC236}">
                <a16:creationId xmlns:a16="http://schemas.microsoft.com/office/drawing/2014/main" id="{90F61B7E-7634-6148-B052-94F2CA79F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600200"/>
            <a:ext cx="5851525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7535E470-14DA-E045-AD3E-ED1A4F20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3225"/>
            <a:ext cx="8229600" cy="1143000"/>
          </a:xfrm>
        </p:spPr>
        <p:txBody>
          <a:bodyPr/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SST anomalies have a lot of persistence:  in the case of the Blob contribute to warming downstream</a:t>
            </a:r>
          </a:p>
        </p:txBody>
      </p:sp>
      <p:pic>
        <p:nvPicPr>
          <p:cNvPr id="56322" name="Content Placeholder 3">
            <a:extLst>
              <a:ext uri="{FF2B5EF4-FFF2-40B4-BE49-F238E27FC236}">
                <a16:creationId xmlns:a16="http://schemas.microsoft.com/office/drawing/2014/main" id="{1C2AB088-35C3-3145-86FF-64F0634431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5650" y="1905000"/>
            <a:ext cx="5092700" cy="4525963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7049AA5-60E7-8945-9E2E-95798D83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Long Range Numerical Forecasts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4E77E84D-5B74-C541-A149-5156D7839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During the past two decades, a new generation of extended forecasting systems have been developed that run </a:t>
            </a:r>
            <a:r>
              <a:rPr lang="en-US" altLang="en-US" b="1" dirty="0">
                <a:ea typeface="ＭＳ Ｐゴシック" panose="020B0600070205080204" pitchFamily="34" charset="-128"/>
              </a:rPr>
              <a:t>coupled global atmosphere/ocean models</a:t>
            </a:r>
            <a:r>
              <a:rPr lang="en-US" altLang="en-US" dirty="0">
                <a:ea typeface="ＭＳ Ｐゴシック" panose="020B0600070205080204" pitchFamily="34" charset="-128"/>
              </a:rPr>
              <a:t> out MONTHS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An example is the NOAA Climate Forecasting System (CFS)…now CFSv2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Runs a version of the GFS and a coupled ocean model out 9 months.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288AAB0D-67C1-A940-A585-84E5B31F0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CFS</a:t>
            </a:r>
          </a:p>
        </p:txBody>
      </p:sp>
      <p:sp>
        <p:nvSpPr>
          <p:cNvPr id="58370" name="Content Placeholder 2">
            <a:extLst>
              <a:ext uri="{FF2B5EF4-FFF2-40B4-BE49-F238E27FC236}">
                <a16:creationId xmlns:a16="http://schemas.microsoft.com/office/drawing/2014/main" id="{D4127615-0187-9E4C-8379-02FF51ED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GFS run at roughly 60 km grid spacing and 64 levels.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Run every six hours (4 runs each time…an ensemble)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29616681-1930-5147-9E28-6369BB5E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Observed           180 hr (7.5 days)</a:t>
            </a:r>
          </a:p>
        </p:txBody>
      </p:sp>
      <p:pic>
        <p:nvPicPr>
          <p:cNvPr id="22530" name="Content Placeholder 3" descr="slp.00.0000.gif">
            <a:extLst>
              <a:ext uri="{FF2B5EF4-FFF2-40B4-BE49-F238E27FC236}">
                <a16:creationId xmlns:a16="http://schemas.microsoft.com/office/drawing/2014/main" id="{319C1F39-2516-894C-AE9C-37FBC612CF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21600"/>
          <a:stretch>
            <a:fillRect/>
          </a:stretch>
        </p:blipFill>
        <p:spPr>
          <a:xfrm>
            <a:off x="152400" y="1143000"/>
            <a:ext cx="4114800" cy="5508625"/>
          </a:xfrm>
        </p:spPr>
      </p:pic>
      <p:pic>
        <p:nvPicPr>
          <p:cNvPr id="22531" name="Picture 4" descr="slp.180.0000.gif">
            <a:extLst>
              <a:ext uri="{FF2B5EF4-FFF2-40B4-BE49-F238E27FC236}">
                <a16:creationId xmlns:a16="http://schemas.microsoft.com/office/drawing/2014/main" id="{93D5AC75-505C-CB49-BC90-D838CFC26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r="21600"/>
          <a:stretch>
            <a:fillRect/>
          </a:stretch>
        </p:blipFill>
        <p:spPr bwMode="auto">
          <a:xfrm>
            <a:off x="4648200" y="1143000"/>
            <a:ext cx="41481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4" descr="cfsrr_logo_final_full">
            <a:extLst>
              <a:ext uri="{FF2B5EF4-FFF2-40B4-BE49-F238E27FC236}">
                <a16:creationId xmlns:a16="http://schemas.microsoft.com/office/drawing/2014/main" id="{07A0E7EF-9899-2943-A40D-7E6B5298E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90000" contrast="-8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538" y="41275"/>
            <a:ext cx="68929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2" name="Rectangle 2">
            <a:extLst>
              <a:ext uri="{FF2B5EF4-FFF2-40B4-BE49-F238E27FC236}">
                <a16:creationId xmlns:a16="http://schemas.microsoft.com/office/drawing/2014/main" id="{EE0E17F6-CB77-1947-A567-007D8F9BB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458200" cy="5257800"/>
          </a:xfrm>
          <a:noFill/>
          <a:ln>
            <a:solidFill>
              <a:srgbClr val="3366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000">
                <a:solidFill>
                  <a:srgbClr val="3366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Operational Configuration for CFSv2 real time forecasts (T126L64)</a:t>
            </a:r>
          </a:p>
          <a:p>
            <a:pPr eaLnBrk="1" hangingPunct="1"/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There will be 4 control runs per day from the 0, 6, 12 and 18 UTC cycles of the CFS real-time data assimilation system, out to 9 months.</a:t>
            </a:r>
          </a:p>
          <a:p>
            <a:pPr eaLnBrk="1" hangingPunct="1"/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addition to the control run of 9 months at the 0 UTC cycle, there will be 3 additional runs, out to one season. These 3 runs per cycle will be initialized as in current operations.</a:t>
            </a:r>
          </a:p>
          <a:p>
            <a:pPr eaLnBrk="1" hangingPunct="1"/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addition to the control run of 9 months at the 6, 12 and 18 UTC cycles, there will be 3 additional runs, out to 45 days. These 3 runs per cycle will be initialized as in current operations.</a:t>
            </a:r>
          </a:p>
          <a:p>
            <a:pPr eaLnBrk="1" hangingPunct="1"/>
            <a:r>
              <a:rPr lang="en-US" altLang="en-US" sz="18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There will be a total of 16 CFS runs every day, of which 4 runs will go out to 9 months, 3 runs will go out to 1 season and 9 runs will go out to 45 days.</a:t>
            </a:r>
          </a:p>
        </p:txBody>
      </p:sp>
      <p:grpSp>
        <p:nvGrpSpPr>
          <p:cNvPr id="59395" name="Group 3">
            <a:extLst>
              <a:ext uri="{FF2B5EF4-FFF2-40B4-BE49-F238E27FC236}">
                <a16:creationId xmlns:a16="http://schemas.microsoft.com/office/drawing/2014/main" id="{E743304D-2DB6-4145-A3D8-5DDDA801EAF6}"/>
              </a:ext>
            </a:extLst>
          </p:cNvPr>
          <p:cNvGrpSpPr>
            <a:grpSpLocks/>
          </p:cNvGrpSpPr>
          <p:nvPr/>
        </p:nvGrpSpPr>
        <p:grpSpPr bwMode="auto">
          <a:xfrm>
            <a:off x="0" y="58738"/>
            <a:ext cx="9144000" cy="1236662"/>
            <a:chOff x="0" y="0"/>
            <a:chExt cx="5760" cy="779"/>
          </a:xfrm>
        </p:grpSpPr>
        <p:graphicFrame>
          <p:nvGraphicFramePr>
            <p:cNvPr id="59424" name="Object 2">
              <a:extLst>
                <a:ext uri="{FF2B5EF4-FFF2-40B4-BE49-F238E27FC236}">
                  <a16:creationId xmlns:a16="http://schemas.microsoft.com/office/drawing/2014/main" id="{CF5CB923-7AA3-224E-B836-1B13A2A1B98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92" y="9"/>
            <a:ext cx="768" cy="7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63" name="Clip" r:id="rId4" imgW="520700" imgH="514350" progId="MS_ClipArt_Gallery.2">
                    <p:embed/>
                  </p:oleObj>
                </mc:Choice>
                <mc:Fallback>
                  <p:oleObj name="Clip" r:id="rId4" imgW="520700" imgH="514350" progId="MS_ClipArt_Gallery.2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2" y="9"/>
                          <a:ext cx="768" cy="7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425" name="Object 3">
              <a:extLst>
                <a:ext uri="{FF2B5EF4-FFF2-40B4-BE49-F238E27FC236}">
                  <a16:creationId xmlns:a16="http://schemas.microsoft.com/office/drawing/2014/main" id="{0D9F44E9-6CD2-E541-B9B9-97647F84B71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0"/>
            <a:ext cx="816" cy="7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64" name="Clip" r:id="rId6" imgW="520700" imgH="514350" progId="MS_ClipArt_Gallery.2">
                    <p:embed/>
                  </p:oleObj>
                </mc:Choice>
                <mc:Fallback>
                  <p:oleObj name="Clip" r:id="rId6" imgW="520700" imgH="514350" progId="MS_ClipArt_Gallery.2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816" cy="7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9426" name="Picture 6" descr="cfsrr_logo">
              <a:extLst>
                <a:ext uri="{FF2B5EF4-FFF2-40B4-BE49-F238E27FC236}">
                  <a16:creationId xmlns:a16="http://schemas.microsoft.com/office/drawing/2014/main" id="{8B755CDC-B1BF-B942-A15B-537B7DBED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48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396" name="Group 7">
            <a:extLst>
              <a:ext uri="{FF2B5EF4-FFF2-40B4-BE49-F238E27FC236}">
                <a16:creationId xmlns:a16="http://schemas.microsoft.com/office/drawing/2014/main" id="{FA8CD8BE-D8C0-BA46-96A0-F58A9B8A7F1E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814888"/>
            <a:ext cx="7848600" cy="1204912"/>
            <a:chOff x="432" y="2917"/>
            <a:chExt cx="4944" cy="759"/>
          </a:xfrm>
        </p:grpSpPr>
        <p:sp>
          <p:nvSpPr>
            <p:cNvPr id="59403" name="Line 8">
              <a:extLst>
                <a:ext uri="{FF2B5EF4-FFF2-40B4-BE49-F238E27FC236}">
                  <a16:creationId xmlns:a16="http://schemas.microsoft.com/office/drawing/2014/main" id="{12521070-2C28-1A4E-B818-B154CD7E4E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100"/>
              <a:ext cx="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4" name="Line 9">
              <a:extLst>
                <a:ext uri="{FF2B5EF4-FFF2-40B4-BE49-F238E27FC236}">
                  <a16:creationId xmlns:a16="http://schemas.microsoft.com/office/drawing/2014/main" id="{AF4B943F-30E7-A248-8803-70A134F544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5" name="Line 10">
              <a:extLst>
                <a:ext uri="{FF2B5EF4-FFF2-40B4-BE49-F238E27FC236}">
                  <a16:creationId xmlns:a16="http://schemas.microsoft.com/office/drawing/2014/main" id="{D4C20774-D163-BB49-A597-79FEB28CA1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6" name="Line 11">
              <a:extLst>
                <a:ext uri="{FF2B5EF4-FFF2-40B4-BE49-F238E27FC236}">
                  <a16:creationId xmlns:a16="http://schemas.microsoft.com/office/drawing/2014/main" id="{17DCDEF8-DB91-ED41-961C-C443D55DF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7" name="Line 12">
              <a:extLst>
                <a:ext uri="{FF2B5EF4-FFF2-40B4-BE49-F238E27FC236}">
                  <a16:creationId xmlns:a16="http://schemas.microsoft.com/office/drawing/2014/main" id="{C2458D3B-A000-D34E-AFC3-AA936C8B4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3100"/>
              <a:ext cx="480" cy="57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8" name="Line 13">
              <a:extLst>
                <a:ext uri="{FF2B5EF4-FFF2-40B4-BE49-F238E27FC236}">
                  <a16:creationId xmlns:a16="http://schemas.microsoft.com/office/drawing/2014/main" id="{3C07D782-05CF-8B4B-B21F-CB374E59A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09" name="Line 14">
              <a:extLst>
                <a:ext uri="{FF2B5EF4-FFF2-40B4-BE49-F238E27FC236}">
                  <a16:creationId xmlns:a16="http://schemas.microsoft.com/office/drawing/2014/main" id="{9AC467DA-9066-084B-B63B-BDA712776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Line 15">
              <a:extLst>
                <a:ext uri="{FF2B5EF4-FFF2-40B4-BE49-F238E27FC236}">
                  <a16:creationId xmlns:a16="http://schemas.microsoft.com/office/drawing/2014/main" id="{5D54F3BD-8352-0141-B0EE-E076937F81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3100"/>
              <a:ext cx="336" cy="384"/>
            </a:xfrm>
            <a:prstGeom prst="line">
              <a:avLst/>
            </a:prstGeom>
            <a:noFill/>
            <a:ln w="15875">
              <a:solidFill>
                <a:srgbClr val="3333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Text Box 16">
              <a:extLst>
                <a:ext uri="{FF2B5EF4-FFF2-40B4-BE49-F238E27FC236}">
                  <a16:creationId xmlns:a16="http://schemas.microsoft.com/office/drawing/2014/main" id="{A3412603-1C75-034F-BC32-0D4AB60CA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291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0 UTC</a:t>
              </a:r>
            </a:p>
          </p:txBody>
        </p:sp>
        <p:sp>
          <p:nvSpPr>
            <p:cNvPr id="59412" name="Text Box 17">
              <a:extLst>
                <a:ext uri="{FF2B5EF4-FFF2-40B4-BE49-F238E27FC236}">
                  <a16:creationId xmlns:a16="http://schemas.microsoft.com/office/drawing/2014/main" id="{CCC7D525-CB4D-E542-AF29-333F3B76F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91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6 UTC</a:t>
              </a:r>
            </a:p>
          </p:txBody>
        </p:sp>
        <p:sp>
          <p:nvSpPr>
            <p:cNvPr id="59413" name="Text Box 18">
              <a:extLst>
                <a:ext uri="{FF2B5EF4-FFF2-40B4-BE49-F238E27FC236}">
                  <a16:creationId xmlns:a16="http://schemas.microsoft.com/office/drawing/2014/main" id="{27710C5B-52B7-3B4C-8424-3A048C9EE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291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18 UTC</a:t>
              </a:r>
            </a:p>
          </p:txBody>
        </p:sp>
        <p:sp>
          <p:nvSpPr>
            <p:cNvPr id="59414" name="Line 19">
              <a:extLst>
                <a:ext uri="{FF2B5EF4-FFF2-40B4-BE49-F238E27FC236}">
                  <a16:creationId xmlns:a16="http://schemas.microsoft.com/office/drawing/2014/main" id="{35B28F9B-4766-7742-A10A-B9132FD46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5" name="Line 20">
              <a:extLst>
                <a:ext uri="{FF2B5EF4-FFF2-40B4-BE49-F238E27FC236}">
                  <a16:creationId xmlns:a16="http://schemas.microsoft.com/office/drawing/2014/main" id="{2C4307FE-3EA7-0C45-A7F8-2356C2B76F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6" name="Line 21">
              <a:extLst>
                <a:ext uri="{FF2B5EF4-FFF2-40B4-BE49-F238E27FC236}">
                  <a16:creationId xmlns:a16="http://schemas.microsoft.com/office/drawing/2014/main" id="{0FD073B2-5F9A-4D4B-A6A6-4CCED0E1C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7" name="Line 22">
              <a:extLst>
                <a:ext uri="{FF2B5EF4-FFF2-40B4-BE49-F238E27FC236}">
                  <a16:creationId xmlns:a16="http://schemas.microsoft.com/office/drawing/2014/main" id="{2F697473-CDB8-CD49-ADED-D49D63CEF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8" name="Line 23">
              <a:extLst>
                <a:ext uri="{FF2B5EF4-FFF2-40B4-BE49-F238E27FC236}">
                  <a16:creationId xmlns:a16="http://schemas.microsoft.com/office/drawing/2014/main" id="{69248EBB-F1F2-1A43-B22D-BB2E2C37B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19" name="Line 24">
              <a:extLst>
                <a:ext uri="{FF2B5EF4-FFF2-40B4-BE49-F238E27FC236}">
                  <a16:creationId xmlns:a16="http://schemas.microsoft.com/office/drawing/2014/main" id="{F93C4DEE-7351-4945-BCBC-98B530936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0" name="Line 25">
              <a:extLst>
                <a:ext uri="{FF2B5EF4-FFF2-40B4-BE49-F238E27FC236}">
                  <a16:creationId xmlns:a16="http://schemas.microsoft.com/office/drawing/2014/main" id="{23A85F33-C0C6-F34D-BFE6-AAAB33049E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1" name="Line 26">
              <a:extLst>
                <a:ext uri="{FF2B5EF4-FFF2-40B4-BE49-F238E27FC236}">
                  <a16:creationId xmlns:a16="http://schemas.microsoft.com/office/drawing/2014/main" id="{483C71D6-EC12-F546-AA39-BCB4E27EE0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92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2" name="Line 27">
              <a:extLst>
                <a:ext uri="{FF2B5EF4-FFF2-40B4-BE49-F238E27FC236}">
                  <a16:creationId xmlns:a16="http://schemas.microsoft.com/office/drawing/2014/main" id="{C3FB8FC9-D87F-7B4D-AF76-1B84F1252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88" y="3100"/>
              <a:ext cx="144" cy="192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423" name="Text Box 28">
              <a:extLst>
                <a:ext uri="{FF2B5EF4-FFF2-40B4-BE49-F238E27FC236}">
                  <a16:creationId xmlns:a16="http://schemas.microsoft.com/office/drawing/2014/main" id="{129E4D81-0072-3C4A-8C19-495B09021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917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/>
                <a:t>12 UTC</a:t>
              </a:r>
            </a:p>
          </p:txBody>
        </p:sp>
      </p:grpSp>
      <p:sp>
        <p:nvSpPr>
          <p:cNvPr id="59397" name="Text Box 29">
            <a:extLst>
              <a:ext uri="{FF2B5EF4-FFF2-40B4-BE49-F238E27FC236}">
                <a16:creationId xmlns:a16="http://schemas.microsoft.com/office/drawing/2014/main" id="{821F9DE9-7228-F04C-AFA5-7FEDE5ECD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86488"/>
            <a:ext cx="1752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9 month run (4)</a:t>
            </a:r>
          </a:p>
        </p:txBody>
      </p:sp>
      <p:sp>
        <p:nvSpPr>
          <p:cNvPr id="59398" name="Line 30">
            <a:extLst>
              <a:ext uri="{FF2B5EF4-FFF2-40B4-BE49-F238E27FC236}">
                <a16:creationId xmlns:a16="http://schemas.microsoft.com/office/drawing/2014/main" id="{3015421C-CCD9-7D49-AE15-3D2A555DD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6369050"/>
            <a:ext cx="990600" cy="0"/>
          </a:xfrm>
          <a:prstGeom prst="line">
            <a:avLst/>
          </a:prstGeom>
          <a:noFill/>
          <a:ln w="158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9" name="Text Box 31">
            <a:extLst>
              <a:ext uri="{FF2B5EF4-FFF2-40B4-BE49-F238E27FC236}">
                <a16:creationId xmlns:a16="http://schemas.microsoft.com/office/drawing/2014/main" id="{7B3291B5-8FE6-9348-A869-FA33057C1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7220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1 season run (3)</a:t>
            </a:r>
          </a:p>
        </p:txBody>
      </p:sp>
      <p:sp>
        <p:nvSpPr>
          <p:cNvPr id="59400" name="Line 32">
            <a:extLst>
              <a:ext uri="{FF2B5EF4-FFF2-40B4-BE49-F238E27FC236}">
                <a16:creationId xmlns:a16="http://schemas.microsoft.com/office/drawing/2014/main" id="{2272E767-1DCA-9C4C-8678-5E4FE4A9F5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6369050"/>
            <a:ext cx="533400" cy="0"/>
          </a:xfrm>
          <a:prstGeom prst="line">
            <a:avLst/>
          </a:prstGeom>
          <a:noFill/>
          <a:ln w="158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1" name="Text Box 33">
            <a:extLst>
              <a:ext uri="{FF2B5EF4-FFF2-40B4-BE49-F238E27FC236}">
                <a16:creationId xmlns:a16="http://schemas.microsoft.com/office/drawing/2014/main" id="{B96AEEBA-13BC-CD44-B838-F3705111C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722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45 day run (9)</a:t>
            </a:r>
          </a:p>
        </p:txBody>
      </p:sp>
      <p:sp>
        <p:nvSpPr>
          <p:cNvPr id="59402" name="Line 34">
            <a:extLst>
              <a:ext uri="{FF2B5EF4-FFF2-40B4-BE49-F238E27FC236}">
                <a16:creationId xmlns:a16="http://schemas.microsoft.com/office/drawing/2014/main" id="{161CDA2A-50F7-2345-87E5-F0F4DF79D0C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400800"/>
            <a:ext cx="1143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1A20-0619-234A-9D12-43774C35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>
                <a:hlinkClick r:id="rId2"/>
              </a:rPr>
              <a:t>http://www.cpc.ncep.noaa.gov/products/people/wwang/cfsv2fcst/</a:t>
            </a:r>
            <a:endParaRPr lang="en-US" altLang="en-US" sz="4000"/>
          </a:p>
        </p:txBody>
      </p:sp>
      <p:pic>
        <p:nvPicPr>
          <p:cNvPr id="60418" name="Content Placeholder 3" descr="cfsq.tiff">
            <a:extLst>
              <a:ext uri="{FF2B5EF4-FFF2-40B4-BE49-F238E27FC236}">
                <a16:creationId xmlns:a16="http://schemas.microsoft.com/office/drawing/2014/main" id="{99A9187C-2F63-9A4A-9713-29CB80469D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15" r="-62315"/>
          <a:stretch>
            <a:fillRect/>
          </a:stretch>
        </p:blipFill>
        <p:spPr>
          <a:xfrm>
            <a:off x="620713" y="1762125"/>
            <a:ext cx="8229600" cy="4525963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89A93A65-43E9-8D40-A05C-1C479700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96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CFS loses skill quickly after several weeks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72">
            <a:extLst>
              <a:ext uri="{FF2B5EF4-FFF2-40B4-BE49-F238E27FC236}">
                <a16:creationId xmlns:a16="http://schemas.microsoft.com/office/drawing/2014/main" id="{B863189D-5806-684A-8289-0130A31FD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Z500 MAE - week 1                          *de-biased</a:t>
            </a:r>
          </a:p>
        </p:txBody>
      </p:sp>
      <p:sp>
        <p:nvSpPr>
          <p:cNvPr id="62466" name="Shape 73">
            <a:extLst>
              <a:ext uri="{FF2B5EF4-FFF2-40B4-BE49-F238E27FC236}">
                <a16:creationId xmlns:a16="http://schemas.microsoft.com/office/drawing/2014/main" id="{11CF5422-FFFE-C94D-85E2-C8EFEA368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7" name="Shape 74">
            <a:extLst>
              <a:ext uri="{FF2B5EF4-FFF2-40B4-BE49-F238E27FC236}">
                <a16:creationId xmlns:a16="http://schemas.microsoft.com/office/drawing/2014/main" id="{05DA45B3-FFA1-DD48-AAAF-A29A8E10A4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79">
            <a:extLst>
              <a:ext uri="{FF2B5EF4-FFF2-40B4-BE49-F238E27FC236}">
                <a16:creationId xmlns:a16="http://schemas.microsoft.com/office/drawing/2014/main" id="{EC36D64A-9018-894B-87AA-68BAA0FFA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Z500 MAE - week 4                          *de-biased</a:t>
            </a:r>
          </a:p>
        </p:txBody>
      </p:sp>
      <p:sp>
        <p:nvSpPr>
          <p:cNvPr id="64514" name="Shape 80">
            <a:extLst>
              <a:ext uri="{FF2B5EF4-FFF2-40B4-BE49-F238E27FC236}">
                <a16:creationId xmlns:a16="http://schemas.microsoft.com/office/drawing/2014/main" id="{524E920C-8D7A-8D4A-97A7-64961B0A2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4515" name="Shape 81">
            <a:extLst>
              <a:ext uri="{FF2B5EF4-FFF2-40B4-BE49-F238E27FC236}">
                <a16:creationId xmlns:a16="http://schemas.microsoft.com/office/drawing/2014/main" id="{13E3445A-857F-FA46-A729-0F39E0B97F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86">
            <a:extLst>
              <a:ext uri="{FF2B5EF4-FFF2-40B4-BE49-F238E27FC236}">
                <a16:creationId xmlns:a16="http://schemas.microsoft.com/office/drawing/2014/main" id="{5CE662F6-4368-2B46-B29B-9BDD66FA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Z500 MAE - week 4                          *de-biased</a:t>
            </a:r>
          </a:p>
        </p:txBody>
      </p:sp>
      <p:sp>
        <p:nvSpPr>
          <p:cNvPr id="66562" name="Shape 87">
            <a:extLst>
              <a:ext uri="{FF2B5EF4-FFF2-40B4-BE49-F238E27FC236}">
                <a16:creationId xmlns:a16="http://schemas.microsoft.com/office/drawing/2014/main" id="{3E27E1B0-45EB-6A47-A9D7-5B9F2B95B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6563" name="Shape 88">
            <a:extLst>
              <a:ext uri="{FF2B5EF4-FFF2-40B4-BE49-F238E27FC236}">
                <a16:creationId xmlns:a16="http://schemas.microsoft.com/office/drawing/2014/main" id="{A3D80BF6-22D8-7D47-9174-67B4EAFAD8A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Shape 89">
            <a:extLst>
              <a:ext uri="{FF2B5EF4-FFF2-40B4-BE49-F238E27FC236}">
                <a16:creationId xmlns:a16="http://schemas.microsoft.com/office/drawing/2014/main" id="{0C2CB810-022A-D948-BC8A-E88A107D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1113" y="3579813"/>
            <a:ext cx="20701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Storm tracks</a:t>
            </a:r>
          </a:p>
        </p:txBody>
      </p:sp>
      <p:cxnSp>
        <p:nvCxnSpPr>
          <p:cNvPr id="66565" name="Shape 90">
            <a:extLst>
              <a:ext uri="{FF2B5EF4-FFF2-40B4-BE49-F238E27FC236}">
                <a16:creationId xmlns:a16="http://schemas.microsoft.com/office/drawing/2014/main" id="{D528FC4B-0E80-C741-B013-7212AE5E07B7}"/>
              </a:ext>
            </a:extLst>
          </p:cNvPr>
          <p:cNvCxnSpPr>
            <a:cxnSpLocks noChangeShapeType="1"/>
            <a:stCxn id="66564" idx="1"/>
          </p:cNvCxnSpPr>
          <p:nvPr/>
        </p:nvCxnSpPr>
        <p:spPr bwMode="auto">
          <a:xfrm rot="10800000">
            <a:off x="1352550" y="2717800"/>
            <a:ext cx="1198563" cy="1096963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6" name="Shape 91">
            <a:extLst>
              <a:ext uri="{FF2B5EF4-FFF2-40B4-BE49-F238E27FC236}">
                <a16:creationId xmlns:a16="http://schemas.microsoft.com/office/drawing/2014/main" id="{E9EC9CF0-6728-E340-825D-8EC4BF5CD041}"/>
              </a:ext>
            </a:extLst>
          </p:cNvPr>
          <p:cNvCxnSpPr>
            <a:cxnSpLocks noChangeShapeType="1"/>
            <a:stCxn id="66564" idx="0"/>
          </p:cNvCxnSpPr>
          <p:nvPr/>
        </p:nvCxnSpPr>
        <p:spPr bwMode="auto">
          <a:xfrm rot="10800000">
            <a:off x="3532188" y="3062288"/>
            <a:ext cx="53975" cy="517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7" name="Shape 92">
            <a:extLst>
              <a:ext uri="{FF2B5EF4-FFF2-40B4-BE49-F238E27FC236}">
                <a16:creationId xmlns:a16="http://schemas.microsoft.com/office/drawing/2014/main" id="{511C6559-D309-C84C-9DFB-FED8FCEA6DCE}"/>
              </a:ext>
            </a:extLst>
          </p:cNvPr>
          <p:cNvCxnSpPr>
            <a:cxnSpLocks noChangeShapeType="1"/>
            <a:stCxn id="66564" idx="3"/>
          </p:cNvCxnSpPr>
          <p:nvPr/>
        </p:nvCxnSpPr>
        <p:spPr bwMode="auto">
          <a:xfrm rot="10800000" flipH="1">
            <a:off x="4621213" y="2936875"/>
            <a:ext cx="785812" cy="8778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568" name="Shape 93">
            <a:extLst>
              <a:ext uri="{FF2B5EF4-FFF2-40B4-BE49-F238E27FC236}">
                <a16:creationId xmlns:a16="http://schemas.microsoft.com/office/drawing/2014/main" id="{90CDB17E-0E6E-F540-BA85-9EA589FF8F43}"/>
              </a:ext>
            </a:extLst>
          </p:cNvPr>
          <p:cNvCxnSpPr>
            <a:cxnSpLocks noChangeShapeType="1"/>
            <a:stCxn id="66564" idx="2"/>
          </p:cNvCxnSpPr>
          <p:nvPr/>
        </p:nvCxnSpPr>
        <p:spPr bwMode="auto">
          <a:xfrm>
            <a:off x="3586163" y="4048125"/>
            <a:ext cx="207962" cy="738188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69" name="Shape 94">
            <a:extLst>
              <a:ext uri="{FF2B5EF4-FFF2-40B4-BE49-F238E27FC236}">
                <a16:creationId xmlns:a16="http://schemas.microsoft.com/office/drawing/2014/main" id="{AA8F287B-1555-9F4F-9E2A-309DA42E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050925"/>
            <a:ext cx="2998788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saturate after 3 weeks</a:t>
            </a:r>
          </a:p>
        </p:txBody>
      </p:sp>
      <p:cxnSp>
        <p:nvCxnSpPr>
          <p:cNvPr id="66570" name="Shape 95">
            <a:extLst>
              <a:ext uri="{FF2B5EF4-FFF2-40B4-BE49-F238E27FC236}">
                <a16:creationId xmlns:a16="http://schemas.microsoft.com/office/drawing/2014/main" id="{B213EBBE-9B43-9841-83ED-1656F33B8E3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046913" y="1806575"/>
            <a:ext cx="428625" cy="140652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6571" name="Shape 96">
            <a:extLst>
              <a:ext uri="{FF2B5EF4-FFF2-40B4-BE49-F238E27FC236}">
                <a16:creationId xmlns:a16="http://schemas.microsoft.com/office/drawing/2014/main" id="{98C8925E-E2C7-1440-9749-9FDC9EED4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046538"/>
            <a:ext cx="2349500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Errors rapidly grow in the first week</a:t>
            </a:r>
          </a:p>
        </p:txBody>
      </p:sp>
      <p:cxnSp>
        <p:nvCxnSpPr>
          <p:cNvPr id="66572" name="Shape 97">
            <a:extLst>
              <a:ext uri="{FF2B5EF4-FFF2-40B4-BE49-F238E27FC236}">
                <a16:creationId xmlns:a16="http://schemas.microsoft.com/office/drawing/2014/main" id="{B79CC33E-67FA-7E49-AD13-64D0EBC9322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259513" y="4359275"/>
            <a:ext cx="327025" cy="2063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132">
            <a:extLst>
              <a:ext uri="{FF2B5EF4-FFF2-40B4-BE49-F238E27FC236}">
                <a16:creationId xmlns:a16="http://schemas.microsoft.com/office/drawing/2014/main" id="{DCFF1A99-4C9A-A44D-BBBC-9D83E7620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50" y="992188"/>
            <a:ext cx="8521700" cy="2736850"/>
          </a:xfrm>
        </p:spPr>
        <p:txBody>
          <a:bodyPr lIns="91425" tIns="91425" rIns="91425" bIns="91425" anchor="b"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SSTs:  Holds Skill Longer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137">
            <a:extLst>
              <a:ext uri="{FF2B5EF4-FFF2-40B4-BE49-F238E27FC236}">
                <a16:creationId xmlns:a16="http://schemas.microsoft.com/office/drawing/2014/main" id="{967805C4-1683-AB47-831E-6362DC72B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1                             *de-biased</a:t>
            </a:r>
          </a:p>
        </p:txBody>
      </p:sp>
      <p:sp>
        <p:nvSpPr>
          <p:cNvPr id="70658" name="Shape 138">
            <a:extLst>
              <a:ext uri="{FF2B5EF4-FFF2-40B4-BE49-F238E27FC236}">
                <a16:creationId xmlns:a16="http://schemas.microsoft.com/office/drawing/2014/main" id="{FDF30E67-DE7C-0146-82D3-510BE3900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0659" name="Shape 139">
            <a:extLst>
              <a:ext uri="{FF2B5EF4-FFF2-40B4-BE49-F238E27FC236}">
                <a16:creationId xmlns:a16="http://schemas.microsoft.com/office/drawing/2014/main" id="{8B80BAAB-A838-E94D-B950-D92AC80D3CE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144">
            <a:extLst>
              <a:ext uri="{FF2B5EF4-FFF2-40B4-BE49-F238E27FC236}">
                <a16:creationId xmlns:a16="http://schemas.microsoft.com/office/drawing/2014/main" id="{B043FEEE-B287-A242-A5AE-88660F9F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SST MAE - week 6                             *de-biased</a:t>
            </a:r>
          </a:p>
        </p:txBody>
      </p:sp>
      <p:sp>
        <p:nvSpPr>
          <p:cNvPr id="72706" name="Shape 145">
            <a:extLst>
              <a:ext uri="{FF2B5EF4-FFF2-40B4-BE49-F238E27FC236}">
                <a16:creationId xmlns:a16="http://schemas.microsoft.com/office/drawing/2014/main" id="{EF02E899-97C4-434C-BA67-20006292A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536700"/>
            <a:ext cx="8521700" cy="4554538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2707" name="Shape 146">
            <a:extLst>
              <a:ext uri="{FF2B5EF4-FFF2-40B4-BE49-F238E27FC236}">
                <a16:creationId xmlns:a16="http://schemas.microsoft.com/office/drawing/2014/main" id="{9BEAA106-3440-084C-8DB1-5FBC969397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914400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5ED1-6BA1-174F-8032-4EE31422D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There are seasonal forecast ensembles. Examples include: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2F2A2526-9A5B-2E47-9658-56FEEA504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NMME:  North American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 (combines CFS and Canadian)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IMME (International </a:t>
            </a:r>
            <a:r>
              <a:rPr lang="en-US" altLang="en-US" dirty="0" err="1">
                <a:ea typeface="ＭＳ Ｐゴシック" panose="020B0600070205080204" pitchFamily="34" charset="-128"/>
              </a:rPr>
              <a:t>Multimodel</a:t>
            </a:r>
            <a:r>
              <a:rPr lang="en-US" altLang="en-US" dirty="0">
                <a:ea typeface="ＭＳ Ｐゴシック" panose="020B0600070205080204" pitchFamily="34" charset="-128"/>
              </a:rPr>
              <a:t> Ensemble)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Link here: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http://www.cpc.ncep.noaa.gov/products/NMME/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5F8F0-05CC-5F43-A8D6-41E788B8F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7F09A-55B1-5F49-A595-64CB60994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315" t="2476" r="47474" b="51192"/>
          <a:stretch/>
        </p:blipFill>
        <p:spPr>
          <a:xfrm>
            <a:off x="1416571" y="742014"/>
            <a:ext cx="5758206" cy="5771212"/>
          </a:xfrm>
        </p:spPr>
      </p:pic>
    </p:spTree>
    <p:extLst>
      <p:ext uri="{BB962C8B-B14F-4D97-AF65-F5344CB8AC3E}">
        <p14:creationId xmlns:p14="http://schemas.microsoft.com/office/powerpoint/2010/main" val="19424461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8289C-4E2E-1044-86D6-66C8A44BF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European Center is Best for first 1.5 months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AE2790D-9958-754F-B0B0-D058D4E13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305" y="1600200"/>
            <a:ext cx="6068603" cy="4983162"/>
          </a:xfrm>
        </p:spPr>
      </p:pic>
    </p:spTree>
    <p:extLst>
      <p:ext uri="{BB962C8B-B14F-4D97-AF65-F5344CB8AC3E}">
        <p14:creationId xmlns:p14="http://schemas.microsoft.com/office/powerpoint/2010/main" val="9847412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D2B92EC6-64D5-EE48-8CDC-8C7882FE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844550"/>
            <a:ext cx="3344862" cy="477837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hlinkClick r:id="rId2"/>
              </a:rPr>
              <a:t>Climate Prediction Center (CPC)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>
            <a:extLst>
              <a:ext uri="{FF2B5EF4-FFF2-40B4-BE49-F238E27FC236}">
                <a16:creationId xmlns:a16="http://schemas.microsoft.com/office/drawing/2014/main" id="{2838D4AE-6884-1B46-8ABC-D50E057C0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52425"/>
            <a:ext cx="4911725" cy="600868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5CE5ADDD-30AA-704C-8483-025307D53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" y="593725"/>
            <a:ext cx="8521700" cy="763588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Why do subseasonal and seasonal forecasts go bad after a few weeks?</a:t>
            </a:r>
          </a:p>
        </p:txBody>
      </p:sp>
      <p:sp>
        <p:nvSpPr>
          <p:cNvPr id="75778" name="Text Placeholder 2">
            <a:extLst>
              <a:ext uri="{FF2B5EF4-FFF2-40B4-BE49-F238E27FC236}">
                <a16:creationId xmlns:a16="http://schemas.microsoft.com/office/drawing/2014/main" id="{ECC129B5-D91C-EA42-B5C0-0107F10E6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431" y="2102501"/>
            <a:ext cx="7383137" cy="30829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Initialization errors grow with time (a la Lorenz)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Physics deficiencies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anose="020B0600070205080204" pitchFamily="34" charset="-128"/>
              </a:rPr>
              <a:t>Poor, parameterized convection is a very possible major sources of error.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7EC24-81B8-0E48-A1F4-49D302FEC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EB7ED-ABFD-1742-B47D-1374745AD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Running global models at convection-permitting resolution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1696D022-8AFC-D54B-8E12-B2A3BA58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142" y="3076633"/>
            <a:ext cx="6586985" cy="304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5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5E9A-96FC-5742-A086-F471FA2F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Subseasonal Experiments with MPAS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20AC-5F19-124C-849A-69CEC9BCAF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3-km grid </a:t>
            </a:r>
            <a:r>
              <a:rPr lang="en-US" dirty="0"/>
              <a:t>spacing for the entire globe</a:t>
            </a:r>
          </a:p>
          <a:p>
            <a:r>
              <a:rPr lang="en-US" dirty="0"/>
              <a:t>One-month runs</a:t>
            </a:r>
          </a:p>
          <a:p>
            <a:r>
              <a:rPr lang="en-US" dirty="0"/>
              <a:t>Initialized with GFS FNL analyses</a:t>
            </a:r>
          </a:p>
          <a:p>
            <a:r>
              <a:rPr lang="en-US" dirty="0"/>
              <a:t>No cumulus parameterization</a:t>
            </a:r>
          </a:p>
          <a:p>
            <a:r>
              <a:rPr lang="en-US" dirty="0"/>
              <a:t>Thompson Microphysics</a:t>
            </a:r>
          </a:p>
          <a:p>
            <a:r>
              <a:rPr lang="en-US" dirty="0"/>
              <a:t>MYNN PBL</a:t>
            </a:r>
          </a:p>
          <a:p>
            <a:r>
              <a:rPr lang="en-US" dirty="0"/>
              <a:t>NOAA LSM</a:t>
            </a:r>
          </a:p>
          <a:p>
            <a:r>
              <a:rPr lang="en-US" dirty="0"/>
              <a:t>RRTMG Radiation</a:t>
            </a:r>
          </a:p>
          <a:p>
            <a:r>
              <a:rPr lang="en-US" dirty="0"/>
              <a:t>SST remains constant during the simulations</a:t>
            </a:r>
          </a:p>
        </p:txBody>
      </p:sp>
    </p:spTree>
    <p:extLst>
      <p:ext uri="{BB962C8B-B14F-4D97-AF65-F5344CB8AC3E}">
        <p14:creationId xmlns:p14="http://schemas.microsoft.com/office/powerpoint/2010/main" val="34455752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4E2D-4438-FE4E-AC2E-53379A9E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57E499-87C4-7542-A5A9-3CF5A217D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7798" y="1804737"/>
            <a:ext cx="3908404" cy="3888665"/>
          </a:xfrm>
        </p:spPr>
      </p:pic>
    </p:spTree>
    <p:extLst>
      <p:ext uri="{BB962C8B-B14F-4D97-AF65-F5344CB8AC3E}">
        <p14:creationId xmlns:p14="http://schemas.microsoft.com/office/powerpoint/2010/main" val="3609054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708CD-C5BB-4341-BAA3-27E9EF2C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D015B-C098-2848-8988-6ECA92524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Using constant SST is substantially hurting skill of  simulations and would not be used in operational simulations.</a:t>
            </a:r>
          </a:p>
          <a:p>
            <a:r>
              <a:rPr lang="en-US" dirty="0"/>
              <a:t>FNL initialization are quite coarse (.5 degree).</a:t>
            </a:r>
          </a:p>
          <a:p>
            <a:r>
              <a:rPr lang="en-US" dirty="0"/>
              <a:t>We will compare:</a:t>
            </a:r>
          </a:p>
          <a:p>
            <a:pPr lvl="1"/>
            <a:r>
              <a:rPr lang="en-US" dirty="0"/>
              <a:t>TRMM analyses (REALITY)</a:t>
            </a:r>
          </a:p>
          <a:p>
            <a:pPr lvl="1"/>
            <a:r>
              <a:rPr lang="en-US" dirty="0"/>
              <a:t>CFSv2 operational forecasts</a:t>
            </a:r>
          </a:p>
          <a:p>
            <a:pPr lvl="1"/>
            <a:r>
              <a:rPr lang="en-US" dirty="0"/>
              <a:t>MPAS at 15 km resolution globally with Grell-</a:t>
            </a:r>
            <a:r>
              <a:rPr lang="en-US" dirty="0" err="1"/>
              <a:t>Frietas</a:t>
            </a:r>
            <a:r>
              <a:rPr lang="en-US" dirty="0"/>
              <a:t> cumulus parameterization</a:t>
            </a:r>
          </a:p>
          <a:p>
            <a:pPr lvl="1"/>
            <a:r>
              <a:rPr lang="en-US" dirty="0"/>
              <a:t>MPAS at 3 km resolution globally without cumulus parameterization</a:t>
            </a:r>
          </a:p>
        </p:txBody>
      </p:sp>
    </p:spTree>
    <p:extLst>
      <p:ext uri="{BB962C8B-B14F-4D97-AF65-F5344CB8AC3E}">
        <p14:creationId xmlns:p14="http://schemas.microsoft.com/office/powerpoint/2010/main" val="17104590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2_olr360">
            <a:hlinkClick r:id="" action="ppaction://media"/>
            <a:extLst>
              <a:ext uri="{FF2B5EF4-FFF2-40B4-BE49-F238E27FC236}">
                <a16:creationId xmlns:a16="http://schemas.microsoft.com/office/drawing/2014/main" id="{E15DB81E-9CC5-F24E-861D-09A1730F4A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281" y="926795"/>
            <a:ext cx="7121257" cy="593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DYNAMO MJO2 (2011-11-22)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</a:t>
            </a:r>
            <a:r>
              <a:rPr lang="en-US" b="1" dirty="0" err="1">
                <a:solidFill>
                  <a:schemeClr val="accent1"/>
                </a:solidFill>
              </a:rPr>
              <a:t>precip</a:t>
            </a:r>
            <a:r>
              <a:rPr lang="en-US" b="1" dirty="0">
                <a:solidFill>
                  <a:schemeClr val="accent1"/>
                </a:solidFill>
              </a:rPr>
              <a:t>. rate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88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Case 1: </a:t>
            </a:r>
            <a:r>
              <a:rPr lang="en-US" b="1" dirty="0" err="1">
                <a:solidFill>
                  <a:schemeClr val="accent1"/>
                </a:solidFill>
              </a:rPr>
              <a:t>Hovmöllers</a:t>
            </a:r>
            <a:r>
              <a:rPr lang="en-US" b="1" dirty="0">
                <a:solidFill>
                  <a:schemeClr val="accent1"/>
                </a:solidFill>
              </a:rPr>
              <a:t> – OLR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C02EFFA-BD15-B246-9CD3-55BC6A20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8456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541F0-8E63-F540-9D07-9AB8A8D2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9962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/>
                </a:solidFill>
                <a:ea typeface="+mj-ea"/>
              </a:rPr>
              <a:t>A number of global models are run out several weeks or more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17E2415A-2A78-C147-B1B5-E032B3369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563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GFS goes out to 384 hour (16 days)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ECMWF:  Deterministic model: 10 days, 46 days (twice a week), and 7 months (once a month,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CFS (NOAA Climate Forecast System):  out to 9 months.  Coupled </a:t>
            </a:r>
            <a:r>
              <a:rPr lang="en-US" altLang="en-US" dirty="0" err="1">
                <a:ea typeface="ＭＳ Ｐゴシック" panose="020B0600070205080204" pitchFamily="34" charset="-128"/>
              </a:rPr>
              <a:t>atmos</a:t>
            </a:r>
            <a:r>
              <a:rPr lang="en-US" altLang="en-US" dirty="0">
                <a:ea typeface="ＭＳ Ｐゴシック" panose="020B0600070205080204" pitchFamily="34" charset="-128"/>
              </a:rPr>
              <a:t>/ocean</a:t>
            </a: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6CA6379-61D0-A44D-A993-2C01D00B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 r="9167" b="1873"/>
          <a:stretch/>
        </p:blipFill>
        <p:spPr>
          <a:xfrm>
            <a:off x="0" y="1325563"/>
            <a:ext cx="9144000" cy="530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051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DDFE6-5125-0847-AAD4-94713E104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30" y="0"/>
            <a:ext cx="8752114" cy="1325563"/>
          </a:xfrm>
        </p:spPr>
        <p:txBody>
          <a:bodyPr/>
          <a:lstStyle/>
          <a:p>
            <a:r>
              <a:rPr lang="en-US" dirty="0"/>
              <a:t>Case 1: Extratropical Z500’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240FFB-6F6B-F846-9C45-5EC55A4FC78F}"/>
              </a:ext>
            </a:extLst>
          </p:cNvPr>
          <p:cNvCxnSpPr/>
          <p:nvPr/>
        </p:nvCxnSpPr>
        <p:spPr>
          <a:xfrm>
            <a:off x="178130" y="1092529"/>
            <a:ext cx="4061361" cy="0"/>
          </a:xfrm>
          <a:prstGeom prst="line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57C33D7-C304-E147-8759-19B3552F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4" y="1192030"/>
            <a:ext cx="7762745" cy="53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E8B40-2957-224F-8CDE-DD5F97C8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25" y="528025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Global High Convection Permitting Resolution is the Future of Extended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F275-0E99-D741-BDF2-4B1B93C3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78" y="2489812"/>
            <a:ext cx="7618164" cy="3658385"/>
          </a:xfrm>
        </p:spPr>
        <p:txBody>
          <a:bodyPr/>
          <a:lstStyle/>
          <a:p>
            <a:r>
              <a:rPr lang="en-US" dirty="0"/>
              <a:t>The big issue is lack of computer resources</a:t>
            </a:r>
          </a:p>
          <a:p>
            <a:r>
              <a:rPr lang="en-US" dirty="0"/>
              <a:t>Probably ten years off.</a:t>
            </a:r>
          </a:p>
        </p:txBody>
      </p:sp>
    </p:spTree>
    <p:extLst>
      <p:ext uri="{BB962C8B-B14F-4D97-AF65-F5344CB8AC3E}">
        <p14:creationId xmlns:p14="http://schemas.microsoft.com/office/powerpoint/2010/main" val="9655905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0C703-B263-8946-9253-01679C04F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Final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D08C-24C3-9E45-AC20-BDBC4288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Online course evaluation:  please do it!</a:t>
            </a:r>
          </a:p>
          <a:p>
            <a:r>
              <a:rPr lang="en-US" dirty="0"/>
              <a:t>I am available for one-on-one zoom calls this weekend and Monday AM if you have questions.</a:t>
            </a:r>
          </a:p>
          <a:p>
            <a:r>
              <a:rPr lang="en-US" dirty="0"/>
              <a:t>Also welcome email questions.</a:t>
            </a:r>
          </a:p>
          <a:p>
            <a:r>
              <a:rPr lang="en-US" dirty="0"/>
              <a:t>Exams will be sent to you on Monday at 2:30 PM in WORD and PDF versions</a:t>
            </a:r>
          </a:p>
          <a:p>
            <a:r>
              <a:rPr lang="en-US" dirty="0"/>
              <a:t>Planning on having a NON-REQUIRED refreshment session (more from Nick)</a:t>
            </a:r>
          </a:p>
        </p:txBody>
      </p:sp>
    </p:spTree>
    <p:extLst>
      <p:ext uri="{BB962C8B-B14F-4D97-AF65-F5344CB8AC3E}">
        <p14:creationId xmlns:p14="http://schemas.microsoft.com/office/powerpoint/2010/main" val="378881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43C67-581F-764B-A579-3D0F842E5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21650-BBE4-694B-BF14-6C8268B52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4638"/>
            <a:ext cx="7597588" cy="6238670"/>
          </a:xfrm>
        </p:spPr>
      </p:pic>
    </p:spTree>
    <p:extLst>
      <p:ext uri="{BB962C8B-B14F-4D97-AF65-F5344CB8AC3E}">
        <p14:creationId xmlns:p14="http://schemas.microsoft.com/office/powerpoint/2010/main" val="323342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31BA62A3-33BF-A741-B102-D6B7E457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1028700"/>
            <a:ext cx="3817938" cy="4048125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For week two, the best approach is to use global ensembles for prediction and to determine confidence</a:t>
            </a:r>
          </a:p>
        </p:txBody>
      </p:sp>
      <p:pic>
        <p:nvPicPr>
          <p:cNvPr id="24578" name="Content Placeholder 3">
            <a:extLst>
              <a:ext uri="{FF2B5EF4-FFF2-40B4-BE49-F238E27FC236}">
                <a16:creationId xmlns:a16="http://schemas.microsoft.com/office/drawing/2014/main" id="{00D9935E-B9E4-0245-B6E7-972F6308FF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550863"/>
            <a:ext cx="4103687" cy="574516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A25F3B5-D4BD-A94E-9B9A-B9288C6A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http://www.esrl.noaa.gov/psd/map/images/ens/ens.html#us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>
            <a:extLst>
              <a:ext uri="{FF2B5EF4-FFF2-40B4-BE49-F238E27FC236}">
                <a16:creationId xmlns:a16="http://schemas.microsoft.com/office/drawing/2014/main" id="{43B7C238-B679-1047-8B07-DF02852F72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24163" y="1784350"/>
            <a:ext cx="34956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1397</Words>
  <Application>Microsoft Macintosh PowerPoint</Application>
  <PresentationFormat>On-screen Show (4:3)</PresentationFormat>
  <Paragraphs>143</Paragraphs>
  <Slides>63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Times New Roman</vt:lpstr>
      <vt:lpstr>Office Theme</vt:lpstr>
      <vt:lpstr>Clip</vt:lpstr>
      <vt:lpstr>Subseasonal and Seasonal Forecasts ATMS 452</vt:lpstr>
      <vt:lpstr>How far out in time do we have skill?</vt:lpstr>
      <vt:lpstr>Hit NY on Oct. 29</vt:lpstr>
      <vt:lpstr>Observed           180 hr (7.5 days)</vt:lpstr>
      <vt:lpstr>PowerPoint Presentation</vt:lpstr>
      <vt:lpstr>A number of global models are run out several weeks or more</vt:lpstr>
      <vt:lpstr>PowerPoint Presentation</vt:lpstr>
      <vt:lpstr>For week two, the best approach is to use global ensembles for prediction and to determine confidence</vt:lpstr>
      <vt:lpstr>http://www.esrl.noaa.gov/psd/map/images/ens/ens.html#us</vt:lpstr>
      <vt:lpstr>The Climate Prediction Center has graphics that summarize week two: model/human mix</vt:lpstr>
      <vt:lpstr>PowerPoint Presentation</vt:lpstr>
      <vt:lpstr>Longer than 2 weeks</vt:lpstr>
      <vt:lpstr>Extremely useful to review the SST and atmospheric circulation anomalies of the past months or year</vt:lpstr>
      <vt:lpstr>Very useful to review SST anomalies here</vt:lpstr>
      <vt:lpstr>Some  large-scale circulation anomalies are slowly changing or have some predictability  Can view them here.</vt:lpstr>
      <vt:lpstr>The Classic Example:  El Nino and La Nina</vt:lpstr>
      <vt:lpstr>ENSO (El Nino Southern Oscillation)</vt:lpstr>
      <vt:lpstr>PowerPoint Presentation</vt:lpstr>
      <vt:lpstr>PowerPoint Presentation</vt:lpstr>
      <vt:lpstr>PowerPoint Presentation</vt:lpstr>
      <vt:lpstr>An Important Measure  of ENSO is the Surface Temperature in the Tropical Pacific</vt:lpstr>
      <vt:lpstr>Niño Region SST Departures (oC) </vt:lpstr>
      <vt:lpstr>Why do we care?</vt:lpstr>
      <vt:lpstr>Teleconnections from the tropics </vt:lpstr>
      <vt:lpstr>El Nino:  wet over southern tier of states, warmer to the north</vt:lpstr>
      <vt:lpstr>La Nina – strong Aleutian High</vt:lpstr>
      <vt:lpstr>PowerPoint Presentation</vt:lpstr>
      <vt:lpstr>PowerPoint Presentation</vt:lpstr>
      <vt:lpstr>The correlation between El Nino/La Nina (ENSO) and midlatitude weather is a key tool for extended forecasting</vt:lpstr>
      <vt:lpstr>Other important subseasonal feature: The Madden Julian Oscillation (MJO)</vt:lpstr>
      <vt:lpstr>MJO Phases</vt:lpstr>
      <vt:lpstr>Has implications for West Coast atmospheric rivers</vt:lpstr>
      <vt:lpstr>And for US Temp and Precip</vt:lpstr>
      <vt:lpstr>PowerPoint Presentation</vt:lpstr>
      <vt:lpstr>Long Term Impacts of Midlatitude Sea Surface Temperature Anomalies</vt:lpstr>
      <vt:lpstr>Caused by sustained high pressure</vt:lpstr>
      <vt:lpstr>SST anomalies have a lot of persistence:  in the case of the Blob contribute to warming downstream</vt:lpstr>
      <vt:lpstr>Long Range Numerical Forecasts</vt:lpstr>
      <vt:lpstr>The CFS</vt:lpstr>
      <vt:lpstr>PowerPoint Presentation</vt:lpstr>
      <vt:lpstr>http://www.cpc.ncep.noaa.gov/products/people/wwang/cfsv2fcst/</vt:lpstr>
      <vt:lpstr>CFS loses skill quickly after several weeks</vt:lpstr>
      <vt:lpstr>Z500 MAE - week 1                          *de-biased</vt:lpstr>
      <vt:lpstr>Z500 MAE - week 4                          *de-biased</vt:lpstr>
      <vt:lpstr>Z500 MAE - week 4                          *de-biased</vt:lpstr>
      <vt:lpstr>SSTs:  Holds Skill Longer</vt:lpstr>
      <vt:lpstr>SST MAE - week 1                             *de-biased</vt:lpstr>
      <vt:lpstr>SST MAE - week 6                             *de-biased</vt:lpstr>
      <vt:lpstr>There are seasonal forecast ensembles. Examples include:</vt:lpstr>
      <vt:lpstr>European Center is Best for first 1.5 months</vt:lpstr>
      <vt:lpstr>Climate Prediction Center (CPC)</vt:lpstr>
      <vt:lpstr>Why do subseasonal and seasonal forecasts go bad after a few weeks?</vt:lpstr>
      <vt:lpstr>The Future</vt:lpstr>
      <vt:lpstr>Subseasonal Experiments with MPAS</vt:lpstr>
      <vt:lpstr>MPAS</vt:lpstr>
      <vt:lpstr>Note:</vt:lpstr>
      <vt:lpstr>Case 1: DYNAMO MJO2 (2011-11-22)</vt:lpstr>
      <vt:lpstr>Case 1: Hovmöllers – precip. rate</vt:lpstr>
      <vt:lpstr>Case 1: Hovmöllers – OLR</vt:lpstr>
      <vt:lpstr>Case 1: Extratropical Z500’</vt:lpstr>
      <vt:lpstr>Case 1: Extratropical Z500’</vt:lpstr>
      <vt:lpstr>Global High Convection Permitting Resolution is the Future of Extended Prediction</vt:lpstr>
      <vt:lpstr>Final Notes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Evaluation</dc:title>
  <dc:creator>Clifford Mass</dc:creator>
  <cp:lastModifiedBy>Cliff Mass</cp:lastModifiedBy>
  <cp:revision>49</cp:revision>
  <dcterms:created xsi:type="dcterms:W3CDTF">2015-06-05T17:26:06Z</dcterms:created>
  <dcterms:modified xsi:type="dcterms:W3CDTF">2021-06-04T02:07:09Z</dcterms:modified>
</cp:coreProperties>
</file>