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6"/>
  </p:notesMasterIdLst>
  <p:sldIdLst>
    <p:sldId id="258" r:id="rId2"/>
    <p:sldId id="413" r:id="rId3"/>
    <p:sldId id="414" r:id="rId4"/>
    <p:sldId id="316" r:id="rId5"/>
    <p:sldId id="431" r:id="rId6"/>
    <p:sldId id="300" r:id="rId7"/>
    <p:sldId id="306" r:id="rId8"/>
    <p:sldId id="362" r:id="rId9"/>
    <p:sldId id="363" r:id="rId10"/>
    <p:sldId id="315" r:id="rId11"/>
    <p:sldId id="432" r:id="rId12"/>
    <p:sldId id="317" r:id="rId13"/>
    <p:sldId id="318" r:id="rId14"/>
    <p:sldId id="319" r:id="rId15"/>
    <p:sldId id="320" r:id="rId16"/>
    <p:sldId id="296" r:id="rId17"/>
    <p:sldId id="426" r:id="rId18"/>
    <p:sldId id="270" r:id="rId19"/>
    <p:sldId id="288" r:id="rId20"/>
    <p:sldId id="408" r:id="rId21"/>
    <p:sldId id="409" r:id="rId22"/>
    <p:sldId id="323" r:id="rId23"/>
    <p:sldId id="324" r:id="rId24"/>
    <p:sldId id="354" r:id="rId25"/>
    <p:sldId id="325" r:id="rId26"/>
    <p:sldId id="332" r:id="rId27"/>
    <p:sldId id="359" r:id="rId28"/>
    <p:sldId id="360" r:id="rId29"/>
    <p:sldId id="427" r:id="rId30"/>
    <p:sldId id="428" r:id="rId31"/>
    <p:sldId id="328" r:id="rId32"/>
    <p:sldId id="361" r:id="rId33"/>
    <p:sldId id="389" r:id="rId34"/>
    <p:sldId id="429" r:id="rId35"/>
    <p:sldId id="378" r:id="rId36"/>
    <p:sldId id="430" r:id="rId37"/>
    <p:sldId id="282" r:id="rId38"/>
    <p:sldId id="347" r:id="rId39"/>
    <p:sldId id="346" r:id="rId40"/>
    <p:sldId id="419" r:id="rId41"/>
    <p:sldId id="421" r:id="rId42"/>
    <p:sldId id="423" r:id="rId43"/>
    <p:sldId id="266" r:id="rId44"/>
    <p:sldId id="433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E6"/>
    <a:srgbClr val="36FF60"/>
    <a:srgbClr val="FFFFFF"/>
    <a:srgbClr val="3A7DB4"/>
    <a:srgbClr val="FE5C40"/>
    <a:srgbClr val="9C2D2B"/>
    <a:srgbClr val="F3A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93" autoAdjust="0"/>
    <p:restoredTop sz="82517" autoAdjust="0"/>
  </p:normalViewPr>
  <p:slideViewPr>
    <p:cSldViewPr snapToGrid="0">
      <p:cViewPr varScale="1">
        <p:scale>
          <a:sx n="104" d="100"/>
          <a:sy n="104" d="100"/>
        </p:scale>
        <p:origin x="71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328BB9-8A00-4843-B53B-FC4FEBE548B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6246EAB-A368-405D-9D17-847B1B1F07DE}">
      <dgm:prSet custT="1"/>
      <dgm:spPr/>
      <dgm:t>
        <a:bodyPr/>
        <a:lstStyle/>
        <a:p>
          <a:pPr>
            <a:defRPr cap="all"/>
          </a:pPr>
          <a:r>
            <a:rPr lang="en-US" sz="2000" dirty="0">
              <a:solidFill>
                <a:srgbClr val="004AE6"/>
              </a:solidFill>
            </a:rPr>
            <a:t>Global Model forecasts are degraded by poorly simulated tropical convection</a:t>
          </a:r>
        </a:p>
      </dgm:t>
    </dgm:pt>
    <dgm:pt modelId="{7254F84B-0FAB-4B6D-9FB5-105E9AECCF5F}" type="parTrans" cxnId="{A5893D5A-5DA0-45B4-87CC-5D44C427DA2D}">
      <dgm:prSet/>
      <dgm:spPr/>
      <dgm:t>
        <a:bodyPr/>
        <a:lstStyle/>
        <a:p>
          <a:endParaRPr lang="en-US"/>
        </a:p>
      </dgm:t>
    </dgm:pt>
    <dgm:pt modelId="{4ED23896-4AC8-4875-99FF-B892CE089200}" type="sibTrans" cxnId="{A5893D5A-5DA0-45B4-87CC-5D44C427DA2D}">
      <dgm:prSet/>
      <dgm:spPr/>
      <dgm:t>
        <a:bodyPr/>
        <a:lstStyle/>
        <a:p>
          <a:endParaRPr lang="en-US"/>
        </a:p>
      </dgm:t>
    </dgm:pt>
    <dgm:pt modelId="{D3CE7148-00E9-4558-BE38-18C489B8352D}">
      <dgm:prSet custT="1"/>
      <dgm:spPr/>
      <dgm:t>
        <a:bodyPr/>
        <a:lstStyle/>
        <a:p>
          <a:pPr>
            <a:defRPr cap="all"/>
          </a:pPr>
          <a:r>
            <a:rPr lang="en-US" sz="2000" dirty="0">
              <a:solidFill>
                <a:srgbClr val="004AE6"/>
              </a:solidFill>
            </a:rPr>
            <a:t>Large scale Tropical variability is not well captured By Parameterized Convection</a:t>
          </a:r>
        </a:p>
      </dgm:t>
    </dgm:pt>
    <dgm:pt modelId="{E05FBC5A-657E-47F9-AD5B-D9B4893BA8D7}" type="parTrans" cxnId="{34CE1C25-3F0F-419E-9EC3-0DA699C66C97}">
      <dgm:prSet/>
      <dgm:spPr/>
      <dgm:t>
        <a:bodyPr/>
        <a:lstStyle/>
        <a:p>
          <a:endParaRPr lang="en-US"/>
        </a:p>
      </dgm:t>
    </dgm:pt>
    <dgm:pt modelId="{8F5D0EE2-BB7C-45D6-AC39-5C033EFD5CE3}" type="sibTrans" cxnId="{34CE1C25-3F0F-419E-9EC3-0DA699C66C97}">
      <dgm:prSet/>
      <dgm:spPr/>
      <dgm:t>
        <a:bodyPr/>
        <a:lstStyle/>
        <a:p>
          <a:endParaRPr lang="en-US"/>
        </a:p>
      </dgm:t>
    </dgm:pt>
    <dgm:pt modelId="{0B858C43-868B-4279-9E23-3BDE144FD1D8}">
      <dgm:prSet custT="1"/>
      <dgm:spPr/>
      <dgm:t>
        <a:bodyPr/>
        <a:lstStyle/>
        <a:p>
          <a:pPr>
            <a:defRPr cap="all"/>
          </a:pPr>
          <a:r>
            <a:rPr lang="en-US" sz="2000" dirty="0">
              <a:solidFill>
                <a:srgbClr val="004AE6"/>
              </a:solidFill>
            </a:rPr>
            <a:t>Global Models Poorly simulate Important processes</a:t>
          </a:r>
        </a:p>
      </dgm:t>
    </dgm:pt>
    <dgm:pt modelId="{9B8D9E20-83B2-482C-BF54-5742AED544C3}" type="parTrans" cxnId="{FD937556-C1A2-498F-8156-CD0564DAA5A0}">
      <dgm:prSet/>
      <dgm:spPr/>
      <dgm:t>
        <a:bodyPr/>
        <a:lstStyle/>
        <a:p>
          <a:endParaRPr lang="en-US"/>
        </a:p>
      </dgm:t>
    </dgm:pt>
    <dgm:pt modelId="{7A18635D-6A06-4CE1-ACEE-346BE0DC0609}" type="sibTrans" cxnId="{FD937556-C1A2-498F-8156-CD0564DAA5A0}">
      <dgm:prSet/>
      <dgm:spPr/>
      <dgm:t>
        <a:bodyPr/>
        <a:lstStyle/>
        <a:p>
          <a:endParaRPr lang="en-US"/>
        </a:p>
      </dgm:t>
    </dgm:pt>
    <dgm:pt modelId="{A71262EB-724B-408E-B751-E8023E484C1B}" type="pres">
      <dgm:prSet presAssocID="{60328BB9-8A00-4843-B53B-FC4FEBE548BE}" presName="root" presStyleCnt="0">
        <dgm:presLayoutVars>
          <dgm:dir/>
          <dgm:resizeHandles val="exact"/>
        </dgm:presLayoutVars>
      </dgm:prSet>
      <dgm:spPr/>
    </dgm:pt>
    <dgm:pt modelId="{360B53AD-1A8A-449C-83E6-236B2D3D61D4}" type="pres">
      <dgm:prSet presAssocID="{06246EAB-A368-405D-9D17-847B1B1F07DE}" presName="compNode" presStyleCnt="0"/>
      <dgm:spPr/>
    </dgm:pt>
    <dgm:pt modelId="{6AFEBBD9-B6BD-4AA7-B0CC-B974336F1F29}" type="pres">
      <dgm:prSet presAssocID="{06246EAB-A368-405D-9D17-847B1B1F07DE}" presName="iconBgRect" presStyleLbl="bgShp" presStyleIdx="0" presStyleCnt="3" custLinFactNeighborX="7560" custLinFactNeighborY="-17227"/>
      <dgm:spPr/>
    </dgm:pt>
    <dgm:pt modelId="{9F875229-9D1E-47B8-8CCE-5CBD90231C88}" type="pres">
      <dgm:prSet presAssocID="{06246EAB-A368-405D-9D17-847B1B1F07DE}" presName="iconRect" presStyleLbl="node1" presStyleIdx="0" presStyleCnt="3" custLinFactNeighborX="9411" custLinFactNeighborY="-3576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ward trend"/>
        </a:ext>
      </dgm:extLst>
    </dgm:pt>
    <dgm:pt modelId="{BA0EFFCB-7F39-4146-A8FE-D809153335DE}" type="pres">
      <dgm:prSet presAssocID="{06246EAB-A368-405D-9D17-847B1B1F07DE}" presName="spaceRect" presStyleCnt="0"/>
      <dgm:spPr/>
    </dgm:pt>
    <dgm:pt modelId="{4234553A-B6B4-4353-A8CF-1272A3C3377D}" type="pres">
      <dgm:prSet presAssocID="{06246EAB-A368-405D-9D17-847B1B1F07DE}" presName="textRect" presStyleLbl="revTx" presStyleIdx="0" presStyleCnt="3" custScaleX="102595" custScaleY="187333" custLinFactNeighborX="7280" custLinFactNeighborY="-4">
        <dgm:presLayoutVars>
          <dgm:chMax val="1"/>
          <dgm:chPref val="1"/>
        </dgm:presLayoutVars>
      </dgm:prSet>
      <dgm:spPr/>
    </dgm:pt>
    <dgm:pt modelId="{38DAC0F9-A763-4720-A364-C9FD8C592669}" type="pres">
      <dgm:prSet presAssocID="{4ED23896-4AC8-4875-99FF-B892CE089200}" presName="sibTrans" presStyleCnt="0"/>
      <dgm:spPr/>
    </dgm:pt>
    <dgm:pt modelId="{B3E3A002-6377-46A3-B338-83202EF67DAD}" type="pres">
      <dgm:prSet presAssocID="{D3CE7148-00E9-4558-BE38-18C489B8352D}" presName="compNode" presStyleCnt="0"/>
      <dgm:spPr/>
    </dgm:pt>
    <dgm:pt modelId="{3BF5B0FF-A343-4031-BCE7-A5BE7E04A746}" type="pres">
      <dgm:prSet presAssocID="{D3CE7148-00E9-4558-BE38-18C489B8352D}" presName="iconBgRect" presStyleLbl="bgShp" presStyleIdx="1" presStyleCnt="3" custLinFactNeighborX="2160" custLinFactNeighborY="-38682"/>
      <dgm:spPr/>
    </dgm:pt>
    <dgm:pt modelId="{4DFA9A8E-CC3C-48E9-B8BE-C56BED2444EB}" type="pres">
      <dgm:prSet presAssocID="{D3CE7148-00E9-4558-BE38-18C489B8352D}" presName="iconRect" presStyleLbl="node1" presStyleIdx="1" presStyleCnt="3" custLinFactNeighborX="9469" custLinFactNeighborY="-65880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9B8A1443-833B-4677-BE95-529FB877B3D8}" type="pres">
      <dgm:prSet presAssocID="{D3CE7148-00E9-4558-BE38-18C489B8352D}" presName="spaceRect" presStyleCnt="0"/>
      <dgm:spPr/>
    </dgm:pt>
    <dgm:pt modelId="{4D7645BF-930B-413B-892E-36702AB3E790}" type="pres">
      <dgm:prSet presAssocID="{D3CE7148-00E9-4558-BE38-18C489B8352D}" presName="textRect" presStyleLbl="revTx" presStyleIdx="1" presStyleCnt="3" custScaleX="172489" custScaleY="89838" custLinFactY="-14633" custLinFactNeighborX="1338" custLinFactNeighborY="-100000">
        <dgm:presLayoutVars>
          <dgm:chMax val="1"/>
          <dgm:chPref val="1"/>
        </dgm:presLayoutVars>
      </dgm:prSet>
      <dgm:spPr/>
    </dgm:pt>
    <dgm:pt modelId="{627EC67F-811C-4CFB-BDDD-BD2464979AD6}" type="pres">
      <dgm:prSet presAssocID="{8F5D0EE2-BB7C-45D6-AC39-5C033EFD5CE3}" presName="sibTrans" presStyleCnt="0"/>
      <dgm:spPr/>
    </dgm:pt>
    <dgm:pt modelId="{049DE116-33CA-4DD4-A6C4-9B718674A6D3}" type="pres">
      <dgm:prSet presAssocID="{0B858C43-868B-4279-9E23-3BDE144FD1D8}" presName="compNode" presStyleCnt="0"/>
      <dgm:spPr/>
    </dgm:pt>
    <dgm:pt modelId="{342270E7-4C09-43B1-B1B0-42242386ACF0}" type="pres">
      <dgm:prSet presAssocID="{0B858C43-868B-4279-9E23-3BDE144FD1D8}" presName="iconBgRect" presStyleLbl="bgShp" presStyleIdx="2" presStyleCnt="3" custLinFactNeighborX="-12960" custLinFactNeighborY="-23716"/>
      <dgm:spPr/>
    </dgm:pt>
    <dgm:pt modelId="{B726AB08-B1ED-4054-93C0-D24C512612F2}" type="pres">
      <dgm:prSet presAssocID="{0B858C43-868B-4279-9E23-3BDE144FD1D8}" presName="iconRect" presStyleLbl="node1" presStyleIdx="2" presStyleCnt="3" custLinFactNeighborX="-20348" custLinFactNeighborY="-6219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zzle pieces"/>
        </a:ext>
      </dgm:extLst>
    </dgm:pt>
    <dgm:pt modelId="{2838384B-4772-4921-9B6F-4334CF8A6310}" type="pres">
      <dgm:prSet presAssocID="{0B858C43-868B-4279-9E23-3BDE144FD1D8}" presName="spaceRect" presStyleCnt="0"/>
      <dgm:spPr/>
    </dgm:pt>
    <dgm:pt modelId="{1AB4573E-40A6-416C-85DA-B8A6395BD382}" type="pres">
      <dgm:prSet presAssocID="{0B858C43-868B-4279-9E23-3BDE144FD1D8}" presName="textRect" presStyleLbl="revTx" presStyleIdx="2" presStyleCnt="3" custScaleX="100638" custScaleY="137907" custLinFactNeighborX="-5743" custLinFactNeighborY="-67197">
        <dgm:presLayoutVars>
          <dgm:chMax val="1"/>
          <dgm:chPref val="1"/>
        </dgm:presLayoutVars>
      </dgm:prSet>
      <dgm:spPr/>
    </dgm:pt>
  </dgm:ptLst>
  <dgm:cxnLst>
    <dgm:cxn modelId="{2A6DE60D-E1FE-4AD4-BFE0-B81EC21F99B8}" type="presOf" srcId="{06246EAB-A368-405D-9D17-847B1B1F07DE}" destId="{4234553A-B6B4-4353-A8CF-1272A3C3377D}" srcOrd="0" destOrd="0" presId="urn:microsoft.com/office/officeart/2018/5/layout/IconCircleLabelList"/>
    <dgm:cxn modelId="{5F46D217-017C-439E-9F6A-52C0D91588FB}" type="presOf" srcId="{D3CE7148-00E9-4558-BE38-18C489B8352D}" destId="{4D7645BF-930B-413B-892E-36702AB3E790}" srcOrd="0" destOrd="0" presId="urn:microsoft.com/office/officeart/2018/5/layout/IconCircleLabelList"/>
    <dgm:cxn modelId="{73783A19-3F1B-4680-8D59-E5E977C0EE62}" type="presOf" srcId="{60328BB9-8A00-4843-B53B-FC4FEBE548BE}" destId="{A71262EB-724B-408E-B751-E8023E484C1B}" srcOrd="0" destOrd="0" presId="urn:microsoft.com/office/officeart/2018/5/layout/IconCircleLabelList"/>
    <dgm:cxn modelId="{34CE1C25-3F0F-419E-9EC3-0DA699C66C97}" srcId="{60328BB9-8A00-4843-B53B-FC4FEBE548BE}" destId="{D3CE7148-00E9-4558-BE38-18C489B8352D}" srcOrd="1" destOrd="0" parTransId="{E05FBC5A-657E-47F9-AD5B-D9B4893BA8D7}" sibTransId="{8F5D0EE2-BB7C-45D6-AC39-5C033EFD5CE3}"/>
    <dgm:cxn modelId="{03C18B2D-465D-493E-BB2D-6BC63557DAF7}" type="presOf" srcId="{0B858C43-868B-4279-9E23-3BDE144FD1D8}" destId="{1AB4573E-40A6-416C-85DA-B8A6395BD382}" srcOrd="0" destOrd="0" presId="urn:microsoft.com/office/officeart/2018/5/layout/IconCircleLabelList"/>
    <dgm:cxn modelId="{FD937556-C1A2-498F-8156-CD0564DAA5A0}" srcId="{60328BB9-8A00-4843-B53B-FC4FEBE548BE}" destId="{0B858C43-868B-4279-9E23-3BDE144FD1D8}" srcOrd="2" destOrd="0" parTransId="{9B8D9E20-83B2-482C-BF54-5742AED544C3}" sibTransId="{7A18635D-6A06-4CE1-ACEE-346BE0DC0609}"/>
    <dgm:cxn modelId="{A5893D5A-5DA0-45B4-87CC-5D44C427DA2D}" srcId="{60328BB9-8A00-4843-B53B-FC4FEBE548BE}" destId="{06246EAB-A368-405D-9D17-847B1B1F07DE}" srcOrd="0" destOrd="0" parTransId="{7254F84B-0FAB-4B6D-9FB5-105E9AECCF5F}" sibTransId="{4ED23896-4AC8-4875-99FF-B892CE089200}"/>
    <dgm:cxn modelId="{2368BA30-F269-4224-8923-36B143285840}" type="presParOf" srcId="{A71262EB-724B-408E-B751-E8023E484C1B}" destId="{360B53AD-1A8A-449C-83E6-236B2D3D61D4}" srcOrd="0" destOrd="0" presId="urn:microsoft.com/office/officeart/2018/5/layout/IconCircleLabelList"/>
    <dgm:cxn modelId="{BFBD5845-DC81-4B7A-84BC-9A6D36D45697}" type="presParOf" srcId="{360B53AD-1A8A-449C-83E6-236B2D3D61D4}" destId="{6AFEBBD9-B6BD-4AA7-B0CC-B974336F1F29}" srcOrd="0" destOrd="0" presId="urn:microsoft.com/office/officeart/2018/5/layout/IconCircleLabelList"/>
    <dgm:cxn modelId="{FA706509-2517-4A76-AB09-75E7A5CE93A6}" type="presParOf" srcId="{360B53AD-1A8A-449C-83E6-236B2D3D61D4}" destId="{9F875229-9D1E-47B8-8CCE-5CBD90231C88}" srcOrd="1" destOrd="0" presId="urn:microsoft.com/office/officeart/2018/5/layout/IconCircleLabelList"/>
    <dgm:cxn modelId="{988A2941-850D-46D8-9FC7-323DB87D9971}" type="presParOf" srcId="{360B53AD-1A8A-449C-83E6-236B2D3D61D4}" destId="{BA0EFFCB-7F39-4146-A8FE-D809153335DE}" srcOrd="2" destOrd="0" presId="urn:microsoft.com/office/officeart/2018/5/layout/IconCircleLabelList"/>
    <dgm:cxn modelId="{D0560DD3-1B06-4571-817D-BCB26F3F3ABF}" type="presParOf" srcId="{360B53AD-1A8A-449C-83E6-236B2D3D61D4}" destId="{4234553A-B6B4-4353-A8CF-1272A3C3377D}" srcOrd="3" destOrd="0" presId="urn:microsoft.com/office/officeart/2018/5/layout/IconCircleLabelList"/>
    <dgm:cxn modelId="{8FCE080A-1698-4261-A6B3-03F812566073}" type="presParOf" srcId="{A71262EB-724B-408E-B751-E8023E484C1B}" destId="{38DAC0F9-A763-4720-A364-C9FD8C592669}" srcOrd="1" destOrd="0" presId="urn:microsoft.com/office/officeart/2018/5/layout/IconCircleLabelList"/>
    <dgm:cxn modelId="{49C25BB6-B7CF-479C-B4FF-E7E244F73BF2}" type="presParOf" srcId="{A71262EB-724B-408E-B751-E8023E484C1B}" destId="{B3E3A002-6377-46A3-B338-83202EF67DAD}" srcOrd="2" destOrd="0" presId="urn:microsoft.com/office/officeart/2018/5/layout/IconCircleLabelList"/>
    <dgm:cxn modelId="{CD4FD8C3-8CC2-48E9-A752-4E0A41AF7877}" type="presParOf" srcId="{B3E3A002-6377-46A3-B338-83202EF67DAD}" destId="{3BF5B0FF-A343-4031-BCE7-A5BE7E04A746}" srcOrd="0" destOrd="0" presId="urn:microsoft.com/office/officeart/2018/5/layout/IconCircleLabelList"/>
    <dgm:cxn modelId="{49D126A6-61E5-4CD7-9B8D-351B586E0A65}" type="presParOf" srcId="{B3E3A002-6377-46A3-B338-83202EF67DAD}" destId="{4DFA9A8E-CC3C-48E9-B8BE-C56BED2444EB}" srcOrd="1" destOrd="0" presId="urn:microsoft.com/office/officeart/2018/5/layout/IconCircleLabelList"/>
    <dgm:cxn modelId="{1542E9F2-657B-42A3-86E2-5E4A18D86D83}" type="presParOf" srcId="{B3E3A002-6377-46A3-B338-83202EF67DAD}" destId="{9B8A1443-833B-4677-BE95-529FB877B3D8}" srcOrd="2" destOrd="0" presId="urn:microsoft.com/office/officeart/2018/5/layout/IconCircleLabelList"/>
    <dgm:cxn modelId="{732A0ED0-0236-4217-8F42-ABDC3C4FA285}" type="presParOf" srcId="{B3E3A002-6377-46A3-B338-83202EF67DAD}" destId="{4D7645BF-930B-413B-892E-36702AB3E790}" srcOrd="3" destOrd="0" presId="urn:microsoft.com/office/officeart/2018/5/layout/IconCircleLabelList"/>
    <dgm:cxn modelId="{69E1D2FD-C848-4136-B200-1F8BCF19543D}" type="presParOf" srcId="{A71262EB-724B-408E-B751-E8023E484C1B}" destId="{627EC67F-811C-4CFB-BDDD-BD2464979AD6}" srcOrd="3" destOrd="0" presId="urn:microsoft.com/office/officeart/2018/5/layout/IconCircleLabelList"/>
    <dgm:cxn modelId="{4CDE0CF9-6F16-4F9A-89C8-DD0D252968C4}" type="presParOf" srcId="{A71262EB-724B-408E-B751-E8023E484C1B}" destId="{049DE116-33CA-4DD4-A6C4-9B718674A6D3}" srcOrd="4" destOrd="0" presId="urn:microsoft.com/office/officeart/2018/5/layout/IconCircleLabelList"/>
    <dgm:cxn modelId="{DD31D263-49CB-444E-B459-49FB3AC28A79}" type="presParOf" srcId="{049DE116-33CA-4DD4-A6C4-9B718674A6D3}" destId="{342270E7-4C09-43B1-B1B0-42242386ACF0}" srcOrd="0" destOrd="0" presId="urn:microsoft.com/office/officeart/2018/5/layout/IconCircleLabelList"/>
    <dgm:cxn modelId="{8049FD8B-AEEF-4154-94DA-77A3A7F43395}" type="presParOf" srcId="{049DE116-33CA-4DD4-A6C4-9B718674A6D3}" destId="{B726AB08-B1ED-4054-93C0-D24C512612F2}" srcOrd="1" destOrd="0" presId="urn:microsoft.com/office/officeart/2018/5/layout/IconCircleLabelList"/>
    <dgm:cxn modelId="{91ABBECB-8FFA-42AA-8584-116B71743D23}" type="presParOf" srcId="{049DE116-33CA-4DD4-A6C4-9B718674A6D3}" destId="{2838384B-4772-4921-9B6F-4334CF8A6310}" srcOrd="2" destOrd="0" presId="urn:microsoft.com/office/officeart/2018/5/layout/IconCircleLabelList"/>
    <dgm:cxn modelId="{734FEFA5-2080-4468-B0F3-7AE5C6CA79BC}" type="presParOf" srcId="{049DE116-33CA-4DD4-A6C4-9B718674A6D3}" destId="{1AB4573E-40A6-416C-85DA-B8A6395BD38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EBBD9-B6BD-4AA7-B0CC-B974336F1F29}">
      <dsp:nvSpPr>
        <dsp:cNvPr id="0" name=""/>
        <dsp:cNvSpPr/>
      </dsp:nvSpPr>
      <dsp:spPr>
        <a:xfrm>
          <a:off x="757496" y="286965"/>
          <a:ext cx="1612687" cy="16126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875229-9D1E-47B8-8CCE-5CBD90231C88}">
      <dsp:nvSpPr>
        <dsp:cNvPr id="0" name=""/>
        <dsp:cNvSpPr/>
      </dsp:nvSpPr>
      <dsp:spPr>
        <a:xfrm>
          <a:off x="1066346" y="577541"/>
          <a:ext cx="925312" cy="9253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4553A-B6B4-4353-A8CF-1272A3C3377D}">
      <dsp:nvSpPr>
        <dsp:cNvPr id="0" name=""/>
        <dsp:cNvSpPr/>
      </dsp:nvSpPr>
      <dsp:spPr>
        <a:xfrm>
          <a:off x="278208" y="2299722"/>
          <a:ext cx="2712355" cy="1630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>
              <a:solidFill>
                <a:srgbClr val="004AE6"/>
              </a:solidFill>
            </a:rPr>
            <a:t>Global Model forecasts are degraded by poorly simulated tropical convection</a:t>
          </a:r>
        </a:p>
      </dsp:txBody>
      <dsp:txXfrm>
        <a:off x="278208" y="2299722"/>
        <a:ext cx="2712355" cy="1630342"/>
      </dsp:txXfrm>
    </dsp:sp>
    <dsp:sp modelId="{3BF5B0FF-A343-4031-BCE7-A5BE7E04A746}">
      <dsp:nvSpPr>
        <dsp:cNvPr id="0" name=""/>
        <dsp:cNvSpPr/>
      </dsp:nvSpPr>
      <dsp:spPr>
        <a:xfrm>
          <a:off x="4769334" y="153085"/>
          <a:ext cx="1612687" cy="16126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FA9A8E-CC3C-48E9-B8BE-C56BED2444EB}">
      <dsp:nvSpPr>
        <dsp:cNvPr id="0" name=""/>
        <dsp:cNvSpPr/>
      </dsp:nvSpPr>
      <dsp:spPr>
        <a:xfrm>
          <a:off x="5165805" y="510997"/>
          <a:ext cx="925312" cy="9253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7645BF-930B-413B-892E-36702AB3E790}">
      <dsp:nvSpPr>
        <dsp:cNvPr id="0" name=""/>
        <dsp:cNvSpPr/>
      </dsp:nvSpPr>
      <dsp:spPr>
        <a:xfrm>
          <a:off x="3296128" y="1938484"/>
          <a:ext cx="4560177" cy="781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>
              <a:solidFill>
                <a:srgbClr val="004AE6"/>
              </a:solidFill>
            </a:rPr>
            <a:t>Large scale Tropical variability is not well captured By Parameterized Convection</a:t>
          </a:r>
        </a:p>
      </dsp:txBody>
      <dsp:txXfrm>
        <a:off x="3296128" y="1938484"/>
        <a:ext cx="4560177" cy="781852"/>
      </dsp:txXfrm>
    </dsp:sp>
    <dsp:sp modelId="{342270E7-4C09-43B1-B1B0-42242386ACF0}">
      <dsp:nvSpPr>
        <dsp:cNvPr id="0" name=""/>
        <dsp:cNvSpPr/>
      </dsp:nvSpPr>
      <dsp:spPr>
        <a:xfrm>
          <a:off x="8598549" y="289855"/>
          <a:ext cx="1612687" cy="16126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26AB08-B1ED-4054-93C0-D24C512612F2}">
      <dsp:nvSpPr>
        <dsp:cNvPr id="0" name=""/>
        <dsp:cNvSpPr/>
      </dsp:nvSpPr>
      <dsp:spPr>
        <a:xfrm>
          <a:off x="8962959" y="440500"/>
          <a:ext cx="925312" cy="9253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B4573E-40A6-416C-85DA-B8A6395BD382}">
      <dsp:nvSpPr>
        <dsp:cNvPr id="0" name=""/>
        <dsp:cNvSpPr/>
      </dsp:nvSpPr>
      <dsp:spPr>
        <a:xfrm>
          <a:off x="8131758" y="2037560"/>
          <a:ext cx="2660617" cy="1200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>
              <a:solidFill>
                <a:srgbClr val="004AE6"/>
              </a:solidFill>
            </a:rPr>
            <a:t>Global Models Poorly simulate Important processes</a:t>
          </a:r>
        </a:p>
      </dsp:txBody>
      <dsp:txXfrm>
        <a:off x="8131758" y="2037560"/>
        <a:ext cx="2660617" cy="1200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6/3/22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596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369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66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Perfect for extended/climate applications! No reliance on lateral boundary conditions.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346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DYNAMO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772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814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46DE6-3336-457D-A091-FA20AC1C53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899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756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TRMM precipitation measurements aren’t perfect—especially with very light precipitation.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954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091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219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Mean statistics appear to be robust across all four cases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can M3 have a precipitation bias if it simulates a realistic distribution of rain rates?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180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6186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Mean statistics appear to be robust across all four cases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can M3 have a precipitation bias if it simulates a realistic distribution of rain rates?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38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Mean statistics appear to be robust across all four cases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can M3 have a precipitation bias if it simulates a realistic distribution of rain rates?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6591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Diurnal cycle: a popular metric for gauging a model’s representation of precipitation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(Also potentially important for MJO propagation!)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914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We’re looking at all cases/configurations again.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46DE6-3336-457D-A091-FA20AC1C53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7577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We’re looking at all cases/configurations again.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46DE6-3336-457D-A091-FA20AC1C53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659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46DE6-3336-457D-A091-FA20AC1C53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5631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the three cases where M3 has a good MJO are the same three cases that it had better Z500 skill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Week-3 improvement occurs at the surface as well!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46DE6-3336-457D-A091-FA20AC1C53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370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2362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2609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7620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9726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4443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3935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5070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/>
              <a:pPr/>
              <a:t>6/3/22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12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6/3/22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05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/>
              <a:pPr/>
              <a:t>6/3/22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389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2" y="593366"/>
            <a:ext cx="113607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2" y="1536636"/>
            <a:ext cx="113607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5"/>
            <a:ext cx="7315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59025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6/3/22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710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/>
              <a:pPr/>
              <a:t>6/3/22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14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6/3/22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671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6/3/22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073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6/3/22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741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6/3/22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91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/>
              <a:pPr/>
              <a:t>6/3/22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78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6/3/22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541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/>
              <a:pPr/>
              <a:t>6/3/22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4173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28C565D-A991-4381-AC37-76A58A4A1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3290" y="1215615"/>
            <a:ext cx="7295507" cy="2390817"/>
          </a:xfrm>
        </p:spPr>
        <p:txBody>
          <a:bodyPr anchor="t">
            <a:noAutofit/>
          </a:bodyPr>
          <a:lstStyle/>
          <a:p>
            <a:r>
              <a:rPr lang="en-US" sz="3400" b="1" dirty="0"/>
              <a:t>global </a:t>
            </a:r>
            <a:br>
              <a:rPr lang="en-US" sz="3400" b="1" dirty="0"/>
            </a:br>
            <a:r>
              <a:rPr lang="en-US" sz="3400" b="1" dirty="0"/>
              <a:t>convection-permitting </a:t>
            </a:r>
            <a:br>
              <a:rPr lang="en-US" sz="3400" b="1" dirty="0"/>
            </a:br>
            <a:r>
              <a:rPr lang="en-US" sz="3400" b="1" dirty="0"/>
              <a:t>Numerical Weather 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4493290" y="3802070"/>
            <a:ext cx="6303355" cy="626770"/>
          </a:xfrm>
          <a:ln w="57150">
            <a:noFill/>
          </a:ln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Cliff Mass AND NICK WEBER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Department of Atmospheric Sciences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180431-F4DE-415D-BCBB-9316423C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3642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ABD997-5EF9-4E9B-AFBB-F6DFAAF3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2209064" y="3329711"/>
            <a:ext cx="3703320" cy="5872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AB5EE6-A047-4B18-B998-D46DF3C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878019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B59AB6-0F80-ED4D-9880-3B9D39C43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13" y="1197713"/>
            <a:ext cx="3423986" cy="44310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907874-457D-124F-A962-7665018443B2}"/>
              </a:ext>
            </a:extLst>
          </p:cNvPr>
          <p:cNvSpPr txBox="1"/>
          <p:nvPr/>
        </p:nvSpPr>
        <p:spPr>
          <a:xfrm>
            <a:off x="5146264" y="5934318"/>
            <a:ext cx="5178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cap="all" dirty="0">
                <a:solidFill>
                  <a:prstClr val="white"/>
                </a:solidFill>
              </a:rPr>
              <a:t>Hebrew University, June 12,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424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 descr="hovmoller_CHI200_1weekave_f01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047025"/>
            <a:ext cx="5673116" cy="557506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562221" y="818100"/>
            <a:ext cx="6390450" cy="57262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" sz="3200" b="1" dirty="0">
                <a:solidFill>
                  <a:schemeClr val="accent5"/>
                </a:solidFill>
              </a:rPr>
              <a:t>Upper Level Divergence: Chi200</a:t>
            </a:r>
            <a:r>
              <a:rPr lang="en" sz="3200" dirty="0"/>
              <a:t> </a:t>
            </a:r>
            <a:r>
              <a:rPr lang="en" sz="3200" dirty="0">
                <a:solidFill>
                  <a:srgbClr val="FFFFFF"/>
                </a:solidFill>
              </a:rPr>
              <a:t>analyses </a:t>
            </a:r>
            <a:r>
              <a:rPr lang="en" dirty="0">
                <a:solidFill>
                  <a:srgbClr val="FFFFFF"/>
                </a:solidFill>
              </a:rPr>
              <a:t>vs week-1 forecasts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34329" y="2497681"/>
            <a:ext cx="4286014" cy="295291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>
              <a:buClr>
                <a:schemeClr val="dk1"/>
              </a:buClr>
              <a:buSzPct val="55000"/>
              <a:buNone/>
            </a:pPr>
            <a:r>
              <a:rPr lang="en" sz="3600" dirty="0"/>
              <a:t>Spring/summer 2005</a:t>
            </a:r>
          </a:p>
          <a:p>
            <a:pPr>
              <a:buClr>
                <a:schemeClr val="dk1"/>
              </a:buClr>
              <a:buSzPct val="55000"/>
              <a:buNone/>
            </a:pPr>
            <a:endParaRPr sz="3600" dirty="0"/>
          </a:p>
          <a:p>
            <a:pPr marL="0" indent="0">
              <a:buClr>
                <a:schemeClr val="dk1"/>
              </a:buClr>
              <a:buSzPct val="55000"/>
              <a:buNone/>
            </a:pPr>
            <a:r>
              <a:rPr lang="en-US" sz="3600" dirty="0" err="1"/>
              <a:t>Hovmoller</a:t>
            </a:r>
            <a:r>
              <a:rPr lang="en-US" sz="3600" dirty="0"/>
              <a:t> Diagrams A</a:t>
            </a:r>
            <a:r>
              <a:rPr lang="en" sz="3600" dirty="0"/>
              <a:t>veraged from 5S to 5N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088263-20F4-CE81-528B-F8E53C489DDD}"/>
              </a:ext>
            </a:extLst>
          </p:cNvPr>
          <p:cNvSpPr txBox="1"/>
          <p:nvPr/>
        </p:nvSpPr>
        <p:spPr>
          <a:xfrm>
            <a:off x="6883002" y="6278880"/>
            <a:ext cx="156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GDAS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324E68-2041-406F-6870-AD7A17FEBB5C}"/>
              </a:ext>
            </a:extLst>
          </p:cNvPr>
          <p:cNvSpPr txBox="1"/>
          <p:nvPr/>
        </p:nvSpPr>
        <p:spPr>
          <a:xfrm>
            <a:off x="9340648" y="6278880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Initialization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DBA28C-957F-DE22-D722-D2D5041636A8}"/>
              </a:ext>
            </a:extLst>
          </p:cNvPr>
          <p:cNvSpPr txBox="1"/>
          <p:nvPr/>
        </p:nvSpPr>
        <p:spPr>
          <a:xfrm>
            <a:off x="8333000" y="707085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Initialization</a:t>
            </a:r>
          </a:p>
        </p:txBody>
      </p:sp>
    </p:spTree>
    <p:extLst>
      <p:ext uri="{BB962C8B-B14F-4D97-AF65-F5344CB8AC3E}">
        <p14:creationId xmlns:p14="http://schemas.microsoft.com/office/powerpoint/2010/main" val="204109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2382160" y="680448"/>
            <a:ext cx="6390450" cy="57262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" dirty="0">
                <a:solidFill>
                  <a:srgbClr val="FFFFFF"/>
                </a:solidFill>
              </a:rPr>
              <a:t>: analyses vs week-1 forecasts</a:t>
            </a:r>
          </a:p>
        </p:txBody>
      </p:sp>
      <p:pic>
        <p:nvPicPr>
          <p:cNvPr id="184" name="Shape 184" descr="hovmoller_CHI200_1weekave_f01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5091" y="1056782"/>
            <a:ext cx="5795036" cy="57569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Shape 185"/>
          <p:cNvCxnSpPr/>
          <p:nvPr/>
        </p:nvCxnSpPr>
        <p:spPr>
          <a:xfrm>
            <a:off x="6329469" y="3815261"/>
            <a:ext cx="1489500" cy="55845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Shape 186"/>
          <p:cNvCxnSpPr/>
          <p:nvPr/>
        </p:nvCxnSpPr>
        <p:spPr>
          <a:xfrm>
            <a:off x="6556630" y="3421095"/>
            <a:ext cx="1489500" cy="55845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Shape 187"/>
          <p:cNvCxnSpPr/>
          <p:nvPr/>
        </p:nvCxnSpPr>
        <p:spPr>
          <a:xfrm>
            <a:off x="8945877" y="3271397"/>
            <a:ext cx="1489500" cy="55845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Shape 188"/>
          <p:cNvCxnSpPr/>
          <p:nvPr/>
        </p:nvCxnSpPr>
        <p:spPr>
          <a:xfrm>
            <a:off x="8851978" y="3900793"/>
            <a:ext cx="1489500" cy="55845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940526" y="1619794"/>
            <a:ext cx="4145541" cy="4420107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 marL="0" indent="342900">
              <a:buNone/>
            </a:pPr>
            <a:endParaRPr sz="3200" b="1" dirty="0"/>
          </a:p>
          <a:p>
            <a:pPr marL="0" indent="0">
              <a:buNone/>
            </a:pPr>
            <a:r>
              <a:rPr lang="en" sz="3200" b="1" dirty="0"/>
              <a:t>Clear propagating convective features in both the analyses and initialization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61764D-997E-AB59-91B8-57DCDADD24E9}"/>
              </a:ext>
            </a:extLst>
          </p:cNvPr>
          <p:cNvSpPr/>
          <p:nvPr/>
        </p:nvSpPr>
        <p:spPr>
          <a:xfrm>
            <a:off x="7780992" y="701437"/>
            <a:ext cx="1983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Initialization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F2B46A-E73D-6D43-D441-4F2F999D449A}"/>
              </a:ext>
            </a:extLst>
          </p:cNvPr>
          <p:cNvSpPr txBox="1"/>
          <p:nvPr/>
        </p:nvSpPr>
        <p:spPr>
          <a:xfrm>
            <a:off x="7074219" y="6397044"/>
            <a:ext cx="328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Analysis				Forecast</a:t>
            </a:r>
          </a:p>
        </p:txBody>
      </p:sp>
    </p:spTree>
    <p:extLst>
      <p:ext uri="{BB962C8B-B14F-4D97-AF65-F5344CB8AC3E}">
        <p14:creationId xmlns:p14="http://schemas.microsoft.com/office/powerpoint/2010/main" val="1653481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1089342" y="3142687"/>
            <a:ext cx="6390450" cy="57262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" sz="3200" b="1" dirty="0">
                <a:solidFill>
                  <a:schemeClr val="accent1"/>
                </a:solidFill>
                <a:latin typeface="+mn-lt"/>
              </a:rPr>
              <a:t>7 day Forecast</a:t>
            </a:r>
            <a:r>
              <a:rPr lang="en" sz="3200" b="1" dirty="0">
                <a:solidFill>
                  <a:srgbClr val="FFFFFF"/>
                </a:solidFill>
              </a:rPr>
              <a:t>week-2 forecasts</a:t>
            </a:r>
          </a:p>
        </p:txBody>
      </p:sp>
      <p:pic>
        <p:nvPicPr>
          <p:cNvPr id="195" name="Shape 195" descr="hovmoller_CHI200_1weekave_f07d.png"/>
          <p:cNvPicPr preferRelativeResize="0"/>
          <p:nvPr/>
        </p:nvPicPr>
        <p:blipFill rotWithShape="1">
          <a:blip r:embed="rId3">
            <a:alphaModFix/>
          </a:blip>
          <a:srcRect b="4060"/>
          <a:stretch/>
        </p:blipFill>
        <p:spPr>
          <a:xfrm>
            <a:off x="6460454" y="818101"/>
            <a:ext cx="5434149" cy="55147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B4E78F-0E57-5290-AD78-686613C4E1BB}"/>
              </a:ext>
            </a:extLst>
          </p:cNvPr>
          <p:cNvSpPr txBox="1"/>
          <p:nvPr/>
        </p:nvSpPr>
        <p:spPr>
          <a:xfrm>
            <a:off x="7479792" y="6148207"/>
            <a:ext cx="929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911426-2CE9-61B4-4835-1F1CA1526BAC}"/>
              </a:ext>
            </a:extLst>
          </p:cNvPr>
          <p:cNvSpPr txBox="1"/>
          <p:nvPr/>
        </p:nvSpPr>
        <p:spPr>
          <a:xfrm>
            <a:off x="9610344" y="6162576"/>
            <a:ext cx="1595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7-Day Forecast</a:t>
            </a:r>
          </a:p>
        </p:txBody>
      </p:sp>
    </p:spTree>
    <p:extLst>
      <p:ext uri="{BB962C8B-B14F-4D97-AF65-F5344CB8AC3E}">
        <p14:creationId xmlns:p14="http://schemas.microsoft.com/office/powerpoint/2010/main" val="2085381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504716" y="3203144"/>
            <a:ext cx="4487414" cy="540954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" sz="3200" b="1" dirty="0">
                <a:solidFill>
                  <a:schemeClr val="accent1"/>
                </a:solidFill>
                <a:latin typeface="+mn-lt"/>
              </a:rPr>
              <a:t>14-day</a:t>
            </a:r>
            <a:r>
              <a:rPr lang="en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" sz="3200" b="1" dirty="0" err="1">
                <a:solidFill>
                  <a:schemeClr val="accent1"/>
                </a:solidFill>
                <a:latin typeface="+mn-lt"/>
              </a:rPr>
              <a:t>ForecaSt</a:t>
            </a:r>
            <a:r>
              <a:rPr lang="en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" dirty="0">
                <a:solidFill>
                  <a:srgbClr val="FFFFFF"/>
                </a:solidFill>
              </a:rPr>
              <a:t>le: analyses vs week-3 forecasts</a:t>
            </a:r>
          </a:p>
        </p:txBody>
      </p:sp>
      <p:pic>
        <p:nvPicPr>
          <p:cNvPr id="202" name="Shape 202" descr="hovmoller_CHI200_1weekave_f14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9865" y="693536"/>
            <a:ext cx="6191796" cy="6164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9977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1131360" y="2374253"/>
            <a:ext cx="3663061" cy="1802331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" sz="3200" b="1" dirty="0">
                <a:solidFill>
                  <a:schemeClr val="tx1"/>
                </a:solidFill>
              </a:rPr>
              <a:t>21-Day </a:t>
            </a:r>
            <a:r>
              <a:rPr lang="en" sz="3200" b="1" dirty="0" err="1">
                <a:solidFill>
                  <a:schemeClr val="tx1"/>
                </a:solidFill>
              </a:rPr>
              <a:t>Forecast</a:t>
            </a:r>
            <a:r>
              <a:rPr lang="en" sz="3200" b="1" dirty="0" err="1">
                <a:solidFill>
                  <a:srgbClr val="FFFFFF"/>
                </a:solidFill>
              </a:rPr>
              <a:t>forecasts</a:t>
            </a:r>
            <a:endParaRPr lang="en" sz="3200" b="1" dirty="0">
              <a:solidFill>
                <a:srgbClr val="FFFFFF"/>
              </a:solidFill>
            </a:endParaRPr>
          </a:p>
        </p:txBody>
      </p:sp>
      <p:pic>
        <p:nvPicPr>
          <p:cNvPr id="209" name="Shape 209" descr="hovmoller_CHI200_1weekave_f21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9397" y="729814"/>
            <a:ext cx="6040183" cy="6055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5675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1493589" y="1282468"/>
            <a:ext cx="2933096" cy="937547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" sz="3200" b="1" dirty="0">
                <a:solidFill>
                  <a:schemeClr val="accent1"/>
                </a:solidFill>
                <a:latin typeface="+mn-lt"/>
              </a:rPr>
              <a:t>28-day Forecast</a:t>
            </a:r>
            <a:r>
              <a:rPr lang="en" sz="3200" dirty="0"/>
              <a:t> </a:t>
            </a:r>
            <a:r>
              <a:rPr lang="en" dirty="0">
                <a:solidFill>
                  <a:srgbClr val="FFFFFF"/>
                </a:solidFill>
              </a:rPr>
              <a:t>: </a:t>
            </a:r>
            <a:br>
              <a:rPr lang="en" dirty="0">
                <a:solidFill>
                  <a:srgbClr val="FFFFFF"/>
                </a:solidFill>
              </a:rPr>
            </a:br>
            <a:r>
              <a:rPr lang="en" dirty="0">
                <a:solidFill>
                  <a:srgbClr val="FFFFFF"/>
                </a:solidFill>
              </a:rPr>
              <a:t>analyses vs week-5 forecasts</a:t>
            </a:r>
          </a:p>
        </p:txBody>
      </p:sp>
      <p:pic>
        <p:nvPicPr>
          <p:cNvPr id="216" name="Shape 216" descr="hovmoller_CHI200_1weekave_f28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0314" y="754093"/>
            <a:ext cx="5731686" cy="58683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8B9B62-901C-9E9C-AB9F-CB97CE768F02}"/>
              </a:ext>
            </a:extLst>
          </p:cNvPr>
          <p:cNvSpPr txBox="1"/>
          <p:nvPr/>
        </p:nvSpPr>
        <p:spPr>
          <a:xfrm>
            <a:off x="832104" y="3172968"/>
            <a:ext cx="4899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Propagating Tropical Convection is Lost</a:t>
            </a:r>
          </a:p>
        </p:txBody>
      </p:sp>
    </p:spTree>
    <p:extLst>
      <p:ext uri="{BB962C8B-B14F-4D97-AF65-F5344CB8AC3E}">
        <p14:creationId xmlns:p14="http://schemas.microsoft.com/office/powerpoint/2010/main" val="3017163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C7C83-83C1-704A-9CCF-979E9D273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81037"/>
            <a:ext cx="7293102" cy="812866"/>
          </a:xfrm>
        </p:spPr>
        <p:txBody>
          <a:bodyPr>
            <a:normAutofit/>
          </a:bodyPr>
          <a:lstStyle/>
          <a:p>
            <a:r>
              <a:rPr lang="en-US" sz="3200" b="1" dirty="0"/>
              <a:t>the big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9C474-FA5C-884D-ADCD-CD1D170AF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560" y="1825624"/>
            <a:ext cx="5044440" cy="4502023"/>
          </a:xfrm>
        </p:spPr>
        <p:txBody>
          <a:bodyPr>
            <a:noAutofit/>
          </a:bodyPr>
          <a:lstStyle/>
          <a:p>
            <a:r>
              <a:rPr lang="en-US" sz="3200" dirty="0"/>
              <a:t>If we ran global models at convection-allowing resolution (say 3-km grid spacing), would global prediction improve?</a:t>
            </a:r>
          </a:p>
          <a:p>
            <a:r>
              <a:rPr lang="en-US" sz="3200" dirty="0"/>
              <a:t>Would extended prediction particularly improve?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36A45E-2F39-B44F-BA3E-2D1077D5A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480" y="2103437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77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3F8753-04D2-6E41-96EE-1DDB4C44F72C}"/>
              </a:ext>
            </a:extLst>
          </p:cNvPr>
          <p:cNvSpPr txBox="1"/>
          <p:nvPr/>
        </p:nvSpPr>
        <p:spPr>
          <a:xfrm>
            <a:off x="721909" y="550863"/>
            <a:ext cx="11025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Convective-Permitting Resolution (a.k.a., Convective-Allowing Resolution or Explicit Convection)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13914A7-3191-A470-6C3E-BDCE2FBCC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4238436"/>
            <a:ext cx="11029616" cy="566738"/>
          </a:xfrm>
        </p:spPr>
        <p:txBody>
          <a:bodyPr>
            <a:noAutofit/>
          </a:bodyPr>
          <a:lstStyle/>
          <a:p>
            <a:r>
              <a:rPr lang="en-US" sz="3200" dirty="0"/>
              <a:t>Generally Associated with Grid Spacing of less than 4-km.</a:t>
            </a:r>
          </a:p>
        </p:txBody>
      </p:sp>
      <p:pic>
        <p:nvPicPr>
          <p:cNvPr id="12" name="Picture Placeholder 11" descr="A picture containing sky, outdoor, clouds, nature&#10;&#10;Description automatically generated">
            <a:extLst>
              <a:ext uri="{FF2B5EF4-FFF2-40B4-BE49-F238E27FC236}">
                <a16:creationId xmlns:a16="http://schemas.microsoft.com/office/drawing/2014/main" id="{33E7182F-196E-7925-0BCE-76A079F054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8718" b="38718"/>
          <a:stretch>
            <a:fillRect/>
          </a:stretch>
        </p:blipFill>
        <p:spPr>
          <a:xfrm>
            <a:off x="505461" y="1723499"/>
            <a:ext cx="10260388" cy="1970677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9640450-AE90-B37E-E0E7-210A949A1E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2" y="5013443"/>
            <a:ext cx="11029617" cy="59867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4AE6"/>
                </a:solidFill>
              </a:rPr>
              <a:t>Convective parameterizations are generally dropped, but not always</a:t>
            </a:r>
          </a:p>
        </p:txBody>
      </p:sp>
    </p:spTree>
    <p:extLst>
      <p:ext uri="{BB962C8B-B14F-4D97-AF65-F5344CB8AC3E}">
        <p14:creationId xmlns:p14="http://schemas.microsoft.com/office/powerpoint/2010/main" val="2583182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5B1EE-FF1B-284F-AFAF-DD3009B15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039" y="373148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Improving global weather prediction With Explicit </a:t>
            </a:r>
            <a:r>
              <a:rPr lang="en-US" b="1" dirty="0" err="1"/>
              <a:t>Convecton</a:t>
            </a:r>
            <a:r>
              <a:rPr lang="en-US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A262E-000E-9046-8B08-4495CF6C7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184" y="2763466"/>
            <a:ext cx="8305966" cy="3052260"/>
          </a:xfrm>
        </p:spPr>
        <p:txBody>
          <a:bodyPr>
            <a:noAutofit/>
          </a:bodyPr>
          <a:lstStyle/>
          <a:p>
            <a:r>
              <a:rPr lang="en-US" sz="2800" dirty="0"/>
              <a:t>Convective areas have a huge impact on global circulations, with teleconnections from the tropics greatly impacting midlatitude weather systems.</a:t>
            </a:r>
          </a:p>
          <a:p>
            <a:r>
              <a:rPr lang="en-US" sz="2800" dirty="0"/>
              <a:t>Global forecast models are relatively coarse, using convective parameterizations.</a:t>
            </a:r>
          </a:p>
          <a:p>
            <a:r>
              <a:rPr lang="en-US" sz="2800" dirty="0"/>
              <a:t>Convective parameterizations have substantial problems.</a:t>
            </a:r>
          </a:p>
          <a:p>
            <a:r>
              <a:rPr lang="en-US" sz="2800" dirty="0"/>
              <a:t>There is a deep literature showing that convection-allowing resolutions (4-km grid spacing or less) can greatly improve the fidelity of model forecasts.</a:t>
            </a:r>
          </a:p>
        </p:txBody>
      </p:sp>
      <p:pic>
        <p:nvPicPr>
          <p:cNvPr id="5" name="Picture 4" descr="A picture containing sky, outdoor, clouds, nature&#10;&#10;Description automatically generated">
            <a:extLst>
              <a:ext uri="{FF2B5EF4-FFF2-40B4-BE49-F238E27FC236}">
                <a16:creationId xmlns:a16="http://schemas.microsoft.com/office/drawing/2014/main" id="{25F7D2FA-FCBC-9019-7C27-A0CC263EFC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9" r="6007" b="7100"/>
          <a:stretch/>
        </p:blipFill>
        <p:spPr>
          <a:xfrm>
            <a:off x="8563817" y="2763466"/>
            <a:ext cx="3212999" cy="245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45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 Box 2">
            <a:extLst>
              <a:ext uri="{FF2B5EF4-FFF2-40B4-BE49-F238E27FC236}">
                <a16:creationId xmlns:a16="http://schemas.microsoft.com/office/drawing/2014/main" id="{8A94FEC2-7C91-794D-B8ED-A0722B4AC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288" y="727946"/>
            <a:ext cx="7886700" cy="554038"/>
          </a:xfrm>
          <a:prstGeom prst="rect">
            <a:avLst/>
          </a:prstGeom>
          <a:noFill/>
          <a:ln w="12700">
            <a:solidFill>
              <a:srgbClr val="99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chemeClr val="bg1"/>
                </a:solidFill>
                <a:latin typeface="Arial" panose="020B0604020202020204" pitchFamily="34" charset="0"/>
              </a:rPr>
              <a:t>Real-time 12 h WRF Reflectivity Forecast</a:t>
            </a:r>
          </a:p>
        </p:txBody>
      </p:sp>
      <p:sp>
        <p:nvSpPr>
          <p:cNvPr id="130050" name="Text Box 3">
            <a:extLst>
              <a:ext uri="{FF2B5EF4-FFF2-40B4-BE49-F238E27FC236}">
                <a16:creationId xmlns:a16="http://schemas.microsoft.com/office/drawing/2014/main" id="{ED13D0D0-09BF-4949-83E2-9E9871A77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5181600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Composite NEXRAD Radar</a:t>
            </a:r>
          </a:p>
        </p:txBody>
      </p:sp>
      <p:sp>
        <p:nvSpPr>
          <p:cNvPr id="130051" name="Text Box 4">
            <a:extLst>
              <a:ext uri="{FF2B5EF4-FFF2-40B4-BE49-F238E27FC236}">
                <a16:creationId xmlns:a16="http://schemas.microsoft.com/office/drawing/2014/main" id="{AF5814E2-0E6A-A942-A50F-9ECBFE2C4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181600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4 km BAMEX forecast </a:t>
            </a:r>
          </a:p>
        </p:txBody>
      </p:sp>
      <p:sp>
        <p:nvSpPr>
          <p:cNvPr id="130052" name="Text Box 5">
            <a:extLst>
              <a:ext uri="{FF2B5EF4-FFF2-40B4-BE49-F238E27FC236}">
                <a16:creationId xmlns:a16="http://schemas.microsoft.com/office/drawing/2014/main" id="{8C336353-D26A-0340-9A41-C048BBE07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3676" y="1371600"/>
            <a:ext cx="26298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Valid 6/10/03 12Z</a:t>
            </a:r>
          </a:p>
        </p:txBody>
      </p:sp>
      <p:pic>
        <p:nvPicPr>
          <p:cNvPr id="130053" name="Picture 6" descr="\\peepul\winusers\klemp\My Documents\BAMEX\61012z\20030610.12.dbz.cropn.jpg">
            <a:extLst>
              <a:ext uri="{FF2B5EF4-FFF2-40B4-BE49-F238E27FC236}">
                <a16:creationId xmlns:a16="http://schemas.microsoft.com/office/drawing/2014/main" id="{2567E868-A8AB-A04A-85B1-ECEDFDA62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3600"/>
            <a:ext cx="1943100" cy="29718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4" name="Picture 7" descr="\\peepul\winusers\klemp\My Documents\BAMEX\61012z\20030610.12.dbz.10.cropn.jpg">
            <a:extLst>
              <a:ext uri="{FF2B5EF4-FFF2-40B4-BE49-F238E27FC236}">
                <a16:creationId xmlns:a16="http://schemas.microsoft.com/office/drawing/2014/main" id="{36E38C0F-D98A-E04F-81C7-D8DF569D2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2133600"/>
            <a:ext cx="1897062" cy="29718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5" name="Picture 8" descr="\\peepul\winusers\klemp\My Documents\BAMEX\61012z\20030610.12.dbz.22.cropn.jpg">
            <a:extLst>
              <a:ext uri="{FF2B5EF4-FFF2-40B4-BE49-F238E27FC236}">
                <a16:creationId xmlns:a16="http://schemas.microsoft.com/office/drawing/2014/main" id="{C7E8C063-C5A2-AA47-8D34-32624A196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4" y="2133600"/>
            <a:ext cx="1912937" cy="29718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6" name="Picture 9" descr="\\peepul\winusers\klemp\My Documents\BAMEX\61012z\BAMEX.61012z.white.cropn.gif">
            <a:extLst>
              <a:ext uri="{FF2B5EF4-FFF2-40B4-BE49-F238E27FC236}">
                <a16:creationId xmlns:a16="http://schemas.microsoft.com/office/drawing/2014/main" id="{120E8111-45B2-E142-B93E-54AC5AEBF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074466"/>
            <a:ext cx="2139695" cy="3030934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7" name="Text Box 10">
            <a:extLst>
              <a:ext uri="{FF2B5EF4-FFF2-40B4-BE49-F238E27FC236}">
                <a16:creationId xmlns:a16="http://schemas.microsoft.com/office/drawing/2014/main" id="{2EE28BFE-E13C-3142-A4A2-5733A7F61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181600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10 km BAMEX forecast </a:t>
            </a:r>
          </a:p>
        </p:txBody>
      </p:sp>
      <p:sp>
        <p:nvSpPr>
          <p:cNvPr id="130058" name="Text Box 11">
            <a:extLst>
              <a:ext uri="{FF2B5EF4-FFF2-40B4-BE49-F238E27FC236}">
                <a16:creationId xmlns:a16="http://schemas.microsoft.com/office/drawing/2014/main" id="{03A4290B-EBC0-8E40-9B99-88BFDD6CD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181600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22 km CONUS forecast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A87AA0-000B-904C-8D27-EACAE6477F46}"/>
              </a:ext>
            </a:extLst>
          </p:cNvPr>
          <p:cNvSpPr txBox="1"/>
          <p:nvPr/>
        </p:nvSpPr>
        <p:spPr>
          <a:xfrm>
            <a:off x="5650684" y="6017567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Parameterized</a:t>
            </a:r>
          </a:p>
        </p:txBody>
      </p:sp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FF72D377-E56A-00BF-3133-1C58CDD1733C}"/>
              </a:ext>
            </a:extLst>
          </p:cNvPr>
          <p:cNvSpPr/>
          <p:nvPr/>
        </p:nvSpPr>
        <p:spPr bwMode="auto">
          <a:xfrm>
            <a:off x="5486400" y="5867401"/>
            <a:ext cx="2514600" cy="150167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98E63A-5618-6A4A-D082-E8A57F29B49A}"/>
              </a:ext>
            </a:extLst>
          </p:cNvPr>
          <p:cNvSpPr txBox="1"/>
          <p:nvPr/>
        </p:nvSpPr>
        <p:spPr>
          <a:xfrm>
            <a:off x="2848233" y="5969199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Explicit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grass, person, standing&#10;&#10;Description automatically generated">
            <a:extLst>
              <a:ext uri="{FF2B5EF4-FFF2-40B4-BE49-F238E27FC236}">
                <a16:creationId xmlns:a16="http://schemas.microsoft.com/office/drawing/2014/main" id="{977905DC-F489-2F44-978C-6B9C6A3CBA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3" t="7293" r="11505" b="8750"/>
          <a:stretch/>
        </p:blipFill>
        <p:spPr>
          <a:xfrm>
            <a:off x="1884929" y="729342"/>
            <a:ext cx="3486151" cy="5757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D3AE76-E99D-F940-B596-F724502DD740}"/>
              </a:ext>
            </a:extLst>
          </p:cNvPr>
          <p:cNvSpPr txBox="1"/>
          <p:nvPr/>
        </p:nvSpPr>
        <p:spPr>
          <a:xfrm>
            <a:off x="5884272" y="1028343"/>
            <a:ext cx="34861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Does convection- permitting resolution offer major benefits for global weather prediction?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71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830057-F4EE-412A-8526-36BE1CE18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AEBA82-E2D4-4653-AEE3-E95B330DD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86509E-DAF8-4DA0-B09B-FA3FB341C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E11946-6976-4B44-971A-07BFBE954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67DA501-B484-4B3B-8460-067A48E69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3900"/>
            <a:ext cx="12192000" cy="6134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1" y="723901"/>
            <a:ext cx="10993549" cy="1057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Convection-permitting models (Cpm’s)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93E637-8037-47F5-B2D4-DFA12C871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 descr="A picture containing red, sitting, large&#10;&#10;Description automatically generated">
            <a:extLst>
              <a:ext uri="{FF2B5EF4-FFF2-40B4-BE49-F238E27FC236}">
                <a16:creationId xmlns:a16="http://schemas.microsoft.com/office/drawing/2014/main" id="{F11EA875-4642-5543-8EC5-0DE1412A5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07" t="36194" r="26584" b="37230"/>
          <a:stretch/>
        </p:blipFill>
        <p:spPr>
          <a:xfrm>
            <a:off x="5844934" y="2174689"/>
            <a:ext cx="5305995" cy="2842497"/>
          </a:xfrm>
          <a:prstGeom prst="rect">
            <a:avLst/>
          </a:prstGeom>
        </p:spPr>
      </p:pic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C293A134-6F63-4C48-8A1D-4F1B55E7F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531" y="1953206"/>
            <a:ext cx="4996803" cy="4460436"/>
          </a:xfrm>
        </p:spPr>
        <p:txBody>
          <a:bodyPr anchor="t">
            <a:normAutofit/>
          </a:bodyPr>
          <a:lstStyle/>
          <a:p>
            <a:pPr>
              <a:buClr>
                <a:srgbClr val="FD8264"/>
              </a:buClr>
            </a:pPr>
            <a:r>
              <a:rPr lang="en-US" sz="2800" dirty="0"/>
              <a:t>More realistically simulate numerous aspects of tropical convection</a:t>
            </a:r>
            <a:endParaRPr lang="en-US" sz="2800" baseline="30000" dirty="0"/>
          </a:p>
          <a:p>
            <a:pPr>
              <a:buClr>
                <a:srgbClr val="FD8264"/>
              </a:buClr>
            </a:pPr>
            <a:r>
              <a:rPr lang="en-US" sz="2800" dirty="0"/>
              <a:t>High computational cost often results in </a:t>
            </a:r>
            <a:r>
              <a:rPr lang="en-US" sz="2800" b="1" dirty="0"/>
              <a:t>compromises: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FD8264"/>
              </a:buClr>
            </a:pPr>
            <a:r>
              <a:rPr lang="en-US" sz="2800" dirty="0"/>
              <a:t>“Gray zone” resolution (4-12 km grid spacing)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FD8264"/>
              </a:buClr>
            </a:pPr>
            <a:r>
              <a:rPr lang="en-US" sz="2800" dirty="0"/>
              <a:t>Small domains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FD8264"/>
              </a:buClr>
            </a:pPr>
            <a:r>
              <a:rPr lang="en-US" sz="2800" dirty="0"/>
              <a:t>Short integrations</a:t>
            </a:r>
          </a:p>
        </p:txBody>
      </p:sp>
    </p:spTree>
    <p:extLst>
      <p:ext uri="{BB962C8B-B14F-4D97-AF65-F5344CB8AC3E}">
        <p14:creationId xmlns:p14="http://schemas.microsoft.com/office/powerpoint/2010/main" val="320491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830057-F4EE-412A-8526-36BE1CE18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AEBA82-E2D4-4653-AEE3-E95B330DD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86509E-DAF8-4DA0-B09B-FA3FB341C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E11946-6976-4B44-971A-07BFBE954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67DA501-B484-4B3B-8460-067A48E69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3900"/>
            <a:ext cx="12192000" cy="6134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1" y="723901"/>
            <a:ext cx="11128209" cy="8556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NO COMPROMISE EXPERIMENT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93E637-8037-47F5-B2D4-DFA12C871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 descr="A picture containing red, sitting, large&#10;&#10;Description automatically generated">
            <a:extLst>
              <a:ext uri="{FF2B5EF4-FFF2-40B4-BE49-F238E27FC236}">
                <a16:creationId xmlns:a16="http://schemas.microsoft.com/office/drawing/2014/main" id="{F472D451-ECED-9840-8182-EF8BCD37E7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11" r="4540" b="11507"/>
          <a:stretch/>
        </p:blipFill>
        <p:spPr>
          <a:xfrm>
            <a:off x="598881" y="1973270"/>
            <a:ext cx="5747945" cy="4659413"/>
          </a:xfrm>
          <a:prstGeom prst="rect">
            <a:avLst/>
          </a:prstGeom>
        </p:spPr>
      </p:pic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0A766B4F-8D46-1E4F-9431-D74423A38B15}"/>
              </a:ext>
            </a:extLst>
          </p:cNvPr>
          <p:cNvSpPr txBox="1">
            <a:spLocks/>
          </p:cNvSpPr>
          <p:nvPr/>
        </p:nvSpPr>
        <p:spPr>
          <a:xfrm>
            <a:off x="6004205" y="1856373"/>
            <a:ext cx="5747944" cy="4460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D8264"/>
              </a:buClr>
              <a:buNone/>
            </a:pPr>
            <a:r>
              <a:rPr lang="en-US" sz="2800" b="1" dirty="0"/>
              <a:t>Extended GLOBAL Convective Permitting Simulation</a:t>
            </a:r>
          </a:p>
          <a:p>
            <a:pPr>
              <a:buClr>
                <a:srgbClr val="FD8264"/>
              </a:buClr>
            </a:pPr>
            <a:r>
              <a:rPr lang="en-US" sz="2800" dirty="0"/>
              <a:t>Few such simulations in the literature</a:t>
            </a:r>
            <a:endParaRPr lang="en-US" sz="2800" baseline="30000" dirty="0"/>
          </a:p>
          <a:p>
            <a:pPr>
              <a:buClr>
                <a:srgbClr val="FD8264"/>
              </a:buClr>
            </a:pPr>
            <a:r>
              <a:rPr lang="en-US" sz="2800" dirty="0"/>
              <a:t> Examine the potential for extended prediction</a:t>
            </a:r>
          </a:p>
          <a:p>
            <a:pPr>
              <a:buClr>
                <a:srgbClr val="FD8264"/>
              </a:buClr>
            </a:pPr>
            <a:r>
              <a:rPr lang="en-US" sz="3000" dirty="0"/>
              <a:t>Captures both </a:t>
            </a:r>
            <a:r>
              <a:rPr lang="en-US" sz="3000" dirty="0">
                <a:solidFill>
                  <a:schemeClr val="tx1"/>
                </a:solidFill>
              </a:rPr>
              <a:t>tropical convection and its teleconnections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10AD328-C04F-DD43-B3FE-1EE6AA3B01CE}"/>
              </a:ext>
            </a:extLst>
          </p:cNvPr>
          <p:cNvSpPr txBox="1">
            <a:spLocks/>
          </p:cNvSpPr>
          <p:nvPr/>
        </p:nvSpPr>
        <p:spPr>
          <a:xfrm>
            <a:off x="581191" y="6390565"/>
            <a:ext cx="11164275" cy="393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402871-E3DF-FB4A-89A3-149D085B0AA3}"/>
              </a:ext>
            </a:extLst>
          </p:cNvPr>
          <p:cNvSpPr/>
          <p:nvPr/>
        </p:nvSpPr>
        <p:spPr>
          <a:xfrm>
            <a:off x="1950526" y="3520770"/>
            <a:ext cx="2989213" cy="1331597"/>
          </a:xfrm>
          <a:prstGeom prst="ellipse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958CE4BC-008F-6047-A595-59D3C0E3B94F}"/>
              </a:ext>
            </a:extLst>
          </p:cNvPr>
          <p:cNvSpPr/>
          <p:nvPr/>
        </p:nvSpPr>
        <p:spPr>
          <a:xfrm rot="20764859">
            <a:off x="2978024" y="2788944"/>
            <a:ext cx="1733098" cy="880945"/>
          </a:xfrm>
          <a:custGeom>
            <a:avLst/>
            <a:gdLst>
              <a:gd name="connsiteX0" fmla="*/ 0 w 1560626"/>
              <a:gd name="connsiteY0" fmla="*/ 938784 h 1031693"/>
              <a:gd name="connsiteX1" fmla="*/ 329184 w 1560626"/>
              <a:gd name="connsiteY1" fmla="*/ 1011936 h 1031693"/>
              <a:gd name="connsiteX2" fmla="*/ 377952 w 1560626"/>
              <a:gd name="connsiteY2" fmla="*/ 621792 h 1031693"/>
              <a:gd name="connsiteX3" fmla="*/ 451104 w 1560626"/>
              <a:gd name="connsiteY3" fmla="*/ 207264 h 1031693"/>
              <a:gd name="connsiteX4" fmla="*/ 950976 w 1560626"/>
              <a:gd name="connsiteY4" fmla="*/ 341376 h 1031693"/>
              <a:gd name="connsiteX5" fmla="*/ 1219200 w 1560626"/>
              <a:gd name="connsiteY5" fmla="*/ 841248 h 1031693"/>
              <a:gd name="connsiteX6" fmla="*/ 1560576 w 1560626"/>
              <a:gd name="connsiteY6" fmla="*/ 694944 h 1031693"/>
              <a:gd name="connsiteX7" fmla="*/ 1194816 w 1560626"/>
              <a:gd name="connsiteY7" fmla="*/ 0 h 1031693"/>
              <a:gd name="connsiteX0" fmla="*/ 0 w 1560626"/>
              <a:gd name="connsiteY0" fmla="*/ 938784 h 1031693"/>
              <a:gd name="connsiteX1" fmla="*/ 329184 w 1560626"/>
              <a:gd name="connsiteY1" fmla="*/ 1011936 h 1031693"/>
              <a:gd name="connsiteX2" fmla="*/ 377952 w 1560626"/>
              <a:gd name="connsiteY2" fmla="*/ 621792 h 1031693"/>
              <a:gd name="connsiteX3" fmla="*/ 646176 w 1560626"/>
              <a:gd name="connsiteY3" fmla="*/ 219456 h 1031693"/>
              <a:gd name="connsiteX4" fmla="*/ 950976 w 1560626"/>
              <a:gd name="connsiteY4" fmla="*/ 341376 h 1031693"/>
              <a:gd name="connsiteX5" fmla="*/ 1219200 w 1560626"/>
              <a:gd name="connsiteY5" fmla="*/ 841248 h 1031693"/>
              <a:gd name="connsiteX6" fmla="*/ 1560576 w 1560626"/>
              <a:gd name="connsiteY6" fmla="*/ 694944 h 1031693"/>
              <a:gd name="connsiteX7" fmla="*/ 1194816 w 1560626"/>
              <a:gd name="connsiteY7" fmla="*/ 0 h 1031693"/>
              <a:gd name="connsiteX0" fmla="*/ 0 w 1560626"/>
              <a:gd name="connsiteY0" fmla="*/ 938784 h 1030823"/>
              <a:gd name="connsiteX1" fmla="*/ 329184 w 1560626"/>
              <a:gd name="connsiteY1" fmla="*/ 1011936 h 1030823"/>
              <a:gd name="connsiteX2" fmla="*/ 475488 w 1560626"/>
              <a:gd name="connsiteY2" fmla="*/ 633984 h 1030823"/>
              <a:gd name="connsiteX3" fmla="*/ 646176 w 1560626"/>
              <a:gd name="connsiteY3" fmla="*/ 219456 h 1030823"/>
              <a:gd name="connsiteX4" fmla="*/ 950976 w 1560626"/>
              <a:gd name="connsiteY4" fmla="*/ 341376 h 1030823"/>
              <a:gd name="connsiteX5" fmla="*/ 1219200 w 1560626"/>
              <a:gd name="connsiteY5" fmla="*/ 841248 h 1030823"/>
              <a:gd name="connsiteX6" fmla="*/ 1560576 w 1560626"/>
              <a:gd name="connsiteY6" fmla="*/ 694944 h 1030823"/>
              <a:gd name="connsiteX7" fmla="*/ 1194816 w 1560626"/>
              <a:gd name="connsiteY7" fmla="*/ 0 h 1030823"/>
              <a:gd name="connsiteX0" fmla="*/ 0 w 1560626"/>
              <a:gd name="connsiteY0" fmla="*/ 938784 h 1030823"/>
              <a:gd name="connsiteX1" fmla="*/ 329184 w 1560626"/>
              <a:gd name="connsiteY1" fmla="*/ 1011936 h 1030823"/>
              <a:gd name="connsiteX2" fmla="*/ 475488 w 1560626"/>
              <a:gd name="connsiteY2" fmla="*/ 633984 h 1030823"/>
              <a:gd name="connsiteX3" fmla="*/ 646176 w 1560626"/>
              <a:gd name="connsiteY3" fmla="*/ 219456 h 1030823"/>
              <a:gd name="connsiteX4" fmla="*/ 950976 w 1560626"/>
              <a:gd name="connsiteY4" fmla="*/ 341376 h 1030823"/>
              <a:gd name="connsiteX5" fmla="*/ 1219200 w 1560626"/>
              <a:gd name="connsiteY5" fmla="*/ 841248 h 1030823"/>
              <a:gd name="connsiteX6" fmla="*/ 1560576 w 1560626"/>
              <a:gd name="connsiteY6" fmla="*/ 694944 h 1030823"/>
              <a:gd name="connsiteX7" fmla="*/ 1194816 w 1560626"/>
              <a:gd name="connsiteY7" fmla="*/ 0 h 1030823"/>
              <a:gd name="connsiteX0" fmla="*/ 0 w 1560626"/>
              <a:gd name="connsiteY0" fmla="*/ 938784 h 1030823"/>
              <a:gd name="connsiteX1" fmla="*/ 329184 w 1560626"/>
              <a:gd name="connsiteY1" fmla="*/ 1011936 h 1030823"/>
              <a:gd name="connsiteX2" fmla="*/ 475488 w 1560626"/>
              <a:gd name="connsiteY2" fmla="*/ 633984 h 1030823"/>
              <a:gd name="connsiteX3" fmla="*/ 560832 w 1560626"/>
              <a:gd name="connsiteY3" fmla="*/ 207264 h 1030823"/>
              <a:gd name="connsiteX4" fmla="*/ 950976 w 1560626"/>
              <a:gd name="connsiteY4" fmla="*/ 341376 h 1030823"/>
              <a:gd name="connsiteX5" fmla="*/ 1219200 w 1560626"/>
              <a:gd name="connsiteY5" fmla="*/ 841248 h 1030823"/>
              <a:gd name="connsiteX6" fmla="*/ 1560576 w 1560626"/>
              <a:gd name="connsiteY6" fmla="*/ 694944 h 1030823"/>
              <a:gd name="connsiteX7" fmla="*/ 1194816 w 1560626"/>
              <a:gd name="connsiteY7" fmla="*/ 0 h 1030823"/>
              <a:gd name="connsiteX0" fmla="*/ 0 w 1560628"/>
              <a:gd name="connsiteY0" fmla="*/ 938784 h 1030823"/>
              <a:gd name="connsiteX1" fmla="*/ 329184 w 1560628"/>
              <a:gd name="connsiteY1" fmla="*/ 1011936 h 1030823"/>
              <a:gd name="connsiteX2" fmla="*/ 475488 w 1560628"/>
              <a:gd name="connsiteY2" fmla="*/ 633984 h 1030823"/>
              <a:gd name="connsiteX3" fmla="*/ 560832 w 1560628"/>
              <a:gd name="connsiteY3" fmla="*/ 207264 h 1030823"/>
              <a:gd name="connsiteX4" fmla="*/ 877824 w 1560628"/>
              <a:gd name="connsiteY4" fmla="*/ 402336 h 1030823"/>
              <a:gd name="connsiteX5" fmla="*/ 1219200 w 1560628"/>
              <a:gd name="connsiteY5" fmla="*/ 841248 h 1030823"/>
              <a:gd name="connsiteX6" fmla="*/ 1560576 w 1560628"/>
              <a:gd name="connsiteY6" fmla="*/ 694944 h 1030823"/>
              <a:gd name="connsiteX7" fmla="*/ 1194816 w 1560628"/>
              <a:gd name="connsiteY7" fmla="*/ 0 h 1030823"/>
              <a:gd name="connsiteX0" fmla="*/ 0 w 1560628"/>
              <a:gd name="connsiteY0" fmla="*/ 938784 h 1030823"/>
              <a:gd name="connsiteX1" fmla="*/ 329184 w 1560628"/>
              <a:gd name="connsiteY1" fmla="*/ 1011936 h 1030823"/>
              <a:gd name="connsiteX2" fmla="*/ 475488 w 1560628"/>
              <a:gd name="connsiteY2" fmla="*/ 633984 h 1030823"/>
              <a:gd name="connsiteX3" fmla="*/ 646176 w 1560628"/>
              <a:gd name="connsiteY3" fmla="*/ 292608 h 1030823"/>
              <a:gd name="connsiteX4" fmla="*/ 877824 w 1560628"/>
              <a:gd name="connsiteY4" fmla="*/ 402336 h 1030823"/>
              <a:gd name="connsiteX5" fmla="*/ 1219200 w 1560628"/>
              <a:gd name="connsiteY5" fmla="*/ 841248 h 1030823"/>
              <a:gd name="connsiteX6" fmla="*/ 1560576 w 1560628"/>
              <a:gd name="connsiteY6" fmla="*/ 694944 h 1030823"/>
              <a:gd name="connsiteX7" fmla="*/ 1194816 w 1560628"/>
              <a:gd name="connsiteY7" fmla="*/ 0 h 1030823"/>
              <a:gd name="connsiteX0" fmla="*/ 0 w 1499683"/>
              <a:gd name="connsiteY0" fmla="*/ 938784 h 1030823"/>
              <a:gd name="connsiteX1" fmla="*/ 329184 w 1499683"/>
              <a:gd name="connsiteY1" fmla="*/ 1011936 h 1030823"/>
              <a:gd name="connsiteX2" fmla="*/ 475488 w 1499683"/>
              <a:gd name="connsiteY2" fmla="*/ 633984 h 1030823"/>
              <a:gd name="connsiteX3" fmla="*/ 646176 w 1499683"/>
              <a:gd name="connsiteY3" fmla="*/ 292608 h 1030823"/>
              <a:gd name="connsiteX4" fmla="*/ 877824 w 1499683"/>
              <a:gd name="connsiteY4" fmla="*/ 402336 h 1030823"/>
              <a:gd name="connsiteX5" fmla="*/ 1219200 w 1499683"/>
              <a:gd name="connsiteY5" fmla="*/ 841248 h 1030823"/>
              <a:gd name="connsiteX6" fmla="*/ 1499616 w 1499683"/>
              <a:gd name="connsiteY6" fmla="*/ 633984 h 1030823"/>
              <a:gd name="connsiteX7" fmla="*/ 1194816 w 1499683"/>
              <a:gd name="connsiteY7" fmla="*/ 0 h 1030823"/>
              <a:gd name="connsiteX0" fmla="*/ 0 w 1487491"/>
              <a:gd name="connsiteY0" fmla="*/ 841248 h 1017266"/>
              <a:gd name="connsiteX1" fmla="*/ 316992 w 1487491"/>
              <a:gd name="connsiteY1" fmla="*/ 1011936 h 1017266"/>
              <a:gd name="connsiteX2" fmla="*/ 463296 w 1487491"/>
              <a:gd name="connsiteY2" fmla="*/ 633984 h 1017266"/>
              <a:gd name="connsiteX3" fmla="*/ 633984 w 1487491"/>
              <a:gd name="connsiteY3" fmla="*/ 292608 h 1017266"/>
              <a:gd name="connsiteX4" fmla="*/ 865632 w 1487491"/>
              <a:gd name="connsiteY4" fmla="*/ 402336 h 1017266"/>
              <a:gd name="connsiteX5" fmla="*/ 1207008 w 1487491"/>
              <a:gd name="connsiteY5" fmla="*/ 841248 h 1017266"/>
              <a:gd name="connsiteX6" fmla="*/ 1487424 w 1487491"/>
              <a:gd name="connsiteY6" fmla="*/ 633984 h 1017266"/>
              <a:gd name="connsiteX7" fmla="*/ 1182624 w 1487491"/>
              <a:gd name="connsiteY7" fmla="*/ 0 h 101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7491" h="1017266">
                <a:moveTo>
                  <a:pt x="0" y="841248"/>
                </a:moveTo>
                <a:cubicBezTo>
                  <a:pt x="133096" y="904240"/>
                  <a:pt x="239776" y="1046480"/>
                  <a:pt x="316992" y="1011936"/>
                </a:cubicBezTo>
                <a:cubicBezTo>
                  <a:pt x="394208" y="977392"/>
                  <a:pt x="410464" y="753872"/>
                  <a:pt x="463296" y="633984"/>
                </a:cubicBezTo>
                <a:cubicBezTo>
                  <a:pt x="516128" y="514096"/>
                  <a:pt x="566928" y="331216"/>
                  <a:pt x="633984" y="292608"/>
                </a:cubicBezTo>
                <a:cubicBezTo>
                  <a:pt x="701040" y="254000"/>
                  <a:pt x="770128" y="310896"/>
                  <a:pt x="865632" y="402336"/>
                </a:cubicBezTo>
                <a:cubicBezTo>
                  <a:pt x="961136" y="493776"/>
                  <a:pt x="1103376" y="802640"/>
                  <a:pt x="1207008" y="841248"/>
                </a:cubicBezTo>
                <a:cubicBezTo>
                  <a:pt x="1310640" y="879856"/>
                  <a:pt x="1491488" y="774192"/>
                  <a:pt x="1487424" y="633984"/>
                </a:cubicBezTo>
                <a:cubicBezTo>
                  <a:pt x="1483360" y="493776"/>
                  <a:pt x="1363472" y="277368"/>
                  <a:pt x="1182624" y="0"/>
                </a:cubicBezTo>
              </a:path>
            </a:pathLst>
          </a:cu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8" name="Arc 18">
            <a:extLst>
              <a:ext uri="{FF2B5EF4-FFF2-40B4-BE49-F238E27FC236}">
                <a16:creationId xmlns:a16="http://schemas.microsoft.com/office/drawing/2014/main" id="{5457CC94-2FB8-4C47-9955-D127B7CB2FBC}"/>
              </a:ext>
            </a:extLst>
          </p:cNvPr>
          <p:cNvSpPr/>
          <p:nvPr/>
        </p:nvSpPr>
        <p:spPr>
          <a:xfrm rot="17748318">
            <a:off x="3450906" y="2736238"/>
            <a:ext cx="1767308" cy="1265785"/>
          </a:xfrm>
          <a:custGeom>
            <a:avLst/>
            <a:gdLst>
              <a:gd name="connsiteX0" fmla="*/ 1030939 w 2061878"/>
              <a:gd name="connsiteY0" fmla="*/ 0 h 1522482"/>
              <a:gd name="connsiteX1" fmla="*/ 2061878 w 2061878"/>
              <a:gd name="connsiteY1" fmla="*/ 761241 h 1522482"/>
              <a:gd name="connsiteX2" fmla="*/ 1030939 w 2061878"/>
              <a:gd name="connsiteY2" fmla="*/ 761241 h 1522482"/>
              <a:gd name="connsiteX3" fmla="*/ 1030939 w 2061878"/>
              <a:gd name="connsiteY3" fmla="*/ 0 h 1522482"/>
              <a:gd name="connsiteX0" fmla="*/ 1030939 w 2061878"/>
              <a:gd name="connsiteY0" fmla="*/ 0 h 1522482"/>
              <a:gd name="connsiteX1" fmla="*/ 2061878 w 2061878"/>
              <a:gd name="connsiteY1" fmla="*/ 761241 h 1522482"/>
              <a:gd name="connsiteX0" fmla="*/ 0 w 1368194"/>
              <a:gd name="connsiteY0" fmla="*/ 0 h 1234663"/>
              <a:gd name="connsiteX1" fmla="*/ 1030939 w 1368194"/>
              <a:gd name="connsiteY1" fmla="*/ 761241 h 1234663"/>
              <a:gd name="connsiteX2" fmla="*/ 0 w 1368194"/>
              <a:gd name="connsiteY2" fmla="*/ 761241 h 1234663"/>
              <a:gd name="connsiteX3" fmla="*/ 0 w 1368194"/>
              <a:gd name="connsiteY3" fmla="*/ 0 h 1234663"/>
              <a:gd name="connsiteX0" fmla="*/ 0 w 1368194"/>
              <a:gd name="connsiteY0" fmla="*/ 0 h 1234663"/>
              <a:gd name="connsiteX1" fmla="*/ 1368194 w 1368194"/>
              <a:gd name="connsiteY1" fmla="*/ 1234663 h 123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8194" h="1234663" stroke="0" extrusionOk="0">
                <a:moveTo>
                  <a:pt x="0" y="0"/>
                </a:moveTo>
                <a:cubicBezTo>
                  <a:pt x="569372" y="0"/>
                  <a:pt x="1030939" y="340819"/>
                  <a:pt x="1030939" y="761241"/>
                </a:cubicBezTo>
                <a:lnTo>
                  <a:pt x="0" y="761241"/>
                </a:lnTo>
                <a:lnTo>
                  <a:pt x="0" y="0"/>
                </a:lnTo>
                <a:close/>
              </a:path>
              <a:path w="1368194" h="1234663" fill="none">
                <a:moveTo>
                  <a:pt x="0" y="0"/>
                </a:moveTo>
                <a:cubicBezTo>
                  <a:pt x="569372" y="0"/>
                  <a:pt x="1368194" y="814241"/>
                  <a:pt x="1368194" y="1234663"/>
                </a:cubicBezTo>
              </a:path>
            </a:pathLst>
          </a:custGeom>
          <a:ln w="76200">
            <a:solidFill>
              <a:schemeClr val="accent3">
                <a:lumMod val="7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08038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875149D-F692-45DA-8324-D5E0193D5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1"/>
            <a:ext cx="12191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89EEFD-93BC-4ACF-962C-E6279E72B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436" y="800930"/>
            <a:ext cx="3703320" cy="22409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152" y="1133891"/>
            <a:ext cx="3326523" cy="146105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simulations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B19935-C760-4698-9DD1-973C8A428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990612-E008-4F02-AEBB-B140BE75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FD82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10A41F-3A14-4150-B6CF-0A577DDDE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B63E6BC-67C6-C04A-BEE2-F0814BE1A656}"/>
              </a:ext>
            </a:extLst>
          </p:cNvPr>
          <p:cNvSpPr txBox="1">
            <a:spLocks/>
          </p:cNvSpPr>
          <p:nvPr/>
        </p:nvSpPr>
        <p:spPr>
          <a:xfrm>
            <a:off x="4596389" y="800930"/>
            <a:ext cx="6933459" cy="55055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The model: MPAS v5.1 (global)</a:t>
            </a:r>
          </a:p>
          <a:p>
            <a:r>
              <a:rPr lang="en-US" sz="2800" dirty="0"/>
              <a:t>Physics: ‘convection_permitting’ suite</a:t>
            </a:r>
          </a:p>
          <a:p>
            <a:r>
              <a:rPr lang="en-US" sz="2800" dirty="0"/>
              <a:t>GFS analyses used for initialization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Sea surface temperatures (SSTs) fixed at initial value</a:t>
            </a:r>
          </a:p>
          <a:p>
            <a:r>
              <a:rPr lang="en-US" sz="2800" dirty="0"/>
              <a:t>Four cases (all integrated 28 days):</a:t>
            </a:r>
          </a:p>
          <a:p>
            <a:pPr lvl="1"/>
            <a:r>
              <a:rPr lang="en-US" sz="2800" dirty="0"/>
              <a:t>November 22, 2011 (DYNAMO)</a:t>
            </a:r>
          </a:p>
          <a:p>
            <a:pPr lvl="1"/>
            <a:r>
              <a:rPr lang="en-US" sz="2800" dirty="0"/>
              <a:t>February 8, 2013</a:t>
            </a:r>
          </a:p>
          <a:p>
            <a:pPr lvl="1"/>
            <a:r>
              <a:rPr lang="en-US" sz="2800" dirty="0"/>
              <a:t>December 2, 2003</a:t>
            </a:r>
          </a:p>
          <a:p>
            <a:pPr lvl="1"/>
            <a:r>
              <a:rPr lang="en-US" sz="2800" dirty="0"/>
              <a:t>December 8, 2013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CC25A2-7F39-FE4A-B894-80205318D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24"/>
          <a:stretch/>
        </p:blipFill>
        <p:spPr>
          <a:xfrm>
            <a:off x="462410" y="3041907"/>
            <a:ext cx="3702346" cy="3264575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130836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875149D-F692-45DA-8324-D5E0193D5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1"/>
            <a:ext cx="12191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89EEFD-93BC-4ACF-962C-E6279E72B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436" y="800930"/>
            <a:ext cx="3703320" cy="22409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152" y="1133891"/>
            <a:ext cx="3326523" cy="146105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simulations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B19935-C760-4698-9DD1-973C8A428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990612-E008-4F02-AEBB-B140BE75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FD82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10A41F-3A14-4150-B6CF-0A577DDDE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B63E6BC-67C6-C04A-BEE2-F0814BE1A656}"/>
              </a:ext>
            </a:extLst>
          </p:cNvPr>
          <p:cNvSpPr txBox="1">
            <a:spLocks/>
          </p:cNvSpPr>
          <p:nvPr/>
        </p:nvSpPr>
        <p:spPr>
          <a:xfrm>
            <a:off x="4596389" y="800930"/>
            <a:ext cx="6933459" cy="55055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Configurations:</a:t>
            </a:r>
          </a:p>
          <a:p>
            <a:pPr lvl="1"/>
            <a:r>
              <a:rPr lang="en-US" sz="2800" dirty="0"/>
              <a:t>15-km resolution, nTiedke Cu scheme </a:t>
            </a:r>
            <a:r>
              <a:rPr lang="en-US" sz="2800" b="1" dirty="0"/>
              <a:t>(</a:t>
            </a:r>
            <a:r>
              <a:rPr lang="en-US" sz="2800" b="1" dirty="0">
                <a:solidFill>
                  <a:srgbClr val="0070C0"/>
                </a:solidFill>
              </a:rPr>
              <a:t>M15</a:t>
            </a:r>
            <a:r>
              <a:rPr lang="en-US" sz="2800" b="1" dirty="0"/>
              <a:t>)</a:t>
            </a:r>
          </a:p>
          <a:p>
            <a:pPr lvl="1"/>
            <a:r>
              <a:rPr lang="en-US" sz="2800" dirty="0"/>
              <a:t>3-km resolution, no Cu scheme          </a:t>
            </a:r>
            <a:r>
              <a:rPr lang="en-US" sz="2800" b="1" dirty="0"/>
              <a:t>(</a:t>
            </a:r>
            <a:r>
              <a:rPr lang="en-US" sz="2800" b="1" dirty="0">
                <a:solidFill>
                  <a:srgbClr val="00B050"/>
                </a:solidFill>
              </a:rPr>
              <a:t>M3</a:t>
            </a:r>
            <a:r>
              <a:rPr lang="en-US" sz="2800" b="1" dirty="0"/>
              <a:t>)</a:t>
            </a:r>
          </a:p>
          <a:p>
            <a:pPr lvl="1"/>
            <a:r>
              <a:rPr lang="en-US" sz="2800" dirty="0"/>
              <a:t>15-km resolution, no Cu scheme </a:t>
            </a:r>
            <a:r>
              <a:rPr lang="en-US" sz="2800" b="1" dirty="0"/>
              <a:t>(</a:t>
            </a:r>
            <a:r>
              <a:rPr lang="en-US" sz="2800" b="1" dirty="0">
                <a:solidFill>
                  <a:schemeClr val="accent2"/>
                </a:solidFill>
              </a:rPr>
              <a:t>M15noCu</a:t>
            </a:r>
            <a:r>
              <a:rPr lang="en-US" sz="2800" b="1" dirty="0"/>
              <a:t>)</a:t>
            </a:r>
          </a:p>
          <a:p>
            <a:pPr lvl="1"/>
            <a:r>
              <a:rPr lang="en-US" sz="2800" dirty="0"/>
              <a:t>15-to-3-km tropical channel, Grell-Freitas (</a:t>
            </a:r>
            <a:r>
              <a:rPr lang="en-US" sz="2800" b="1" dirty="0">
                <a:solidFill>
                  <a:srgbClr val="C00000"/>
                </a:solidFill>
              </a:rPr>
              <a:t>Mchannel</a:t>
            </a:r>
            <a:r>
              <a:rPr lang="en-US" sz="2800" b="1" dirty="0"/>
              <a:t>)*</a:t>
            </a:r>
          </a:p>
          <a:p>
            <a:r>
              <a:rPr lang="en-US" sz="3000" dirty="0"/>
              <a:t>Verification: satellite measurements, ERA5 reanalysis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6594CF-2AA2-2E4D-A053-8E2C7751CC60}"/>
              </a:ext>
            </a:extLst>
          </p:cNvPr>
          <p:cNvGrpSpPr/>
          <p:nvPr/>
        </p:nvGrpSpPr>
        <p:grpSpPr>
          <a:xfrm>
            <a:off x="582207" y="3100857"/>
            <a:ext cx="4524627" cy="3581094"/>
            <a:chOff x="582207" y="3100857"/>
            <a:chExt cx="4524627" cy="358109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D068774-4AE4-3D43-A594-083E34063C3B}"/>
                </a:ext>
              </a:extLst>
            </p:cNvPr>
            <p:cNvGrpSpPr/>
            <p:nvPr/>
          </p:nvGrpSpPr>
          <p:grpSpPr>
            <a:xfrm>
              <a:off x="595540" y="3502861"/>
              <a:ext cx="2706770" cy="2736731"/>
              <a:chOff x="2211731" y="1150716"/>
              <a:chExt cx="4896091" cy="486136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5B8EED5-F70E-8746-860B-22B142622589}"/>
                  </a:ext>
                </a:extLst>
              </p:cNvPr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1" t="13773" r="30805" b="2395"/>
              <a:stretch/>
            </p:blipFill>
            <p:spPr>
              <a:xfrm>
                <a:off x="2211731" y="1150716"/>
                <a:ext cx="4896091" cy="4861367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A5D3237-37F7-A449-B926-6EF4B77340BE}"/>
                  </a:ext>
                </a:extLst>
              </p:cNvPr>
              <p:cNvSpPr/>
              <p:nvPr/>
            </p:nvSpPr>
            <p:spPr>
              <a:xfrm>
                <a:off x="6746091" y="1226434"/>
                <a:ext cx="337615" cy="3940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C91472-A449-E346-B0D3-588BB31654B7}"/>
                </a:ext>
              </a:extLst>
            </p:cNvPr>
            <p:cNvSpPr txBox="1"/>
            <p:nvPr/>
          </p:nvSpPr>
          <p:spPr>
            <a:xfrm>
              <a:off x="3115665" y="3990401"/>
              <a:ext cx="977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20N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B75007-2DCB-AC43-A5E5-1C2BD3F53604}"/>
                </a:ext>
              </a:extLst>
            </p:cNvPr>
            <p:cNvSpPr txBox="1"/>
            <p:nvPr/>
          </p:nvSpPr>
          <p:spPr>
            <a:xfrm>
              <a:off x="3082522" y="5570147"/>
              <a:ext cx="7819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20S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9F566B4-B65D-C64E-AC77-0F9471AD1FC7}"/>
                </a:ext>
              </a:extLst>
            </p:cNvPr>
            <p:cNvSpPr txBox="1"/>
            <p:nvPr/>
          </p:nvSpPr>
          <p:spPr>
            <a:xfrm>
              <a:off x="3610156" y="4578117"/>
              <a:ext cx="14966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3-km </a:t>
              </a:r>
            </a:p>
            <a:p>
              <a:r>
                <a:rPr lang="en-US" sz="2400" dirty="0">
                  <a:solidFill>
                    <a:schemeClr val="tx2"/>
                  </a:solidFill>
                </a:rPr>
                <a:t>resolution</a:t>
              </a:r>
            </a:p>
          </p:txBody>
        </p:sp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722CC7FB-6C1E-F047-BEA9-DF4477B39F67}"/>
                </a:ext>
              </a:extLst>
            </p:cNvPr>
            <p:cNvSpPr/>
            <p:nvPr/>
          </p:nvSpPr>
          <p:spPr>
            <a:xfrm flipH="1">
              <a:off x="3258363" y="4444541"/>
              <a:ext cx="430277" cy="1108385"/>
            </a:xfrm>
            <a:prstGeom prst="leftBrac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1616C11-5AC5-7F4C-AEFE-A30554404FF0}"/>
                </a:ext>
              </a:extLst>
            </p:cNvPr>
            <p:cNvSpPr txBox="1"/>
            <p:nvPr/>
          </p:nvSpPr>
          <p:spPr>
            <a:xfrm>
              <a:off x="595539" y="6220286"/>
              <a:ext cx="27067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</a:rPr>
                <a:t>15-km resolution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147C073-BE0B-AB46-83FC-9850C4E821D6}"/>
                </a:ext>
              </a:extLst>
            </p:cNvPr>
            <p:cNvSpPr txBox="1"/>
            <p:nvPr/>
          </p:nvSpPr>
          <p:spPr>
            <a:xfrm>
              <a:off x="582207" y="3100857"/>
              <a:ext cx="27067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</a:rPr>
                <a:t>15-km resolution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D6FFCA4-A135-AD4B-B47D-6C7DE6A2D24C}"/>
              </a:ext>
            </a:extLst>
          </p:cNvPr>
          <p:cNvSpPr txBox="1"/>
          <p:nvPr/>
        </p:nvSpPr>
        <p:spPr>
          <a:xfrm>
            <a:off x="10361438" y="6334803"/>
            <a:ext cx="165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*only for case 1</a:t>
            </a:r>
          </a:p>
        </p:txBody>
      </p:sp>
    </p:spTree>
    <p:extLst>
      <p:ext uri="{BB962C8B-B14F-4D97-AF65-F5344CB8AC3E}">
        <p14:creationId xmlns:p14="http://schemas.microsoft.com/office/powerpoint/2010/main" val="174754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8DD2392-397B-48BF-BEFA-EA1FB881C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F72731F-820F-3F40-A48B-98BC07CE8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11556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870" y="702156"/>
            <a:ext cx="10144260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Cost of one 3-km run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B63E6BC-67C6-C04A-BEE2-F0814BE1A656}"/>
              </a:ext>
            </a:extLst>
          </p:cNvPr>
          <p:cNvSpPr txBox="1">
            <a:spLocks/>
          </p:cNvSpPr>
          <p:nvPr/>
        </p:nvSpPr>
        <p:spPr>
          <a:xfrm>
            <a:off x="965199" y="2180496"/>
            <a:ext cx="10261602" cy="36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6FF60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Supercomputer: Cheyenne (5.34 petaflops)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6FF60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Run on 1024 nodes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36,864 cores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6FF60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Core hours: 2.7 million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6FF60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Wall clock: 74 hours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6FF60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Output: ~80TB</a:t>
            </a:r>
          </a:p>
        </p:txBody>
      </p:sp>
    </p:spTree>
    <p:extLst>
      <p:ext uri="{BB962C8B-B14F-4D97-AF65-F5344CB8AC3E}">
        <p14:creationId xmlns:p14="http://schemas.microsoft.com/office/powerpoint/2010/main" val="2540227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373F125-DEF3-41D6-9918-AB21A2ACC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E9F226-EB6E-48C9-ADDA-636DE4BF4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581" y="485678"/>
            <a:ext cx="4174743" cy="58887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965" y="1113764"/>
            <a:ext cx="3269749" cy="4624327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Satellite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5400" dirty="0">
                <a:solidFill>
                  <a:srgbClr val="FFFFFF"/>
                </a:solidFill>
              </a:rPr>
              <a:t>or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5400" dirty="0">
                <a:solidFill>
                  <a:srgbClr val="FFFFFF"/>
                </a:solidFill>
              </a:rPr>
              <a:t>model?</a:t>
            </a:r>
          </a:p>
        </p:txBody>
      </p:sp>
      <p:pic>
        <p:nvPicPr>
          <p:cNvPr id="7" name="trimmed2" descr="trimmed2">
            <a:hlinkClick r:id="" action="ppaction://media"/>
            <a:extLst>
              <a:ext uri="{FF2B5EF4-FFF2-40B4-BE49-F238E27FC236}">
                <a16:creationId xmlns:a16="http://schemas.microsoft.com/office/drawing/2014/main" id="{5CC17AF3-6B4C-6044-9BA6-E2EDB22AF6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0746" y="-446312"/>
            <a:ext cx="7750624" cy="77506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2C6374-FD02-D649-8E5D-7CFC48699B3A}"/>
              </a:ext>
            </a:extLst>
          </p:cNvPr>
          <p:cNvSpPr/>
          <p:nvPr/>
        </p:nvSpPr>
        <p:spPr>
          <a:xfrm>
            <a:off x="9732175" y="-169930"/>
            <a:ext cx="1776731" cy="655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EB6279-B245-404F-BDC7-40D360581C51}"/>
              </a:ext>
            </a:extLst>
          </p:cNvPr>
          <p:cNvSpPr/>
          <p:nvPr/>
        </p:nvSpPr>
        <p:spPr>
          <a:xfrm>
            <a:off x="5123943" y="-169930"/>
            <a:ext cx="1518250" cy="655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32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557" y="1616357"/>
            <a:ext cx="3617611" cy="1331597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Precipitation Statistics</a:t>
            </a:r>
            <a:br>
              <a:rPr lang="en-US" sz="3800" dirty="0"/>
            </a:br>
            <a:r>
              <a:rPr lang="en-US" sz="3800" dirty="0"/>
              <a:t>TRMM Verification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AD3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1" y="3258849"/>
            <a:ext cx="3237568" cy="298474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Frequency of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Precipitation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&gt;.01 mm/h (light)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BC8C1-4D8D-5F43-AABC-651D6E2FA2B1}"/>
              </a:ext>
            </a:extLst>
          </p:cNvPr>
          <p:cNvSpPr/>
          <p:nvPr/>
        </p:nvSpPr>
        <p:spPr>
          <a:xfrm>
            <a:off x="4187168" y="155275"/>
            <a:ext cx="7579708" cy="54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05D50-07BB-C747-BDB3-952DCF601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309" y="0"/>
            <a:ext cx="6069733" cy="6828450"/>
          </a:xfrm>
          <a:prstGeom prst="rect">
            <a:avLst/>
          </a:prstGeom>
        </p:spPr>
      </p:pic>
      <p:sp>
        <p:nvSpPr>
          <p:cNvPr id="4" name="5-Point Star 3">
            <a:extLst>
              <a:ext uri="{FF2B5EF4-FFF2-40B4-BE49-F238E27FC236}">
                <a16:creationId xmlns:a16="http://schemas.microsoft.com/office/drawing/2014/main" id="{A6E202D6-3C2D-430D-D08C-56D2BF65FCD2}"/>
              </a:ext>
            </a:extLst>
          </p:cNvPr>
          <p:cNvSpPr/>
          <p:nvPr/>
        </p:nvSpPr>
        <p:spPr>
          <a:xfrm>
            <a:off x="11197861" y="3061619"/>
            <a:ext cx="478971" cy="47897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1FCFD2D1-9854-3250-B2B3-0FA6162CE370}"/>
              </a:ext>
            </a:extLst>
          </p:cNvPr>
          <p:cNvSpPr/>
          <p:nvPr/>
        </p:nvSpPr>
        <p:spPr>
          <a:xfrm>
            <a:off x="11197180" y="4337424"/>
            <a:ext cx="478971" cy="47897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10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243" y="702155"/>
            <a:ext cx="3617611" cy="1331597"/>
          </a:xfrm>
        </p:spPr>
        <p:txBody>
          <a:bodyPr>
            <a:normAutofit/>
          </a:bodyPr>
          <a:lstStyle/>
          <a:p>
            <a:r>
              <a:rPr lang="en-US" sz="3800" dirty="0"/>
              <a:t>Precipitation Statistics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AD3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55" y="2346384"/>
            <a:ext cx="3409782" cy="365436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Probability of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Precipitation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&gt; .5 mm/h (moderate)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BC8C1-4D8D-5F43-AABC-651D6E2FA2B1}"/>
              </a:ext>
            </a:extLst>
          </p:cNvPr>
          <p:cNvSpPr/>
          <p:nvPr/>
        </p:nvSpPr>
        <p:spPr>
          <a:xfrm>
            <a:off x="4187168" y="155275"/>
            <a:ext cx="7579708" cy="54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05D50-07BB-C747-BDB3-952DCF6017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34309" y="0"/>
            <a:ext cx="6069733" cy="6828449"/>
          </a:xfrm>
          <a:prstGeom prst="rect">
            <a:avLst/>
          </a:prstGeom>
        </p:spPr>
      </p:pic>
      <p:sp>
        <p:nvSpPr>
          <p:cNvPr id="9" name="5-Point Star 8">
            <a:extLst>
              <a:ext uri="{FF2B5EF4-FFF2-40B4-BE49-F238E27FC236}">
                <a16:creationId xmlns:a16="http://schemas.microsoft.com/office/drawing/2014/main" id="{F98FFF6B-E9FC-D8C0-2398-CE2268E5D31F}"/>
              </a:ext>
            </a:extLst>
          </p:cNvPr>
          <p:cNvSpPr/>
          <p:nvPr/>
        </p:nvSpPr>
        <p:spPr>
          <a:xfrm>
            <a:off x="11145973" y="4359197"/>
            <a:ext cx="478971" cy="47897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91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243" y="702155"/>
            <a:ext cx="3617611" cy="1331597"/>
          </a:xfrm>
        </p:spPr>
        <p:txBody>
          <a:bodyPr>
            <a:normAutofit/>
          </a:bodyPr>
          <a:lstStyle/>
          <a:p>
            <a:r>
              <a:rPr lang="en-US" sz="3800" dirty="0"/>
              <a:t>Precipitation Statistics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AD3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55" y="2346384"/>
            <a:ext cx="3409782" cy="365436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Probability of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Precipitation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(&gt;5.0 mm/h) Heavy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BC8C1-4D8D-5F43-AABC-651D6E2FA2B1}"/>
              </a:ext>
            </a:extLst>
          </p:cNvPr>
          <p:cNvSpPr/>
          <p:nvPr/>
        </p:nvSpPr>
        <p:spPr>
          <a:xfrm>
            <a:off x="4187168" y="155275"/>
            <a:ext cx="7579708" cy="54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05D50-07BB-C747-BDB3-952DCF6017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34309" y="0"/>
            <a:ext cx="6069732" cy="6828449"/>
          </a:xfrm>
          <a:prstGeom prst="rect">
            <a:avLst/>
          </a:prstGeom>
        </p:spPr>
      </p:pic>
      <p:sp>
        <p:nvSpPr>
          <p:cNvPr id="9" name="5-Point Star 8">
            <a:extLst>
              <a:ext uri="{FF2B5EF4-FFF2-40B4-BE49-F238E27FC236}">
                <a16:creationId xmlns:a16="http://schemas.microsoft.com/office/drawing/2014/main" id="{87CC43FD-7734-D95A-83DC-D326946EA1D2}"/>
              </a:ext>
            </a:extLst>
          </p:cNvPr>
          <p:cNvSpPr/>
          <p:nvPr/>
        </p:nvSpPr>
        <p:spPr>
          <a:xfrm>
            <a:off x="11111774" y="4420981"/>
            <a:ext cx="478971" cy="47897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19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243" y="702155"/>
            <a:ext cx="3617611" cy="1331597"/>
          </a:xfrm>
        </p:spPr>
        <p:txBody>
          <a:bodyPr>
            <a:normAutofit/>
          </a:bodyPr>
          <a:lstStyle/>
          <a:p>
            <a:r>
              <a:rPr lang="en-US" sz="3800" dirty="0"/>
              <a:t>Precipitation Statistics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AD3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55" y="2121500"/>
            <a:ext cx="3465648" cy="3879250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M15</a:t>
            </a:r>
            <a:r>
              <a:rPr lang="en-US" sz="2400" dirty="0">
                <a:solidFill>
                  <a:schemeClr val="bg1"/>
                </a:solidFill>
              </a:rPr>
              <a:t> with convective parameterization produces too much light precipitation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M15</a:t>
            </a:r>
            <a:r>
              <a:rPr lang="en-US" sz="2400" dirty="0">
                <a:solidFill>
                  <a:schemeClr val="bg1"/>
                </a:solidFill>
              </a:rPr>
              <a:t> produces too little heavy precipitation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EDB8B4-F176-0648-AC17-66BB90424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09" r="6309" b="4503"/>
          <a:stretch/>
        </p:blipFill>
        <p:spPr>
          <a:xfrm>
            <a:off x="4868884" y="797499"/>
            <a:ext cx="6234544" cy="5748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3FC076-3F1A-9D47-A583-6A2EBD061449}"/>
              </a:ext>
            </a:extLst>
          </p:cNvPr>
          <p:cNvSpPr txBox="1"/>
          <p:nvPr/>
        </p:nvSpPr>
        <p:spPr>
          <a:xfrm>
            <a:off x="7945150" y="4441372"/>
            <a:ext cx="1771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Convective</a:t>
            </a:r>
          </a:p>
          <a:p>
            <a:r>
              <a:rPr lang="en-US" dirty="0"/>
              <a:t>Parameterization</a:t>
            </a:r>
          </a:p>
          <a:p>
            <a:r>
              <a:rPr lang="en-US" dirty="0"/>
              <a:t>15km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F1125-0E13-134D-B8B0-18B121C60EC0}"/>
              </a:ext>
            </a:extLst>
          </p:cNvPr>
          <p:cNvSpPr txBox="1"/>
          <p:nvPr/>
        </p:nvSpPr>
        <p:spPr>
          <a:xfrm>
            <a:off x="6614556" y="1367953"/>
            <a:ext cx="1805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is observed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C89F7-2D02-4042-9E84-CD824098CD0A}"/>
              </a:ext>
            </a:extLst>
          </p:cNvPr>
          <p:cNvSpPr txBox="1"/>
          <p:nvPr/>
        </p:nvSpPr>
        <p:spPr>
          <a:xfrm>
            <a:off x="8656947" y="2719997"/>
            <a:ext cx="211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 is 3 km global</a:t>
            </a:r>
          </a:p>
        </p:txBody>
      </p:sp>
    </p:spTree>
    <p:extLst>
      <p:ext uri="{BB962C8B-B14F-4D97-AF65-F5344CB8AC3E}">
        <p14:creationId xmlns:p14="http://schemas.microsoft.com/office/powerpoint/2010/main" val="257748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on a hill with a sunset in the background&#10;&#10;Description automatically generated">
            <a:extLst>
              <a:ext uri="{FF2B5EF4-FFF2-40B4-BE49-F238E27FC236}">
                <a16:creationId xmlns:a16="http://schemas.microsoft.com/office/drawing/2014/main" id="{2AF825FE-9607-C841-A069-45EF0A3D6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887" y="1854993"/>
            <a:ext cx="9228138" cy="46140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3F8753-04D2-6E41-96EE-1DDB4C44F72C}"/>
              </a:ext>
            </a:extLst>
          </p:cNvPr>
          <p:cNvSpPr txBox="1"/>
          <p:nvPr/>
        </p:nvSpPr>
        <p:spPr>
          <a:xfrm>
            <a:off x="721909" y="550863"/>
            <a:ext cx="11025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Will such resolution take us to the promised land of improved global subseasonal prediction?</a:t>
            </a:r>
          </a:p>
        </p:txBody>
      </p:sp>
    </p:spTree>
    <p:extLst>
      <p:ext uri="{BB962C8B-B14F-4D97-AF65-F5344CB8AC3E}">
        <p14:creationId xmlns:p14="http://schemas.microsoft.com/office/powerpoint/2010/main" val="1379034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243" y="702155"/>
            <a:ext cx="3617611" cy="1331597"/>
          </a:xfrm>
        </p:spPr>
        <p:txBody>
          <a:bodyPr>
            <a:normAutofit/>
          </a:bodyPr>
          <a:lstStyle/>
          <a:p>
            <a:r>
              <a:rPr lang="en-US" sz="3800" dirty="0"/>
              <a:t>Precipitation Statistics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AD3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55" y="2121500"/>
            <a:ext cx="3409782" cy="3879250"/>
          </a:xfrm>
        </p:spPr>
        <p:txBody>
          <a:bodyPr anchor="t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Opposite issues when you take away the Cu scheme (</a:t>
            </a:r>
            <a:r>
              <a:rPr lang="en-US" sz="2400" dirty="0">
                <a:solidFill>
                  <a:schemeClr val="accent2"/>
                </a:solidFill>
              </a:rPr>
              <a:t>M15noCu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  <a:p>
            <a:r>
              <a:rPr lang="en-US" sz="2400" dirty="0">
                <a:solidFill>
                  <a:schemeClr val="bg1"/>
                </a:solidFill>
              </a:rPr>
              <a:t>Too little light and too much heavy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EDB8B4-F176-0648-AC17-66BB90424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09" r="6309" b="4503"/>
          <a:stretch/>
        </p:blipFill>
        <p:spPr>
          <a:xfrm>
            <a:off x="4868884" y="797499"/>
            <a:ext cx="6234544" cy="5748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3FC076-3F1A-9D47-A583-6A2EBD061449}"/>
              </a:ext>
            </a:extLst>
          </p:cNvPr>
          <p:cNvSpPr txBox="1"/>
          <p:nvPr/>
        </p:nvSpPr>
        <p:spPr>
          <a:xfrm>
            <a:off x="7945150" y="4441372"/>
            <a:ext cx="1771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Convective</a:t>
            </a:r>
          </a:p>
          <a:p>
            <a:r>
              <a:rPr lang="en-US" dirty="0"/>
              <a:t>Parameterization</a:t>
            </a:r>
          </a:p>
          <a:p>
            <a:r>
              <a:rPr lang="en-US" dirty="0"/>
              <a:t>15km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F1125-0E13-134D-B8B0-18B121C60EC0}"/>
              </a:ext>
            </a:extLst>
          </p:cNvPr>
          <p:cNvSpPr txBox="1"/>
          <p:nvPr/>
        </p:nvSpPr>
        <p:spPr>
          <a:xfrm>
            <a:off x="6614556" y="1367953"/>
            <a:ext cx="1805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is observed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C89F7-2D02-4042-9E84-CD824098CD0A}"/>
              </a:ext>
            </a:extLst>
          </p:cNvPr>
          <p:cNvSpPr txBox="1"/>
          <p:nvPr/>
        </p:nvSpPr>
        <p:spPr>
          <a:xfrm>
            <a:off x="8656947" y="2719997"/>
            <a:ext cx="211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 is 3 km global</a:t>
            </a:r>
          </a:p>
        </p:txBody>
      </p:sp>
    </p:spTree>
    <p:extLst>
      <p:ext uri="{BB962C8B-B14F-4D97-AF65-F5344CB8AC3E}">
        <p14:creationId xmlns:p14="http://schemas.microsoft.com/office/powerpoint/2010/main" val="148921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243" y="702155"/>
            <a:ext cx="3617611" cy="1331597"/>
          </a:xfrm>
        </p:spPr>
        <p:txBody>
          <a:bodyPr>
            <a:normAutofit/>
          </a:bodyPr>
          <a:lstStyle/>
          <a:p>
            <a:r>
              <a:rPr lang="en-US" sz="3800" dirty="0"/>
              <a:t>Precipitation Statistics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AD3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55" y="2121500"/>
            <a:ext cx="3409782" cy="3879250"/>
          </a:xfrm>
        </p:spPr>
        <p:txBody>
          <a:bodyPr anchor="t">
            <a:no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M3</a:t>
            </a:r>
            <a:r>
              <a:rPr lang="en-US" sz="2400" dirty="0">
                <a:solidFill>
                  <a:schemeClr val="bg1"/>
                </a:solidFill>
              </a:rPr>
              <a:t> and </a:t>
            </a:r>
            <a:r>
              <a:rPr lang="en-US" sz="2400" dirty="0">
                <a:solidFill>
                  <a:srgbClr val="C00000"/>
                </a:solidFill>
              </a:rPr>
              <a:t>Mchannel</a:t>
            </a:r>
            <a:r>
              <a:rPr lang="en-US" sz="2400" dirty="0">
                <a:solidFill>
                  <a:schemeClr val="bg1"/>
                </a:solidFill>
              </a:rPr>
              <a:t> closely match TRMM estimates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EDB8B4-F176-0648-AC17-66BB90424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09" r="6309" b="4503"/>
          <a:stretch/>
        </p:blipFill>
        <p:spPr>
          <a:xfrm>
            <a:off x="4868884" y="797499"/>
            <a:ext cx="6234544" cy="5748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3FC076-3F1A-9D47-A583-6A2EBD061449}"/>
              </a:ext>
            </a:extLst>
          </p:cNvPr>
          <p:cNvSpPr txBox="1"/>
          <p:nvPr/>
        </p:nvSpPr>
        <p:spPr>
          <a:xfrm>
            <a:off x="7945150" y="4441372"/>
            <a:ext cx="1771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Convective</a:t>
            </a:r>
          </a:p>
          <a:p>
            <a:r>
              <a:rPr lang="en-US" dirty="0"/>
              <a:t>Parameterization</a:t>
            </a:r>
          </a:p>
          <a:p>
            <a:r>
              <a:rPr lang="en-US" dirty="0"/>
              <a:t>15km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F1125-0E13-134D-B8B0-18B121C60EC0}"/>
              </a:ext>
            </a:extLst>
          </p:cNvPr>
          <p:cNvSpPr txBox="1"/>
          <p:nvPr/>
        </p:nvSpPr>
        <p:spPr>
          <a:xfrm>
            <a:off x="6614556" y="1367953"/>
            <a:ext cx="1805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is observed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C89F7-2D02-4042-9E84-CD824098CD0A}"/>
              </a:ext>
            </a:extLst>
          </p:cNvPr>
          <p:cNvSpPr txBox="1"/>
          <p:nvPr/>
        </p:nvSpPr>
        <p:spPr>
          <a:xfrm>
            <a:off x="8656947" y="2719997"/>
            <a:ext cx="211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 is 3 km global</a:t>
            </a:r>
          </a:p>
        </p:txBody>
      </p:sp>
      <p:pic>
        <p:nvPicPr>
          <p:cNvPr id="9" name="Picture 8" descr="A picture containing decorated, colorful, furniture, dining table&#10;&#10;Description automatically generated">
            <a:extLst>
              <a:ext uri="{FF2B5EF4-FFF2-40B4-BE49-F238E27FC236}">
                <a16:creationId xmlns:a16="http://schemas.microsoft.com/office/drawing/2014/main" id="{4327E0BA-79F4-7EE0-E62E-887E64355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63" y="3838127"/>
            <a:ext cx="3155769" cy="212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4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243" y="631821"/>
            <a:ext cx="3617611" cy="1331597"/>
          </a:xfrm>
        </p:spPr>
        <p:txBody>
          <a:bodyPr>
            <a:normAutofit/>
          </a:bodyPr>
          <a:lstStyle/>
          <a:p>
            <a:r>
              <a:rPr lang="en-US" sz="3800" dirty="0"/>
              <a:t>Diurnal Precipitation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AD3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811" y="2039563"/>
            <a:ext cx="3844607" cy="3879250"/>
          </a:xfrm>
        </p:spPr>
        <p:txBody>
          <a:bodyPr anchor="t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Over ocean, diurnal timing is improved  </a:t>
            </a:r>
            <a:r>
              <a:rPr lang="en-US" sz="2800" u="sng" dirty="0">
                <a:solidFill>
                  <a:schemeClr val="bg1"/>
                </a:solidFill>
              </a:rPr>
              <a:t>when parameterization is not used in the tropics</a:t>
            </a:r>
          </a:p>
          <a:p>
            <a:r>
              <a:rPr lang="en-US" sz="2800" dirty="0">
                <a:solidFill>
                  <a:schemeClr val="bg1"/>
                </a:solidFill>
              </a:rPr>
              <a:t>Over land, 3 km helps, but noCU is better!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0EEF58-2B97-C64F-B546-155DB16E7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27" r="5838" b="5195"/>
          <a:stretch/>
        </p:blipFill>
        <p:spPr>
          <a:xfrm>
            <a:off x="4463383" y="198041"/>
            <a:ext cx="6963533" cy="646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875149D-F692-45DA-8324-D5E0193D5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1"/>
            <a:ext cx="12191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89EEFD-93BC-4ACF-962C-E6279E72B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436" y="4149587"/>
            <a:ext cx="3703320" cy="22409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B19935-C760-4698-9DD1-973C8A428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990612-E008-4F02-AEBB-B140BE75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6B75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10A41F-3A14-4150-B6CF-0A577DDDE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4683C-77CD-DE4B-86F1-28C5CA7F8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881" y="674254"/>
            <a:ext cx="6212992" cy="621299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61436" y="620157"/>
            <a:ext cx="3703320" cy="3451451"/>
          </a:xfrm>
        </p:spPr>
        <p:txBody>
          <a:bodyPr>
            <a:noAutofit/>
          </a:bodyPr>
          <a:lstStyle/>
          <a:p>
            <a:pPr>
              <a:buClr>
                <a:srgbClr val="6B75F9"/>
              </a:buClr>
            </a:pPr>
            <a:r>
              <a:rPr lang="en-US" sz="2400" dirty="0"/>
              <a:t>Eastward-propagating MJO in observations</a:t>
            </a:r>
          </a:p>
          <a:p>
            <a:pPr>
              <a:buClr>
                <a:srgbClr val="6B75F9"/>
              </a:buClr>
            </a:pPr>
            <a:r>
              <a:rPr lang="en-US" sz="2400" dirty="0"/>
              <a:t>The global CPM (</a:t>
            </a:r>
            <a:r>
              <a:rPr lang="en-US" sz="2400" dirty="0">
                <a:solidFill>
                  <a:srgbClr val="00B050"/>
                </a:solidFill>
              </a:rPr>
              <a:t>M3</a:t>
            </a:r>
            <a:r>
              <a:rPr lang="en-US" sz="2400" dirty="0"/>
              <a:t>) is the only configuration able to capture its eastward propagation</a:t>
            </a:r>
          </a:p>
          <a:p>
            <a:pPr>
              <a:buClr>
                <a:srgbClr val="6B75F9"/>
              </a:buClr>
            </a:pPr>
            <a:r>
              <a:rPr lang="en-US" sz="2400" dirty="0">
                <a:solidFill>
                  <a:srgbClr val="0070C0"/>
                </a:solidFill>
              </a:rPr>
              <a:t>M15</a:t>
            </a:r>
            <a:r>
              <a:rPr lang="en-US" sz="2400" dirty="0"/>
              <a:t> favors stationary or westward-moving convection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4FA357C-A762-3241-8056-385FF5C442EF}"/>
              </a:ext>
            </a:extLst>
          </p:cNvPr>
          <p:cNvSpPr/>
          <p:nvPr/>
        </p:nvSpPr>
        <p:spPr>
          <a:xfrm rot="19749964">
            <a:off x="8959604" y="743529"/>
            <a:ext cx="587836" cy="106139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B192590-C0F9-D643-8882-12896C0CF33B}"/>
              </a:ext>
            </a:extLst>
          </p:cNvPr>
          <p:cNvSpPr/>
          <p:nvPr/>
        </p:nvSpPr>
        <p:spPr>
          <a:xfrm rot="19191678">
            <a:off x="5644189" y="694932"/>
            <a:ext cx="587836" cy="106139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D64562-54F0-3F40-9401-12E3102C37DB}"/>
              </a:ext>
            </a:extLst>
          </p:cNvPr>
          <p:cNvSpPr/>
          <p:nvPr/>
        </p:nvSpPr>
        <p:spPr>
          <a:xfrm rot="19749964">
            <a:off x="9083353" y="3726756"/>
            <a:ext cx="587836" cy="128620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C30653-7480-EC4A-9C17-9F7EABE551E3}"/>
              </a:ext>
            </a:extLst>
          </p:cNvPr>
          <p:cNvSpPr/>
          <p:nvPr/>
        </p:nvSpPr>
        <p:spPr>
          <a:xfrm rot="19749964">
            <a:off x="9053620" y="5128163"/>
            <a:ext cx="768566" cy="149163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237B1C8-1513-BC41-9FB1-09DB31F6E57F}"/>
              </a:ext>
            </a:extLst>
          </p:cNvPr>
          <p:cNvSpPr/>
          <p:nvPr/>
        </p:nvSpPr>
        <p:spPr>
          <a:xfrm rot="19749964">
            <a:off x="5750683" y="3723879"/>
            <a:ext cx="587836" cy="128620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F484B0A-67C5-A642-90E0-EE302A6989AA}"/>
              </a:ext>
            </a:extLst>
          </p:cNvPr>
          <p:cNvSpPr/>
          <p:nvPr/>
        </p:nvSpPr>
        <p:spPr>
          <a:xfrm rot="19749964">
            <a:off x="5703701" y="5125286"/>
            <a:ext cx="768566" cy="1491639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0208B14-1F7E-5A44-805E-675B055945BA}"/>
              </a:ext>
            </a:extLst>
          </p:cNvPr>
          <p:cNvSpPr/>
          <p:nvPr/>
        </p:nvSpPr>
        <p:spPr>
          <a:xfrm rot="19749964">
            <a:off x="5744465" y="2198405"/>
            <a:ext cx="766104" cy="130248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E8EB354-438A-0A43-845D-5634EF435528}"/>
              </a:ext>
            </a:extLst>
          </p:cNvPr>
          <p:cNvSpPr txBox="1">
            <a:spLocks/>
          </p:cNvSpPr>
          <p:nvPr/>
        </p:nvSpPr>
        <p:spPr>
          <a:xfrm>
            <a:off x="670561" y="4356299"/>
            <a:ext cx="3338851" cy="1831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srgbClr val="ED8428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the MJO</a:t>
            </a: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Propagation characteristics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3E411FA-4332-7F41-80AE-3EFCECF75F83}"/>
              </a:ext>
            </a:extLst>
          </p:cNvPr>
          <p:cNvSpPr/>
          <p:nvPr/>
        </p:nvSpPr>
        <p:spPr>
          <a:xfrm rot="1144036">
            <a:off x="6618738" y="811021"/>
            <a:ext cx="556048" cy="1006322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3884C3F-A331-7740-8786-231DB1CFC48A}"/>
              </a:ext>
            </a:extLst>
          </p:cNvPr>
          <p:cNvSpPr/>
          <p:nvPr/>
        </p:nvSpPr>
        <p:spPr>
          <a:xfrm rot="1144036">
            <a:off x="6751236" y="2223248"/>
            <a:ext cx="449762" cy="76993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F8883A-519E-0D40-A7C2-B3E09AC907CF}"/>
              </a:ext>
            </a:extLst>
          </p:cNvPr>
          <p:cNvSpPr/>
          <p:nvPr/>
        </p:nvSpPr>
        <p:spPr>
          <a:xfrm rot="336468">
            <a:off x="6786002" y="3709462"/>
            <a:ext cx="694886" cy="1389227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89556A9-7D33-6344-AE6A-6F704005138B}"/>
              </a:ext>
            </a:extLst>
          </p:cNvPr>
          <p:cNvSpPr/>
          <p:nvPr/>
        </p:nvSpPr>
        <p:spPr>
          <a:xfrm rot="613893">
            <a:off x="6676891" y="5141349"/>
            <a:ext cx="449762" cy="120747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00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875149D-F692-45DA-8324-D5E0193D5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1"/>
            <a:ext cx="12191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89EEFD-93BC-4ACF-962C-E6279E72B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436" y="4149587"/>
            <a:ext cx="3703320" cy="22409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B19935-C760-4698-9DD1-973C8A428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990612-E008-4F02-AEBB-B140BE75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6B75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10A41F-3A14-4150-B6CF-0A577DDDE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4683C-77CD-DE4B-86F1-28C5CA7F8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045"/>
          <a:stretch/>
        </p:blipFill>
        <p:spPr>
          <a:xfrm>
            <a:off x="347631" y="611778"/>
            <a:ext cx="11491717" cy="30976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72AF864-692D-5906-193A-FA6BF90DA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143" r="19838" b="25862"/>
          <a:stretch/>
        </p:blipFill>
        <p:spPr>
          <a:xfrm>
            <a:off x="347631" y="3768998"/>
            <a:ext cx="9212005" cy="27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46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6939" y="597263"/>
            <a:ext cx="3081576" cy="112582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</a:rPr>
              <a:t>Kelvin wave Composite During Dynamo Experiment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8A33E-7245-464C-B115-4104BF44CD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1994" y="597263"/>
            <a:ext cx="7185147" cy="5748118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CF01B9B-BDC3-8D4E-99BB-5F685CCF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2504" y="2784565"/>
            <a:ext cx="3409782" cy="3879250"/>
          </a:xfrm>
        </p:spPr>
        <p:txBody>
          <a:bodyPr anchor="t"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Kelvin wave composite</a:t>
            </a:r>
          </a:p>
          <a:p>
            <a:r>
              <a:rPr lang="en-US" sz="2400" dirty="0">
                <a:solidFill>
                  <a:schemeClr val="tx1"/>
                </a:solidFill>
              </a:rPr>
              <a:t>Stronger convective response in M3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0289474E-D752-52D0-983D-51077E8D54B7}"/>
              </a:ext>
            </a:extLst>
          </p:cNvPr>
          <p:cNvSpPr/>
          <p:nvPr/>
        </p:nvSpPr>
        <p:spPr>
          <a:xfrm rot="7730306">
            <a:off x="75547" y="6210407"/>
            <a:ext cx="843281" cy="3923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250E48-886B-B691-2F57-05FAE990E719}"/>
              </a:ext>
            </a:extLst>
          </p:cNvPr>
          <p:cNvSpPr txBox="1"/>
          <p:nvPr/>
        </p:nvSpPr>
        <p:spPr>
          <a:xfrm>
            <a:off x="497187" y="6488668"/>
            <a:ext cx="227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Convective-permitting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3FE1E9-4FB1-0BD3-0F79-D57410C661F7}"/>
              </a:ext>
            </a:extLst>
          </p:cNvPr>
          <p:cNvSpPr txBox="1"/>
          <p:nvPr/>
        </p:nvSpPr>
        <p:spPr>
          <a:xfrm>
            <a:off x="8134992" y="5320937"/>
            <a:ext cx="3264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baseline="-25000" dirty="0"/>
              <a:t>1</a:t>
            </a:r>
            <a:r>
              <a:rPr lang="en-US" dirty="0"/>
              <a:t> is the convective heat source</a:t>
            </a:r>
          </a:p>
        </p:txBody>
      </p:sp>
    </p:spTree>
    <p:extLst>
      <p:ext uri="{BB962C8B-B14F-4D97-AF65-F5344CB8AC3E}">
        <p14:creationId xmlns:p14="http://schemas.microsoft.com/office/powerpoint/2010/main" val="1113109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3AC4-BC42-8C7A-D259-5BC5D399A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572847"/>
            <a:ext cx="11029616" cy="1013800"/>
          </a:xfrm>
        </p:spPr>
        <p:txBody>
          <a:bodyPr/>
          <a:lstStyle/>
          <a:p>
            <a:r>
              <a:rPr lang="en-US" dirty="0"/>
              <a:t>Impacts on Forecast Skill and Predictability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0CA37C-7ECF-81CB-B52E-5EB296EED6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t="4826" r="5693" b="3398"/>
          <a:stretch/>
        </p:blipFill>
        <p:spPr>
          <a:xfrm>
            <a:off x="3961745" y="1909375"/>
            <a:ext cx="4601542" cy="4701489"/>
          </a:xfrm>
        </p:spPr>
      </p:pic>
    </p:spTree>
    <p:extLst>
      <p:ext uri="{BB962C8B-B14F-4D97-AF65-F5344CB8AC3E}">
        <p14:creationId xmlns:p14="http://schemas.microsoft.com/office/powerpoint/2010/main" val="3913358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626" y="357053"/>
            <a:ext cx="8752114" cy="1325563"/>
          </a:xfrm>
        </p:spPr>
        <p:txBody>
          <a:bodyPr/>
          <a:lstStyle/>
          <a:p>
            <a:r>
              <a:rPr lang="en-US" dirty="0"/>
              <a:t>Case 1: Extratropical Z500’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02131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57C33D7-C304-E147-8759-19B3552FD6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6" b="7536"/>
          <a:stretch/>
        </p:blipFill>
        <p:spPr>
          <a:xfrm>
            <a:off x="539931" y="1828006"/>
            <a:ext cx="6450004" cy="4434376"/>
          </a:xfrm>
          <a:prstGeom prst="rect">
            <a:avLst/>
          </a:prstGeom>
        </p:spPr>
      </p:pic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8A8B6CF5-C22A-3602-CC4C-A8ECD4AE2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257" y="2985288"/>
            <a:ext cx="3733758" cy="21198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B8F201-237C-DA42-4D29-6335973D282E}"/>
              </a:ext>
            </a:extLst>
          </p:cNvPr>
          <p:cNvSpPr txBox="1"/>
          <p:nvPr/>
        </p:nvSpPr>
        <p:spPr>
          <a:xfrm>
            <a:off x="8355912" y="5498757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Verified over PNA Area</a:t>
            </a:r>
          </a:p>
        </p:txBody>
      </p:sp>
    </p:spTree>
    <p:extLst>
      <p:ext uri="{BB962C8B-B14F-4D97-AF65-F5344CB8AC3E}">
        <p14:creationId xmlns:p14="http://schemas.microsoft.com/office/powerpoint/2010/main" val="327401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8BED655-2EC5-4704-ADD4-A91564533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BA419E7-4B43-4FA7-846D-76D394A32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D34090-8F5C-4A49-8452-7328D6632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B55B7B2-03F9-46F2-AE7C-2AC5156F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148" y="1668540"/>
            <a:ext cx="2272795" cy="25115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Extra-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tropical</a:t>
            </a:r>
            <a:r>
              <a:rPr lang="en-US" dirty="0">
                <a:solidFill>
                  <a:srgbClr val="FFFFFF"/>
                </a:solidFill>
              </a:rPr>
              <a:t> prediction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SKILL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Week 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rgbClr val="FF65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D2DCA-280A-704C-9F4E-BC4D96181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943" y="453643"/>
            <a:ext cx="9677100" cy="624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682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AAAB002-E48E-4009-828A-511F7A828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4D7E9A-D874-4F02-8A2D-F9CD2205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7" y="423123"/>
            <a:ext cx="4216219" cy="5935132"/>
            <a:chOff x="438068" y="457200"/>
            <a:chExt cx="3703320" cy="59351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F32581-CAA1-43C6-8532-DC56C8435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EF55D5-23F0-4398-B16B-AEF5778C3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540" y="563268"/>
            <a:ext cx="3730810" cy="1372177"/>
          </a:xfrm>
        </p:spPr>
        <p:txBody>
          <a:bodyPr anchor="ctr">
            <a:no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Weekly Z500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78531" y="1981201"/>
            <a:ext cx="3730810" cy="3987160"/>
          </a:xfrm>
        </p:spPr>
        <p:txBody>
          <a:bodyPr>
            <a:noAutofit/>
          </a:bodyPr>
          <a:lstStyle/>
          <a:p>
            <a:pPr>
              <a:buClr>
                <a:srgbClr val="FCAF3B"/>
              </a:buClr>
            </a:pPr>
            <a:r>
              <a:rPr lang="en-US" sz="2800" dirty="0">
                <a:solidFill>
                  <a:srgbClr val="FFFFFF"/>
                </a:solidFill>
              </a:rPr>
              <a:t>The </a:t>
            </a:r>
            <a:r>
              <a:rPr lang="en-US" sz="2800" dirty="0">
                <a:solidFill>
                  <a:srgbClr val="00B050"/>
                </a:solidFill>
              </a:rPr>
              <a:t>M3</a:t>
            </a:r>
            <a:r>
              <a:rPr lang="en-US" sz="2800" dirty="0">
                <a:solidFill>
                  <a:srgbClr val="FFFFFF"/>
                </a:solidFill>
              </a:rPr>
              <a:t> configuration, on average, improved large-scale midlatitude forecasts</a:t>
            </a:r>
          </a:p>
          <a:p>
            <a:pPr>
              <a:buClr>
                <a:srgbClr val="FCAF3B"/>
              </a:buClr>
            </a:pP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9C2F9F-86F8-544F-9339-0D2794A7F9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91002" y="354110"/>
            <a:ext cx="6244107" cy="62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0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16670"/>
            <a:ext cx="11029616" cy="10138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EFF"/>
                </a:solidFill>
              </a:rPr>
              <a:t>Some Motivations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C3EA4EF6-B5FF-42DC-BCE8-9D9EEADA80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0771601"/>
              </p:ext>
            </p:extLst>
          </p:nvPr>
        </p:nvGraphicFramePr>
        <p:xfrm>
          <a:off x="581025" y="1777073"/>
          <a:ext cx="11029950" cy="4494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0C41EC-2463-FF48-95DE-C76258D080EC}"/>
              </a:ext>
            </a:extLst>
          </p:cNvPr>
          <p:cNvSpPr txBox="1">
            <a:spLocks/>
          </p:cNvSpPr>
          <p:nvPr/>
        </p:nvSpPr>
        <p:spPr>
          <a:xfrm>
            <a:off x="4678408" y="4773537"/>
            <a:ext cx="3281527" cy="15450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MJO</a:t>
            </a:r>
            <a:endParaRPr lang="en-US" sz="2000" baseline="30000" dirty="0"/>
          </a:p>
          <a:p>
            <a:r>
              <a:rPr lang="en-US" sz="2000" dirty="0"/>
              <a:t>Convectively coupled waves</a:t>
            </a:r>
            <a:endParaRPr lang="en-US" sz="2000" baseline="30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EDD3608-5882-404E-9A50-BCB8E0173DB7}"/>
              </a:ext>
            </a:extLst>
          </p:cNvPr>
          <p:cNvSpPr txBox="1">
            <a:spLocks/>
          </p:cNvSpPr>
          <p:nvPr/>
        </p:nvSpPr>
        <p:spPr>
          <a:xfrm>
            <a:off x="8627764" y="5014825"/>
            <a:ext cx="3429554" cy="17081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Poor diurnal cycle in precipitation</a:t>
            </a:r>
          </a:p>
          <a:p>
            <a:r>
              <a:rPr lang="en-US" sz="2400" dirty="0"/>
              <a:t>Excessive light rain</a:t>
            </a:r>
            <a:endParaRPr lang="en-US" sz="2400" baseline="30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06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0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975B959-703A-4CBD-B6B4-87EFD5C40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7F45C11-0DA9-41F4-8B5A-07D3F52AD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8194" y="648129"/>
            <a:ext cx="8203887" cy="769890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What about skill at the surface?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A8AF266-259B-489D-B68F-78500C75D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180" y="638174"/>
            <a:ext cx="3680469" cy="575516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53EFBA-0612-4945-B86B-C5EA4E1A2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8134" y="638173"/>
            <a:ext cx="3686129" cy="5755168"/>
          </a:xfrm>
          <a:prstGeom prst="rect">
            <a:avLst/>
          </a:prstGeom>
          <a:noFill/>
          <a:ln w="19050">
            <a:solidFill>
              <a:srgbClr val="9DE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8A0B39D-673D-47DB-AF94-2D15174D5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BAAC85-3967-456F-858E-A7B660076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6124464-57E5-400F-B084-340F5F0E3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3D03996-0E2A-493C-8C19-27A71DBEC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9DE3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278533-9FE3-EA4F-BBC0-BF607B7F4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9" t="1370" b="73213"/>
          <a:stretch/>
        </p:blipFill>
        <p:spPr>
          <a:xfrm>
            <a:off x="2424568" y="3866972"/>
            <a:ext cx="9104374" cy="2352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72BC7F-8A6E-A840-A805-2960C2EADC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22" b="72514"/>
          <a:stretch/>
        </p:blipFill>
        <p:spPr>
          <a:xfrm>
            <a:off x="2511333" y="1883490"/>
            <a:ext cx="9017609" cy="18838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84CE91-93DD-234C-B7F9-8D020CB63E70}"/>
              </a:ext>
            </a:extLst>
          </p:cNvPr>
          <p:cNvSpPr txBox="1"/>
          <p:nvPr/>
        </p:nvSpPr>
        <p:spPr>
          <a:xfrm>
            <a:off x="204707" y="1731783"/>
            <a:ext cx="23066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CAF3B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Errors in pressure, wind, and precip. are generally reduced</a:t>
            </a:r>
          </a:p>
          <a:p>
            <a:pPr marL="457200" indent="-457200">
              <a:buClr>
                <a:srgbClr val="FCAF3B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Especially near terrain, coastlines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673F83-D323-793D-8A7B-326221364619}"/>
              </a:ext>
            </a:extLst>
          </p:cNvPr>
          <p:cNvSpPr txBox="1"/>
          <p:nvPr/>
        </p:nvSpPr>
        <p:spPr>
          <a:xfrm>
            <a:off x="6230899" y="6400800"/>
            <a:ext cx="181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weeks, Case 1</a:t>
            </a:r>
          </a:p>
        </p:txBody>
      </p:sp>
    </p:spTree>
    <p:extLst>
      <p:ext uri="{BB962C8B-B14F-4D97-AF65-F5344CB8AC3E}">
        <p14:creationId xmlns:p14="http://schemas.microsoft.com/office/powerpoint/2010/main" val="852310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AAAB002-E48E-4009-828A-511F7A828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4D7E9A-D874-4F02-8A2D-F9CD2205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7" y="423123"/>
            <a:ext cx="4216219" cy="5935132"/>
            <a:chOff x="438068" y="457200"/>
            <a:chExt cx="3703320" cy="59351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F32581-CAA1-43C6-8532-DC56C8435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EF55D5-23F0-4398-B16B-AEF5778C3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78531" y="2103085"/>
            <a:ext cx="3730810" cy="4170925"/>
          </a:xfrm>
        </p:spPr>
        <p:txBody>
          <a:bodyPr anchor="t">
            <a:noAutofit/>
          </a:bodyPr>
          <a:lstStyle/>
          <a:p>
            <a:pPr>
              <a:buClr>
                <a:srgbClr val="FCAF3B"/>
              </a:buClr>
            </a:pPr>
            <a:r>
              <a:rPr lang="en-US" sz="2800" dirty="0">
                <a:solidFill>
                  <a:srgbClr val="FFFFFF"/>
                </a:solidFill>
              </a:rPr>
              <a:t>Largest error reduction occurs in week-3</a:t>
            </a:r>
          </a:p>
          <a:p>
            <a:pPr>
              <a:buClr>
                <a:srgbClr val="FCAF3B"/>
              </a:buClr>
            </a:pPr>
            <a:r>
              <a:rPr lang="en-US" sz="2800" dirty="0">
                <a:solidFill>
                  <a:srgbClr val="FFFFFF"/>
                </a:solidFill>
              </a:rPr>
              <a:t>Thick lines are averages of all cases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8BFA0-1B63-A042-9145-52A72437BF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91002" y="423122"/>
            <a:ext cx="6419457" cy="641945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60E99A6-D456-7D4D-AEF3-FC527AF9B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87" y="730908"/>
            <a:ext cx="3968263" cy="1372177"/>
          </a:xfrm>
        </p:spPr>
        <p:txBody>
          <a:bodyPr anchor="ctr">
            <a:no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All Weeks, All Cases</a:t>
            </a:r>
          </a:p>
        </p:txBody>
      </p:sp>
    </p:spTree>
    <p:extLst>
      <p:ext uri="{BB962C8B-B14F-4D97-AF65-F5344CB8AC3E}">
        <p14:creationId xmlns:p14="http://schemas.microsoft.com/office/powerpoint/2010/main" val="32735221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92428-8FB6-9E4C-9B5C-DE877F7D7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311" y="2257687"/>
            <a:ext cx="7102144" cy="3709665"/>
          </a:xfrm>
        </p:spPr>
        <p:txBody>
          <a:bodyPr>
            <a:noAutofit/>
          </a:bodyPr>
          <a:lstStyle/>
          <a:p>
            <a:r>
              <a:rPr lang="en-US" sz="3600" b="1" dirty="0"/>
              <a:t>Best:</a:t>
            </a:r>
            <a:r>
              <a:rPr lang="en-US" sz="3600" dirty="0"/>
              <a:t>  Global 3-km, no convective parameterization</a:t>
            </a:r>
          </a:p>
          <a:p>
            <a:r>
              <a:rPr lang="en-US" sz="3600" b="1" dirty="0"/>
              <a:t>Middle:</a:t>
            </a:r>
            <a:r>
              <a:rPr lang="en-US" sz="3600" dirty="0"/>
              <a:t>  15-km global, with parameterization</a:t>
            </a:r>
          </a:p>
          <a:p>
            <a:r>
              <a:rPr lang="en-US" sz="3600" b="1" dirty="0"/>
              <a:t>Worst</a:t>
            </a:r>
            <a:r>
              <a:rPr lang="en-US" sz="3600" dirty="0"/>
              <a:t>:  15-km, no parameterization; tropical 3-km channel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BB068F-7B48-4748-ABC8-FFAEA95145A7}"/>
              </a:ext>
            </a:extLst>
          </p:cNvPr>
          <p:cNvSpPr txBox="1"/>
          <p:nvPr/>
        </p:nvSpPr>
        <p:spPr>
          <a:xfrm>
            <a:off x="3779963" y="890648"/>
            <a:ext cx="5963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Summary of Four Cases</a:t>
            </a:r>
          </a:p>
        </p:txBody>
      </p:sp>
    </p:spTree>
    <p:extLst>
      <p:ext uri="{BB962C8B-B14F-4D97-AF65-F5344CB8AC3E}">
        <p14:creationId xmlns:p14="http://schemas.microsoft.com/office/powerpoint/2010/main" val="32207094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533" y="1061548"/>
            <a:ext cx="3703320" cy="4711539"/>
          </a:xfrm>
        </p:spPr>
        <p:txBody>
          <a:bodyPr anchor="ctr">
            <a:norm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Take-aways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EE959E-BF10-4204-9556-D1707088D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D17B6A-CB37-4005-9681-A20AFCDC7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7BBDE9-DAED-40B0-A640-503C918D1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C7EA7B-802E-41F4-8926-C4475287A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723898"/>
            <a:ext cx="7498616" cy="56769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702629" y="1073231"/>
            <a:ext cx="6599582" cy="5060871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Global convective-permitting models have become a viable tool for research (and soon NWP) applications</a:t>
            </a:r>
          </a:p>
          <a:p>
            <a:r>
              <a:rPr lang="en-US" sz="2800" dirty="0">
                <a:solidFill>
                  <a:srgbClr val="FFFFFF"/>
                </a:solidFill>
              </a:rPr>
              <a:t>Their realistic simulation of large-scale tropical phenomena is rooted in improved convective processes</a:t>
            </a:r>
          </a:p>
          <a:p>
            <a:r>
              <a:rPr lang="en-US" sz="2800" dirty="0">
                <a:solidFill>
                  <a:srgbClr val="FFFFFF"/>
                </a:solidFill>
              </a:rPr>
              <a:t>MJO and Z500 verification results are consistent with improved simulation of tropical convection</a:t>
            </a:r>
          </a:p>
          <a:p>
            <a:r>
              <a:rPr lang="en-US" sz="2800" dirty="0">
                <a:solidFill>
                  <a:srgbClr val="FFFFFF"/>
                </a:solidFill>
              </a:rPr>
              <a:t>More cases  and coupled CPMs/ocean models are needed</a:t>
            </a:r>
          </a:p>
        </p:txBody>
      </p:sp>
    </p:spTree>
    <p:extLst>
      <p:ext uri="{BB962C8B-B14F-4D97-AF65-F5344CB8AC3E}">
        <p14:creationId xmlns:p14="http://schemas.microsoft.com/office/powerpoint/2010/main" val="1148724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on a hill with a sunset in the background&#10;&#10;Description automatically generated">
            <a:extLst>
              <a:ext uri="{FF2B5EF4-FFF2-40B4-BE49-F238E27FC236}">
                <a16:creationId xmlns:a16="http://schemas.microsoft.com/office/drawing/2014/main" id="{2AF825FE-9607-C841-A069-45EF0A3D6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069" y="2203472"/>
            <a:ext cx="8207330" cy="4103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3F8753-04D2-6E41-96EE-1DDB4C44F72C}"/>
              </a:ext>
            </a:extLst>
          </p:cNvPr>
          <p:cNvSpPr txBox="1"/>
          <p:nvPr/>
        </p:nvSpPr>
        <p:spPr>
          <a:xfrm>
            <a:off x="721909" y="550863"/>
            <a:ext cx="11025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Convective-Permitting Global Models Are Probably Have Major Promise for Short-term to Subseasonal Prediction But Massive Computer Resources Are Needed</a:t>
            </a:r>
          </a:p>
        </p:txBody>
      </p:sp>
    </p:spTree>
    <p:extLst>
      <p:ext uri="{BB962C8B-B14F-4D97-AF65-F5344CB8AC3E}">
        <p14:creationId xmlns:p14="http://schemas.microsoft.com/office/powerpoint/2010/main" val="2596148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993921" y="2351803"/>
            <a:ext cx="9466559" cy="156009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This project began with an evaluation of the subseasonal prediction skill of the NOAA/NWS CFSv2 extended-range forecasting system Used in the U.S.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075" y="3781267"/>
            <a:ext cx="2897438" cy="28974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9F0A9A-CFEB-DF26-21A2-6C4D913B2078}"/>
              </a:ext>
            </a:extLst>
          </p:cNvPr>
          <p:cNvSpPr txBox="1"/>
          <p:nvPr/>
        </p:nvSpPr>
        <p:spPr>
          <a:xfrm>
            <a:off x="4532682" y="870858"/>
            <a:ext cx="2776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4035774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1645325" y="1991846"/>
            <a:ext cx="8229600" cy="3600450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t" anchorCtr="0">
            <a:noAutofit/>
          </a:bodyPr>
          <a:lstStyle/>
          <a:p>
            <a:pPr marL="137160" indent="-137160">
              <a:spcBef>
                <a:spcPts val="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" sz="28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Global, coupled atmosphere-ocean-land model</a:t>
            </a:r>
          </a:p>
          <a:p>
            <a:pPr marL="137160" indent="-137160">
              <a:spcBef>
                <a:spcPts val="36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" sz="28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T126 (~100km, ~1⁰ resolution)</a:t>
            </a:r>
            <a:endParaRPr lang="en-US" sz="2800" b="1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137160" indent="-137160">
              <a:spcBef>
                <a:spcPts val="36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8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Evaluated for </a:t>
            </a:r>
            <a:r>
              <a:rPr lang="en" sz="28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1982-2010</a:t>
            </a:r>
            <a:r>
              <a:rPr lang="en-US" sz="28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against GDAS (NCEP Global Analysis)</a:t>
            </a:r>
            <a:endParaRPr lang="en" sz="2800" b="1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0" indent="0">
              <a:spcBef>
                <a:spcPts val="360"/>
              </a:spcBef>
              <a:buClr>
                <a:schemeClr val="accent1"/>
              </a:buClr>
              <a:buSzPct val="25000"/>
              <a:buNone/>
            </a:pPr>
            <a:endParaRPr sz="3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137160" indent="-137160">
              <a:spcBef>
                <a:spcPts val="360"/>
              </a:spcBef>
              <a:buClr>
                <a:schemeClr val="accent1"/>
              </a:buClr>
              <a:buSzPct val="85000"/>
              <a:buNone/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 txBox="1"/>
          <p:nvPr/>
        </p:nvSpPr>
        <p:spPr>
          <a:xfrm>
            <a:off x="7315200" y="5621552"/>
            <a:ext cx="3276600" cy="20767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algn="r">
              <a:buSzPct val="25000"/>
            </a:pPr>
            <a:r>
              <a:rPr lang="en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Saha</a:t>
            </a:r>
            <a:r>
              <a:rPr lang="en" sz="9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</a:t>
            </a:r>
            <a:r>
              <a:rPr lang="en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2011</a:t>
            </a:r>
          </a:p>
        </p:txBody>
      </p:sp>
      <p:grpSp>
        <p:nvGrpSpPr>
          <p:cNvPr id="2" name="Shape 76"/>
          <p:cNvGrpSpPr/>
          <p:nvPr/>
        </p:nvGrpSpPr>
        <p:grpSpPr>
          <a:xfrm>
            <a:off x="2952052" y="4606455"/>
            <a:ext cx="5616146" cy="1436472"/>
            <a:chOff x="1143000" y="3810000"/>
            <a:chExt cx="4572000" cy="1191299"/>
          </a:xfrm>
        </p:grpSpPr>
        <p:cxnSp>
          <p:nvCxnSpPr>
            <p:cNvPr id="77" name="Shape 77"/>
            <p:cNvCxnSpPr/>
            <p:nvPr/>
          </p:nvCxnSpPr>
          <p:spPr>
            <a:xfrm>
              <a:off x="12192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78" name="Shape 78"/>
            <p:cNvCxnSpPr/>
            <p:nvPr/>
          </p:nvCxnSpPr>
          <p:spPr>
            <a:xfrm>
              <a:off x="13716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79" name="Shape 79"/>
            <p:cNvCxnSpPr/>
            <p:nvPr/>
          </p:nvCxnSpPr>
          <p:spPr>
            <a:xfrm>
              <a:off x="15240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0" name="Shape 80"/>
            <p:cNvCxnSpPr/>
            <p:nvPr/>
          </p:nvCxnSpPr>
          <p:spPr>
            <a:xfrm>
              <a:off x="16764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1" name="Shape 81"/>
            <p:cNvCxnSpPr/>
            <p:nvPr/>
          </p:nvCxnSpPr>
          <p:spPr>
            <a:xfrm>
              <a:off x="2023683" y="4038600"/>
              <a:ext cx="262199" cy="381000"/>
            </a:xfrm>
            <a:prstGeom prst="straightConnector1">
              <a:avLst/>
            </a:prstGeom>
            <a:noFill/>
            <a:ln w="19050" cap="flat" cmpd="sng">
              <a:solidFill>
                <a:srgbClr val="005DA2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2" name="Shape 82"/>
            <p:cNvCxnSpPr/>
            <p:nvPr/>
          </p:nvCxnSpPr>
          <p:spPr>
            <a:xfrm>
              <a:off x="2176083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3" name="Shape 83"/>
            <p:cNvCxnSpPr/>
            <p:nvPr/>
          </p:nvCxnSpPr>
          <p:spPr>
            <a:xfrm>
              <a:off x="2328483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4" name="Shape 84"/>
            <p:cNvCxnSpPr/>
            <p:nvPr/>
          </p:nvCxnSpPr>
          <p:spPr>
            <a:xfrm>
              <a:off x="2480883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5" name="Shape 85"/>
            <p:cNvCxnSpPr/>
            <p:nvPr/>
          </p:nvCxnSpPr>
          <p:spPr>
            <a:xfrm>
              <a:off x="45720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6" name="Shape 86"/>
            <p:cNvCxnSpPr/>
            <p:nvPr/>
          </p:nvCxnSpPr>
          <p:spPr>
            <a:xfrm>
              <a:off x="47244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7" name="Shape 87"/>
            <p:cNvCxnSpPr/>
            <p:nvPr/>
          </p:nvCxnSpPr>
          <p:spPr>
            <a:xfrm>
              <a:off x="48768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8" name="Shape 88"/>
            <p:cNvCxnSpPr/>
            <p:nvPr/>
          </p:nvCxnSpPr>
          <p:spPr>
            <a:xfrm>
              <a:off x="50292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grpSp>
          <p:nvGrpSpPr>
            <p:cNvPr id="3" name="Shape 89"/>
            <p:cNvGrpSpPr/>
            <p:nvPr/>
          </p:nvGrpSpPr>
          <p:grpSpPr>
            <a:xfrm>
              <a:off x="1997383" y="4724398"/>
              <a:ext cx="2828100" cy="276901"/>
              <a:chOff x="4076700" y="4190998"/>
              <a:chExt cx="2828100" cy="276901"/>
            </a:xfrm>
          </p:grpSpPr>
          <p:cxnSp>
            <p:nvCxnSpPr>
              <p:cNvPr id="90" name="Shape 90"/>
              <p:cNvCxnSpPr/>
              <p:nvPr/>
            </p:nvCxnSpPr>
            <p:spPr>
              <a:xfrm>
                <a:off x="4114800" y="4191000"/>
                <a:ext cx="7620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lg" len="lg"/>
              </a:ln>
            </p:spPr>
          </p:cxnSp>
          <p:cxnSp>
            <p:nvCxnSpPr>
              <p:cNvPr id="91" name="Shape 91"/>
              <p:cNvCxnSpPr/>
              <p:nvPr/>
            </p:nvCxnSpPr>
            <p:spPr>
              <a:xfrm>
                <a:off x="5346476" y="4191000"/>
                <a:ext cx="482699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5DA2"/>
                </a:solidFill>
                <a:prstDash val="solid"/>
                <a:round/>
                <a:headEnd type="none" w="med" len="med"/>
                <a:tailEnd type="stealth" w="lg" len="lg"/>
              </a:ln>
            </p:spPr>
          </p:cxnSp>
          <p:cxnSp>
            <p:nvCxnSpPr>
              <p:cNvPr id="92" name="Shape 92"/>
              <p:cNvCxnSpPr/>
              <p:nvPr/>
            </p:nvCxnSpPr>
            <p:spPr>
              <a:xfrm>
                <a:off x="6295266" y="4191000"/>
                <a:ext cx="414599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5E604"/>
                </a:solidFill>
                <a:prstDash val="solid"/>
                <a:round/>
                <a:headEnd type="none" w="med" len="med"/>
                <a:tailEnd type="stealth" w="lg" len="lg"/>
              </a:ln>
            </p:spPr>
          </p:cxnSp>
          <p:sp>
            <p:nvSpPr>
              <p:cNvPr id="93" name="Shape 93"/>
              <p:cNvSpPr txBox="1"/>
              <p:nvPr/>
            </p:nvSpPr>
            <p:spPr>
              <a:xfrm>
                <a:off x="4076700" y="4191000"/>
                <a:ext cx="808800" cy="276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900" dirty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9-month</a:t>
                </a:r>
              </a:p>
            </p:txBody>
          </p:sp>
          <p:sp>
            <p:nvSpPr>
              <p:cNvPr id="94" name="Shape 94"/>
              <p:cNvSpPr txBox="1"/>
              <p:nvPr/>
            </p:nvSpPr>
            <p:spPr>
              <a:xfrm>
                <a:off x="5181600" y="4191000"/>
                <a:ext cx="808800" cy="276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900" dirty="0">
                    <a:solidFill>
                      <a:srgbClr val="005DA2"/>
                    </a:solidFill>
                    <a:latin typeface="Arial"/>
                    <a:ea typeface="Arial"/>
                    <a:cs typeface="Arial"/>
                    <a:sym typeface="Arial"/>
                  </a:rPr>
                  <a:t>3-month</a:t>
                </a:r>
              </a:p>
            </p:txBody>
          </p:sp>
          <p:sp>
            <p:nvSpPr>
              <p:cNvPr id="95" name="Shape 95"/>
              <p:cNvSpPr txBox="1"/>
              <p:nvPr/>
            </p:nvSpPr>
            <p:spPr>
              <a:xfrm>
                <a:off x="6096000" y="4190998"/>
                <a:ext cx="808800" cy="276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900" dirty="0">
                    <a:solidFill>
                      <a:srgbClr val="45E604"/>
                    </a:solidFill>
                    <a:latin typeface="Arial"/>
                    <a:ea typeface="Arial"/>
                    <a:cs typeface="Arial"/>
                    <a:sym typeface="Arial"/>
                  </a:rPr>
                  <a:t>45-day</a:t>
                </a:r>
              </a:p>
            </p:txBody>
          </p:sp>
        </p:grpSp>
        <p:sp>
          <p:nvSpPr>
            <p:cNvPr id="96" name="Shape 96"/>
            <p:cNvSpPr txBox="1"/>
            <p:nvPr/>
          </p:nvSpPr>
          <p:spPr>
            <a:xfrm>
              <a:off x="1181100" y="3810000"/>
              <a:ext cx="571500" cy="276899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34275" rIns="68569" bIns="34275" anchor="t" anchorCtr="0">
              <a:noAutofit/>
            </a:bodyPr>
            <a:lstStyle/>
            <a:p>
              <a:pPr algn="ctr">
                <a:buSzPct val="25000"/>
              </a:pPr>
              <a:r>
                <a:rPr lang="en" sz="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Jan 1</a:t>
              </a:r>
            </a:p>
          </p:txBody>
        </p:sp>
        <p:sp>
          <p:nvSpPr>
            <p:cNvPr id="97" name="Shape 97"/>
            <p:cNvSpPr txBox="1"/>
            <p:nvPr/>
          </p:nvSpPr>
          <p:spPr>
            <a:xfrm>
              <a:off x="1981200" y="3810000"/>
              <a:ext cx="571500" cy="276899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34275" rIns="68569" bIns="34275" anchor="t" anchorCtr="0">
              <a:noAutofit/>
            </a:bodyPr>
            <a:lstStyle/>
            <a:p>
              <a:pPr algn="ctr">
                <a:buSzPct val="25000"/>
              </a:pPr>
              <a:r>
                <a:rPr lang="en" sz="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Jan 2</a:t>
              </a:r>
            </a:p>
          </p:txBody>
        </p:sp>
        <p:sp>
          <p:nvSpPr>
            <p:cNvPr id="98" name="Shape 98"/>
            <p:cNvSpPr txBox="1"/>
            <p:nvPr/>
          </p:nvSpPr>
          <p:spPr>
            <a:xfrm>
              <a:off x="2819400" y="3810000"/>
              <a:ext cx="571500" cy="276899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34275" rIns="68569" bIns="34275" anchor="t" anchorCtr="0">
              <a:noAutofit/>
            </a:bodyPr>
            <a:lstStyle/>
            <a:p>
              <a:pPr algn="ctr">
                <a:buSzPct val="25000"/>
              </a:pPr>
              <a:r>
                <a:rPr lang="en" sz="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Jan 3</a:t>
              </a:r>
            </a:p>
          </p:txBody>
        </p:sp>
        <p:sp>
          <p:nvSpPr>
            <p:cNvPr id="99" name="Shape 99"/>
            <p:cNvSpPr txBox="1"/>
            <p:nvPr/>
          </p:nvSpPr>
          <p:spPr>
            <a:xfrm>
              <a:off x="3657600" y="3810000"/>
              <a:ext cx="571500" cy="276899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34275" rIns="68569" bIns="34275" anchor="t" anchorCtr="0">
              <a:noAutofit/>
            </a:bodyPr>
            <a:lstStyle/>
            <a:p>
              <a:pPr algn="ctr">
                <a:buSzPct val="25000"/>
              </a:pPr>
              <a:r>
                <a:rPr lang="en" sz="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Jan 4</a:t>
              </a:r>
            </a:p>
          </p:txBody>
        </p:sp>
        <p:sp>
          <p:nvSpPr>
            <p:cNvPr id="100" name="Shape 100"/>
            <p:cNvSpPr txBox="1"/>
            <p:nvPr/>
          </p:nvSpPr>
          <p:spPr>
            <a:xfrm>
              <a:off x="4495800" y="3810000"/>
              <a:ext cx="571500" cy="276899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34275" rIns="68569" bIns="34275" anchor="t" anchorCtr="0">
              <a:noAutofit/>
            </a:bodyPr>
            <a:lstStyle/>
            <a:p>
              <a:pPr algn="ctr">
                <a:buSzPct val="25000"/>
              </a:pPr>
              <a:r>
                <a:rPr lang="en" sz="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Jan 5</a:t>
              </a:r>
            </a:p>
          </p:txBody>
        </p:sp>
        <p:cxnSp>
          <p:nvCxnSpPr>
            <p:cNvPr id="101" name="Shape 101"/>
            <p:cNvCxnSpPr/>
            <p:nvPr/>
          </p:nvCxnSpPr>
          <p:spPr>
            <a:xfrm>
              <a:off x="2861883" y="4038600"/>
              <a:ext cx="262199" cy="381000"/>
            </a:xfrm>
            <a:prstGeom prst="straightConnector1">
              <a:avLst/>
            </a:prstGeom>
            <a:noFill/>
            <a:ln w="19050" cap="flat" cmpd="sng">
              <a:solidFill>
                <a:srgbClr val="005DA2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2" name="Shape 102"/>
            <p:cNvCxnSpPr/>
            <p:nvPr/>
          </p:nvCxnSpPr>
          <p:spPr>
            <a:xfrm>
              <a:off x="3014283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3" name="Shape 103"/>
            <p:cNvCxnSpPr/>
            <p:nvPr/>
          </p:nvCxnSpPr>
          <p:spPr>
            <a:xfrm>
              <a:off x="3166683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4" name="Shape 104"/>
            <p:cNvCxnSpPr/>
            <p:nvPr/>
          </p:nvCxnSpPr>
          <p:spPr>
            <a:xfrm>
              <a:off x="3319082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5" name="Shape 105"/>
            <p:cNvCxnSpPr/>
            <p:nvPr/>
          </p:nvCxnSpPr>
          <p:spPr>
            <a:xfrm>
              <a:off x="3700082" y="4038600"/>
              <a:ext cx="262199" cy="381000"/>
            </a:xfrm>
            <a:prstGeom prst="straightConnector1">
              <a:avLst/>
            </a:prstGeom>
            <a:noFill/>
            <a:ln w="19050" cap="flat" cmpd="sng">
              <a:solidFill>
                <a:srgbClr val="005DA2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6" name="Shape 106"/>
            <p:cNvCxnSpPr/>
            <p:nvPr/>
          </p:nvCxnSpPr>
          <p:spPr>
            <a:xfrm>
              <a:off x="3852482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7" name="Shape 107"/>
            <p:cNvCxnSpPr/>
            <p:nvPr/>
          </p:nvCxnSpPr>
          <p:spPr>
            <a:xfrm>
              <a:off x="4004882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8" name="Shape 108"/>
            <p:cNvCxnSpPr/>
            <p:nvPr/>
          </p:nvCxnSpPr>
          <p:spPr>
            <a:xfrm>
              <a:off x="4157282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9" name="Shape 109"/>
            <p:cNvCxnSpPr/>
            <p:nvPr/>
          </p:nvCxnSpPr>
          <p:spPr>
            <a:xfrm>
              <a:off x="1143000" y="4038600"/>
              <a:ext cx="45720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lg" len="lg"/>
            </a:ln>
          </p:spPr>
        </p:cxnSp>
      </p:grpSp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2023125" y="798266"/>
            <a:ext cx="8229600" cy="742949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" sz="3000" b="1" dirty="0">
                <a:latin typeface="Arial"/>
                <a:ea typeface="Arial"/>
                <a:cs typeface="Arial"/>
                <a:sym typeface="Arial"/>
              </a:rPr>
              <a:t>CFSv2 model evaluation</a:t>
            </a:r>
          </a:p>
        </p:txBody>
      </p:sp>
    </p:spTree>
    <p:extLst>
      <p:ext uri="{BB962C8B-B14F-4D97-AF65-F5344CB8AC3E}">
        <p14:creationId xmlns:p14="http://schemas.microsoft.com/office/powerpoint/2010/main" val="2580655397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3334" y="2026918"/>
            <a:ext cx="2912166" cy="32744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500 </a:t>
            </a:r>
            <a:r>
              <a:rPr lang="en-US" b="1" dirty="0" err="1">
                <a:solidFill>
                  <a:schemeClr val="accent1"/>
                </a:solidFill>
                <a:latin typeface="+mn-lt"/>
              </a:rPr>
              <a:t>hPa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 Heights: 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Errors Saturate After Two Weeks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Minimal Skill In Third Week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t="4826" r="5693" b="3398"/>
          <a:stretch/>
        </p:blipFill>
        <p:spPr>
          <a:xfrm>
            <a:off x="4915730" y="696036"/>
            <a:ext cx="5556671" cy="5677468"/>
          </a:xfrm>
        </p:spPr>
      </p:pic>
    </p:spTree>
    <p:extLst>
      <p:ext uri="{BB962C8B-B14F-4D97-AF65-F5344CB8AC3E}">
        <p14:creationId xmlns:p14="http://schemas.microsoft.com/office/powerpoint/2010/main" val="2676067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83607-0669-194E-BBA1-56EFEA995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824076"/>
            <a:ext cx="11029616" cy="10138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So Why Does CFSv2 Go So Bad After Week Two? 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After Week Two?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1276F-E853-6744-B71B-5585045E6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313" y="1912192"/>
            <a:ext cx="7827373" cy="2511763"/>
          </a:xfrm>
        </p:spPr>
        <p:txBody>
          <a:bodyPr/>
          <a:lstStyle/>
          <a:p>
            <a:r>
              <a:rPr lang="en-US" sz="3200" dirty="0"/>
              <a:t>Why doesn’t it retain some skill from slowly changing boundary conditions?</a:t>
            </a:r>
          </a:p>
          <a:p>
            <a:r>
              <a:rPr lang="en-US" sz="3200" dirty="0"/>
              <a:t>Like sea surface temperature, snow and sea ice distributions, soil moisture anomalies?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D19259-72B9-884C-B1E9-ABFEA619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148" y="4322682"/>
            <a:ext cx="3651469" cy="23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27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474A9-65FE-3843-9DC0-BB2CD663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827" y="2908661"/>
            <a:ext cx="4718414" cy="3066359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Could problems with Parameterized convection be a contributor to CFS loss of skill?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rgbClr val="0070C0"/>
                </a:solidFill>
                <a:latin typeface="+mn-lt"/>
              </a:rPr>
              <a:t>How Quickly does Skill For Convective Features Decline?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B79379-6717-7A46-8271-59C4C6258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9285" y="2090057"/>
            <a:ext cx="3429098" cy="4160228"/>
          </a:xfrm>
        </p:spPr>
      </p:pic>
    </p:spTree>
    <p:extLst>
      <p:ext uri="{BB962C8B-B14F-4D97-AF65-F5344CB8AC3E}">
        <p14:creationId xmlns:p14="http://schemas.microsoft.com/office/powerpoint/2010/main" val="190040639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22477</TotalTime>
  <Words>1293</Words>
  <Application>Microsoft Macintosh PowerPoint</Application>
  <PresentationFormat>Widescreen</PresentationFormat>
  <Paragraphs>219</Paragraphs>
  <Slides>44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Gill Sans MT</vt:lpstr>
      <vt:lpstr>Times</vt:lpstr>
      <vt:lpstr>Wingdings 2</vt:lpstr>
      <vt:lpstr>Dividend</vt:lpstr>
      <vt:lpstr>global  convection-permitting  Numerical Weather Prediction</vt:lpstr>
      <vt:lpstr>PowerPoint Presentation</vt:lpstr>
      <vt:lpstr>PowerPoint Presentation</vt:lpstr>
      <vt:lpstr>Some Motivations</vt:lpstr>
      <vt:lpstr>This project began with an evaluation of the subseasonal prediction skill of the NOAA/NWS CFSv2 extended-range forecasting system Used in the U.S. </vt:lpstr>
      <vt:lpstr>CFSv2 model evaluation</vt:lpstr>
      <vt:lpstr>500 hPa Heights:  Errors Saturate After Two Weeks  Minimal Skill In Third Week</vt:lpstr>
      <vt:lpstr>So Why Does CFSv2 Go So Bad After Week Two? After Week Two?</vt:lpstr>
      <vt:lpstr>Could problems with Parameterized convection be a contributor to CFS loss of skill?  How Quickly does Skill For Convective Features Decline?</vt:lpstr>
      <vt:lpstr>Upper Level Divergence: Chi200 analyses vs week-1 forecasts</vt:lpstr>
      <vt:lpstr>: analyses vs week-1 forecasts</vt:lpstr>
      <vt:lpstr>7 day Forecastweek-2 forecasts</vt:lpstr>
      <vt:lpstr>14-day ForecaSt le: analyses vs week-3 forecasts</vt:lpstr>
      <vt:lpstr>21-Day Forecastforecasts</vt:lpstr>
      <vt:lpstr>28-day Forecast :  analyses vs week-5 forecasts</vt:lpstr>
      <vt:lpstr>the big question</vt:lpstr>
      <vt:lpstr>Generally Associated with Grid Spacing of less than 4-km.</vt:lpstr>
      <vt:lpstr>Improving global weather prediction With Explicit Convecton?</vt:lpstr>
      <vt:lpstr>PowerPoint Presentation</vt:lpstr>
      <vt:lpstr>Convection-permitting models (Cpm’s)</vt:lpstr>
      <vt:lpstr>NO COMPROMISE EXPERIMENT</vt:lpstr>
      <vt:lpstr>simulations</vt:lpstr>
      <vt:lpstr>simulations</vt:lpstr>
      <vt:lpstr>Cost of one 3-km run</vt:lpstr>
      <vt:lpstr>Satellite or model?</vt:lpstr>
      <vt:lpstr>Precipitation Statistics TRMM Verification</vt:lpstr>
      <vt:lpstr>Precipitation Statistics</vt:lpstr>
      <vt:lpstr>Precipitation Statistics</vt:lpstr>
      <vt:lpstr>Precipitation Statistics</vt:lpstr>
      <vt:lpstr>Precipitation Statistics</vt:lpstr>
      <vt:lpstr>Precipitation Statistics</vt:lpstr>
      <vt:lpstr>Diurnal Precipitation</vt:lpstr>
      <vt:lpstr>PowerPoint Presentation</vt:lpstr>
      <vt:lpstr>PowerPoint Presentation</vt:lpstr>
      <vt:lpstr>Kelvin wave Composite During Dynamo Experiment</vt:lpstr>
      <vt:lpstr>Impacts on Forecast Skill and Predictability</vt:lpstr>
      <vt:lpstr>Case 1: Extratropical Z500’</vt:lpstr>
      <vt:lpstr>Extra- tropical prediction SKILL Week 3</vt:lpstr>
      <vt:lpstr>Weekly Z500 performance</vt:lpstr>
      <vt:lpstr>What about skill at the surface?</vt:lpstr>
      <vt:lpstr>All Weeks, All Cases</vt:lpstr>
      <vt:lpstr>PowerPoint Presentation</vt:lpstr>
      <vt:lpstr>Take-aways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Subseasonal weather prediction: What can we learn from a global convection-permitting model?</dc:title>
  <dc:creator>Work Account</dc:creator>
  <cp:lastModifiedBy>Clifford F. Mass</cp:lastModifiedBy>
  <cp:revision>294</cp:revision>
  <dcterms:created xsi:type="dcterms:W3CDTF">2020-02-21T22:15:23Z</dcterms:created>
  <dcterms:modified xsi:type="dcterms:W3CDTF">2022-06-03T22:27:01Z</dcterms:modified>
</cp:coreProperties>
</file>