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1" r:id="rId2"/>
    <p:sldId id="271" r:id="rId3"/>
    <p:sldId id="439" r:id="rId4"/>
    <p:sldId id="355" r:id="rId5"/>
    <p:sldId id="274" r:id="rId6"/>
    <p:sldId id="354" r:id="rId7"/>
    <p:sldId id="356" r:id="rId8"/>
    <p:sldId id="357" r:id="rId9"/>
    <p:sldId id="286" r:id="rId10"/>
    <p:sldId id="290" r:id="rId11"/>
    <p:sldId id="291" r:id="rId12"/>
    <p:sldId id="396" r:id="rId13"/>
    <p:sldId id="397" r:id="rId14"/>
    <p:sldId id="41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/>
    <p:restoredTop sz="90952"/>
  </p:normalViewPr>
  <p:slideViewPr>
    <p:cSldViewPr snapToObjects="1">
      <p:cViewPr varScale="1">
        <p:scale>
          <a:sx n="116" d="100"/>
          <a:sy n="116" d="100"/>
        </p:scale>
        <p:origin x="1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4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C89B929E-5864-8D44-B9C2-3A47EDCD48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27708FB-D067-2E46-A26E-D21B3D8FC2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7F102A-382B-9644-ABC3-330CAB61CBF9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03C65105-711D-5A41-B23D-73EDC59E1D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A46552BE-15DB-0641-BCFC-7EC9C31FEA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95EB7B-68DC-4A4A-9CBB-94D829DDB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97182-CCF9-8C42-9BD6-987D0B8AA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1529A-130B-3F45-9D2E-547B5BD050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1CED1E-6D68-DE49-AA33-20958FC04098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35A9A7-1A3A-8940-A4BB-1328A9F81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DA6578-058B-324C-8463-C0F588136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BE179-223E-7247-AC9B-BD8E8F2C91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DCFD4-27FF-9242-9B69-046CD4BC2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C33A92-930A-E748-BCC4-2C152270F5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B9E83FA9-8A53-1B4C-8994-BE4145377B7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9D9F8C9-3C19-824F-BB8D-E2CC0051C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AF024E6D-7B30-3044-AE9E-A484775CD05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98F16104-81E4-D64D-AB9D-D909E2400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E4C9124-D1E7-A449-9DE8-6F0CD1CF9F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2000BAA-CE19-C744-8481-FE68628BF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4B75198-698F-6E48-9985-CC50FB4EFA3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DB3A1ED-95DB-3A4B-98D8-6988E8E90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50C1D91C-75F6-2D4B-8955-F3E7BC45D7C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144A5F1E-6D74-A347-BCFD-973FD7C6C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BB73EF0-5E1D-0E44-877B-1AD1018DB2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9EF7CB8-DC74-874E-AE21-7AF8C451A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CD82D03-F355-284C-90AF-2C5916531D0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4D0EC306-30BB-FE44-98E5-FCDB03306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83A2FBD2-2BCF-304C-9D06-9ADD376C1A2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AE41452-5242-7B44-90FC-AF351CE9B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ADB0214-2AEC-4D4D-BCC9-7B0AE2959DE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994F2DED-DE21-5F4E-AA71-97AC50692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DEC3994-694D-E445-AB7A-C8996F042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C329B7A-DAFF-9247-A034-6697450D3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66EAD3A-3F79-DD4E-941E-1C23CCE35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50C7EC5A-1055-7A4B-929A-A36809B6E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E30B-E5C1-874A-9F1C-C5C2BEBA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67BFA-E5D4-4D45-AB19-8106D1FC5235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9829C-A0AA-1449-8D33-7F90549E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99760-C214-0646-85F9-FFCEA4DC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DC0E-2E53-8A47-A736-AD0EFD16E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09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156A0-CBE2-CB4A-ACF1-B09635AA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68779-3A48-EE48-ABB6-15FC6EFA14D6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4D4FF-EBD4-9B43-B29F-560D0F45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C891A-BCEE-834C-A607-D1329F31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A68A-DBB0-B048-BF9B-155D346F9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77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1A76-1694-FB43-9621-20A24135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36A79-AD7F-9444-966D-058358370BED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AFDF1-0CD5-4140-A4DB-A8BB2D04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55B2B-DC19-674F-AC2A-A45D3A8D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F945-FC71-C74B-8D19-6262F973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20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DD31-3D21-2B4F-A5B8-CEC70498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7E01-1F7C-AB40-B065-0EE46A4C7840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6C467-C2A4-594A-A81F-04FF08B4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DEB7D-4BEB-DA49-B4D4-3D06F9D3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248A0-47C8-9B48-965E-2179B5971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8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1897-A002-184F-989F-8ECBAB11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456CD3-808A-3E4F-B10A-CF6591912AA3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AFE9B-9A15-FA4E-89E4-0E67A4FE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326C-4C59-0040-84B4-80ED5B00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A9518-0F7C-D742-A31E-F26BE892D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74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A755AE-E274-3C40-89DA-3622579C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B2A6F-2011-8949-AD3B-F98E10BD2613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DB7902-B4F5-A443-8882-18D51751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1B4C0-034F-9C41-849C-6798C1B7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B63AB-38BD-9945-9DB0-A77385FFD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3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F4A087-8491-4F46-9B0E-D8CACB07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7AD42-A9F8-3B4A-8E46-222764E72804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6D0D5-C794-8642-80B9-7704F671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7F63FB-2282-1446-9A74-561DFD6A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3549-EC08-AF46-B365-A51E6732A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42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EBF3D3-15F9-F746-91E9-09FBFCF1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C66B1-D23A-5340-A23D-1971E0D680D5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503E5E-4816-3343-8A30-69E29D13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CDC96D-FE63-364B-A9E5-B75C6486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BA0F-338F-5A4A-85C4-85D83158D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05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A001D3-17D7-8545-824E-552C5657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6F2C8-830E-8046-95B2-644CD6B68F93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8D6889-3FD1-504B-B2FB-273945FF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1823F5-9277-8A42-8F13-4DD28605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60C1-A8D4-C840-8387-15E7A5940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70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0E7EB-DF18-354B-9526-790691B7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966C8-62B9-E847-A52C-23A41F128DA4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DC1FB9-3DD2-2F42-9F64-7D551FC9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D28F28-16B4-1C42-A9F2-946CE732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47D14-DB0C-2747-941A-E8E6A5910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5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57BC88-3CEC-A543-AA6B-CCE543F0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3E59C-E055-ED46-8CC8-3D000E5981AE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7728DD-B234-CB4F-8F77-1E49FB12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7DF90F-5862-7648-B140-2E61F1D9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3F6E3-79E2-5D41-9BFB-DDB629A6A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1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2C5F78-DB74-1849-A4FB-A7EC99E7C7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794685-8459-4A4B-92C6-9E6D66F20C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DFF4D-596E-454F-B951-2FA74DEF1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6480250-B710-B34F-B4D4-D5FE53F6FDAA}" type="datetime1">
              <a:rPr lang="en-US" altLang="en-US"/>
              <a:pPr/>
              <a:t>4/19/22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03C19-C85A-3741-B091-60FE8003C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2024-5241-3A4D-B0C7-4F4C4A0E9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0D40D6-E2A5-8C42-91C5-E70D64E48E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9091-3C76-43DF-8A73-39D0A024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Olympic Rain Shadow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D81E2-C08B-19F2-37AA-6B51EC765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>
            <a:extLst>
              <a:ext uri="{FF2B5EF4-FFF2-40B4-BE49-F238E27FC236}">
                <a16:creationId xmlns:a16="http://schemas.microsoft.com/office/drawing/2014/main" id="{B4D6694F-AB5E-8E41-83EF-E9B922A0A4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914400"/>
          <a:ext cx="6324600" cy="508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Document" r:id="rId4" imgW="2921000" imgH="2768600" progId="Word.Document.8">
                  <p:embed/>
                </p:oleObj>
              </mc:Choice>
              <mc:Fallback>
                <p:oleObj name="Document" r:id="rId4" imgW="2921000" imgH="2768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681"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6324600" cy="508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Text Box 3">
            <a:extLst>
              <a:ext uri="{FF2B5EF4-FFF2-40B4-BE49-F238E27FC236}">
                <a16:creationId xmlns:a16="http://schemas.microsoft.com/office/drawing/2014/main" id="{9B3D43F5-45C7-2D45-9B92-174FF50E1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8763"/>
            <a:ext cx="477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Puget Sound Convergence Zone</a:t>
            </a:r>
            <a:endParaRPr lang="en-US" altLang="en-US"/>
          </a:p>
        </p:txBody>
      </p:sp>
      <p:sp>
        <p:nvSpPr>
          <p:cNvPr id="92164" name="Line 5">
            <a:extLst>
              <a:ext uri="{FF2B5EF4-FFF2-40B4-BE49-F238E27FC236}">
                <a16:creationId xmlns:a16="http://schemas.microsoft.com/office/drawing/2014/main" id="{168809D2-7AC5-F940-A765-20308D119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667000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Line 6">
            <a:extLst>
              <a:ext uri="{FF2B5EF4-FFF2-40B4-BE49-F238E27FC236}">
                <a16:creationId xmlns:a16="http://schemas.microsoft.com/office/drawing/2014/main" id="{0D778650-2C79-EC41-8E7D-BDC547397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743200"/>
            <a:ext cx="381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Line 7">
            <a:extLst>
              <a:ext uri="{FF2B5EF4-FFF2-40B4-BE49-F238E27FC236}">
                <a16:creationId xmlns:a16="http://schemas.microsoft.com/office/drawing/2014/main" id="{A6AC8AE2-DB32-364F-90A9-A043D2F8D3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4038600"/>
            <a:ext cx="685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Line 8">
            <a:extLst>
              <a:ext uri="{FF2B5EF4-FFF2-40B4-BE49-F238E27FC236}">
                <a16:creationId xmlns:a16="http://schemas.microsoft.com/office/drawing/2014/main" id="{4A29F2B7-088B-7F46-83C9-BED2A356E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343400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>
            <a:extLst>
              <a:ext uri="{FF2B5EF4-FFF2-40B4-BE49-F238E27FC236}">
                <a16:creationId xmlns:a16="http://schemas.microsoft.com/office/drawing/2014/main" id="{00256F6C-0779-1041-A298-5123F31DA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685800"/>
          <a:ext cx="6553200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Document" r:id="rId4" imgW="6604000" imgH="5842000" progId="Word.Document.8">
                  <p:embed/>
                </p:oleObj>
              </mc:Choice>
              <mc:Fallback>
                <p:oleObj name="Document" r:id="rId4" imgW="6604000" imgH="5842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85800"/>
                        <a:ext cx="6553200" cy="580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491F-ED0D-6847-8B0F-ACBB48690E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006462"/>
                </a:solidFill>
              </a:rPr>
              <a:t>Most are associated with </a:t>
            </a:r>
            <a:r>
              <a:rPr lang="en-US" altLang="en-US" sz="4000">
                <a:solidFill>
                  <a:schemeClr val="bg2"/>
                </a:solidFill>
              </a:rPr>
              <a:t>the </a:t>
            </a:r>
            <a:r>
              <a:rPr lang="en-US" altLang="en-US" sz="4000">
                <a:solidFill>
                  <a:srgbClr val="CCCC00"/>
                </a:solidFill>
              </a:rPr>
              <a:t>“Pineapple Express</a:t>
            </a:r>
            <a:r>
              <a:rPr lang="en-US" altLang="en-US">
                <a:solidFill>
                  <a:srgbClr val="CCCC00"/>
                </a:solidFill>
              </a:rPr>
              <a:t>”</a:t>
            </a:r>
          </a:p>
        </p:txBody>
      </p:sp>
      <p:sp>
        <p:nvSpPr>
          <p:cNvPr id="195587" name="Content Placeholder 2">
            <a:extLst>
              <a:ext uri="{FF2B5EF4-FFF2-40B4-BE49-F238E27FC236}">
                <a16:creationId xmlns:a16="http://schemas.microsoft.com/office/drawing/2014/main" id="{569CD943-9514-CE4F-B8E2-D60402D6C6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6462"/>
                </a:solidFill>
              </a:rPr>
              <a:t>    A relatively narrow current of warm, moist air from the subtropics…often starting near or just north of Hawaii.</a:t>
            </a:r>
          </a:p>
        </p:txBody>
      </p:sp>
      <p:pic>
        <p:nvPicPr>
          <p:cNvPr id="195588" name="Picture 4" descr="AtmosphericRivers6.jpg">
            <a:extLst>
              <a:ext uri="{FF2B5EF4-FFF2-40B4-BE49-F238E27FC236}">
                <a16:creationId xmlns:a16="http://schemas.microsoft.com/office/drawing/2014/main" id="{06C78BA0-681F-A54A-B4DD-E184FD59B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b="5441"/>
          <a:stretch>
            <a:fillRect/>
          </a:stretch>
        </p:blipFill>
        <p:spPr bwMode="auto">
          <a:xfrm>
            <a:off x="533400" y="2209800"/>
            <a:ext cx="73152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9" name="TextBox 4">
            <a:extLst>
              <a:ext uri="{FF2B5EF4-FFF2-40B4-BE49-F238E27FC236}">
                <a16:creationId xmlns:a16="http://schemas.microsoft.com/office/drawing/2014/main" id="{913C8516-D125-4244-A6B7-96F3EF31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0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hangingPunct="0"/>
            <a:r>
              <a:rPr lang="en-US" altLang="en-US" sz="2000">
                <a:solidFill>
                  <a:schemeClr val="bg2"/>
                </a:solidFill>
                <a:latin typeface="Times" pitchFamily="2" charset="0"/>
              </a:rPr>
              <a:t>a.k.a.</a:t>
            </a:r>
          </a:p>
          <a:p>
            <a:pPr defTabSz="914400" eaLnBrk="0" hangingPunct="0"/>
            <a:r>
              <a:rPr lang="en-US" altLang="en-US" sz="2000">
                <a:solidFill>
                  <a:schemeClr val="bg2"/>
                </a:solidFill>
                <a:latin typeface="Times" pitchFamily="2" charset="0"/>
              </a:rPr>
              <a:t>Atmospheric rivers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>
            <a:extLst>
              <a:ext uri="{FF2B5EF4-FFF2-40B4-BE49-F238E27FC236}">
                <a16:creationId xmlns:a16="http://schemas.microsoft.com/office/drawing/2014/main" id="{4D950B43-B516-2847-A09C-22BAA67D36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altLang="en-US" sz="3200">
                <a:solidFill>
                  <a:srgbClr val="005A58"/>
                </a:solidFill>
              </a:rPr>
              <a:t>A Recent Devastating Pineapple Express:  November 6-7, 2006</a:t>
            </a:r>
          </a:p>
        </p:txBody>
      </p:sp>
      <p:pic>
        <p:nvPicPr>
          <p:cNvPr id="197635" name="Content Placeholder 3" descr="i1520-0493-136-11-4398-f03.jpg">
            <a:extLst>
              <a:ext uri="{FF2B5EF4-FFF2-40B4-BE49-F238E27FC236}">
                <a16:creationId xmlns:a16="http://schemas.microsoft.com/office/drawing/2014/main" id="{DE234DF0-DE56-AB4D-8F6B-7E4BFB76E5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4076700" cy="4114800"/>
          </a:xfrm>
        </p:spPr>
      </p:pic>
      <p:pic>
        <p:nvPicPr>
          <p:cNvPr id="197636" name="Picture 4" descr="i1520-0493-136-11-4398-f07.jpg">
            <a:extLst>
              <a:ext uri="{FF2B5EF4-FFF2-40B4-BE49-F238E27FC236}">
                <a16:creationId xmlns:a16="http://schemas.microsoft.com/office/drawing/2014/main" id="{2A86AD98-1E54-5D49-8237-F1BB554D9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0" b="48857"/>
          <a:stretch>
            <a:fillRect/>
          </a:stretch>
        </p:blipFill>
        <p:spPr bwMode="auto">
          <a:xfrm>
            <a:off x="4800600" y="1371600"/>
            <a:ext cx="38925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TextBox 5">
            <a:extLst>
              <a:ext uri="{FF2B5EF4-FFF2-40B4-BE49-F238E27FC236}">
                <a16:creationId xmlns:a16="http://schemas.microsoft.com/office/drawing/2014/main" id="{81B36537-F07F-BD46-AED3-094C3310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368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hangingPunct="0"/>
            <a:r>
              <a:rPr lang="en-US" altLang="en-US" sz="2400">
                <a:solidFill>
                  <a:srgbClr val="005A58"/>
                </a:solidFill>
                <a:latin typeface="Times" pitchFamily="2" charset="0"/>
              </a:rPr>
              <a:t>Dark Green: about 20 inches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7F2AFE28-0193-B041-9F38-2027DB321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EF850E08-CD4C-5A42-B818-6112D42B1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224260" name="Picture 4">
            <a:extLst>
              <a:ext uri="{FF2B5EF4-FFF2-40B4-BE49-F238E27FC236}">
                <a16:creationId xmlns:a16="http://schemas.microsoft.com/office/drawing/2014/main" id="{6A409648-99F6-E146-9802-5D65EE4F7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220788"/>
            <a:ext cx="710565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55D1-0F15-F74E-9CC0-DBF9AAF1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tx2"/>
                </a:solidFill>
              </a:rPr>
              <a:t>The weather of the Pacific Northwest is dominated by local weather phenomena, most forced by our regional terrain and water bodies</a:t>
            </a:r>
            <a:br>
              <a:rPr lang="en-US" altLang="en-US" sz="3600" dirty="0">
                <a:solidFill>
                  <a:schemeClr val="tx2"/>
                </a:solidFill>
              </a:rPr>
            </a:br>
            <a:br>
              <a:rPr lang="en-US" altLang="en-US" sz="3600" dirty="0">
                <a:solidFill>
                  <a:schemeClr val="tx2"/>
                </a:solidFill>
              </a:rPr>
            </a:br>
            <a:endParaRPr lang="en-US" altLang="en-US" sz="3600" dirty="0">
              <a:solidFill>
                <a:schemeClr val="tx2"/>
              </a:solidFill>
            </a:endParaRPr>
          </a:p>
        </p:txBody>
      </p:sp>
      <p:pic>
        <p:nvPicPr>
          <p:cNvPr id="27651" name="Picture 3" descr="base.tiff">
            <a:extLst>
              <a:ext uri="{FF2B5EF4-FFF2-40B4-BE49-F238E27FC236}">
                <a16:creationId xmlns:a16="http://schemas.microsoft.com/office/drawing/2014/main" id="{ACD8D8C5-7DE3-6140-A46A-E0CBC6EF8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/>
          <a:stretch>
            <a:fillRect/>
          </a:stretch>
        </p:blipFill>
        <p:spPr bwMode="auto">
          <a:xfrm>
            <a:off x="609600" y="2044908"/>
            <a:ext cx="73977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34B-4309-8D4C-A9AC-57B90C5C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CFBAEA-C6A8-E548-94F0-C24DBD076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726" y="152400"/>
            <a:ext cx="5145564" cy="6629400"/>
          </a:xfrm>
        </p:spPr>
      </p:pic>
    </p:spTree>
    <p:extLst>
      <p:ext uri="{BB962C8B-B14F-4D97-AF65-F5344CB8AC3E}">
        <p14:creationId xmlns:p14="http://schemas.microsoft.com/office/powerpoint/2010/main" val="244645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33555BB-732F-CC4A-A02F-DFF9AB2E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3231292" cy="3230562"/>
          </a:xfrm>
        </p:spPr>
        <p:txBody>
          <a:bodyPr/>
          <a:lstStyle/>
          <a:p>
            <a:r>
              <a:rPr lang="en-US" altLang="en-US" sz="4000" dirty="0"/>
              <a:t>Extraordinary Precipitation Contrast</a:t>
            </a:r>
          </a:p>
        </p:txBody>
      </p:sp>
      <p:pic>
        <p:nvPicPr>
          <p:cNvPr id="38915" name="Content Placeholder 4" descr="Figure2.6.jpg">
            <a:extLst>
              <a:ext uri="{FF2B5EF4-FFF2-40B4-BE49-F238E27FC236}">
                <a16:creationId xmlns:a16="http://schemas.microsoft.com/office/drawing/2014/main" id="{CE2C59BF-F611-E742-9F52-018892DB9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29"/>
          <a:stretch>
            <a:fillRect/>
          </a:stretch>
        </p:blipFill>
        <p:spPr>
          <a:xfrm>
            <a:off x="3079750" y="152400"/>
            <a:ext cx="5683250" cy="5334000"/>
          </a:xfrm>
        </p:spPr>
      </p:pic>
      <p:pic>
        <p:nvPicPr>
          <p:cNvPr id="38916" name="Picture 5" descr="Figure2.6.jpg">
            <a:extLst>
              <a:ext uri="{FF2B5EF4-FFF2-40B4-BE49-F238E27FC236}">
                <a16:creationId xmlns:a16="http://schemas.microsoft.com/office/drawing/2014/main" id="{05D7786E-57F3-F348-AE20-23BB93FAC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5"/>
          <a:stretch>
            <a:fillRect/>
          </a:stretch>
        </p:blipFill>
        <p:spPr bwMode="auto">
          <a:xfrm>
            <a:off x="3276600" y="5591060"/>
            <a:ext cx="5486400" cy="126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7A3A5BD-9312-214C-83BD-3DAA3E9C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21" y="342900"/>
            <a:ext cx="6096000" cy="1143000"/>
          </a:xfrm>
        </p:spPr>
        <p:txBody>
          <a:bodyPr/>
          <a:lstStyle/>
          <a:p>
            <a:r>
              <a:rPr lang="en-US" altLang="en-US" sz="3600" b="1" dirty="0" err="1">
                <a:solidFill>
                  <a:schemeClr val="tx2"/>
                </a:solidFill>
              </a:rPr>
              <a:t>Rainshadows</a:t>
            </a:r>
            <a:r>
              <a:rPr lang="en-US" altLang="en-US" sz="3600" b="1" dirty="0">
                <a:solidFill>
                  <a:schemeClr val="tx2"/>
                </a:solidFill>
              </a:rPr>
              <a:t> are as important as windward enhancement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8E36F1AF-AC83-E24B-AE5D-481B992D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r>
              <a:rPr lang="en-US" altLang="en-US" dirty="0"/>
              <a:t>The result is huge precipitation contrasts…some of the largest in the nation.</a:t>
            </a:r>
          </a:p>
          <a:p>
            <a:r>
              <a:rPr lang="en-US" altLang="en-US" dirty="0"/>
              <a:t>Substantial variations in solar radiation as well</a:t>
            </a:r>
          </a:p>
        </p:txBody>
      </p:sp>
      <p:pic>
        <p:nvPicPr>
          <p:cNvPr id="36868" name="Picture 3" descr="Golf_Umbrella.jpg">
            <a:extLst>
              <a:ext uri="{FF2B5EF4-FFF2-40B4-BE49-F238E27FC236}">
                <a16:creationId xmlns:a16="http://schemas.microsoft.com/office/drawing/2014/main" id="{59E578E0-019C-8942-8C2C-923271E96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Cliff Mass\Desktop\2.13windward.jpg">
            <a:extLst>
              <a:ext uri="{FF2B5EF4-FFF2-40B4-BE49-F238E27FC236}">
                <a16:creationId xmlns:a16="http://schemas.microsoft.com/office/drawing/2014/main" id="{9F19CD1F-2585-E748-A77D-552DFBAA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71" y="3924300"/>
            <a:ext cx="4420220" cy="23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BA9988F-A870-F047-A781-94A66D4F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Sequim:  Irrigation Needed, Cacti</a:t>
            </a:r>
          </a:p>
        </p:txBody>
      </p:sp>
      <p:pic>
        <p:nvPicPr>
          <p:cNvPr id="37891" name="Content Placeholder 3" descr="Figure10.2.jpg">
            <a:extLst>
              <a:ext uri="{FF2B5EF4-FFF2-40B4-BE49-F238E27FC236}">
                <a16:creationId xmlns:a16="http://schemas.microsoft.com/office/drawing/2014/main" id="{C4075FD7-65FA-304C-90FB-28FD03910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0" r="-9500"/>
          <a:stretch>
            <a:fillRect/>
          </a:stretch>
        </p:blipFill>
        <p:spPr>
          <a:xfrm>
            <a:off x="-228600" y="1417638"/>
            <a:ext cx="6427788" cy="3535362"/>
          </a:xfrm>
        </p:spPr>
      </p:pic>
      <p:pic>
        <p:nvPicPr>
          <p:cNvPr id="37892" name="Picture 4" descr="Figure10.1a.jpg">
            <a:extLst>
              <a:ext uri="{FF2B5EF4-FFF2-40B4-BE49-F238E27FC236}">
                <a16:creationId xmlns:a16="http://schemas.microsoft.com/office/drawing/2014/main" id="{6435D49C-0775-D341-9D6A-D482D8BD6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676400"/>
            <a:ext cx="351631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Figure10.1b.jpg">
            <a:extLst>
              <a:ext uri="{FF2B5EF4-FFF2-40B4-BE49-F238E27FC236}">
                <a16:creationId xmlns:a16="http://schemas.microsoft.com/office/drawing/2014/main" id="{F89BFFD0-909A-B145-B213-68163E59B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78300"/>
            <a:ext cx="38481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34F75F3-C4C7-9347-BB32-BF8F82A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Annual Precipitation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77A88E2E-4C83-6741-92DE-7565A088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Sequim:  15.97 inches</a:t>
            </a:r>
          </a:p>
          <a:p>
            <a:r>
              <a:rPr lang="en-US" altLang="en-US"/>
              <a:t>Los Angeles:  14.89 inches</a:t>
            </a:r>
          </a:p>
        </p:txBody>
      </p:sp>
      <p:pic>
        <p:nvPicPr>
          <p:cNvPr id="43012" name="Picture 3" descr="2479664-On_our_way_to_Downtown_LA-Los_Angeles.jpg">
            <a:extLst>
              <a:ext uri="{FF2B5EF4-FFF2-40B4-BE49-F238E27FC236}">
                <a16:creationId xmlns:a16="http://schemas.microsoft.com/office/drawing/2014/main" id="{A0DA1BCC-49EE-3342-9911-E01B37305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716C-2FDD-9943-A3DE-B961F4D0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err="1"/>
              <a:t>Rainshadows</a:t>
            </a:r>
            <a:r>
              <a:rPr lang="en-US" altLang="en-US" sz="4000" dirty="0"/>
              <a:t> can move: depending on direction of the wind</a:t>
            </a:r>
          </a:p>
        </p:txBody>
      </p:sp>
      <p:pic>
        <p:nvPicPr>
          <p:cNvPr id="44035" name="Picture 4" descr="200811121639.gif">
            <a:extLst>
              <a:ext uri="{FF2B5EF4-FFF2-40B4-BE49-F238E27FC236}">
                <a16:creationId xmlns:a16="http://schemas.microsoft.com/office/drawing/2014/main" id="{8E801B87-A0DE-0545-8AE0-37FBBE698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259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Content Placeholder 6" descr="wa_pcp24.48.0000.gif">
            <a:extLst>
              <a:ext uri="{FF2B5EF4-FFF2-40B4-BE49-F238E27FC236}">
                <a16:creationId xmlns:a16="http://schemas.microsoft.com/office/drawing/2014/main" id="{58F10767-C299-D147-9218-DC6EF1B3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>
            <a:fillRect/>
          </a:stretch>
        </p:blipFill>
        <p:spPr>
          <a:xfrm>
            <a:off x="4495800" y="1417638"/>
            <a:ext cx="4276725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Monthlyprecip.jpg">
            <a:extLst>
              <a:ext uri="{FF2B5EF4-FFF2-40B4-BE49-F238E27FC236}">
                <a16:creationId xmlns:a16="http://schemas.microsoft.com/office/drawing/2014/main" id="{FA3D33B4-D6F2-D942-93E5-5F7B53F81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011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4">
            <a:extLst>
              <a:ext uri="{FF2B5EF4-FFF2-40B4-BE49-F238E27FC236}">
                <a16:creationId xmlns:a16="http://schemas.microsoft.com/office/drawing/2014/main" id="{003106B1-7080-B546-9E5C-FC4621E59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228600"/>
            <a:ext cx="8725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 dirty="0"/>
              <a:t>The Northwest Has a Mediterranean Climate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5E3E501A-1E22-4F40-96FF-3AC7C2FB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00425"/>
            <a:ext cx="247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Baseball Season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6D9E2369-F182-1F4F-BA62-E744FC5D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00425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Football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57F50EA2-4550-4549-B366-6EA8AC4BE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90913"/>
            <a:ext cx="13446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Football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159</Words>
  <Application>Microsoft Macintosh PowerPoint</Application>
  <PresentationFormat>On-screen Show (4:3)</PresentationFormat>
  <Paragraphs>23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Office Theme</vt:lpstr>
      <vt:lpstr>Document</vt:lpstr>
      <vt:lpstr>The Olympic Rain Shadow</vt:lpstr>
      <vt:lpstr>The weather of the Pacific Northwest is dominated by local weather phenomena, most forced by our regional terrain and water bodies  </vt:lpstr>
      <vt:lpstr>PowerPoint Presentation</vt:lpstr>
      <vt:lpstr>Extraordinary Precipitation Contrast</vt:lpstr>
      <vt:lpstr>Rainshadows are as important as windward enhancement</vt:lpstr>
      <vt:lpstr>Sequim:  Irrigation Needed, Cacti</vt:lpstr>
      <vt:lpstr>Annual Precipitation</vt:lpstr>
      <vt:lpstr>Rainshadows can move: depending on direction of the wind</vt:lpstr>
      <vt:lpstr>PowerPoint Presentation</vt:lpstr>
      <vt:lpstr>PowerPoint Presentation</vt:lpstr>
      <vt:lpstr>PowerPoint Presentation</vt:lpstr>
      <vt:lpstr>Most are associated with the “Pineapple Express”</vt:lpstr>
      <vt:lpstr>A Recent Devastating Pineapple Express:  November 6-7, 2006</vt:lpstr>
      <vt:lpstr>The End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Public Library Talk</dc:title>
  <dc:creator>Clifford Mass</dc:creator>
  <cp:lastModifiedBy>Clifford F. Mass</cp:lastModifiedBy>
  <cp:revision>56</cp:revision>
  <dcterms:created xsi:type="dcterms:W3CDTF">2008-11-14T19:39:13Z</dcterms:created>
  <dcterms:modified xsi:type="dcterms:W3CDTF">2022-04-19T21:08:28Z</dcterms:modified>
</cp:coreProperties>
</file>