
<file path=[Content_Types].xml><?xml version="1.0" encoding="utf-8"?>
<Types xmlns="http://schemas.openxmlformats.org/package/2006/content-types">
  <Default Extension="2"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56" r:id="rId2"/>
    <p:sldId id="257" r:id="rId3"/>
    <p:sldId id="260" r:id="rId4"/>
    <p:sldId id="258" r:id="rId5"/>
    <p:sldId id="259" r:id="rId6"/>
    <p:sldId id="261" r:id="rId7"/>
    <p:sldId id="284" r:id="rId8"/>
    <p:sldId id="262" r:id="rId9"/>
    <p:sldId id="263" r:id="rId10"/>
    <p:sldId id="264" r:id="rId11"/>
    <p:sldId id="265" r:id="rId12"/>
    <p:sldId id="267" r:id="rId13"/>
    <p:sldId id="268" r:id="rId14"/>
    <p:sldId id="269" r:id="rId15"/>
    <p:sldId id="270" r:id="rId16"/>
    <p:sldId id="271" r:id="rId17"/>
    <p:sldId id="272" r:id="rId18"/>
    <p:sldId id="332" r:id="rId19"/>
    <p:sldId id="273" r:id="rId20"/>
    <p:sldId id="313" r:id="rId21"/>
    <p:sldId id="274" r:id="rId22"/>
    <p:sldId id="333" r:id="rId23"/>
    <p:sldId id="275" r:id="rId24"/>
    <p:sldId id="278" r:id="rId25"/>
    <p:sldId id="320" r:id="rId26"/>
    <p:sldId id="281" r:id="rId27"/>
    <p:sldId id="314" r:id="rId28"/>
    <p:sldId id="282" r:id="rId29"/>
    <p:sldId id="336" r:id="rId30"/>
    <p:sldId id="353" r:id="rId31"/>
    <p:sldId id="286" r:id="rId32"/>
    <p:sldId id="362" r:id="rId33"/>
    <p:sldId id="337" r:id="rId34"/>
    <p:sldId id="283" r:id="rId35"/>
    <p:sldId id="338" r:id="rId36"/>
    <p:sldId id="287" r:id="rId37"/>
    <p:sldId id="290" r:id="rId38"/>
    <p:sldId id="339" r:id="rId39"/>
    <p:sldId id="340" r:id="rId40"/>
    <p:sldId id="291" r:id="rId41"/>
    <p:sldId id="292" r:id="rId42"/>
    <p:sldId id="293" r:id="rId43"/>
    <p:sldId id="322" r:id="rId44"/>
    <p:sldId id="294" r:id="rId45"/>
    <p:sldId id="295" r:id="rId46"/>
    <p:sldId id="349" r:id="rId47"/>
    <p:sldId id="297" r:id="rId48"/>
    <p:sldId id="323" r:id="rId49"/>
    <p:sldId id="298" r:id="rId50"/>
    <p:sldId id="361" r:id="rId51"/>
    <p:sldId id="357" r:id="rId52"/>
    <p:sldId id="358" r:id="rId53"/>
    <p:sldId id="327" r:id="rId54"/>
    <p:sldId id="355" r:id="rId55"/>
    <p:sldId id="354" r:id="rId56"/>
    <p:sldId id="328" r:id="rId57"/>
    <p:sldId id="329" r:id="rId58"/>
    <p:sldId id="356" r:id="rId59"/>
    <p:sldId id="330" r:id="rId60"/>
    <p:sldId id="331" r:id="rId61"/>
    <p:sldId id="299" r:id="rId62"/>
    <p:sldId id="359" r:id="rId63"/>
    <p:sldId id="316" r:id="rId64"/>
    <p:sldId id="324" r:id="rId65"/>
    <p:sldId id="300" r:id="rId66"/>
    <p:sldId id="363" r:id="rId67"/>
    <p:sldId id="301" r:id="rId68"/>
    <p:sldId id="317" r:id="rId69"/>
    <p:sldId id="303" r:id="rId70"/>
    <p:sldId id="304" r:id="rId71"/>
    <p:sldId id="305" r:id="rId72"/>
    <p:sldId id="306" r:id="rId73"/>
    <p:sldId id="360" r:id="rId74"/>
    <p:sldId id="307" r:id="rId75"/>
    <p:sldId id="318" r:id="rId76"/>
    <p:sldId id="364" r:id="rId77"/>
    <p:sldId id="308" r:id="rId78"/>
    <p:sldId id="309" r:id="rId79"/>
    <p:sldId id="310" r:id="rId80"/>
    <p:sldId id="311" r:id="rId81"/>
    <p:sldId id="312" r:id="rId82"/>
    <p:sldId id="350" r:id="rId83"/>
    <p:sldId id="352" r:id="rId84"/>
    <p:sldId id="351"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138"/>
    <p:restoredTop sz="94637"/>
  </p:normalViewPr>
  <p:slideViewPr>
    <p:cSldViewPr snapToGrid="0" snapToObjects="1">
      <p:cViewPr varScale="1">
        <p:scale>
          <a:sx n="102" d="100"/>
          <a:sy n="102" d="100"/>
        </p:scale>
        <p:origin x="200" y="4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3FCA7-A535-E349-8270-7251538BD45E}" type="datetimeFigureOut">
              <a:rPr lang="en-US" smtClean="0"/>
              <a:t>10/19/25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DD9E-21F4-1644-B5BD-E62943E533A2}" type="slidenum">
              <a:rPr lang="en-US" smtClean="0"/>
              <a:t>‹#›</a:t>
            </a:fld>
            <a:endParaRPr lang="en-US"/>
          </a:p>
        </p:txBody>
      </p:sp>
    </p:spTree>
    <p:extLst>
      <p:ext uri="{BB962C8B-B14F-4D97-AF65-F5344CB8AC3E}">
        <p14:creationId xmlns:p14="http://schemas.microsoft.com/office/powerpoint/2010/main" val="2882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5A72E2-4CB7-FA4B-86DB-21729FDB65D5}" type="datetimeFigureOut">
              <a:rPr lang="en-US" smtClean="0"/>
              <a:t>10/19/25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24076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0142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27615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73053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5A72E2-4CB7-FA4B-86DB-21729FDB65D5}" type="datetimeFigureOut">
              <a:rPr lang="en-US" smtClean="0"/>
              <a:t>10/19/25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93208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5A72E2-4CB7-FA4B-86DB-21729FDB65D5}" type="datetimeFigureOut">
              <a:rPr lang="en-US" smtClean="0"/>
              <a:t>10/19/25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5643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5A72E2-4CB7-FA4B-86DB-21729FDB65D5}" type="datetimeFigureOut">
              <a:rPr lang="en-US" smtClean="0"/>
              <a:t>10/19/25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5725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5A72E2-4CB7-FA4B-86DB-21729FDB65D5}" type="datetimeFigureOut">
              <a:rPr lang="en-US" smtClean="0"/>
              <a:t>10/19/25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919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A72E2-4CB7-FA4B-86DB-21729FDB65D5}" type="datetimeFigureOut">
              <a:rPr lang="en-US" smtClean="0"/>
              <a:t>10/19/25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66023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3183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93114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72E2-4CB7-FA4B-86DB-21729FDB65D5}" type="datetimeFigureOut">
              <a:rPr lang="en-US" smtClean="0"/>
              <a:t>10/19/25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0ED49-9FED-D94E-B69D-1BF9F6B4AB84}" type="slidenum">
              <a:rPr lang="en-US" smtClean="0"/>
              <a:t>‹#›</a:t>
            </a:fld>
            <a:endParaRPr lang="en-US"/>
          </a:p>
        </p:txBody>
      </p:sp>
    </p:spTree>
    <p:extLst>
      <p:ext uri="{BB962C8B-B14F-4D97-AF65-F5344CB8AC3E}">
        <p14:creationId xmlns:p14="http://schemas.microsoft.com/office/powerpoint/2010/main" val="167690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2"/><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chemeClr val="accent1"/>
                </a:solidFill>
                <a:latin typeface="+mn-lt"/>
              </a:rPr>
              <a:t>Moisture and Its Measurement</a:t>
            </a:r>
          </a:p>
        </p:txBody>
      </p:sp>
      <p:sp>
        <p:nvSpPr>
          <p:cNvPr id="3" name="Subtitle 2"/>
          <p:cNvSpPr>
            <a:spLocks noGrp="1"/>
          </p:cNvSpPr>
          <p:nvPr>
            <p:ph type="subTitle" idx="1"/>
          </p:nvPr>
        </p:nvSpPr>
        <p:spPr/>
        <p:txBody>
          <a:bodyPr>
            <a:normAutofit/>
          </a:bodyPr>
          <a:lstStyle/>
          <a:p>
            <a:r>
              <a:rPr lang="en-US" sz="3600" dirty="0"/>
              <a:t>Autumn 2025</a:t>
            </a:r>
          </a:p>
        </p:txBody>
      </p:sp>
    </p:spTree>
    <p:extLst>
      <p:ext uri="{BB962C8B-B14F-4D97-AF65-F5344CB8AC3E}">
        <p14:creationId xmlns:p14="http://schemas.microsoft.com/office/powerpoint/2010/main" val="145882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65125"/>
            <a:ext cx="11363325" cy="1325563"/>
          </a:xfrm>
        </p:spPr>
        <p:txBody>
          <a:bodyPr/>
          <a:lstStyle/>
          <a:p>
            <a:r>
              <a:rPr lang="en-US" b="1" dirty="0">
                <a:solidFill>
                  <a:schemeClr val="accent1"/>
                </a:solidFill>
                <a:latin typeface="+mn-lt"/>
              </a:rPr>
              <a:t>Vapor Pressures and Total Atmospheric Pressure</a:t>
            </a:r>
          </a:p>
        </p:txBody>
      </p:sp>
      <p:sp>
        <p:nvSpPr>
          <p:cNvPr id="3" name="Content Placeholder 2"/>
          <p:cNvSpPr>
            <a:spLocks noGrp="1"/>
          </p:cNvSpPr>
          <p:nvPr>
            <p:ph idx="1"/>
          </p:nvPr>
        </p:nvSpPr>
        <p:spPr>
          <a:xfrm>
            <a:off x="838200" y="1825625"/>
            <a:ext cx="9590070" cy="4351338"/>
          </a:xfrm>
        </p:spPr>
        <p:txBody>
          <a:bodyPr>
            <a:normAutofit/>
          </a:bodyPr>
          <a:lstStyle/>
          <a:p>
            <a:r>
              <a:rPr lang="en-US" sz="3600" dirty="0"/>
              <a:t>Note that the </a:t>
            </a:r>
            <a:r>
              <a:rPr lang="en-US" sz="3600" b="1" dirty="0"/>
              <a:t>total atmospheric pressure </a:t>
            </a:r>
            <a:r>
              <a:rPr lang="en-US" sz="3600" dirty="0"/>
              <a:t>we experience is the SUM of the vapor pressures of all the gases around us.</a:t>
            </a:r>
          </a:p>
          <a:p>
            <a:r>
              <a:rPr lang="en-US" sz="4000" b="1" dirty="0">
                <a:solidFill>
                  <a:schemeClr val="accent1"/>
                </a:solidFill>
              </a:rPr>
              <a:t>Total atmospheric pressure = Vapor Pressure of N</a:t>
            </a:r>
            <a:r>
              <a:rPr lang="en-US" sz="4000" b="1" baseline="-25000" dirty="0">
                <a:solidFill>
                  <a:schemeClr val="accent1"/>
                </a:solidFill>
              </a:rPr>
              <a:t>2</a:t>
            </a:r>
            <a:r>
              <a:rPr lang="en-US" sz="4000" b="1" dirty="0">
                <a:solidFill>
                  <a:schemeClr val="accent1"/>
                </a:solidFill>
              </a:rPr>
              <a:t> + Vapor Pressure of O</a:t>
            </a:r>
            <a:r>
              <a:rPr lang="en-US" sz="4000" b="1" baseline="-25000" dirty="0">
                <a:solidFill>
                  <a:schemeClr val="accent1"/>
                </a:solidFill>
              </a:rPr>
              <a:t>2</a:t>
            </a:r>
            <a:r>
              <a:rPr lang="en-US" sz="4000" b="1" dirty="0">
                <a:solidFill>
                  <a:schemeClr val="accent1"/>
                </a:solidFill>
              </a:rPr>
              <a:t>+ Vapor Pressure of </a:t>
            </a:r>
            <a:r>
              <a:rPr lang="en-US" sz="4000" b="1" dirty="0" err="1">
                <a:solidFill>
                  <a:schemeClr val="accent1"/>
                </a:solidFill>
              </a:rPr>
              <a:t>Ar</a:t>
            </a:r>
            <a:r>
              <a:rPr lang="en-US" sz="4000" b="1" dirty="0">
                <a:solidFill>
                  <a:schemeClr val="accent1"/>
                </a:solidFill>
              </a:rPr>
              <a:t> + Vapor Pressure of H</a:t>
            </a:r>
            <a:r>
              <a:rPr lang="en-US" sz="4000" b="1" baseline="-25000" dirty="0">
                <a:solidFill>
                  <a:schemeClr val="accent1"/>
                </a:solidFill>
              </a:rPr>
              <a:t>2</a:t>
            </a:r>
            <a:r>
              <a:rPr lang="en-US" sz="4000" b="1" dirty="0">
                <a:solidFill>
                  <a:schemeClr val="accent1"/>
                </a:solidFill>
              </a:rPr>
              <a:t>0 vapor+ …</a:t>
            </a:r>
          </a:p>
        </p:txBody>
      </p:sp>
    </p:spTree>
    <p:extLst>
      <p:ext uri="{BB962C8B-B14F-4D97-AF65-F5344CB8AC3E}">
        <p14:creationId xmlns:p14="http://schemas.microsoft.com/office/powerpoint/2010/main" val="147242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631079" y="1433260"/>
            <a:ext cx="6313611" cy="4657368"/>
          </a:xfrm>
        </p:spPr>
        <p:txBody>
          <a:bodyPr>
            <a:noAutofit/>
          </a:bodyPr>
          <a:lstStyle/>
          <a:p>
            <a:r>
              <a:rPr lang="en-US" sz="3200" b="1" dirty="0"/>
              <a:t>What if we raised the temperature of the water?</a:t>
            </a:r>
          </a:p>
          <a:p>
            <a:r>
              <a:rPr lang="en-US" sz="3200" b="1" dirty="0"/>
              <a:t> The water molecules in the water would speed up.</a:t>
            </a:r>
          </a:p>
          <a:p>
            <a:r>
              <a:rPr lang="en-US" sz="3200" b="1" dirty="0"/>
              <a:t>The rate of escape from the liquid would INCREASE.</a:t>
            </a:r>
          </a:p>
          <a:p>
            <a:r>
              <a:rPr lang="en-US" sz="3200" b="1" dirty="0"/>
              <a:t>More would go out into the air until a new equilibrium was established, with MORE water vapor molecules in the air than before.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78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838200" y="1825625"/>
            <a:ext cx="5784454" cy="4657368"/>
          </a:xfrm>
        </p:spPr>
        <p:txBody>
          <a:bodyPr>
            <a:normAutofit lnSpcReduction="10000"/>
          </a:bodyPr>
          <a:lstStyle/>
          <a:p>
            <a:r>
              <a:rPr lang="en-US" sz="3600" dirty="0"/>
              <a:t>A new </a:t>
            </a:r>
            <a:r>
              <a:rPr lang="en-US" sz="3600" b="1" dirty="0"/>
              <a:t>HIGHER</a:t>
            </a:r>
            <a:r>
              <a:rPr lang="en-US" sz="3600" dirty="0"/>
              <a:t> saturation vapor pressure would occur.</a:t>
            </a:r>
          </a:p>
          <a:p>
            <a:r>
              <a:rPr lang="en-US" sz="3600" dirty="0"/>
              <a:t> To say it another way, the saturation vapor pressure increases with temperature</a:t>
            </a:r>
          </a:p>
          <a:p>
            <a:r>
              <a:rPr lang="en-US" sz="3600" dirty="0"/>
              <a:t>Or another way, </a:t>
            </a:r>
            <a:r>
              <a:rPr lang="en-US" sz="3600" b="1" dirty="0"/>
              <a:t>the amount of water vapor in a volume above liquid water increases with temperature.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75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67693" cy="662291"/>
          </a:xfrm>
        </p:spPr>
        <p:txBody>
          <a:bodyPr>
            <a:normAutofit fontScale="90000"/>
          </a:bodyPr>
          <a:lstStyle/>
          <a:p>
            <a:r>
              <a:rPr lang="en-US" b="1" dirty="0">
                <a:solidFill>
                  <a:schemeClr val="tx2"/>
                </a:solidFill>
                <a:latin typeface="+mn-lt"/>
              </a:rPr>
              <a:t>Sloppy Language</a:t>
            </a:r>
          </a:p>
        </p:txBody>
      </p:sp>
      <p:sp>
        <p:nvSpPr>
          <p:cNvPr id="3" name="Content Placeholder 2"/>
          <p:cNvSpPr>
            <a:spLocks noGrp="1"/>
          </p:cNvSpPr>
          <p:nvPr>
            <p:ph idx="1"/>
          </p:nvPr>
        </p:nvSpPr>
        <p:spPr>
          <a:xfrm>
            <a:off x="604025" y="1141819"/>
            <a:ext cx="6959885" cy="4351338"/>
          </a:xfrm>
        </p:spPr>
        <p:txBody>
          <a:bodyPr>
            <a:noAutofit/>
          </a:bodyPr>
          <a:lstStyle/>
          <a:p>
            <a:r>
              <a:rPr lang="en-US" sz="3600" dirty="0"/>
              <a:t>One way this idea is often expressed is by saying that </a:t>
            </a:r>
            <a:r>
              <a:rPr lang="en-US" sz="3600" b="1" dirty="0"/>
              <a:t>warm air can </a:t>
            </a:r>
            <a:r>
              <a:rPr lang="en-US" sz="3600" b="1" dirty="0">
                <a:solidFill>
                  <a:srgbClr val="FF0000"/>
                </a:solidFill>
              </a:rPr>
              <a:t>hold</a:t>
            </a:r>
            <a:r>
              <a:rPr lang="en-US" sz="3600" b="1" dirty="0"/>
              <a:t> more water vapor than cold air</a:t>
            </a:r>
          </a:p>
          <a:p>
            <a:r>
              <a:rPr lang="en-US" sz="3600" b="1" dirty="0">
                <a:solidFill>
                  <a:srgbClr val="FF0000"/>
                </a:solidFill>
              </a:rPr>
              <a:t>BUT NOTHING IS HOLDING ANYTHING.</a:t>
            </a:r>
          </a:p>
          <a:p>
            <a:r>
              <a:rPr lang="en-US" sz="3600" dirty="0"/>
              <a:t>We would have the same water vapor pressure if there was no other gas above the liquid.</a:t>
            </a:r>
          </a:p>
          <a:p>
            <a:r>
              <a:rPr lang="en-US" sz="3600" dirty="0"/>
              <a:t>Perhaps “contain” is a better word.</a:t>
            </a:r>
          </a:p>
        </p:txBody>
      </p:sp>
      <p:sp>
        <p:nvSpPr>
          <p:cNvPr id="4" name="Oval 3"/>
          <p:cNvSpPr/>
          <p:nvPr/>
        </p:nvSpPr>
        <p:spPr>
          <a:xfrm>
            <a:off x="7798085" y="1690688"/>
            <a:ext cx="3287730" cy="3452117"/>
          </a:xfrm>
          <a:prstGeom prst="ellipse">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Hold</a:t>
            </a:r>
          </a:p>
        </p:txBody>
      </p:sp>
      <p:cxnSp>
        <p:nvCxnSpPr>
          <p:cNvPr id="6" name="Straight Connector 5"/>
          <p:cNvCxnSpPr/>
          <p:nvPr/>
        </p:nvCxnSpPr>
        <p:spPr>
          <a:xfrm>
            <a:off x="8404261" y="2126751"/>
            <a:ext cx="2332233" cy="2352782"/>
          </a:xfrm>
          <a:prstGeom prst="line">
            <a:avLst/>
          </a:prstGeom>
          <a:ln w="1238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88" y="2645987"/>
            <a:ext cx="4750942" cy="1325563"/>
          </a:xfrm>
        </p:spPr>
        <p:txBody>
          <a:bodyPr>
            <a:normAutofit fontScale="90000"/>
          </a:bodyPr>
          <a:lstStyle/>
          <a:p>
            <a:r>
              <a:rPr lang="en-US" b="1" dirty="0">
                <a:solidFill>
                  <a:srgbClr val="FF0000"/>
                </a:solidFill>
                <a:latin typeface="+mn-lt"/>
              </a:rPr>
              <a:t>Quantitatively</a:t>
            </a:r>
            <a:r>
              <a:rPr lang="en-US" b="1" dirty="0">
                <a:solidFill>
                  <a:schemeClr val="accent1"/>
                </a:solidFill>
                <a:latin typeface="+mn-lt"/>
              </a:rPr>
              <a:t>:  How Does the Maximum Amount of Water Vapor that Can be Contained in a Volume Increase with Temperature? </a:t>
            </a:r>
            <a:br>
              <a:rPr lang="en-US" dirty="0"/>
            </a:br>
            <a:br>
              <a:rPr lang="en-US" dirty="0"/>
            </a:br>
            <a:r>
              <a:rPr lang="en-US" dirty="0"/>
              <a:t> </a:t>
            </a:r>
            <a:r>
              <a:rPr lang="en-US" b="1" dirty="0">
                <a:latin typeface="+mn-lt"/>
              </a:rPr>
              <a:t>EXPONENTIALLY!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949" y="379145"/>
            <a:ext cx="5803900" cy="6210300"/>
          </a:xfrm>
          <a:prstGeom prst="rect">
            <a:avLst/>
          </a:prstGeom>
        </p:spPr>
      </p:pic>
    </p:spTree>
    <p:extLst>
      <p:ext uri="{BB962C8B-B14F-4D97-AF65-F5344CB8AC3E}">
        <p14:creationId xmlns:p14="http://schemas.microsoft.com/office/powerpoint/2010/main" val="1317604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20811" cy="4864421"/>
          </a:xfrm>
        </p:spPr>
        <p:txBody>
          <a:bodyPr/>
          <a:lstStyle/>
          <a:p>
            <a:r>
              <a:rPr lang="en-US" b="1" dirty="0">
                <a:solidFill>
                  <a:schemeClr val="accent1"/>
                </a:solidFill>
                <a:latin typeface="+mn-lt"/>
              </a:rPr>
              <a:t>At 35C (95F) the saturation vapor pressure is 4x more than at 10C (50F)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0" y="621665"/>
            <a:ext cx="5485225" cy="5869312"/>
          </a:xfrm>
        </p:spPr>
      </p:pic>
    </p:spTree>
    <p:extLst>
      <p:ext uri="{BB962C8B-B14F-4D97-AF65-F5344CB8AC3E}">
        <p14:creationId xmlns:p14="http://schemas.microsoft.com/office/powerpoint/2010/main" val="799331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66" y="2742459"/>
            <a:ext cx="4966699" cy="1325563"/>
          </a:xfrm>
        </p:spPr>
        <p:txBody>
          <a:bodyPr>
            <a:normAutofit fontScale="90000"/>
          </a:bodyPr>
          <a:lstStyle/>
          <a:p>
            <a:r>
              <a:rPr lang="en-US" b="1" dirty="0">
                <a:solidFill>
                  <a:schemeClr val="accent1"/>
                </a:solidFill>
                <a:latin typeface="+mn-lt"/>
              </a:rPr>
              <a:t>What happens when the saturation vapor pressure of water equals atmospheric pressure?  </a:t>
            </a:r>
            <a:br>
              <a:rPr lang="en-US" b="1" dirty="0">
                <a:solidFill>
                  <a:schemeClr val="accent1"/>
                </a:solidFill>
                <a:latin typeface="+mn-lt"/>
              </a:rPr>
            </a:br>
            <a:br>
              <a:rPr lang="en-US" b="1" dirty="0">
                <a:solidFill>
                  <a:schemeClr val="accent1"/>
                </a:solidFill>
                <a:latin typeface="+mn-lt"/>
              </a:rPr>
            </a:br>
            <a:r>
              <a:rPr lang="en-US" b="1" dirty="0">
                <a:solidFill>
                  <a:srgbClr val="FF0000"/>
                </a:solidFill>
                <a:latin typeface="+mn-lt"/>
              </a:rPr>
              <a:t>You get boiling!</a:t>
            </a:r>
            <a:br>
              <a:rPr lang="en-US" b="1" dirty="0">
                <a:latin typeface="+mn-lt"/>
              </a:rPr>
            </a:br>
            <a:r>
              <a:rPr lang="en-US" b="1" dirty="0">
                <a:latin typeface="+mn-lt"/>
              </a:rPr>
              <a:t>For typical atmospheric pressure (~ 1000 </a:t>
            </a:r>
            <a:r>
              <a:rPr lang="en-US" b="1" dirty="0" err="1">
                <a:latin typeface="+mn-lt"/>
              </a:rPr>
              <a:t>hPa</a:t>
            </a:r>
            <a:r>
              <a:rPr lang="en-US" b="1" dirty="0">
                <a:latin typeface="+mn-lt"/>
              </a:rPr>
              <a:t>) that occurs around 100°C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565" y="1027416"/>
            <a:ext cx="6351435" cy="4755650"/>
          </a:xfrm>
          <a:prstGeom prst="rect">
            <a:avLst/>
          </a:prstGeom>
        </p:spPr>
      </p:pic>
    </p:spTree>
    <p:extLst>
      <p:ext uri="{BB962C8B-B14F-4D97-AF65-F5344CB8AC3E}">
        <p14:creationId xmlns:p14="http://schemas.microsoft.com/office/powerpoint/2010/main" val="60161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As long as atmospheric pressure is greater than saturation vapor pressure bubbles of water vapor can not grow.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9349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But as soon as the saturation vapor pressure equals the atmospheric pressure, the bubbles expand explosively……boiling has begun!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3850134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26"/>
            <a:ext cx="11528611" cy="1325563"/>
          </a:xfrm>
        </p:spPr>
        <p:txBody>
          <a:bodyPr>
            <a:normAutofit fontScale="90000"/>
          </a:bodyPr>
          <a:lstStyle/>
          <a:p>
            <a:r>
              <a:rPr lang="en-US" b="1" dirty="0">
                <a:latin typeface="+mn-lt"/>
              </a:rPr>
              <a:t>If atmospheric pressure is lower than 1000 </a:t>
            </a:r>
            <a:r>
              <a:rPr lang="en-US" b="1" dirty="0" err="1">
                <a:latin typeface="+mn-lt"/>
              </a:rPr>
              <a:t>hPa</a:t>
            </a:r>
            <a:r>
              <a:rPr lang="en-US" b="1" dirty="0">
                <a:latin typeface="+mn-lt"/>
              </a:rPr>
              <a:t>, the temperature of boiling is also lower.</a:t>
            </a:r>
            <a:r>
              <a:rPr lang="en-US" sz="1200" b="1" dirty="0">
                <a:solidFill>
                  <a:schemeClr val="accent1"/>
                </a:solidFill>
              </a:rPr>
              <a:t>.  </a:t>
            </a:r>
            <a:br>
              <a:rPr lang="en-US" sz="1200" b="1" dirty="0">
                <a:solidFill>
                  <a:schemeClr val="accent1"/>
                </a:solidFill>
              </a:rPr>
            </a:br>
            <a:br>
              <a:rPr lang="en-US" sz="1200" b="1" dirty="0">
                <a:solidFill>
                  <a:schemeClr val="accent1"/>
                </a:solidFill>
              </a:rPr>
            </a:br>
            <a:r>
              <a:rPr lang="en-US" b="1" dirty="0">
                <a:solidFill>
                  <a:schemeClr val="accent1"/>
                </a:solidFill>
                <a:latin typeface="+mn-lt"/>
              </a:rPr>
              <a:t>Why? the saturation vapor pressure needed to equal atmospheric pressure is less.  Since saturation vapor pressure depends on T, a lower temperature is required.</a:t>
            </a:r>
          </a:p>
        </p:txBody>
      </p:sp>
      <p:sp>
        <p:nvSpPr>
          <p:cNvPr id="3" name="Content Placeholder 2"/>
          <p:cNvSpPr>
            <a:spLocks noGrp="1"/>
          </p:cNvSpPr>
          <p:nvPr>
            <p:ph idx="1"/>
          </p:nvPr>
        </p:nvSpPr>
        <p:spPr>
          <a:xfrm>
            <a:off x="457200" y="3778809"/>
            <a:ext cx="4812587" cy="4351338"/>
          </a:xfrm>
        </p:spPr>
        <p:txBody>
          <a:bodyPr/>
          <a:lstStyle/>
          <a:p>
            <a:r>
              <a:rPr lang="en-US" sz="3200" dirty="0"/>
              <a:t>At the top of Mt. Everest (about 29K feet ASL) water boils at </a:t>
            </a:r>
            <a:r>
              <a:rPr lang="en-US" sz="3200" b="1" dirty="0"/>
              <a:t>70C (160F)</a:t>
            </a:r>
          </a:p>
          <a:p>
            <a:r>
              <a:rPr lang="en-US" sz="3200" dirty="0"/>
              <a:t>Denver:  </a:t>
            </a:r>
            <a:r>
              <a:rPr lang="en-US" sz="3200" b="1" dirty="0"/>
              <a:t>95C, 203F</a:t>
            </a:r>
            <a:r>
              <a:rPr lang="en-US" sz="3200" dirty="0"/>
              <a:t>, not 212</a:t>
            </a:r>
            <a:r>
              <a:rPr lang="en-US" dirty="0"/>
              <a:t>!</a:t>
            </a:r>
          </a:p>
        </p:txBody>
      </p:sp>
      <p:pic>
        <p:nvPicPr>
          <p:cNvPr id="6" name="Picture 5">
            <a:extLst>
              <a:ext uri="{FF2B5EF4-FFF2-40B4-BE49-F238E27FC236}">
                <a16:creationId xmlns:a16="http://schemas.microsoft.com/office/drawing/2014/main" id="{DDC82711-CD5B-384F-A48D-CB28C2A1674F}"/>
              </a:ext>
            </a:extLst>
          </p:cNvPr>
          <p:cNvPicPr>
            <a:picLocks noChangeAspect="1"/>
          </p:cNvPicPr>
          <p:nvPr/>
        </p:nvPicPr>
        <p:blipFill rotWithShape="1">
          <a:blip r:embed="rId2"/>
          <a:srcRect b="50626"/>
          <a:stretch/>
        </p:blipFill>
        <p:spPr>
          <a:xfrm>
            <a:off x="6401315" y="3539609"/>
            <a:ext cx="4003074" cy="2972402"/>
          </a:xfrm>
          <a:prstGeom prst="rect">
            <a:avLst/>
          </a:prstGeom>
        </p:spPr>
      </p:pic>
    </p:spTree>
    <p:extLst>
      <p:ext uri="{BB962C8B-B14F-4D97-AF65-F5344CB8AC3E}">
        <p14:creationId xmlns:p14="http://schemas.microsoft.com/office/powerpoint/2010/main" val="58924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H</a:t>
            </a:r>
            <a:r>
              <a:rPr lang="en-US" b="1" baseline="-25000" dirty="0">
                <a:solidFill>
                  <a:schemeClr val="accent1"/>
                </a:solidFill>
                <a:latin typeface="+mn-lt"/>
              </a:rPr>
              <a:t>2</a:t>
            </a:r>
            <a:r>
              <a:rPr lang="en-US" b="1" dirty="0">
                <a:solidFill>
                  <a:schemeClr val="accent1"/>
                </a:solidFill>
                <a:latin typeface="+mn-lt"/>
              </a:rPr>
              <a:t>0 vapor plays a </a:t>
            </a:r>
            <a:r>
              <a:rPr lang="en-US" b="1" u="sng" dirty="0">
                <a:solidFill>
                  <a:schemeClr val="accent1"/>
                </a:solidFill>
                <a:latin typeface="+mn-lt"/>
              </a:rPr>
              <a:t>critical role </a:t>
            </a:r>
            <a:r>
              <a:rPr lang="en-US" b="1" dirty="0">
                <a:solidFill>
                  <a:schemeClr val="accent1"/>
                </a:solidFill>
                <a:latin typeface="+mn-lt"/>
              </a:rPr>
              <a:t>in the atmosphere</a:t>
            </a:r>
          </a:p>
        </p:txBody>
      </p:sp>
      <p:sp>
        <p:nvSpPr>
          <p:cNvPr id="3" name="Content Placeholder 2"/>
          <p:cNvSpPr>
            <a:spLocks noGrp="1"/>
          </p:cNvSpPr>
          <p:nvPr>
            <p:ph idx="1"/>
          </p:nvPr>
        </p:nvSpPr>
        <p:spPr>
          <a:xfrm>
            <a:off x="609600" y="1835150"/>
            <a:ext cx="6196914" cy="4351338"/>
          </a:xfrm>
        </p:spPr>
        <p:txBody>
          <a:bodyPr>
            <a:normAutofit/>
          </a:bodyPr>
          <a:lstStyle/>
          <a:p>
            <a:r>
              <a:rPr lang="en-US" sz="3600" b="1" dirty="0"/>
              <a:t>Controls clouds and precipitation</a:t>
            </a:r>
          </a:p>
          <a:p>
            <a:r>
              <a:rPr lang="en-US" sz="3600" b="1" dirty="0"/>
              <a:t>Moves energy horizontally and vertically</a:t>
            </a:r>
          </a:p>
          <a:p>
            <a:r>
              <a:rPr lang="en-US" sz="3600" b="1" dirty="0"/>
              <a:t>Influences temperature</a:t>
            </a:r>
          </a:p>
          <a:p>
            <a:r>
              <a:rPr lang="en-US" sz="3600" b="1" dirty="0"/>
              <a:t>Major greenhouse gas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114" y="1690688"/>
            <a:ext cx="4339055" cy="3249827"/>
          </a:xfrm>
          <a:prstGeom prst="rect">
            <a:avLst/>
          </a:prstGeom>
        </p:spPr>
      </p:pic>
    </p:spTree>
    <p:extLst>
      <p:ext uri="{BB962C8B-B14F-4D97-AF65-F5344CB8AC3E}">
        <p14:creationId xmlns:p14="http://schemas.microsoft.com/office/powerpoint/2010/main" val="49832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E773-B03D-8744-BB57-AAB7DD7F147F}"/>
              </a:ext>
            </a:extLst>
          </p:cNvPr>
          <p:cNvSpPr>
            <a:spLocks noGrp="1"/>
          </p:cNvSpPr>
          <p:nvPr>
            <p:ph type="title"/>
          </p:nvPr>
        </p:nvSpPr>
        <p:spPr/>
        <p:txBody>
          <a:bodyPr/>
          <a:lstStyle/>
          <a:p>
            <a:r>
              <a:rPr lang="en-US" b="1" dirty="0">
                <a:solidFill>
                  <a:schemeClr val="tx2"/>
                </a:solidFill>
                <a:latin typeface="+mn-lt"/>
              </a:rPr>
              <a:t>Cooking While High</a:t>
            </a:r>
          </a:p>
        </p:txBody>
      </p:sp>
      <p:sp>
        <p:nvSpPr>
          <p:cNvPr id="3" name="Content Placeholder 2">
            <a:extLst>
              <a:ext uri="{FF2B5EF4-FFF2-40B4-BE49-F238E27FC236}">
                <a16:creationId xmlns:a16="http://schemas.microsoft.com/office/drawing/2014/main" id="{4DA587C2-B52F-DD43-BE39-EEA884B0063C}"/>
              </a:ext>
            </a:extLst>
          </p:cNvPr>
          <p:cNvSpPr>
            <a:spLocks noGrp="1"/>
          </p:cNvSpPr>
          <p:nvPr>
            <p:ph idx="1"/>
          </p:nvPr>
        </p:nvSpPr>
        <p:spPr/>
        <p:txBody>
          <a:bodyPr/>
          <a:lstStyle/>
          <a:p>
            <a:pPr marL="0" indent="0">
              <a:buNone/>
            </a:pPr>
            <a:r>
              <a:rPr lang="en-US" sz="3200" b="1" dirty="0"/>
              <a:t>This explain high-altitude cooking instructions for some recipes…need to cook longer to make up for lower boiling temperature</a:t>
            </a:r>
          </a:p>
          <a:p>
            <a:endParaRPr lang="en-US" dirty="0"/>
          </a:p>
        </p:txBody>
      </p:sp>
      <p:pic>
        <p:nvPicPr>
          <p:cNvPr id="4" name="Picture 3">
            <a:extLst>
              <a:ext uri="{FF2B5EF4-FFF2-40B4-BE49-F238E27FC236}">
                <a16:creationId xmlns:a16="http://schemas.microsoft.com/office/drawing/2014/main" id="{1574C84C-17AE-824E-844E-60AD2D9C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013" y="3027744"/>
            <a:ext cx="5862392" cy="3149219"/>
          </a:xfrm>
          <a:prstGeom prst="rect">
            <a:avLst/>
          </a:prstGeom>
        </p:spPr>
      </p:pic>
    </p:spTree>
    <p:extLst>
      <p:ext uri="{BB962C8B-B14F-4D97-AF65-F5344CB8AC3E}">
        <p14:creationId xmlns:p14="http://schemas.microsoft.com/office/powerpoint/2010/main" val="239585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Needs to be patient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0104" y="1572419"/>
            <a:ext cx="6291792" cy="4718844"/>
          </a:xfrm>
        </p:spPr>
      </p:pic>
    </p:spTree>
    <p:extLst>
      <p:ext uri="{BB962C8B-B14F-4D97-AF65-F5344CB8AC3E}">
        <p14:creationId xmlns:p14="http://schemas.microsoft.com/office/powerpoint/2010/main" val="123788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1A58-732C-F744-B340-539035837401}"/>
              </a:ext>
            </a:extLst>
          </p:cNvPr>
          <p:cNvSpPr>
            <a:spLocks noGrp="1"/>
          </p:cNvSpPr>
          <p:nvPr>
            <p:ph type="title"/>
          </p:nvPr>
        </p:nvSpPr>
        <p:spPr>
          <a:xfrm>
            <a:off x="838200" y="507168"/>
            <a:ext cx="10515600" cy="1325563"/>
          </a:xfrm>
        </p:spPr>
        <p:txBody>
          <a:bodyPr/>
          <a:lstStyle/>
          <a:p>
            <a:r>
              <a:rPr lang="en-US" dirty="0">
                <a:solidFill>
                  <a:schemeClr val="accent1"/>
                </a:solidFill>
                <a:latin typeface="+mn-lt"/>
              </a:rPr>
              <a:t>Measures of Water Vapor in the Atmosphere</a:t>
            </a:r>
          </a:p>
        </p:txBody>
      </p:sp>
      <p:sp>
        <p:nvSpPr>
          <p:cNvPr id="3" name="Content Placeholder 2">
            <a:extLst>
              <a:ext uri="{FF2B5EF4-FFF2-40B4-BE49-F238E27FC236}">
                <a16:creationId xmlns:a16="http://schemas.microsoft.com/office/drawing/2014/main" id="{658FC792-AE08-2241-8408-9A2C1DB6443E}"/>
              </a:ext>
            </a:extLst>
          </p:cNvPr>
          <p:cNvSpPr>
            <a:spLocks noGrp="1"/>
          </p:cNvSpPr>
          <p:nvPr>
            <p:ph idx="1"/>
          </p:nvPr>
        </p:nvSpPr>
        <p:spPr>
          <a:xfrm>
            <a:off x="1459637" y="1896262"/>
            <a:ext cx="9495408" cy="1254926"/>
          </a:xfrm>
        </p:spPr>
        <p:txBody>
          <a:bodyPr>
            <a:normAutofit/>
          </a:bodyPr>
          <a:lstStyle/>
          <a:p>
            <a:pPr marL="0" indent="0">
              <a:buNone/>
            </a:pPr>
            <a:r>
              <a:rPr lang="en-US" sz="3600" dirty="0"/>
              <a:t>Meteorologists have quite a collection of them!</a:t>
            </a:r>
          </a:p>
        </p:txBody>
      </p:sp>
      <p:pic>
        <p:nvPicPr>
          <p:cNvPr id="5" name="Picture 4" descr="A close up of a sandy beach&#10;&#10;Description automatically generated">
            <a:extLst>
              <a:ext uri="{FF2B5EF4-FFF2-40B4-BE49-F238E27FC236}">
                <a16:creationId xmlns:a16="http://schemas.microsoft.com/office/drawing/2014/main" id="{3E1AF88C-61FE-EE40-9BAB-4E1DC98FE404}"/>
              </a:ext>
            </a:extLst>
          </p:cNvPr>
          <p:cNvPicPr>
            <a:picLocks noChangeAspect="1"/>
          </p:cNvPicPr>
          <p:nvPr/>
        </p:nvPicPr>
        <p:blipFill>
          <a:blip r:embed="rId2"/>
          <a:stretch>
            <a:fillRect/>
          </a:stretch>
        </p:blipFill>
        <p:spPr>
          <a:xfrm>
            <a:off x="3314884" y="2910705"/>
            <a:ext cx="4334501" cy="3259276"/>
          </a:xfrm>
          <a:prstGeom prst="rect">
            <a:avLst/>
          </a:prstGeom>
        </p:spPr>
      </p:pic>
    </p:spTree>
    <p:extLst>
      <p:ext uri="{BB962C8B-B14F-4D97-AF65-F5344CB8AC3E}">
        <p14:creationId xmlns:p14="http://schemas.microsoft.com/office/powerpoint/2010/main" val="165668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Vapor Pressure:  Not on Your TV News</a:t>
            </a:r>
          </a:p>
        </p:txBody>
      </p:sp>
      <p:sp>
        <p:nvSpPr>
          <p:cNvPr id="3" name="Content Placeholder 2"/>
          <p:cNvSpPr>
            <a:spLocks noGrp="1"/>
          </p:cNvSpPr>
          <p:nvPr>
            <p:ph idx="1"/>
          </p:nvPr>
        </p:nvSpPr>
        <p:spPr>
          <a:xfrm>
            <a:off x="838201" y="1825625"/>
            <a:ext cx="3220092" cy="4351338"/>
          </a:xfrm>
        </p:spPr>
        <p:txBody>
          <a:bodyPr/>
          <a:lstStyle/>
          <a:p>
            <a:pPr marL="0" indent="0">
              <a:buNone/>
            </a:pPr>
            <a:r>
              <a:rPr lang="en-US" sz="3600" b="1" dirty="0">
                <a:solidFill>
                  <a:schemeClr val="accent1"/>
                </a:solidFill>
              </a:rPr>
              <a:t>H</a:t>
            </a:r>
            <a:r>
              <a:rPr lang="en-US" sz="3600" b="1" baseline="-25000" dirty="0">
                <a:solidFill>
                  <a:schemeClr val="accent1"/>
                </a:solidFill>
              </a:rPr>
              <a:t>2</a:t>
            </a:r>
            <a:r>
              <a:rPr lang="en-US" sz="3600" b="1" dirty="0">
                <a:solidFill>
                  <a:schemeClr val="accent1"/>
                </a:solidFill>
              </a:rPr>
              <a:t>0 vapor pressure</a:t>
            </a:r>
            <a:r>
              <a:rPr lang="en-US" sz="3600" dirty="0"/>
              <a:t>:  air pressure contribution of water vapor only (</a:t>
            </a:r>
            <a:r>
              <a:rPr lang="en-US" sz="3600" dirty="0" err="1"/>
              <a:t>hPa</a:t>
            </a:r>
            <a:r>
              <a:rPr lang="en-US" sz="3600" dirty="0"/>
              <a:t>)</a:t>
            </a:r>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13251" y="1332319"/>
            <a:ext cx="7289743" cy="5138517"/>
          </a:xfrm>
          <a:prstGeom prst="rect">
            <a:avLst/>
          </a:prstGeom>
        </p:spPr>
      </p:pic>
    </p:spTree>
    <p:extLst>
      <p:ext uri="{BB962C8B-B14F-4D97-AF65-F5344CB8AC3E}">
        <p14:creationId xmlns:p14="http://schemas.microsoft.com/office/powerpoint/2010/main" val="226143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62" y="1292011"/>
            <a:ext cx="11454714" cy="1325563"/>
          </a:xfrm>
        </p:spPr>
        <p:txBody>
          <a:bodyPr>
            <a:normAutofit fontScale="90000"/>
          </a:bodyPr>
          <a:lstStyle/>
          <a:p>
            <a:r>
              <a:rPr lang="en-US" b="1" dirty="0">
                <a:solidFill>
                  <a:schemeClr val="accent1"/>
                </a:solidFill>
                <a:latin typeface="+mn-lt"/>
              </a:rPr>
              <a:t>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RH varies during the 24-h day:  lower during the day when temps are high, higher in early morning when temps are low</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2883039" y="3873454"/>
            <a:ext cx="3961995" cy="2515155"/>
          </a:xfrm>
          <a:prstGeom prst="rect">
            <a:avLst/>
          </a:prstGeom>
        </p:spPr>
      </p:pic>
      <p:sp>
        <p:nvSpPr>
          <p:cNvPr id="3" name="TextBox 2">
            <a:extLst>
              <a:ext uri="{FF2B5EF4-FFF2-40B4-BE49-F238E27FC236}">
                <a16:creationId xmlns:a16="http://schemas.microsoft.com/office/drawing/2014/main" id="{148846A9-A657-DE84-2B66-D853BE34A4A1}"/>
              </a:ext>
            </a:extLst>
          </p:cNvPr>
          <p:cNvSpPr txBox="1"/>
          <p:nvPr/>
        </p:nvSpPr>
        <p:spPr>
          <a:xfrm>
            <a:off x="7268308" y="4044460"/>
            <a:ext cx="4196861" cy="2246769"/>
          </a:xfrm>
          <a:prstGeom prst="rect">
            <a:avLst/>
          </a:prstGeom>
          <a:noFill/>
        </p:spPr>
        <p:txBody>
          <a:bodyPr wrap="square" rtlCol="0">
            <a:spAutoFit/>
          </a:bodyPr>
          <a:lstStyle/>
          <a:p>
            <a:r>
              <a:rPr lang="en-US" sz="2800" dirty="0"/>
              <a:t>During the day, when it is warmer, the saturation vapor pressure is higher, so max amount of H2O vapor it can hold is higher.</a:t>
            </a:r>
          </a:p>
        </p:txBody>
      </p:sp>
    </p:spTree>
    <p:extLst>
      <p:ext uri="{BB962C8B-B14F-4D97-AF65-F5344CB8AC3E}">
        <p14:creationId xmlns:p14="http://schemas.microsoft.com/office/powerpoint/2010/main" val="1878222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D258-717A-6141-8E2A-5BD8A787A9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CEB92F-E9E6-6346-829E-9099425CE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7C83FD-FBF3-FF4B-A7BE-A8F053ADA86F}"/>
              </a:ext>
            </a:extLst>
          </p:cNvPr>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1431661" y="445712"/>
            <a:ext cx="9349947" cy="5935537"/>
          </a:xfrm>
          <a:prstGeom prst="rect">
            <a:avLst/>
          </a:prstGeom>
        </p:spPr>
      </p:pic>
    </p:spTree>
    <p:extLst>
      <p:ext uri="{BB962C8B-B14F-4D97-AF65-F5344CB8AC3E}">
        <p14:creationId xmlns:p14="http://schemas.microsoft.com/office/powerpoint/2010/main" val="217911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 (T</a:t>
            </a:r>
            <a:r>
              <a:rPr lang="en-US" b="1" baseline="-25000" dirty="0">
                <a:solidFill>
                  <a:schemeClr val="accent1"/>
                </a:solidFill>
                <a:latin typeface="+mn-lt"/>
              </a:rPr>
              <a:t>d</a:t>
            </a:r>
            <a:r>
              <a:rPr lang="en-US" b="1" dirty="0">
                <a:solidFill>
                  <a:schemeClr val="accent1"/>
                </a:solidFill>
                <a:latin typeface="+mn-lt"/>
              </a:rPr>
              <a:t>) or Dew Point Temperature</a:t>
            </a:r>
          </a:p>
        </p:txBody>
      </p:sp>
      <p:sp>
        <p:nvSpPr>
          <p:cNvPr id="3" name="Content Placeholder 2"/>
          <p:cNvSpPr>
            <a:spLocks noGrp="1"/>
          </p:cNvSpPr>
          <p:nvPr>
            <p:ph idx="1"/>
          </p:nvPr>
        </p:nvSpPr>
        <p:spPr>
          <a:xfrm>
            <a:off x="838200" y="1607911"/>
            <a:ext cx="10663518" cy="4855642"/>
          </a:xfrm>
        </p:spPr>
        <p:txBody>
          <a:bodyPr>
            <a:normAutofit/>
          </a:bodyPr>
          <a:lstStyle/>
          <a:p>
            <a:r>
              <a:rPr lang="en-US" sz="3200" dirty="0"/>
              <a:t>Definition:  </a:t>
            </a:r>
            <a:r>
              <a:rPr lang="en-US" sz="3200" dirty="0">
                <a:solidFill>
                  <a:schemeClr val="accent1"/>
                </a:solidFill>
              </a:rPr>
              <a:t>the temperature at which air becomes saturated when it is cooled at constant pressure</a:t>
            </a:r>
            <a:r>
              <a:rPr lang="en-US" sz="3200" dirty="0"/>
              <a:t>.  Given in °F or °C</a:t>
            </a:r>
          </a:p>
          <a:p>
            <a:r>
              <a:rPr lang="en-US" sz="3200" dirty="0"/>
              <a:t>More moisture in the air gives a higher dew point.  WHY?</a:t>
            </a:r>
          </a:p>
          <a:p>
            <a:r>
              <a:rPr lang="en-US" sz="3200" dirty="0"/>
              <a:t>Less moisture. Have to cool the air down more to get saturation.</a:t>
            </a:r>
          </a:p>
          <a:p>
            <a:r>
              <a:rPr lang="en-US" sz="3200" dirty="0"/>
              <a:t>At saturation,  T = T</a:t>
            </a:r>
            <a:r>
              <a:rPr lang="en-US" sz="3200" baseline="-25000" dirty="0"/>
              <a:t>d</a:t>
            </a:r>
          </a:p>
          <a:p>
            <a:pPr marL="0" indent="0">
              <a:buNone/>
            </a:pPr>
            <a:endParaRPr lang="en-US" sz="3200" dirty="0"/>
          </a:p>
        </p:txBody>
      </p:sp>
      <p:pic>
        <p:nvPicPr>
          <p:cNvPr id="5" name="Picture 4">
            <a:extLst>
              <a:ext uri="{FF2B5EF4-FFF2-40B4-BE49-F238E27FC236}">
                <a16:creationId xmlns:a16="http://schemas.microsoft.com/office/drawing/2014/main" id="{BEE5D3C2-846E-C241-B3A3-7349FA6DAC98}"/>
              </a:ext>
            </a:extLst>
          </p:cNvPr>
          <p:cNvPicPr>
            <a:picLocks noChangeAspect="1"/>
          </p:cNvPicPr>
          <p:nvPr/>
        </p:nvPicPr>
        <p:blipFill>
          <a:blip r:embed="rId2"/>
          <a:stretch>
            <a:fillRect/>
          </a:stretch>
        </p:blipFill>
        <p:spPr>
          <a:xfrm>
            <a:off x="5853499" y="3807596"/>
            <a:ext cx="4353182" cy="2788313"/>
          </a:xfrm>
          <a:prstGeom prst="rect">
            <a:avLst/>
          </a:prstGeom>
        </p:spPr>
      </p:pic>
    </p:spTree>
    <p:extLst>
      <p:ext uri="{BB962C8B-B14F-4D97-AF65-F5344CB8AC3E}">
        <p14:creationId xmlns:p14="http://schemas.microsoft.com/office/powerpoint/2010/main" val="33982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4A3A-32FF-E44A-B2DF-2E6C8DDC8F49}"/>
              </a:ext>
            </a:extLst>
          </p:cNvPr>
          <p:cNvSpPr>
            <a:spLocks noGrp="1"/>
          </p:cNvSpPr>
          <p:nvPr>
            <p:ph type="title"/>
          </p:nvPr>
        </p:nvSpPr>
        <p:spPr/>
        <p:txBody>
          <a:bodyPr/>
          <a:lstStyle/>
          <a:p>
            <a:r>
              <a:rPr lang="en-US" b="1" dirty="0">
                <a:solidFill>
                  <a:schemeClr val="accent1"/>
                </a:solidFill>
                <a:latin typeface="+mn-lt"/>
              </a:rPr>
              <a:t>Dew Point Facts</a:t>
            </a:r>
          </a:p>
        </p:txBody>
      </p:sp>
      <p:sp>
        <p:nvSpPr>
          <p:cNvPr id="3" name="Content Placeholder 2">
            <a:extLst>
              <a:ext uri="{FF2B5EF4-FFF2-40B4-BE49-F238E27FC236}">
                <a16:creationId xmlns:a16="http://schemas.microsoft.com/office/drawing/2014/main" id="{509D4920-9D26-C14D-9D8E-A4BC3D8D96D0}"/>
              </a:ext>
            </a:extLst>
          </p:cNvPr>
          <p:cNvSpPr>
            <a:spLocks noGrp="1"/>
          </p:cNvSpPr>
          <p:nvPr>
            <p:ph idx="1"/>
          </p:nvPr>
        </p:nvSpPr>
        <p:spPr>
          <a:xfrm>
            <a:off x="439615" y="1434011"/>
            <a:ext cx="6734908" cy="4351338"/>
          </a:xfrm>
        </p:spPr>
        <p:txBody>
          <a:bodyPr>
            <a:noAutofit/>
          </a:bodyPr>
          <a:lstStyle/>
          <a:p>
            <a:r>
              <a:rPr lang="en-US" sz="3600" b="1" dirty="0"/>
              <a:t>T</a:t>
            </a:r>
            <a:r>
              <a:rPr lang="en-US" sz="3600" b="1" baseline="-25000" dirty="0"/>
              <a:t>d</a:t>
            </a:r>
            <a:r>
              <a:rPr lang="en-US" sz="3600" b="1" dirty="0"/>
              <a:t> does not change rapidly because the amount of water vapor often doesn’t change much</a:t>
            </a:r>
          </a:p>
          <a:p>
            <a:r>
              <a:rPr lang="en-US" sz="3600" b="1" dirty="0"/>
              <a:t>At night, if T drops to T</a:t>
            </a:r>
            <a:r>
              <a:rPr lang="en-US" sz="3600" b="1" baseline="-25000" dirty="0"/>
              <a:t>d</a:t>
            </a:r>
            <a:r>
              <a:rPr lang="en-US" sz="3600" b="1" dirty="0"/>
              <a:t>, dew or fog can form</a:t>
            </a:r>
          </a:p>
          <a:p>
            <a:r>
              <a:rPr lang="en-US" sz="3600" b="1" dirty="0"/>
              <a:t>T</a:t>
            </a:r>
            <a:r>
              <a:rPr lang="en-US" sz="3600" b="1" baseline="-25000" dirty="0"/>
              <a:t>d</a:t>
            </a:r>
            <a:r>
              <a:rPr lang="en-US" sz="3600" b="1" dirty="0"/>
              <a:t> </a:t>
            </a:r>
            <a:r>
              <a:rPr lang="en-US" sz="3600" b="1" dirty="0">
                <a:solidFill>
                  <a:srgbClr val="FF0000"/>
                </a:solidFill>
              </a:rPr>
              <a:t>can</a:t>
            </a:r>
            <a:r>
              <a:rPr lang="en-US" sz="3600" b="1" dirty="0"/>
              <a:t> decline if dew or fog forms (water is taken out of air)</a:t>
            </a:r>
          </a:p>
          <a:p>
            <a:r>
              <a:rPr lang="en-US" sz="3600" b="1" dirty="0"/>
              <a:t>T</a:t>
            </a:r>
            <a:r>
              <a:rPr lang="en-US" sz="3600" b="1" baseline="-25000" dirty="0"/>
              <a:t>d</a:t>
            </a:r>
            <a:r>
              <a:rPr lang="en-US" sz="3600" b="1" dirty="0"/>
              <a:t> can increase if water vapor is added</a:t>
            </a:r>
          </a:p>
        </p:txBody>
      </p:sp>
      <p:pic>
        <p:nvPicPr>
          <p:cNvPr id="5" name="Picture 4">
            <a:extLst>
              <a:ext uri="{FF2B5EF4-FFF2-40B4-BE49-F238E27FC236}">
                <a16:creationId xmlns:a16="http://schemas.microsoft.com/office/drawing/2014/main" id="{F07C16D5-2DDE-7145-8BAA-2516064CB8E0}"/>
              </a:ext>
            </a:extLst>
          </p:cNvPr>
          <p:cNvPicPr>
            <a:picLocks noChangeAspect="1"/>
          </p:cNvPicPr>
          <p:nvPr/>
        </p:nvPicPr>
        <p:blipFill>
          <a:blip r:embed="rId2"/>
          <a:stretch>
            <a:fillRect/>
          </a:stretch>
        </p:blipFill>
        <p:spPr>
          <a:xfrm>
            <a:off x="7369735" y="1930005"/>
            <a:ext cx="4241972" cy="2717080"/>
          </a:xfrm>
          <a:prstGeom prst="rect">
            <a:avLst/>
          </a:prstGeom>
        </p:spPr>
      </p:pic>
    </p:spTree>
    <p:extLst>
      <p:ext uri="{BB962C8B-B14F-4D97-AF65-F5344CB8AC3E}">
        <p14:creationId xmlns:p14="http://schemas.microsoft.com/office/powerpoint/2010/main" val="312772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a:t>
            </a:r>
          </a:p>
        </p:txBody>
      </p:sp>
      <p:sp>
        <p:nvSpPr>
          <p:cNvPr id="3" name="Content Placeholder 2"/>
          <p:cNvSpPr>
            <a:spLocks noGrp="1"/>
          </p:cNvSpPr>
          <p:nvPr>
            <p:ph idx="1"/>
          </p:nvPr>
        </p:nvSpPr>
        <p:spPr>
          <a:xfrm>
            <a:off x="377930" y="1518054"/>
            <a:ext cx="5167085" cy="4351338"/>
          </a:xfrm>
        </p:spPr>
        <p:txBody>
          <a:bodyPr>
            <a:noAutofit/>
          </a:bodyPr>
          <a:lstStyle/>
          <a:p>
            <a:r>
              <a:rPr lang="en-US" sz="3200" dirty="0"/>
              <a:t>Seattle in summer ~45-50F</a:t>
            </a:r>
          </a:p>
          <a:p>
            <a:r>
              <a:rPr lang="en-US" sz="3200" dirty="0"/>
              <a:t>E. Washington in summer ~20-30F</a:t>
            </a:r>
          </a:p>
          <a:p>
            <a:r>
              <a:rPr lang="en-US" sz="3200" dirty="0"/>
              <a:t>DC in summer, 65-75F</a:t>
            </a:r>
          </a:p>
          <a:p>
            <a:r>
              <a:rPr lang="en-US" sz="3200" dirty="0"/>
              <a:t>You feel uncomfortable with high dew points.  Harder to evaporate water off skin.</a:t>
            </a:r>
          </a:p>
          <a:p>
            <a:r>
              <a:rPr lang="en-US" sz="3200" dirty="0"/>
              <a:t>Is an absolute measure of how much water vapor in air</a:t>
            </a:r>
          </a:p>
        </p:txBody>
      </p:sp>
      <p:pic>
        <p:nvPicPr>
          <p:cNvPr id="5" name="Content Placeholder 4" descr="Map&#10;&#10;Description automatically generated">
            <a:extLst>
              <a:ext uri="{FF2B5EF4-FFF2-40B4-BE49-F238E27FC236}">
                <a16:creationId xmlns:a16="http://schemas.microsoft.com/office/drawing/2014/main" id="{763F9C72-6E29-0E4D-8C0E-E0FC8FAA387C}"/>
              </a:ext>
            </a:extLst>
          </p:cNvPr>
          <p:cNvPicPr>
            <a:picLocks noChangeAspect="1"/>
          </p:cNvPicPr>
          <p:nvPr/>
        </p:nvPicPr>
        <p:blipFill>
          <a:blip r:embed="rId2"/>
          <a:stretch>
            <a:fillRect/>
          </a:stretch>
        </p:blipFill>
        <p:spPr>
          <a:xfrm>
            <a:off x="5545015" y="1690688"/>
            <a:ext cx="6577004" cy="3573712"/>
          </a:xfrm>
          <a:prstGeom prst="rect">
            <a:avLst/>
          </a:prstGeom>
        </p:spPr>
      </p:pic>
    </p:spTree>
    <p:extLst>
      <p:ext uri="{BB962C8B-B14F-4D97-AF65-F5344CB8AC3E}">
        <p14:creationId xmlns:p14="http://schemas.microsoft.com/office/powerpoint/2010/main" val="173546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D8AE-2662-B844-8FCE-DB7E8C3A6279}"/>
              </a:ext>
            </a:extLst>
          </p:cNvPr>
          <p:cNvSpPr>
            <a:spLocks noGrp="1"/>
          </p:cNvSpPr>
          <p:nvPr>
            <p:ph type="title"/>
          </p:nvPr>
        </p:nvSpPr>
        <p:spPr>
          <a:xfrm>
            <a:off x="838200" y="365125"/>
            <a:ext cx="3502981" cy="4351338"/>
          </a:xfrm>
        </p:spPr>
        <p:txBody>
          <a:bodyPr/>
          <a:lstStyle/>
          <a:p>
            <a:r>
              <a:rPr lang="en-US" b="1" dirty="0">
                <a:latin typeface="+mn-lt"/>
              </a:rPr>
              <a:t>Dew Point Varies Less Than Temperature </a:t>
            </a:r>
          </a:p>
        </p:txBody>
      </p:sp>
      <p:sp>
        <p:nvSpPr>
          <p:cNvPr id="4" name="Content Placeholder 3">
            <a:extLst>
              <a:ext uri="{FF2B5EF4-FFF2-40B4-BE49-F238E27FC236}">
                <a16:creationId xmlns:a16="http://schemas.microsoft.com/office/drawing/2014/main" id="{056021CC-6D84-8F40-86DD-89494119FB03}"/>
              </a:ext>
            </a:extLst>
          </p:cNvPr>
          <p:cNvSpPr>
            <a:spLocks noGrp="1"/>
          </p:cNvSpPr>
          <p:nvPr>
            <p:ph idx="1"/>
          </p:nvPr>
        </p:nvSpPr>
        <p:spPr/>
        <p:txBody>
          <a:bodyPr/>
          <a:lstStyle/>
          <a:p>
            <a:endParaRPr lang="en-US" dirty="0"/>
          </a:p>
        </p:txBody>
      </p:sp>
      <p:pic>
        <p:nvPicPr>
          <p:cNvPr id="8" name="Content Placeholder 4">
            <a:extLst>
              <a:ext uri="{FF2B5EF4-FFF2-40B4-BE49-F238E27FC236}">
                <a16:creationId xmlns:a16="http://schemas.microsoft.com/office/drawing/2014/main" id="{F891916D-7D41-9B45-816B-603D060C49F9}"/>
              </a:ext>
            </a:extLst>
          </p:cNvPr>
          <p:cNvPicPr>
            <a:picLocks noChangeAspect="1"/>
          </p:cNvPicPr>
          <p:nvPr/>
        </p:nvPicPr>
        <p:blipFill>
          <a:blip r:embed="rId2"/>
          <a:stretch>
            <a:fillRect/>
          </a:stretch>
        </p:blipFill>
        <p:spPr>
          <a:xfrm>
            <a:off x="5186974" y="360975"/>
            <a:ext cx="5022347" cy="5815988"/>
          </a:xfrm>
          <a:prstGeom prst="rect">
            <a:avLst/>
          </a:prstGeom>
        </p:spPr>
      </p:pic>
    </p:spTree>
    <p:extLst>
      <p:ext uri="{BB962C8B-B14F-4D97-AF65-F5344CB8AC3E}">
        <p14:creationId xmlns:p14="http://schemas.microsoft.com/office/powerpoint/2010/main" val="228477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Solid versus liquid versus gas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275" y="1505744"/>
            <a:ext cx="9321800" cy="4343400"/>
          </a:xfrm>
        </p:spPr>
      </p:pic>
      <p:sp>
        <p:nvSpPr>
          <p:cNvPr id="3" name="TextBox 2">
            <a:extLst>
              <a:ext uri="{FF2B5EF4-FFF2-40B4-BE49-F238E27FC236}">
                <a16:creationId xmlns:a16="http://schemas.microsoft.com/office/drawing/2014/main" id="{6D3B9377-FDF0-514C-AF22-20E377C01F99}"/>
              </a:ext>
            </a:extLst>
          </p:cNvPr>
          <p:cNvSpPr txBox="1"/>
          <p:nvPr/>
        </p:nvSpPr>
        <p:spPr>
          <a:xfrm>
            <a:off x="7886700" y="5711190"/>
            <a:ext cx="3014736" cy="369332"/>
          </a:xfrm>
          <a:prstGeom prst="rect">
            <a:avLst/>
          </a:prstGeom>
          <a:noFill/>
        </p:spPr>
        <p:txBody>
          <a:bodyPr wrap="none" rtlCol="0">
            <a:spAutoFit/>
          </a:bodyPr>
          <a:lstStyle/>
          <a:p>
            <a:r>
              <a:rPr lang="en-US" dirty="0"/>
              <a:t>Rigid structure but can vibrate</a:t>
            </a:r>
          </a:p>
        </p:txBody>
      </p:sp>
      <p:sp>
        <p:nvSpPr>
          <p:cNvPr id="5" name="TextBox 4">
            <a:extLst>
              <a:ext uri="{FF2B5EF4-FFF2-40B4-BE49-F238E27FC236}">
                <a16:creationId xmlns:a16="http://schemas.microsoft.com/office/drawing/2014/main" id="{82211DB1-B81B-D34D-87C5-83D09220CADB}"/>
              </a:ext>
            </a:extLst>
          </p:cNvPr>
          <p:cNvSpPr txBox="1"/>
          <p:nvPr/>
        </p:nvSpPr>
        <p:spPr>
          <a:xfrm>
            <a:off x="5052000" y="5665569"/>
            <a:ext cx="2304926" cy="646331"/>
          </a:xfrm>
          <a:prstGeom prst="rect">
            <a:avLst/>
          </a:prstGeom>
          <a:noFill/>
        </p:spPr>
        <p:txBody>
          <a:bodyPr wrap="none" rtlCol="0">
            <a:spAutoFit/>
          </a:bodyPr>
          <a:lstStyle/>
          <a:p>
            <a:r>
              <a:rPr lang="en-US" dirty="0"/>
              <a:t>Particles can move but</a:t>
            </a:r>
          </a:p>
          <a:p>
            <a:r>
              <a:rPr lang="en-US" dirty="0"/>
              <a:t>are bound together</a:t>
            </a:r>
          </a:p>
        </p:txBody>
      </p:sp>
      <p:sp>
        <p:nvSpPr>
          <p:cNvPr id="6" name="TextBox 5">
            <a:extLst>
              <a:ext uri="{FF2B5EF4-FFF2-40B4-BE49-F238E27FC236}">
                <a16:creationId xmlns:a16="http://schemas.microsoft.com/office/drawing/2014/main" id="{BF03A8B4-E2C0-4742-9153-902F1508F967}"/>
              </a:ext>
            </a:extLst>
          </p:cNvPr>
          <p:cNvSpPr txBox="1"/>
          <p:nvPr/>
        </p:nvSpPr>
        <p:spPr>
          <a:xfrm>
            <a:off x="2019300" y="5665569"/>
            <a:ext cx="1931426" cy="646331"/>
          </a:xfrm>
          <a:prstGeom prst="rect">
            <a:avLst/>
          </a:prstGeom>
          <a:noFill/>
        </p:spPr>
        <p:txBody>
          <a:bodyPr wrap="none" rtlCol="0">
            <a:spAutoFit/>
          </a:bodyPr>
          <a:lstStyle/>
          <a:p>
            <a:r>
              <a:rPr lang="en-US" dirty="0"/>
              <a:t>Particles can move</a:t>
            </a:r>
          </a:p>
          <a:p>
            <a:r>
              <a:rPr lang="en-US" dirty="0"/>
              <a:t>independently</a:t>
            </a:r>
          </a:p>
        </p:txBody>
      </p:sp>
      <p:sp>
        <p:nvSpPr>
          <p:cNvPr id="7" name="TextBox 6">
            <a:extLst>
              <a:ext uri="{FF2B5EF4-FFF2-40B4-BE49-F238E27FC236}">
                <a16:creationId xmlns:a16="http://schemas.microsoft.com/office/drawing/2014/main" id="{AA8FEC86-3E46-3447-99C7-0EF1AF4B9CDE}"/>
              </a:ext>
            </a:extLst>
          </p:cNvPr>
          <p:cNvSpPr txBox="1"/>
          <p:nvPr/>
        </p:nvSpPr>
        <p:spPr>
          <a:xfrm>
            <a:off x="1935126" y="1505744"/>
            <a:ext cx="1348446" cy="369332"/>
          </a:xfrm>
          <a:prstGeom prst="rect">
            <a:avLst/>
          </a:prstGeom>
          <a:noFill/>
        </p:spPr>
        <p:txBody>
          <a:bodyPr wrap="none" rtlCol="0">
            <a:spAutoFit/>
          </a:bodyPr>
          <a:lstStyle/>
          <a:p>
            <a:r>
              <a:rPr lang="en-US" dirty="0"/>
              <a:t>Water vapor</a:t>
            </a:r>
          </a:p>
        </p:txBody>
      </p:sp>
      <p:sp>
        <p:nvSpPr>
          <p:cNvPr id="8" name="TextBox 7">
            <a:extLst>
              <a:ext uri="{FF2B5EF4-FFF2-40B4-BE49-F238E27FC236}">
                <a16:creationId xmlns:a16="http://schemas.microsoft.com/office/drawing/2014/main" id="{E33A18AE-A5AC-5A40-A28E-1734CE50DED5}"/>
              </a:ext>
            </a:extLst>
          </p:cNvPr>
          <p:cNvSpPr txBox="1"/>
          <p:nvPr/>
        </p:nvSpPr>
        <p:spPr>
          <a:xfrm>
            <a:off x="5052000" y="1505744"/>
            <a:ext cx="1347677" cy="369332"/>
          </a:xfrm>
          <a:prstGeom prst="rect">
            <a:avLst/>
          </a:prstGeom>
          <a:noFill/>
        </p:spPr>
        <p:txBody>
          <a:bodyPr wrap="none" rtlCol="0">
            <a:spAutoFit/>
          </a:bodyPr>
          <a:lstStyle/>
          <a:p>
            <a:r>
              <a:rPr lang="en-US" dirty="0"/>
              <a:t>Liquid water</a:t>
            </a:r>
          </a:p>
        </p:txBody>
      </p:sp>
      <p:sp>
        <p:nvSpPr>
          <p:cNvPr id="9" name="TextBox 8">
            <a:extLst>
              <a:ext uri="{FF2B5EF4-FFF2-40B4-BE49-F238E27FC236}">
                <a16:creationId xmlns:a16="http://schemas.microsoft.com/office/drawing/2014/main" id="{D8B950E5-1877-2240-BCBA-AA617208D50C}"/>
              </a:ext>
            </a:extLst>
          </p:cNvPr>
          <p:cNvSpPr txBox="1"/>
          <p:nvPr/>
        </p:nvSpPr>
        <p:spPr>
          <a:xfrm>
            <a:off x="8612372" y="1505744"/>
            <a:ext cx="450764" cy="369332"/>
          </a:xfrm>
          <a:prstGeom prst="rect">
            <a:avLst/>
          </a:prstGeom>
          <a:noFill/>
        </p:spPr>
        <p:txBody>
          <a:bodyPr wrap="none" rtlCol="0">
            <a:spAutoFit/>
          </a:bodyPr>
          <a:lstStyle/>
          <a:p>
            <a:r>
              <a:rPr lang="en-US" dirty="0"/>
              <a:t>ice</a:t>
            </a:r>
          </a:p>
        </p:txBody>
      </p:sp>
    </p:spTree>
    <p:extLst>
      <p:ext uri="{BB962C8B-B14F-4D97-AF65-F5344CB8AC3E}">
        <p14:creationId xmlns:p14="http://schemas.microsoft.com/office/powerpoint/2010/main" val="146456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82B6-B1E6-D5F7-7FD2-DE6B6E3C0E7C}"/>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B44D3106-4319-0FDC-422C-C29344208DEA}"/>
              </a:ext>
            </a:extLst>
          </p:cNvPr>
          <p:cNvPicPr>
            <a:picLocks noGrp="1" noChangeAspect="1"/>
          </p:cNvPicPr>
          <p:nvPr>
            <p:ph idx="1"/>
          </p:nvPr>
        </p:nvPicPr>
        <p:blipFill>
          <a:blip r:embed="rId2"/>
          <a:stretch>
            <a:fillRect/>
          </a:stretch>
        </p:blipFill>
        <p:spPr>
          <a:xfrm>
            <a:off x="2500314" y="729456"/>
            <a:ext cx="7191371" cy="5763419"/>
          </a:xfrm>
        </p:spPr>
      </p:pic>
    </p:spTree>
    <p:extLst>
      <p:ext uri="{BB962C8B-B14F-4D97-AF65-F5344CB8AC3E}">
        <p14:creationId xmlns:p14="http://schemas.microsoft.com/office/powerpoint/2010/main" val="58182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641" y="941961"/>
            <a:ext cx="9327248" cy="5246577"/>
          </a:xfrm>
        </p:spPr>
      </p:pic>
    </p:spTree>
    <p:extLst>
      <p:ext uri="{BB962C8B-B14F-4D97-AF65-F5344CB8AC3E}">
        <p14:creationId xmlns:p14="http://schemas.microsoft.com/office/powerpoint/2010/main" val="129906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AE145-AFDD-2CE1-91B7-22957845C75B}"/>
              </a:ext>
            </a:extLst>
          </p:cNvPr>
          <p:cNvSpPr>
            <a:spLocks noGrp="1"/>
          </p:cNvSpPr>
          <p:nvPr>
            <p:ph type="title"/>
          </p:nvPr>
        </p:nvSpPr>
        <p:spPr/>
        <p:txBody>
          <a:bodyPr/>
          <a:lstStyle/>
          <a:p>
            <a:endParaRPr lang="en-US" dirty="0"/>
          </a:p>
        </p:txBody>
      </p:sp>
      <p:pic>
        <p:nvPicPr>
          <p:cNvPr id="5" name="Content Placeholder 4" descr="A map of the united states&#10;&#10;AI-generated content may be incorrect.">
            <a:extLst>
              <a:ext uri="{FF2B5EF4-FFF2-40B4-BE49-F238E27FC236}">
                <a16:creationId xmlns:a16="http://schemas.microsoft.com/office/drawing/2014/main" id="{4EAFB209-07B6-41F5-1E8B-77E39713E49A}"/>
              </a:ext>
            </a:extLst>
          </p:cNvPr>
          <p:cNvPicPr>
            <a:picLocks noGrp="1" noChangeAspect="1"/>
          </p:cNvPicPr>
          <p:nvPr>
            <p:ph idx="1"/>
          </p:nvPr>
        </p:nvPicPr>
        <p:blipFill>
          <a:blip r:embed="rId2"/>
          <a:stretch>
            <a:fillRect/>
          </a:stretch>
        </p:blipFill>
        <p:spPr>
          <a:xfrm>
            <a:off x="1245444" y="683418"/>
            <a:ext cx="10108356" cy="5491163"/>
          </a:xfrm>
        </p:spPr>
      </p:pic>
    </p:spTree>
    <p:extLst>
      <p:ext uri="{BB962C8B-B14F-4D97-AF65-F5344CB8AC3E}">
        <p14:creationId xmlns:p14="http://schemas.microsoft.com/office/powerpoint/2010/main" val="5614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8C86-1B67-1149-AD7A-C02F8FC09BC5}"/>
              </a:ext>
            </a:extLst>
          </p:cNvPr>
          <p:cNvSpPr>
            <a:spLocks noGrp="1"/>
          </p:cNvSpPr>
          <p:nvPr>
            <p:ph type="title"/>
          </p:nvPr>
        </p:nvSpPr>
        <p:spPr>
          <a:xfrm>
            <a:off x="722790" y="2766218"/>
            <a:ext cx="10515600" cy="1325563"/>
          </a:xfrm>
        </p:spPr>
        <p:txBody>
          <a:bodyPr/>
          <a:lstStyle/>
          <a:p>
            <a:r>
              <a:rPr lang="en-US" b="1" dirty="0">
                <a:solidFill>
                  <a:schemeClr val="accent1"/>
                </a:solidFill>
              </a:rPr>
              <a:t>Measuring Humidity</a:t>
            </a:r>
          </a:p>
        </p:txBody>
      </p:sp>
    </p:spTree>
    <p:extLst>
      <p:ext uri="{BB962C8B-B14F-4D97-AF65-F5344CB8AC3E}">
        <p14:creationId xmlns:p14="http://schemas.microsoft.com/office/powerpoint/2010/main" val="4153701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77668" cy="896938"/>
          </a:xfrm>
        </p:spPr>
        <p:txBody>
          <a:bodyPr/>
          <a:lstStyle/>
          <a:p>
            <a:r>
              <a:rPr lang="en-US" b="1" dirty="0">
                <a:solidFill>
                  <a:schemeClr val="accent1"/>
                </a:solidFill>
                <a:latin typeface="+mn-lt"/>
              </a:rPr>
              <a:t>Measuring Humidity</a:t>
            </a:r>
          </a:p>
        </p:txBody>
      </p:sp>
      <p:sp>
        <p:nvSpPr>
          <p:cNvPr id="3" name="Content Placeholder 2"/>
          <p:cNvSpPr>
            <a:spLocks noGrp="1"/>
          </p:cNvSpPr>
          <p:nvPr>
            <p:ph idx="1"/>
          </p:nvPr>
        </p:nvSpPr>
        <p:spPr>
          <a:xfrm>
            <a:off x="535926" y="1397000"/>
            <a:ext cx="8141802" cy="5177420"/>
          </a:xfrm>
        </p:spPr>
        <p:txBody>
          <a:bodyPr>
            <a:normAutofit/>
          </a:bodyPr>
          <a:lstStyle/>
          <a:p>
            <a:r>
              <a:rPr lang="en-US" dirty="0"/>
              <a:t>The classic approach before solid state sensors was to measure both regular temperature (</a:t>
            </a:r>
            <a:r>
              <a:rPr lang="en-US" b="1" dirty="0"/>
              <a:t>dry bulb temperature, T</a:t>
            </a:r>
            <a:r>
              <a:rPr lang="en-US" dirty="0"/>
              <a:t>) and the </a:t>
            </a:r>
            <a:r>
              <a:rPr lang="en-US" b="1" dirty="0"/>
              <a:t>wet bulb temperature (T</a:t>
            </a:r>
            <a:r>
              <a:rPr lang="en-US" b="1" baseline="-25000" dirty="0"/>
              <a:t>w</a:t>
            </a:r>
            <a:r>
              <a:rPr lang="en-US" b="1" dirty="0"/>
              <a:t>) </a:t>
            </a:r>
            <a:r>
              <a:rPr lang="en-US" dirty="0"/>
              <a:t>at the same time</a:t>
            </a:r>
          </a:p>
          <a:p>
            <a:r>
              <a:rPr lang="en-US" dirty="0"/>
              <a:t>Definition:</a:t>
            </a:r>
          </a:p>
          <a:p>
            <a:pPr lvl="1"/>
            <a:r>
              <a:rPr lang="en-US" sz="3200" dirty="0">
                <a:solidFill>
                  <a:srgbClr val="FF0000"/>
                </a:solidFill>
              </a:rPr>
              <a:t>Wet bulb temperature (Tw):  </a:t>
            </a:r>
            <a:r>
              <a:rPr lang="en-US" sz="3200" dirty="0">
                <a:solidFill>
                  <a:schemeClr val="accent1"/>
                </a:solidFill>
              </a:rPr>
              <a:t>the temperature given by a thermometer with a wet wick.  </a:t>
            </a:r>
          </a:p>
          <a:p>
            <a:pPr lvl="1"/>
            <a:r>
              <a:rPr lang="en-US" sz="3200" dirty="0">
                <a:solidFill>
                  <a:schemeClr val="accent1"/>
                </a:solidFill>
              </a:rPr>
              <a:t>Contrasts with the </a:t>
            </a:r>
            <a:r>
              <a:rPr lang="en-US" sz="3200" dirty="0">
                <a:solidFill>
                  <a:srgbClr val="FF0000"/>
                </a:solidFill>
              </a:rPr>
              <a:t>dry bulb temperature (T</a:t>
            </a:r>
            <a:r>
              <a:rPr lang="en-US" sz="3200" dirty="0">
                <a:solidFill>
                  <a:schemeClr val="accent1"/>
                </a:solidFill>
              </a:rPr>
              <a:t>), the temperature provided by a normal thermometer</a:t>
            </a:r>
            <a:r>
              <a:rPr lang="en-US" sz="2800" dirty="0">
                <a:solidFill>
                  <a:schemeClr val="accent1"/>
                </a:solidFill>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 t="268" r="53831" b="-268"/>
          <a:stretch/>
        </p:blipFill>
        <p:spPr>
          <a:xfrm>
            <a:off x="8677728" y="1690688"/>
            <a:ext cx="3155043" cy="4057650"/>
          </a:xfrm>
          <a:prstGeom prst="rect">
            <a:avLst/>
          </a:prstGeom>
        </p:spPr>
      </p:pic>
    </p:spTree>
    <p:extLst>
      <p:ext uri="{BB962C8B-B14F-4D97-AF65-F5344CB8AC3E}">
        <p14:creationId xmlns:p14="http://schemas.microsoft.com/office/powerpoint/2010/main" val="1216601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677563" y="1405495"/>
            <a:ext cx="6113854" cy="5069446"/>
          </a:xfrm>
        </p:spPr>
        <p:txBody>
          <a:bodyPr>
            <a:normAutofit lnSpcReduction="10000"/>
          </a:bodyPr>
          <a:lstStyle/>
          <a:p>
            <a:r>
              <a:rPr lang="en-US" sz="4000" dirty="0">
                <a:solidFill>
                  <a:schemeClr val="accent1"/>
                </a:solidFill>
              </a:rPr>
              <a:t>If the air is saturated T</a:t>
            </a:r>
            <a:r>
              <a:rPr lang="en-US" sz="4000" baseline="-25000" dirty="0">
                <a:solidFill>
                  <a:schemeClr val="accent1"/>
                </a:solidFill>
              </a:rPr>
              <a:t> </a:t>
            </a:r>
            <a:r>
              <a:rPr lang="en-US" sz="4000" dirty="0">
                <a:solidFill>
                  <a:schemeClr val="accent1"/>
                </a:solidFill>
              </a:rPr>
              <a:t>= T</a:t>
            </a:r>
            <a:r>
              <a:rPr lang="en-US" sz="4000" baseline="-25000" dirty="0">
                <a:solidFill>
                  <a:schemeClr val="accent1"/>
                </a:solidFill>
              </a:rPr>
              <a:t>w</a:t>
            </a:r>
          </a:p>
          <a:p>
            <a:r>
              <a:rPr lang="en-US" sz="4000" dirty="0">
                <a:solidFill>
                  <a:schemeClr val="accent1"/>
                </a:solidFill>
              </a:rPr>
              <a:t>If the air is unsaturated T &gt; T</a:t>
            </a:r>
            <a:r>
              <a:rPr lang="en-US" sz="4000" baseline="-25000" dirty="0">
                <a:solidFill>
                  <a:schemeClr val="accent1"/>
                </a:solidFill>
              </a:rPr>
              <a:t>w.   (</a:t>
            </a:r>
            <a:r>
              <a:rPr lang="en-US" sz="4000" dirty="0">
                <a:solidFill>
                  <a:schemeClr val="accent1"/>
                </a:solidFill>
              </a:rPr>
              <a:t>Cooling evaporation in wet wick.)</a:t>
            </a:r>
          </a:p>
          <a:p>
            <a:r>
              <a:rPr lang="en-US" sz="4000" dirty="0">
                <a:solidFill>
                  <a:srgbClr val="C00000"/>
                </a:solidFill>
              </a:rPr>
              <a:t>The bigger the difference, the drier the air</a:t>
            </a:r>
          </a:p>
          <a:p>
            <a:r>
              <a:rPr lang="en-US" sz="4000" b="1" dirty="0">
                <a:solidFill>
                  <a:schemeClr val="accent1"/>
                </a:solidFill>
              </a:rPr>
              <a:t>Can determine the relative humidity (and dew point) if one has T and T</a:t>
            </a:r>
            <a:r>
              <a:rPr lang="en-US" sz="4000" b="1" baseline="-25000" dirty="0">
                <a:solidFill>
                  <a:schemeClr val="accent1"/>
                </a:solidFill>
              </a:rPr>
              <a:t>w</a:t>
            </a:r>
            <a:r>
              <a:rPr lang="en-US" sz="4000" b="1" dirty="0">
                <a:solidFill>
                  <a:schemeClr val="accent1"/>
                </a:solidFill>
              </a:rPr>
              <a:t>.</a:t>
            </a:r>
          </a:p>
          <a:p>
            <a:endParaRPr lang="en-US" sz="4000" dirty="0">
              <a:solidFill>
                <a:srgbClr val="C00000"/>
              </a:solidFill>
            </a:endParaRP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301312" y="1675435"/>
            <a:ext cx="2685327" cy="3507129"/>
          </a:xfrm>
          <a:prstGeom prst="rect">
            <a:avLst/>
          </a:prstGeom>
        </p:spPr>
      </p:pic>
    </p:spTree>
    <p:extLst>
      <p:ext uri="{BB962C8B-B14F-4D97-AF65-F5344CB8AC3E}">
        <p14:creationId xmlns:p14="http://schemas.microsoft.com/office/powerpoint/2010/main" val="3488419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1432164" y="1671825"/>
            <a:ext cx="6042833" cy="5069446"/>
          </a:xfrm>
        </p:spPr>
        <p:txBody>
          <a:bodyPr>
            <a:normAutofit/>
          </a:bodyPr>
          <a:lstStyle/>
          <a:p>
            <a:pPr marL="0" indent="0">
              <a:buNone/>
            </a:pPr>
            <a:r>
              <a:rPr lang="en-US" sz="4400" dirty="0"/>
              <a:t>When rain starts to fall, </a:t>
            </a:r>
            <a:r>
              <a:rPr lang="en-US" sz="4400" b="1" dirty="0"/>
              <a:t>the temperature often declines to the wet bulb temperature.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984892" y="1773392"/>
            <a:ext cx="2685327" cy="3507129"/>
          </a:xfrm>
          <a:prstGeom prst="rect">
            <a:avLst/>
          </a:prstGeom>
        </p:spPr>
      </p:pic>
    </p:spTree>
    <p:extLst>
      <p:ext uri="{BB962C8B-B14F-4D97-AF65-F5344CB8AC3E}">
        <p14:creationId xmlns:p14="http://schemas.microsoft.com/office/powerpoint/2010/main" val="787528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9" y="1051132"/>
            <a:ext cx="2568404" cy="4539383"/>
          </a:xfrm>
        </p:spPr>
        <p:txBody>
          <a:bodyPr>
            <a:noAutofit/>
          </a:bodyPr>
          <a:lstStyle/>
          <a:p>
            <a:r>
              <a:rPr lang="en-US" sz="4000" b="1" dirty="0"/>
              <a:t>You can sometimes feel the cooling when rain starts above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465" y="365125"/>
            <a:ext cx="7881864" cy="5911398"/>
          </a:xfrm>
        </p:spPr>
      </p:pic>
    </p:spTree>
    <p:extLst>
      <p:ext uri="{BB962C8B-B14F-4D97-AF65-F5344CB8AC3E}">
        <p14:creationId xmlns:p14="http://schemas.microsoft.com/office/powerpoint/2010/main" val="77193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0892-5B68-E840-AB80-E3F7ADB80B02}"/>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7DE504CD-041A-F646-BCA5-C3E5738DB405}"/>
              </a:ext>
            </a:extLst>
          </p:cNvPr>
          <p:cNvPicPr>
            <a:picLocks noGrp="1" noChangeAspect="1"/>
          </p:cNvPicPr>
          <p:nvPr>
            <p:ph idx="1"/>
          </p:nvPr>
        </p:nvPicPr>
        <p:blipFill>
          <a:blip r:embed="rId2"/>
          <a:stretch>
            <a:fillRect/>
          </a:stretch>
        </p:blipFill>
        <p:spPr>
          <a:xfrm>
            <a:off x="1385721" y="548074"/>
            <a:ext cx="8973893" cy="6134498"/>
          </a:xfrm>
        </p:spPr>
      </p:pic>
    </p:spTree>
    <p:extLst>
      <p:ext uri="{BB962C8B-B14F-4D97-AF65-F5344CB8AC3E}">
        <p14:creationId xmlns:p14="http://schemas.microsoft.com/office/powerpoint/2010/main" val="119110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A577-F4A8-2C4F-9195-BEAB683BE81F}"/>
              </a:ext>
            </a:extLst>
          </p:cNvPr>
          <p:cNvSpPr>
            <a:spLocks noGrp="1"/>
          </p:cNvSpPr>
          <p:nvPr>
            <p:ph type="title"/>
          </p:nvPr>
        </p:nvSpPr>
        <p:spPr>
          <a:xfrm>
            <a:off x="838200" y="1137558"/>
            <a:ext cx="10515600" cy="1325563"/>
          </a:xfrm>
        </p:spPr>
        <p:txBody>
          <a:bodyPr>
            <a:normAutofit fontScale="90000"/>
          </a:bodyPr>
          <a:lstStyle/>
          <a:p>
            <a:r>
              <a:rPr lang="en-US" b="1" dirty="0">
                <a:latin typeface="+mn-lt"/>
              </a:rPr>
              <a:t>Meteorologists have tables:  given dry bulb and wet bulb temperatures can calculate relative humidity and dew point</a:t>
            </a:r>
          </a:p>
        </p:txBody>
      </p:sp>
      <p:pic>
        <p:nvPicPr>
          <p:cNvPr id="3" name="Content Placeholder 3">
            <a:extLst>
              <a:ext uri="{FF2B5EF4-FFF2-40B4-BE49-F238E27FC236}">
                <a16:creationId xmlns:a16="http://schemas.microsoft.com/office/drawing/2014/main" id="{B0754FDE-F0BA-184C-8F31-28C6D7C9B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4188" y="2819433"/>
            <a:ext cx="6843623" cy="3515560"/>
          </a:xfrm>
        </p:spPr>
      </p:pic>
    </p:spTree>
    <p:extLst>
      <p:ext uri="{BB962C8B-B14F-4D97-AF65-F5344CB8AC3E}">
        <p14:creationId xmlns:p14="http://schemas.microsoft.com/office/powerpoint/2010/main" val="173412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The Concept of Saturation:  A Thought Experiment</a:t>
            </a:r>
          </a:p>
        </p:txBody>
      </p:sp>
      <p:sp>
        <p:nvSpPr>
          <p:cNvPr id="3" name="Content Placeholder 2"/>
          <p:cNvSpPr>
            <a:spLocks noGrp="1"/>
          </p:cNvSpPr>
          <p:nvPr>
            <p:ph idx="1"/>
          </p:nvPr>
        </p:nvSpPr>
        <p:spPr>
          <a:xfrm>
            <a:off x="838200" y="2235200"/>
            <a:ext cx="5448300" cy="4351338"/>
          </a:xfrm>
        </p:spPr>
        <p:txBody>
          <a:bodyPr>
            <a:normAutofit/>
          </a:bodyPr>
          <a:lstStyle/>
          <a:p>
            <a:r>
              <a:rPr lang="en-US" sz="3600" b="1" dirty="0"/>
              <a:t>Imagine an air-tight box with liquid water at the bottom and completely dry air above.   (T&gt;0C)</a:t>
            </a:r>
          </a:p>
          <a:p>
            <a:r>
              <a:rPr lang="en-US" sz="3600" b="1" dirty="0"/>
              <a:t>Keep at a constant temperature (T)</a:t>
            </a:r>
          </a:p>
          <a:p>
            <a:r>
              <a:rPr lang="en-US" sz="3600" b="1" dirty="0">
                <a:solidFill>
                  <a:srgbClr val="FF0000"/>
                </a:solidFill>
              </a:rPr>
              <a:t>What will happen?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 Water</a:t>
            </a:r>
          </a:p>
        </p:txBody>
      </p:sp>
      <p:sp>
        <p:nvSpPr>
          <p:cNvPr id="6" name="TextBox 5"/>
          <p:cNvSpPr txBox="1"/>
          <p:nvPr/>
        </p:nvSpPr>
        <p:spPr>
          <a:xfrm>
            <a:off x="8116451" y="3005028"/>
            <a:ext cx="1046953" cy="461665"/>
          </a:xfrm>
          <a:prstGeom prst="rect">
            <a:avLst/>
          </a:prstGeom>
          <a:noFill/>
        </p:spPr>
        <p:txBody>
          <a:bodyPr wrap="none" rtlCol="0">
            <a:spAutoFit/>
          </a:bodyPr>
          <a:lstStyle/>
          <a:p>
            <a:r>
              <a:rPr lang="en-US" sz="2400" dirty="0"/>
              <a:t>Dry Air</a:t>
            </a:r>
          </a:p>
        </p:txBody>
      </p:sp>
    </p:spTree>
    <p:extLst>
      <p:ext uri="{BB962C8B-B14F-4D97-AF65-F5344CB8AC3E}">
        <p14:creationId xmlns:p14="http://schemas.microsoft.com/office/powerpoint/2010/main" val="1450333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Psychrometers Used to Measure T, T</a:t>
            </a:r>
            <a:r>
              <a:rPr lang="en-US" b="1" baseline="-25000" dirty="0">
                <a:solidFill>
                  <a:schemeClr val="accent1"/>
                </a:solidFill>
                <a:latin typeface="+mn-lt"/>
              </a:rPr>
              <a:t>w</a:t>
            </a:r>
            <a:r>
              <a:rPr lang="en-US" b="1" dirty="0">
                <a:solidFill>
                  <a:schemeClr val="accent1"/>
                </a:solidFill>
                <a:latin typeface="+mn-lt"/>
              </a:rPr>
              <a:t> and Thus Humidity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181" y="2048719"/>
            <a:ext cx="9131690" cy="3801066"/>
          </a:xfrm>
        </p:spPr>
      </p:pic>
    </p:spTree>
    <p:extLst>
      <p:ext uri="{BB962C8B-B14F-4D97-AF65-F5344CB8AC3E}">
        <p14:creationId xmlns:p14="http://schemas.microsoft.com/office/powerpoint/2010/main" val="948900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691" y="1690688"/>
            <a:ext cx="9571284" cy="4115652"/>
          </a:xfrm>
        </p:spPr>
      </p:pic>
    </p:spTree>
    <p:extLst>
      <p:ext uri="{BB962C8B-B14F-4D97-AF65-F5344CB8AC3E}">
        <p14:creationId xmlns:p14="http://schemas.microsoft.com/office/powerpoint/2010/main" val="784622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Digital Hygrometer (taking over)</a:t>
            </a:r>
          </a:p>
        </p:txBody>
      </p:sp>
      <p:sp>
        <p:nvSpPr>
          <p:cNvPr id="3" name="Content Placeholder 2"/>
          <p:cNvSpPr>
            <a:spLocks noGrp="1"/>
          </p:cNvSpPr>
          <p:nvPr>
            <p:ph idx="1"/>
          </p:nvPr>
        </p:nvSpPr>
        <p:spPr/>
        <p:txBody>
          <a:bodyPr>
            <a:normAutofit/>
          </a:bodyPr>
          <a:lstStyle/>
          <a:p>
            <a:pPr marL="0" indent="0">
              <a:buNone/>
            </a:pPr>
            <a:r>
              <a:rPr lang="en-US" sz="3200" dirty="0"/>
              <a:t>Uses electronic sensors that can determine atmospheric moisture content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202" y="2804872"/>
            <a:ext cx="5058137" cy="3372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96" y="3285209"/>
            <a:ext cx="2664178" cy="2664178"/>
          </a:xfrm>
          <a:prstGeom prst="rect">
            <a:avLst/>
          </a:prstGeom>
        </p:spPr>
      </p:pic>
    </p:spTree>
    <p:extLst>
      <p:ext uri="{BB962C8B-B14F-4D97-AF65-F5344CB8AC3E}">
        <p14:creationId xmlns:p14="http://schemas.microsoft.com/office/powerpoint/2010/main" val="1605722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Next Important Topic: Dry Skin in Winter</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2702060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Why are the interiors of homes and buildings dry in winter?</a:t>
            </a:r>
          </a:p>
        </p:txBody>
      </p:sp>
      <p:sp>
        <p:nvSpPr>
          <p:cNvPr id="3" name="Content Placeholder 2"/>
          <p:cNvSpPr>
            <a:spLocks noGrp="1"/>
          </p:cNvSpPr>
          <p:nvPr>
            <p:ph idx="1"/>
          </p:nvPr>
        </p:nvSpPr>
        <p:spPr>
          <a:xfrm>
            <a:off x="745602" y="2199190"/>
            <a:ext cx="3875825" cy="2947626"/>
          </a:xfrm>
        </p:spPr>
        <p:txBody>
          <a:bodyPr>
            <a:noAutofit/>
          </a:bodyPr>
          <a:lstStyle/>
          <a:p>
            <a:r>
              <a:rPr lang="en-US" sz="3600" dirty="0"/>
              <a:t>Dry conditions cause chapped lips, cracked skin, dry mouths, health issues.</a:t>
            </a:r>
          </a:p>
          <a:p>
            <a:r>
              <a:rPr lang="en-US" sz="3600" dirty="0"/>
              <a:t>Even an issue here in wet Seattle.  Why?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431" y="2191444"/>
            <a:ext cx="6147492" cy="3688495"/>
          </a:xfrm>
          <a:prstGeom prst="rect">
            <a:avLst/>
          </a:prstGeom>
        </p:spPr>
      </p:pic>
    </p:spTree>
    <p:extLst>
      <p:ext uri="{BB962C8B-B14F-4D97-AF65-F5344CB8AC3E}">
        <p14:creationId xmlns:p14="http://schemas.microsoft.com/office/powerpoint/2010/main" val="1282508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Typical Situation</a:t>
            </a:r>
          </a:p>
        </p:txBody>
      </p:sp>
      <p:sp>
        <p:nvSpPr>
          <p:cNvPr id="3" name="Content Placeholder 2"/>
          <p:cNvSpPr>
            <a:spLocks noGrp="1"/>
          </p:cNvSpPr>
          <p:nvPr>
            <p:ph idx="1"/>
          </p:nvPr>
        </p:nvSpPr>
        <p:spPr>
          <a:xfrm>
            <a:off x="410313" y="1690688"/>
            <a:ext cx="5037512" cy="4216360"/>
          </a:xfrm>
        </p:spPr>
        <p:txBody>
          <a:bodyPr>
            <a:noAutofit/>
          </a:bodyPr>
          <a:lstStyle/>
          <a:p>
            <a:r>
              <a:rPr lang="en-US" sz="3600" dirty="0"/>
              <a:t>Outside: T=0°C (32F) and RH=100%</a:t>
            </a:r>
          </a:p>
          <a:p>
            <a:r>
              <a:rPr lang="en-US" sz="3600" dirty="0"/>
              <a:t>Air infiltrates into the house and is warmed to 20C (68F)</a:t>
            </a:r>
          </a:p>
          <a:p>
            <a:r>
              <a:rPr lang="en-US" sz="3600" b="1" dirty="0"/>
              <a:t>What is the RH inside?</a:t>
            </a:r>
          </a:p>
          <a:p>
            <a:r>
              <a:rPr lang="en-US" sz="3600" b="1" dirty="0"/>
              <a:t>MUCH LOWER THAN OUTSIDE!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927" y="1394855"/>
            <a:ext cx="5796915" cy="4259484"/>
          </a:xfrm>
          <a:prstGeom prst="rect">
            <a:avLst/>
          </a:prstGeom>
        </p:spPr>
      </p:pic>
    </p:spTree>
    <p:extLst>
      <p:ext uri="{BB962C8B-B14F-4D97-AF65-F5344CB8AC3E}">
        <p14:creationId xmlns:p14="http://schemas.microsoft.com/office/powerpoint/2010/main" val="831540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2562395"/>
            <a:ext cx="11310152" cy="1325563"/>
          </a:xfrm>
        </p:spPr>
        <p:txBody>
          <a:bodyPr>
            <a:normAutofit fontScale="90000"/>
          </a:bodyPr>
          <a:lstStyle/>
          <a:p>
            <a:r>
              <a:rPr lang="en-US" b="1" dirty="0">
                <a:solidFill>
                  <a:schemeClr val="accent1"/>
                </a:solidFill>
                <a:latin typeface="+mn-lt"/>
              </a:rPr>
              <a:t>Remember 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Since air is much warmer in the house, the saturation vapor pressure is MUCH higher.  In other words, the air can hold much more moisture.</a:t>
            </a:r>
            <a:br>
              <a:rPr lang="en-US" sz="3600" dirty="0">
                <a:latin typeface="+mn-lt"/>
              </a:rPr>
            </a:br>
            <a:br>
              <a:rPr lang="en-US" sz="3600" dirty="0">
                <a:latin typeface="+mn-lt"/>
              </a:rPr>
            </a:br>
            <a:r>
              <a:rPr lang="en-US" sz="3600" dirty="0">
                <a:latin typeface="+mn-lt"/>
              </a:rPr>
              <a:t>Thus, RH is far less</a:t>
            </a:r>
          </a:p>
        </p:txBody>
      </p:sp>
      <p:pic>
        <p:nvPicPr>
          <p:cNvPr id="5" name="Picture 4">
            <a:extLst>
              <a:ext uri="{FF2B5EF4-FFF2-40B4-BE49-F238E27FC236}">
                <a16:creationId xmlns:a16="http://schemas.microsoft.com/office/drawing/2014/main" id="{2682E1BF-22DF-4248-A1CA-0F85567D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291" y="4589755"/>
            <a:ext cx="2684542" cy="2010056"/>
          </a:xfrm>
          <a:prstGeom prst="rect">
            <a:avLst/>
          </a:prstGeom>
        </p:spPr>
      </p:pic>
    </p:spTree>
    <p:extLst>
      <p:ext uri="{BB962C8B-B14F-4D97-AF65-F5344CB8AC3E}">
        <p14:creationId xmlns:p14="http://schemas.microsoft.com/office/powerpoint/2010/main" val="3267619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69" y="1162843"/>
            <a:ext cx="10515600" cy="1325563"/>
          </a:xfrm>
        </p:spPr>
        <p:txBody>
          <a:bodyPr>
            <a:normAutofit fontScale="90000"/>
          </a:bodyPr>
          <a:lstStyle/>
          <a:p>
            <a:r>
              <a:rPr lang="en-US" b="1" dirty="0">
                <a:solidFill>
                  <a:schemeClr val="accent1"/>
                </a:solidFill>
                <a:latin typeface="+mn-lt"/>
              </a:rPr>
              <a:t>RH inside the house</a:t>
            </a:r>
            <a:br>
              <a:rPr lang="en-US" b="1" dirty="0">
                <a:solidFill>
                  <a:schemeClr val="accent1"/>
                </a:solidFill>
                <a:latin typeface="+mn-lt"/>
              </a:rPr>
            </a:br>
            <a:br>
              <a:rPr lang="en-US" b="1" dirty="0">
                <a:solidFill>
                  <a:schemeClr val="accent1"/>
                </a:solidFill>
                <a:latin typeface="+mn-lt"/>
              </a:rPr>
            </a:br>
            <a:endParaRPr lang="en-US" b="1" dirty="0">
              <a:solidFill>
                <a:schemeClr val="accent1"/>
              </a:solidFill>
              <a:latin typeface="+mn-lt"/>
            </a:endParaRPr>
          </a:p>
        </p:txBody>
      </p:sp>
      <p:sp>
        <p:nvSpPr>
          <p:cNvPr id="3" name="Content Placeholder 2"/>
          <p:cNvSpPr>
            <a:spLocks noGrp="1"/>
          </p:cNvSpPr>
          <p:nvPr>
            <p:ph idx="1"/>
          </p:nvPr>
        </p:nvSpPr>
        <p:spPr>
          <a:xfrm>
            <a:off x="1034969" y="2488406"/>
            <a:ext cx="4185214" cy="2970776"/>
          </a:xfrm>
        </p:spPr>
        <p:txBody>
          <a:bodyPr>
            <a:normAutofit/>
          </a:bodyPr>
          <a:lstStyle/>
          <a:p>
            <a:pPr marL="0" indent="0">
              <a:buNone/>
            </a:pPr>
            <a:r>
              <a:rPr lang="en-US" sz="4000" dirty="0"/>
              <a:t>If outside air is cold or dry, easy to get RH less than 10% in a home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458" y="2306637"/>
            <a:ext cx="5001470" cy="3334313"/>
          </a:xfrm>
          <a:prstGeom prst="rect">
            <a:avLst/>
          </a:prstGeom>
        </p:spPr>
      </p:pic>
    </p:spTree>
    <p:extLst>
      <p:ext uri="{BB962C8B-B14F-4D97-AF65-F5344CB8AC3E}">
        <p14:creationId xmlns:p14="http://schemas.microsoft.com/office/powerpoint/2010/main" val="1461148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That is why your foot looks like this in winter</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1848907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And this is why some people use humidifiers during the winter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5115"/>
            <a:ext cx="2210572"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617" y="1893859"/>
            <a:ext cx="7594600" cy="3771900"/>
          </a:xfrm>
          <a:prstGeom prst="rect">
            <a:avLst/>
          </a:prstGeom>
        </p:spPr>
      </p:pic>
    </p:spTree>
    <p:extLst>
      <p:ext uri="{BB962C8B-B14F-4D97-AF65-F5344CB8AC3E}">
        <p14:creationId xmlns:p14="http://schemas.microsoft.com/office/powerpoint/2010/main" val="1472893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6" y="173535"/>
            <a:ext cx="10420350" cy="635000"/>
          </a:xfrm>
        </p:spPr>
        <p:txBody>
          <a:bodyPr>
            <a:normAutofit fontScale="90000"/>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335126" y="808535"/>
            <a:ext cx="6787847" cy="4351338"/>
          </a:xfrm>
        </p:spPr>
        <p:txBody>
          <a:bodyPr>
            <a:noAutofit/>
          </a:bodyPr>
          <a:lstStyle/>
          <a:p>
            <a:r>
              <a:rPr lang="en-US" sz="3600" b="1" dirty="0"/>
              <a:t>H</a:t>
            </a:r>
            <a:r>
              <a:rPr lang="en-US" sz="3600" b="1" baseline="-25000" dirty="0"/>
              <a:t>2</a:t>
            </a:r>
            <a:r>
              <a:rPr lang="en-US" sz="3600" b="1" dirty="0"/>
              <a:t>0 molecules in liquid are moving since T&gt;0°K.   </a:t>
            </a:r>
          </a:p>
          <a:p>
            <a:r>
              <a:rPr lang="en-US" sz="3600" b="1" dirty="0"/>
              <a:t>Not all moving at the same speed.</a:t>
            </a:r>
          </a:p>
          <a:p>
            <a:r>
              <a:rPr lang="en-US" sz="3600" b="1" dirty="0"/>
              <a:t>They have some attraction for each other…as in all liquids.</a:t>
            </a:r>
          </a:p>
          <a:p>
            <a:r>
              <a:rPr lang="en-US" sz="3600" b="1" dirty="0"/>
              <a:t>Some of the fastest molecules will escape the liquid and move into the air above as a </a:t>
            </a:r>
            <a:r>
              <a:rPr lang="en-US" sz="3600" b="1" u="sng" dirty="0"/>
              <a:t>gas molecule.</a:t>
            </a:r>
          </a:p>
        </p:txBody>
      </p:sp>
      <p:sp>
        <p:nvSpPr>
          <p:cNvPr id="4" name="Rectangle 3"/>
          <p:cNvSpPr/>
          <p:nvPr/>
        </p:nvSpPr>
        <p:spPr>
          <a:xfrm>
            <a:off x="7208108" y="2018371"/>
            <a:ext cx="3163330" cy="39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6" name="TextBox 5"/>
          <p:cNvSpPr txBox="1"/>
          <p:nvPr/>
        </p:nvSpPr>
        <p:spPr>
          <a:xfrm>
            <a:off x="8195883" y="2984204"/>
            <a:ext cx="831574" cy="369332"/>
          </a:xfrm>
          <a:prstGeom prst="rect">
            <a:avLst/>
          </a:prstGeom>
          <a:noFill/>
        </p:spPr>
        <p:txBody>
          <a:bodyPr wrap="none" rtlCol="0">
            <a:spAutoFit/>
          </a:bodyPr>
          <a:lstStyle/>
          <a:p>
            <a:r>
              <a:rPr lang="en-US" dirty="0"/>
              <a:t>Dry Air</a:t>
            </a:r>
          </a:p>
        </p:txBody>
      </p:sp>
      <p:cxnSp>
        <p:nvCxnSpPr>
          <p:cNvPr id="9" name="Curved Connector 8"/>
          <p:cNvCxnSpPr/>
          <p:nvPr/>
        </p:nvCxnSpPr>
        <p:spPr>
          <a:xfrm rot="16200000" flipV="1">
            <a:off x="9275806" y="4695567"/>
            <a:ext cx="683741" cy="387179"/>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327825" y="4372990"/>
            <a:ext cx="192524" cy="17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348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CB77A-8FBD-2C79-39A6-21A6062CB642}"/>
              </a:ext>
            </a:extLst>
          </p:cNvPr>
          <p:cNvSpPr>
            <a:spLocks noGrp="1"/>
          </p:cNvSpPr>
          <p:nvPr>
            <p:ph type="title"/>
          </p:nvPr>
        </p:nvSpPr>
        <p:spPr>
          <a:xfrm>
            <a:off x="720969" y="1678110"/>
            <a:ext cx="10515600" cy="1325563"/>
          </a:xfrm>
        </p:spPr>
        <p:txBody>
          <a:bodyPr>
            <a:normAutofit fontScale="90000"/>
          </a:bodyPr>
          <a:lstStyle/>
          <a:p>
            <a:r>
              <a:rPr lang="en-US" b="1" dirty="0">
                <a:solidFill>
                  <a:srgbClr val="0070C0"/>
                </a:solidFill>
              </a:rPr>
              <a:t>Relative Humidity Can Vary Substantially During the Year:  Less in Summer When Temperatures are Warmer</a:t>
            </a:r>
          </a:p>
        </p:txBody>
      </p:sp>
    </p:spTree>
    <p:extLst>
      <p:ext uri="{BB962C8B-B14F-4D97-AF65-F5344CB8AC3E}">
        <p14:creationId xmlns:p14="http://schemas.microsoft.com/office/powerpoint/2010/main" val="1416131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ED23-EC14-99D2-33F1-26C3F89B0312}"/>
              </a:ext>
            </a:extLst>
          </p:cNvPr>
          <p:cNvSpPr>
            <a:spLocks noGrp="1"/>
          </p:cNvSpPr>
          <p:nvPr>
            <p:ph type="title"/>
          </p:nvPr>
        </p:nvSpPr>
        <p:spPr/>
        <p:txBody>
          <a:bodyPr/>
          <a:lstStyle/>
          <a:p>
            <a:endParaRPr lang="en-US"/>
          </a:p>
        </p:txBody>
      </p:sp>
      <p:pic>
        <p:nvPicPr>
          <p:cNvPr id="7" name="Picture 6" descr="A graph of a flight&#10;&#10;Description automatically generated with medium confidence">
            <a:extLst>
              <a:ext uri="{FF2B5EF4-FFF2-40B4-BE49-F238E27FC236}">
                <a16:creationId xmlns:a16="http://schemas.microsoft.com/office/drawing/2014/main" id="{C0CC3BC6-6198-CD1C-FDA7-EBAC090BF75F}"/>
              </a:ext>
            </a:extLst>
          </p:cNvPr>
          <p:cNvPicPr>
            <a:picLocks noChangeAspect="1"/>
          </p:cNvPicPr>
          <p:nvPr/>
        </p:nvPicPr>
        <p:blipFill>
          <a:blip r:embed="rId2"/>
          <a:stretch>
            <a:fillRect/>
          </a:stretch>
        </p:blipFill>
        <p:spPr>
          <a:xfrm>
            <a:off x="420740" y="-76200"/>
            <a:ext cx="10690605" cy="6269782"/>
          </a:xfrm>
          <a:prstGeom prst="rect">
            <a:avLst/>
          </a:prstGeom>
        </p:spPr>
      </p:pic>
      <p:sp>
        <p:nvSpPr>
          <p:cNvPr id="10" name="Content Placeholder 9">
            <a:extLst>
              <a:ext uri="{FF2B5EF4-FFF2-40B4-BE49-F238E27FC236}">
                <a16:creationId xmlns:a16="http://schemas.microsoft.com/office/drawing/2014/main" id="{95D33973-F4D2-1752-B11A-CF0C617910DE}"/>
              </a:ext>
            </a:extLst>
          </p:cNvPr>
          <p:cNvSpPr>
            <a:spLocks noGrp="1"/>
          </p:cNvSpPr>
          <p:nvPr>
            <p:ph idx="1"/>
          </p:nvPr>
        </p:nvSpPr>
        <p:spPr>
          <a:xfrm>
            <a:off x="1255660" y="4067182"/>
            <a:ext cx="10515600" cy="4351338"/>
          </a:xfrm>
        </p:spPr>
        <p:txBody>
          <a:bodyPr/>
          <a:lstStyle/>
          <a:p>
            <a:endParaRPr lang="en-US" dirty="0"/>
          </a:p>
        </p:txBody>
      </p:sp>
    </p:spTree>
    <p:extLst>
      <p:ext uri="{BB962C8B-B14F-4D97-AF65-F5344CB8AC3E}">
        <p14:creationId xmlns:p14="http://schemas.microsoft.com/office/powerpoint/2010/main" val="678894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42F6-E2AA-DCCA-051A-94FEFE774B93}"/>
              </a:ext>
            </a:extLst>
          </p:cNvPr>
          <p:cNvSpPr>
            <a:spLocks noGrp="1"/>
          </p:cNvSpPr>
          <p:nvPr>
            <p:ph type="title"/>
          </p:nvPr>
        </p:nvSpPr>
        <p:spPr/>
        <p:txBody>
          <a:bodyPr/>
          <a:lstStyle/>
          <a:p>
            <a:endParaRPr lang="en-US"/>
          </a:p>
        </p:txBody>
      </p:sp>
      <p:pic>
        <p:nvPicPr>
          <p:cNvPr id="5" name="Content Placeholder 4" descr="A graph of a sound wave&#10;&#10;Description automatically generated">
            <a:extLst>
              <a:ext uri="{FF2B5EF4-FFF2-40B4-BE49-F238E27FC236}">
                <a16:creationId xmlns:a16="http://schemas.microsoft.com/office/drawing/2014/main" id="{CC1EBB64-1349-3865-8F73-F8E910E7D793}"/>
              </a:ext>
            </a:extLst>
          </p:cNvPr>
          <p:cNvPicPr>
            <a:picLocks noGrp="1" noChangeAspect="1"/>
          </p:cNvPicPr>
          <p:nvPr>
            <p:ph idx="1"/>
          </p:nvPr>
        </p:nvPicPr>
        <p:blipFill>
          <a:blip r:embed="rId2"/>
          <a:stretch>
            <a:fillRect/>
          </a:stretch>
        </p:blipFill>
        <p:spPr>
          <a:xfrm>
            <a:off x="671824" y="365125"/>
            <a:ext cx="9909763" cy="5811838"/>
          </a:xfrm>
        </p:spPr>
      </p:pic>
    </p:spTree>
    <p:extLst>
      <p:ext uri="{BB962C8B-B14F-4D97-AF65-F5344CB8AC3E}">
        <p14:creationId xmlns:p14="http://schemas.microsoft.com/office/powerpoint/2010/main" val="3229466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a:xfrm>
            <a:off x="838199" y="365126"/>
            <a:ext cx="10771909" cy="826366"/>
          </a:xfrm>
        </p:spPr>
        <p:txBody>
          <a:bodyPr>
            <a:normAutofit fontScale="90000"/>
          </a:bodyPr>
          <a:lstStyle/>
          <a:p>
            <a:r>
              <a:rPr lang="en-US" b="1" dirty="0">
                <a:solidFill>
                  <a:schemeClr val="accent1"/>
                </a:solidFill>
                <a:latin typeface="+mn-lt"/>
              </a:rPr>
              <a:t>July Relative Humidity:  Lowest in the Desert SW</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2362098" y="1344324"/>
            <a:ext cx="7143634" cy="4911249"/>
          </a:xfrm>
        </p:spPr>
      </p:pic>
    </p:spTree>
    <p:extLst>
      <p:ext uri="{BB962C8B-B14F-4D97-AF65-F5344CB8AC3E}">
        <p14:creationId xmlns:p14="http://schemas.microsoft.com/office/powerpoint/2010/main" val="2681331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98CF-BE5D-3A0E-B87D-E18602FEE8FE}"/>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90D5D09-1E32-C48C-92E5-031D367A5186}"/>
              </a:ext>
            </a:extLst>
          </p:cNvPr>
          <p:cNvPicPr>
            <a:picLocks noGrp="1" noChangeAspect="1"/>
          </p:cNvPicPr>
          <p:nvPr>
            <p:ph idx="1"/>
          </p:nvPr>
        </p:nvPicPr>
        <p:blipFill rotWithShape="1">
          <a:blip r:embed="rId2"/>
          <a:srcRect r="16254"/>
          <a:stretch/>
        </p:blipFill>
        <p:spPr>
          <a:xfrm>
            <a:off x="423330" y="157307"/>
            <a:ext cx="10408786" cy="6335568"/>
          </a:xfrm>
        </p:spPr>
      </p:pic>
      <p:sp>
        <p:nvSpPr>
          <p:cNvPr id="3" name="TextBox 2">
            <a:extLst>
              <a:ext uri="{FF2B5EF4-FFF2-40B4-BE49-F238E27FC236}">
                <a16:creationId xmlns:a16="http://schemas.microsoft.com/office/drawing/2014/main" id="{8C699883-1AAE-5BBA-BF6B-27EBAF58C272}"/>
              </a:ext>
            </a:extLst>
          </p:cNvPr>
          <p:cNvSpPr txBox="1"/>
          <p:nvPr/>
        </p:nvSpPr>
        <p:spPr>
          <a:xfrm>
            <a:off x="9282545" y="3768436"/>
            <a:ext cx="1362874" cy="1200329"/>
          </a:xfrm>
          <a:prstGeom prst="rect">
            <a:avLst/>
          </a:prstGeom>
          <a:noFill/>
        </p:spPr>
        <p:txBody>
          <a:bodyPr wrap="none" rtlCol="0">
            <a:spAutoFit/>
          </a:bodyPr>
          <a:lstStyle/>
          <a:p>
            <a:r>
              <a:rPr lang="en-US" sz="2400" b="1" dirty="0"/>
              <a:t>January</a:t>
            </a:r>
          </a:p>
          <a:p>
            <a:r>
              <a:rPr lang="en-US" sz="2400" b="1" dirty="0"/>
              <a:t>Relative</a:t>
            </a:r>
          </a:p>
          <a:p>
            <a:r>
              <a:rPr lang="en-US" sz="2400" b="1" dirty="0"/>
              <a:t>Humidity</a:t>
            </a:r>
          </a:p>
        </p:txBody>
      </p:sp>
    </p:spTree>
    <p:extLst>
      <p:ext uri="{BB962C8B-B14F-4D97-AF65-F5344CB8AC3E}">
        <p14:creationId xmlns:p14="http://schemas.microsoft.com/office/powerpoint/2010/main" val="2869770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p:txBody>
          <a:bodyPr/>
          <a:lstStyle/>
          <a:p>
            <a:r>
              <a:rPr lang="en-US" b="1" dirty="0">
                <a:solidFill>
                  <a:schemeClr val="accent1"/>
                </a:solidFill>
                <a:latin typeface="+mn-lt"/>
              </a:rPr>
              <a:t>Relative Humidity Does Not Tell the Whole Story of How Comfortable We Feel</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3137953" y="1690688"/>
            <a:ext cx="7143634" cy="4911249"/>
          </a:xfrm>
        </p:spPr>
      </p:pic>
      <p:sp>
        <p:nvSpPr>
          <p:cNvPr id="6" name="TextBox 5">
            <a:extLst>
              <a:ext uri="{FF2B5EF4-FFF2-40B4-BE49-F238E27FC236}">
                <a16:creationId xmlns:a16="http://schemas.microsoft.com/office/drawing/2014/main" id="{D94A6AA5-BE38-AD4B-A740-8EA2EAF942F2}"/>
              </a:ext>
            </a:extLst>
          </p:cNvPr>
          <p:cNvSpPr txBox="1"/>
          <p:nvPr/>
        </p:nvSpPr>
        <p:spPr>
          <a:xfrm>
            <a:off x="307571" y="2003366"/>
            <a:ext cx="2590685" cy="3539430"/>
          </a:xfrm>
          <a:prstGeom prst="rect">
            <a:avLst/>
          </a:prstGeom>
          <a:noFill/>
        </p:spPr>
        <p:txBody>
          <a:bodyPr wrap="square" rtlCol="0">
            <a:spAutoFit/>
          </a:bodyPr>
          <a:lstStyle/>
          <a:p>
            <a:r>
              <a:rPr lang="en-US" sz="3200" b="1" dirty="0"/>
              <a:t>High Relative Humidity Is Not a Problem When Temperatures</a:t>
            </a:r>
          </a:p>
          <a:p>
            <a:r>
              <a:rPr lang="en-US" sz="3200" b="1" dirty="0"/>
              <a:t>Are Cool</a:t>
            </a:r>
          </a:p>
        </p:txBody>
      </p:sp>
      <p:sp>
        <p:nvSpPr>
          <p:cNvPr id="3" name="TextBox 2">
            <a:extLst>
              <a:ext uri="{FF2B5EF4-FFF2-40B4-BE49-F238E27FC236}">
                <a16:creationId xmlns:a16="http://schemas.microsoft.com/office/drawing/2014/main" id="{1D549A8A-CA90-F04E-A08E-3C197DB7ED99}"/>
              </a:ext>
            </a:extLst>
          </p:cNvPr>
          <p:cNvSpPr txBox="1"/>
          <p:nvPr/>
        </p:nvSpPr>
        <p:spPr>
          <a:xfrm>
            <a:off x="10542494" y="3429000"/>
            <a:ext cx="673582" cy="830997"/>
          </a:xfrm>
          <a:prstGeom prst="rect">
            <a:avLst/>
          </a:prstGeom>
          <a:noFill/>
        </p:spPr>
        <p:txBody>
          <a:bodyPr wrap="none" rtlCol="0">
            <a:spAutoFit/>
          </a:bodyPr>
          <a:lstStyle/>
          <a:p>
            <a:r>
              <a:rPr lang="en-US" sz="2400" b="1" dirty="0"/>
              <a:t>July</a:t>
            </a:r>
          </a:p>
          <a:p>
            <a:r>
              <a:rPr lang="en-US" sz="2400" b="1" dirty="0"/>
              <a:t>RH</a:t>
            </a:r>
          </a:p>
        </p:txBody>
      </p:sp>
    </p:spTree>
    <p:extLst>
      <p:ext uri="{BB962C8B-B14F-4D97-AF65-F5344CB8AC3E}">
        <p14:creationId xmlns:p14="http://schemas.microsoft.com/office/powerpoint/2010/main" val="2340319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C2EF-865B-9E49-8C2D-89FA85DC6FF4}"/>
              </a:ext>
            </a:extLst>
          </p:cNvPr>
          <p:cNvSpPr>
            <a:spLocks noGrp="1"/>
          </p:cNvSpPr>
          <p:nvPr>
            <p:ph type="title"/>
          </p:nvPr>
        </p:nvSpPr>
        <p:spPr>
          <a:xfrm>
            <a:off x="796636" y="173932"/>
            <a:ext cx="10515600" cy="1325563"/>
          </a:xfrm>
        </p:spPr>
        <p:txBody>
          <a:bodyPr>
            <a:normAutofit fontScale="90000"/>
          </a:bodyPr>
          <a:lstStyle/>
          <a:p>
            <a:r>
              <a:rPr lang="en-US" b="1" dirty="0">
                <a:latin typeface="+mn-lt"/>
              </a:rPr>
              <a:t>Dew Point is A Better Measure:  It is a measure of the absolute amount of water vapor in air</a:t>
            </a:r>
          </a:p>
        </p:txBody>
      </p:sp>
      <p:pic>
        <p:nvPicPr>
          <p:cNvPr id="5" name="Content Placeholder 4">
            <a:extLst>
              <a:ext uri="{FF2B5EF4-FFF2-40B4-BE49-F238E27FC236}">
                <a16:creationId xmlns:a16="http://schemas.microsoft.com/office/drawing/2014/main" id="{6B8CFEF8-F697-3B4C-9CB7-BEC0E7A8B926}"/>
              </a:ext>
            </a:extLst>
          </p:cNvPr>
          <p:cNvPicPr>
            <a:picLocks noGrp="1" noChangeAspect="1"/>
          </p:cNvPicPr>
          <p:nvPr>
            <p:ph idx="1"/>
          </p:nvPr>
        </p:nvPicPr>
        <p:blipFill>
          <a:blip r:embed="rId2"/>
          <a:stretch>
            <a:fillRect/>
          </a:stretch>
        </p:blipFill>
        <p:spPr>
          <a:xfrm>
            <a:off x="2502130" y="1605149"/>
            <a:ext cx="6417425" cy="4813069"/>
          </a:xfrm>
        </p:spPr>
      </p:pic>
    </p:spTree>
    <p:extLst>
      <p:ext uri="{BB962C8B-B14F-4D97-AF65-F5344CB8AC3E}">
        <p14:creationId xmlns:p14="http://schemas.microsoft.com/office/powerpoint/2010/main" val="3446557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054891"/>
          </a:xfrm>
        </p:spPr>
        <p:txBody>
          <a:bodyPr>
            <a:normAutofit fontScale="90000"/>
          </a:bodyPr>
          <a:lstStyle/>
          <a:p>
            <a:r>
              <a:rPr lang="en-US" b="1" dirty="0">
                <a:solidFill>
                  <a:srgbClr val="FF0000"/>
                </a:solidFill>
                <a:latin typeface="+mn-lt"/>
              </a:rPr>
              <a:t>The Higher the Dew Point, The Less Comfortable We Feel</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a:xfrm>
            <a:off x="838200" y="1595380"/>
            <a:ext cx="10515600" cy="4351338"/>
          </a:xfrm>
        </p:spPr>
        <p:txBody>
          <a:bodyPr>
            <a:normAutofit/>
          </a:bodyPr>
          <a:lstStyle/>
          <a:p>
            <a:r>
              <a:rPr lang="en-US" sz="3200" dirty="0"/>
              <a:t>If the air is saturated (T=T</a:t>
            </a:r>
            <a:r>
              <a:rPr lang="en-US" sz="3200" baseline="-25000" dirty="0"/>
              <a:t>D</a:t>
            </a:r>
            <a:r>
              <a:rPr lang="en-US" sz="3200" dirty="0"/>
              <a:t>), evaporation from the skin does not occur.  Thus, no evaporative cooling.  You feel sticky and hot.</a:t>
            </a:r>
          </a:p>
          <a:p>
            <a:r>
              <a:rPr lang="en-US" sz="3200" dirty="0"/>
              <a:t>The bigger the difference between temperature and dew point, the greater the amount of evaporative cooling.</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549562" y="4094085"/>
            <a:ext cx="5820715" cy="2569430"/>
          </a:xfrm>
          <a:prstGeom prst="rect">
            <a:avLst/>
          </a:prstGeom>
        </p:spPr>
      </p:pic>
    </p:spTree>
    <p:extLst>
      <p:ext uri="{BB962C8B-B14F-4D97-AF65-F5344CB8AC3E}">
        <p14:creationId xmlns:p14="http://schemas.microsoft.com/office/powerpoint/2010/main" val="960308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325563"/>
          </a:xfrm>
        </p:spPr>
        <p:txBody>
          <a:bodyPr>
            <a:normAutofit/>
          </a:bodyPr>
          <a:lstStyle/>
          <a:p>
            <a:r>
              <a:rPr lang="en-US" b="1" dirty="0">
                <a:solidFill>
                  <a:srgbClr val="FF0000"/>
                </a:solidFill>
                <a:latin typeface="+mn-lt"/>
              </a:rPr>
              <a:t>The higher the temperature, the greater the thermal stress on us</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a:xfrm>
            <a:off x="838200" y="1696671"/>
            <a:ext cx="10515600" cy="4351338"/>
          </a:xfrm>
        </p:spPr>
        <p:txBody>
          <a:bodyPr/>
          <a:lstStyle/>
          <a:p>
            <a:r>
              <a:rPr lang="en-US" dirty="0"/>
              <a:t>Warm temperatures make you feel hot by warming your skin</a:t>
            </a:r>
          </a:p>
          <a:p>
            <a:r>
              <a:rPr lang="en-US" dirty="0"/>
              <a:t>Dew points near air temperature reduce your cooling ability from evaporation.</a:t>
            </a:r>
          </a:p>
          <a:p>
            <a:r>
              <a:rPr lang="en-US" dirty="0"/>
              <a:t>Thus, when both are high…you feel warm.</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825444" y="3700750"/>
            <a:ext cx="6541111" cy="2887433"/>
          </a:xfrm>
          <a:prstGeom prst="rect">
            <a:avLst/>
          </a:prstGeom>
        </p:spPr>
      </p:pic>
    </p:spTree>
    <p:extLst>
      <p:ext uri="{BB962C8B-B14F-4D97-AF65-F5344CB8AC3E}">
        <p14:creationId xmlns:p14="http://schemas.microsoft.com/office/powerpoint/2010/main" val="2623127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7C45-3329-B440-ABF4-DAFA1B4718B7}"/>
              </a:ext>
            </a:extLst>
          </p:cNvPr>
          <p:cNvSpPr>
            <a:spLocks noGrp="1"/>
          </p:cNvSpPr>
          <p:nvPr>
            <p:ph type="title"/>
          </p:nvPr>
        </p:nvSpPr>
        <p:spPr>
          <a:xfrm>
            <a:off x="920394" y="560333"/>
            <a:ext cx="10515600" cy="1325563"/>
          </a:xfrm>
        </p:spPr>
        <p:txBody>
          <a:bodyPr>
            <a:normAutofit fontScale="90000"/>
          </a:bodyPr>
          <a:lstStyle/>
          <a:p>
            <a:r>
              <a:rPr lang="en-US" b="1" dirty="0">
                <a:solidFill>
                  <a:schemeClr val="accent1"/>
                </a:solidFill>
                <a:latin typeface="+mn-lt"/>
              </a:rPr>
              <a:t>Why is dew point and water vapor content of the air quite </a:t>
            </a:r>
            <a:r>
              <a:rPr lang="en-US" b="1" dirty="0">
                <a:latin typeface="+mn-lt"/>
              </a:rPr>
              <a:t>low</a:t>
            </a:r>
            <a:r>
              <a:rPr lang="en-US" b="1" dirty="0">
                <a:solidFill>
                  <a:schemeClr val="accent1"/>
                </a:solidFill>
                <a:latin typeface="+mn-lt"/>
              </a:rPr>
              <a:t> downstream of the (very wet) Pacific Ocean?</a:t>
            </a:r>
          </a:p>
        </p:txBody>
      </p:sp>
      <p:pic>
        <p:nvPicPr>
          <p:cNvPr id="5" name="Content Placeholder 4">
            <a:extLst>
              <a:ext uri="{FF2B5EF4-FFF2-40B4-BE49-F238E27FC236}">
                <a16:creationId xmlns:a16="http://schemas.microsoft.com/office/drawing/2014/main" id="{0070B31A-4669-7747-B821-9AD6BE95BC2F}"/>
              </a:ext>
            </a:extLst>
          </p:cNvPr>
          <p:cNvPicPr>
            <a:picLocks noGrp="1" noChangeAspect="1"/>
          </p:cNvPicPr>
          <p:nvPr>
            <p:ph idx="1"/>
          </p:nvPr>
        </p:nvPicPr>
        <p:blipFill>
          <a:blip r:embed="rId2"/>
          <a:stretch>
            <a:fillRect/>
          </a:stretch>
        </p:blipFill>
        <p:spPr>
          <a:xfrm>
            <a:off x="2516505" y="2379929"/>
            <a:ext cx="7158990" cy="3536575"/>
          </a:xfrm>
        </p:spPr>
      </p:pic>
    </p:spTree>
    <p:extLst>
      <p:ext uri="{BB962C8B-B14F-4D97-AF65-F5344CB8AC3E}">
        <p14:creationId xmlns:p14="http://schemas.microsoft.com/office/powerpoint/2010/main" val="129632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825625"/>
            <a:ext cx="5609618" cy="4351338"/>
          </a:xfrm>
        </p:spPr>
        <p:txBody>
          <a:bodyPr>
            <a:noAutofit/>
          </a:bodyPr>
          <a:lstStyle/>
          <a:p>
            <a:r>
              <a:rPr lang="en-US" sz="3600" b="1" dirty="0"/>
              <a:t>More and more molecules end up in the dry air</a:t>
            </a:r>
          </a:p>
          <a:p>
            <a:r>
              <a:rPr lang="en-US" sz="3600" b="1" dirty="0"/>
              <a:t>Occasionally, one heads back into the liquid</a:t>
            </a:r>
          </a:p>
          <a:p>
            <a:r>
              <a:rPr lang="en-US" sz="3600" b="1" dirty="0"/>
              <a:t>The more molecules in the air above, the more heading back into the liquid</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9944" y="27572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88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001A-D1A8-314A-A163-9184E50EB92E}"/>
              </a:ext>
            </a:extLst>
          </p:cNvPr>
          <p:cNvSpPr>
            <a:spLocks noGrp="1"/>
          </p:cNvSpPr>
          <p:nvPr>
            <p:ph type="title"/>
          </p:nvPr>
        </p:nvSpPr>
        <p:spPr>
          <a:xfrm>
            <a:off x="838200" y="753241"/>
            <a:ext cx="3417277" cy="5143466"/>
          </a:xfrm>
        </p:spPr>
        <p:txBody>
          <a:bodyPr>
            <a:normAutofit fontScale="90000"/>
          </a:bodyPr>
          <a:lstStyle/>
          <a:p>
            <a:r>
              <a:rPr lang="en-US" b="1" dirty="0">
                <a:solidFill>
                  <a:srgbClr val="0070C0"/>
                </a:solidFill>
                <a:latin typeface="+mn-lt"/>
              </a:rPr>
              <a:t>Because the water (Pacific Ocean) is cool and the amount of water vapor in air, even at saturation, depends on temperature</a:t>
            </a:r>
          </a:p>
        </p:txBody>
      </p:sp>
      <p:pic>
        <p:nvPicPr>
          <p:cNvPr id="5" name="Content Placeholder 4">
            <a:extLst>
              <a:ext uri="{FF2B5EF4-FFF2-40B4-BE49-F238E27FC236}">
                <a16:creationId xmlns:a16="http://schemas.microsoft.com/office/drawing/2014/main" id="{77E9FD5E-87B9-6A48-B8A3-6C8458F40EDB}"/>
              </a:ext>
            </a:extLst>
          </p:cNvPr>
          <p:cNvPicPr>
            <a:picLocks noGrp="1" noChangeAspect="1"/>
          </p:cNvPicPr>
          <p:nvPr>
            <p:ph idx="1"/>
          </p:nvPr>
        </p:nvPicPr>
        <p:blipFill>
          <a:blip r:embed="rId2"/>
          <a:stretch>
            <a:fillRect/>
          </a:stretch>
        </p:blipFill>
        <p:spPr>
          <a:xfrm>
            <a:off x="4693635" y="-1"/>
            <a:ext cx="7243906" cy="5627077"/>
          </a:xfrm>
        </p:spPr>
      </p:pic>
    </p:spTree>
    <p:extLst>
      <p:ext uri="{BB962C8B-B14F-4D97-AF65-F5344CB8AC3E}">
        <p14:creationId xmlns:p14="http://schemas.microsoft.com/office/powerpoint/2010/main" val="3045299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fontScale="90000"/>
          </a:bodyPr>
          <a:lstStyle/>
          <a:p>
            <a:r>
              <a:rPr lang="en-US" b="1" dirty="0">
                <a:solidFill>
                  <a:schemeClr val="accent1">
                    <a:lumMod val="50000"/>
                  </a:schemeClr>
                </a:solidFill>
                <a:latin typeface="+mn-lt"/>
              </a:rPr>
              <a:t>Many of the most profound effects of atmospheric moisture occur when water experiences phase changes.</a:t>
            </a:r>
          </a:p>
        </p:txBody>
      </p:sp>
      <p:sp>
        <p:nvSpPr>
          <p:cNvPr id="3" name="Content Placeholder 2"/>
          <p:cNvSpPr>
            <a:spLocks noGrp="1"/>
          </p:cNvSpPr>
          <p:nvPr>
            <p:ph idx="1"/>
          </p:nvPr>
        </p:nvSpPr>
        <p:spPr>
          <a:xfrm>
            <a:off x="1111273" y="2680572"/>
            <a:ext cx="5663599" cy="2528737"/>
          </a:xfrm>
        </p:spPr>
        <p:txBody>
          <a:bodyPr>
            <a:normAutofit/>
          </a:bodyPr>
          <a:lstStyle/>
          <a:p>
            <a:pPr marL="0" indent="0">
              <a:buNone/>
            </a:pPr>
            <a:r>
              <a:rPr lang="en-US" sz="3600" b="1" dirty="0">
                <a:solidFill>
                  <a:srgbClr val="FF0000"/>
                </a:solidFill>
              </a:rPr>
              <a:t>Phase change:  when a substance goes from liquid to solid, liquid to gas, solid to gas, or vice versa.</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7675972" y="2680572"/>
            <a:ext cx="3614169" cy="2239767"/>
          </a:xfrm>
          <a:prstGeom prst="rect">
            <a:avLst/>
          </a:prstGeom>
        </p:spPr>
      </p:pic>
    </p:spTree>
    <p:extLst>
      <p:ext uri="{BB962C8B-B14F-4D97-AF65-F5344CB8AC3E}">
        <p14:creationId xmlns:p14="http://schemas.microsoft.com/office/powerpoint/2010/main" val="883610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a:bodyPr>
          <a:lstStyle/>
          <a:p>
            <a:r>
              <a:rPr lang="en-US" b="1" dirty="0">
                <a:solidFill>
                  <a:schemeClr val="accent1">
                    <a:lumMod val="50000"/>
                  </a:schemeClr>
                </a:solidFill>
                <a:latin typeface="+mn-lt"/>
              </a:rPr>
              <a:t>Phase Changes</a:t>
            </a:r>
          </a:p>
        </p:txBody>
      </p:sp>
      <p:sp>
        <p:nvSpPr>
          <p:cNvPr id="3" name="Content Placeholder 2"/>
          <p:cNvSpPr>
            <a:spLocks noGrp="1"/>
          </p:cNvSpPr>
          <p:nvPr>
            <p:ph idx="1"/>
          </p:nvPr>
        </p:nvSpPr>
        <p:spPr>
          <a:xfrm>
            <a:off x="725184" y="1775107"/>
            <a:ext cx="7335982" cy="4205137"/>
          </a:xfrm>
        </p:spPr>
        <p:txBody>
          <a:bodyPr>
            <a:noAutofit/>
          </a:bodyPr>
          <a:lstStyle/>
          <a:p>
            <a:pPr lvl="1"/>
            <a:r>
              <a:rPr lang="en-US" sz="3600" b="1" dirty="0">
                <a:solidFill>
                  <a:schemeClr val="accent1"/>
                </a:solidFill>
              </a:rPr>
              <a:t>evaporation</a:t>
            </a:r>
            <a:r>
              <a:rPr lang="en-US" sz="3600" b="1" dirty="0"/>
              <a:t>:  liquid to gas</a:t>
            </a:r>
          </a:p>
          <a:p>
            <a:pPr lvl="1"/>
            <a:r>
              <a:rPr lang="en-US" sz="3600" b="1" dirty="0">
                <a:solidFill>
                  <a:schemeClr val="accent1"/>
                </a:solidFill>
              </a:rPr>
              <a:t>condensation</a:t>
            </a:r>
            <a:r>
              <a:rPr lang="en-US" sz="3600" b="1" dirty="0"/>
              <a:t>: gas to liquid</a:t>
            </a:r>
          </a:p>
          <a:p>
            <a:pPr lvl="1"/>
            <a:r>
              <a:rPr lang="en-US" sz="3600" b="1" dirty="0">
                <a:solidFill>
                  <a:schemeClr val="accent1"/>
                </a:solidFill>
              </a:rPr>
              <a:t>sublimation</a:t>
            </a:r>
            <a:r>
              <a:rPr lang="en-US" sz="3600" b="1" dirty="0"/>
              <a:t>: solid to gas (e.g., dry ice or loss of snow)</a:t>
            </a:r>
          </a:p>
          <a:p>
            <a:pPr lvl="1"/>
            <a:r>
              <a:rPr lang="en-US" sz="3600" b="1" dirty="0">
                <a:solidFill>
                  <a:schemeClr val="accent1"/>
                </a:solidFill>
              </a:rPr>
              <a:t>deposition</a:t>
            </a:r>
            <a:r>
              <a:rPr lang="en-US" sz="3600" b="1" dirty="0"/>
              <a:t>:  gas to solid (frost)</a:t>
            </a:r>
          </a:p>
          <a:p>
            <a:pPr lvl="1"/>
            <a:r>
              <a:rPr lang="en-US" sz="3600" b="1" dirty="0">
                <a:solidFill>
                  <a:schemeClr val="accent1"/>
                </a:solidFill>
              </a:rPr>
              <a:t>melting</a:t>
            </a:r>
            <a:r>
              <a:rPr lang="en-US" sz="3600" b="1" dirty="0"/>
              <a:t>:  solid to liquid</a:t>
            </a:r>
          </a:p>
          <a:p>
            <a:pPr lvl="1"/>
            <a:r>
              <a:rPr lang="en-US" sz="3600" b="1" dirty="0">
                <a:solidFill>
                  <a:schemeClr val="accent1"/>
                </a:solidFill>
              </a:rPr>
              <a:t>freezing</a:t>
            </a:r>
            <a:r>
              <a:rPr lang="en-US" sz="3600" b="1" dirty="0"/>
              <a:t>: liquid to solid</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8244009" y="2456924"/>
            <a:ext cx="3614169" cy="2239767"/>
          </a:xfrm>
          <a:prstGeom prst="rect">
            <a:avLst/>
          </a:prstGeom>
        </p:spPr>
      </p:pic>
    </p:spTree>
    <p:extLst>
      <p:ext uri="{BB962C8B-B14F-4D97-AF65-F5344CB8AC3E}">
        <p14:creationId xmlns:p14="http://schemas.microsoft.com/office/powerpoint/2010/main" val="2230316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66C3-9167-EF49-9BA0-82C1967DC733}"/>
              </a:ext>
            </a:extLst>
          </p:cNvPr>
          <p:cNvSpPr>
            <a:spLocks noGrp="1"/>
          </p:cNvSpPr>
          <p:nvPr>
            <p:ph type="title"/>
          </p:nvPr>
        </p:nvSpPr>
        <p:spPr/>
        <p:txBody>
          <a:bodyPr/>
          <a:lstStyle/>
          <a:p>
            <a:r>
              <a:rPr lang="en-US" b="1" dirty="0">
                <a:solidFill>
                  <a:schemeClr val="accent1"/>
                </a:solidFill>
              </a:rPr>
              <a:t>Sublimation (ice to water vapor)</a:t>
            </a:r>
          </a:p>
        </p:txBody>
      </p:sp>
      <p:pic>
        <p:nvPicPr>
          <p:cNvPr id="5" name="Content Placeholder 4">
            <a:extLst>
              <a:ext uri="{FF2B5EF4-FFF2-40B4-BE49-F238E27FC236}">
                <a16:creationId xmlns:a16="http://schemas.microsoft.com/office/drawing/2014/main" id="{9C35C042-89D0-9743-ACDB-81D3E67A49E6}"/>
              </a:ext>
            </a:extLst>
          </p:cNvPr>
          <p:cNvPicPr>
            <a:picLocks noGrp="1" noChangeAspect="1"/>
          </p:cNvPicPr>
          <p:nvPr>
            <p:ph idx="1"/>
          </p:nvPr>
        </p:nvPicPr>
        <p:blipFill>
          <a:blip r:embed="rId2"/>
          <a:stretch>
            <a:fillRect/>
          </a:stretch>
        </p:blipFill>
        <p:spPr>
          <a:xfrm>
            <a:off x="2669240" y="1541736"/>
            <a:ext cx="6815419" cy="4589049"/>
          </a:xfrm>
        </p:spPr>
      </p:pic>
    </p:spTree>
    <p:extLst>
      <p:ext uri="{BB962C8B-B14F-4D97-AF65-F5344CB8AC3E}">
        <p14:creationId xmlns:p14="http://schemas.microsoft.com/office/powerpoint/2010/main" val="706769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D1B3-B33C-8543-B155-ADCE951F2030}"/>
              </a:ext>
            </a:extLst>
          </p:cNvPr>
          <p:cNvSpPr>
            <a:spLocks noGrp="1"/>
          </p:cNvSpPr>
          <p:nvPr>
            <p:ph type="title"/>
          </p:nvPr>
        </p:nvSpPr>
        <p:spPr/>
        <p:txBody>
          <a:bodyPr/>
          <a:lstStyle/>
          <a:p>
            <a:r>
              <a:rPr lang="en-US" b="1" dirty="0">
                <a:solidFill>
                  <a:schemeClr val="accent1"/>
                </a:solidFill>
                <a:latin typeface="+mn-lt"/>
              </a:rPr>
              <a:t>Deposition (vapor to ice)</a:t>
            </a:r>
          </a:p>
        </p:txBody>
      </p:sp>
      <p:pic>
        <p:nvPicPr>
          <p:cNvPr id="5" name="Content Placeholder 4">
            <a:extLst>
              <a:ext uri="{FF2B5EF4-FFF2-40B4-BE49-F238E27FC236}">
                <a16:creationId xmlns:a16="http://schemas.microsoft.com/office/drawing/2014/main" id="{D6BAF191-A5DA-984C-B961-D76613FC974A}"/>
              </a:ext>
            </a:extLst>
          </p:cNvPr>
          <p:cNvPicPr>
            <a:picLocks noGrp="1" noChangeAspect="1"/>
          </p:cNvPicPr>
          <p:nvPr>
            <p:ph idx="1"/>
          </p:nvPr>
        </p:nvPicPr>
        <p:blipFill>
          <a:blip r:embed="rId2"/>
          <a:stretch>
            <a:fillRect/>
          </a:stretch>
        </p:blipFill>
        <p:spPr>
          <a:xfrm>
            <a:off x="3193153" y="1825625"/>
            <a:ext cx="5805693" cy="4351338"/>
          </a:xfrm>
        </p:spPr>
      </p:pic>
    </p:spTree>
    <p:extLst>
      <p:ext uri="{BB962C8B-B14F-4D97-AF65-F5344CB8AC3E}">
        <p14:creationId xmlns:p14="http://schemas.microsoft.com/office/powerpoint/2010/main" val="2238186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575" y="196802"/>
            <a:ext cx="8268849" cy="6201638"/>
          </a:xfrm>
        </p:spPr>
      </p:pic>
    </p:spTree>
    <p:extLst>
      <p:ext uri="{BB962C8B-B14F-4D97-AF65-F5344CB8AC3E}">
        <p14:creationId xmlns:p14="http://schemas.microsoft.com/office/powerpoint/2010/main" val="863479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1A9C2-7B32-2578-D6FA-C403DD4BE987}"/>
              </a:ext>
            </a:extLst>
          </p:cNvPr>
          <p:cNvSpPr>
            <a:spLocks noGrp="1"/>
          </p:cNvSpPr>
          <p:nvPr>
            <p:ph type="title"/>
          </p:nvPr>
        </p:nvSpPr>
        <p:spPr/>
        <p:txBody>
          <a:bodyPr/>
          <a:lstStyle/>
          <a:p>
            <a:r>
              <a:rPr lang="en-US" b="1" dirty="0">
                <a:latin typeface="+mn-lt"/>
              </a:rPr>
              <a:t>Water Phase Changes Are the Batteries of the Atmosphere</a:t>
            </a:r>
          </a:p>
        </p:txBody>
      </p:sp>
      <p:pic>
        <p:nvPicPr>
          <p:cNvPr id="5" name="Content Placeholder 4" descr="A black car battery with red and white text&#10;&#10;AI-generated content may be incorrect.">
            <a:extLst>
              <a:ext uri="{FF2B5EF4-FFF2-40B4-BE49-F238E27FC236}">
                <a16:creationId xmlns:a16="http://schemas.microsoft.com/office/drawing/2014/main" id="{023A095C-4A04-0CA2-9D0E-92CB742B01A8}"/>
              </a:ext>
            </a:extLst>
          </p:cNvPr>
          <p:cNvPicPr>
            <a:picLocks noGrp="1" noChangeAspect="1"/>
          </p:cNvPicPr>
          <p:nvPr>
            <p:ph idx="1"/>
          </p:nvPr>
        </p:nvPicPr>
        <p:blipFill>
          <a:blip r:embed="rId2"/>
          <a:stretch>
            <a:fillRect/>
          </a:stretch>
        </p:blipFill>
        <p:spPr>
          <a:xfrm>
            <a:off x="3228073" y="1933202"/>
            <a:ext cx="5735854" cy="4351338"/>
          </a:xfrm>
        </p:spPr>
      </p:pic>
    </p:spTree>
    <p:extLst>
      <p:ext uri="{BB962C8B-B14F-4D97-AF65-F5344CB8AC3E}">
        <p14:creationId xmlns:p14="http://schemas.microsoft.com/office/powerpoint/2010/main" val="2251338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Phase changes of water are associated with heating and cooling, gain or loss of energy</a:t>
            </a:r>
          </a:p>
        </p:txBody>
      </p:sp>
      <p:sp>
        <p:nvSpPr>
          <p:cNvPr id="3" name="Content Placeholder 2"/>
          <p:cNvSpPr>
            <a:spLocks noGrp="1"/>
          </p:cNvSpPr>
          <p:nvPr>
            <p:ph idx="1"/>
          </p:nvPr>
        </p:nvSpPr>
        <p:spPr>
          <a:xfrm>
            <a:off x="838200" y="1848774"/>
            <a:ext cx="5539451" cy="4818244"/>
          </a:xfrm>
        </p:spPr>
        <p:txBody>
          <a:bodyPr>
            <a:normAutofit/>
          </a:bodyPr>
          <a:lstStyle/>
          <a:p>
            <a:pPr marL="0" indent="0">
              <a:buNone/>
            </a:pPr>
            <a:r>
              <a:rPr lang="en-US" sz="3200" b="1" dirty="0"/>
              <a:t>Melting:  ice to liquid water</a:t>
            </a:r>
          </a:p>
          <a:p>
            <a:pPr lvl="1"/>
            <a:r>
              <a:rPr lang="en-US" sz="3200" dirty="0"/>
              <a:t>Ice has crystalline structure, with strong bonds.  Water molecules can vibrate in position</a:t>
            </a:r>
          </a:p>
          <a:p>
            <a:pPr lvl="1"/>
            <a:r>
              <a:rPr lang="en-US" sz="3200" dirty="0"/>
              <a:t>To break these bonds takes energy:  ~80 calories per gram. </a:t>
            </a:r>
          </a:p>
          <a:p>
            <a:pPr lvl="1"/>
            <a:r>
              <a:rPr lang="en-US" sz="3200" dirty="0"/>
              <a:t>Called the </a:t>
            </a:r>
            <a:r>
              <a:rPr lang="en-US" sz="3200" b="1" dirty="0"/>
              <a:t>latent heat of fusion.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30" y="2141315"/>
            <a:ext cx="4023817" cy="3785565"/>
          </a:xfrm>
          <a:prstGeom prst="rect">
            <a:avLst/>
          </a:prstGeom>
        </p:spPr>
      </p:pic>
    </p:spTree>
    <p:extLst>
      <p:ext uri="{BB962C8B-B14F-4D97-AF65-F5344CB8AC3E}">
        <p14:creationId xmlns:p14="http://schemas.microsoft.com/office/powerpoint/2010/main" val="1956735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8042-3F2E-E948-9BEC-6F5CE0519B41}"/>
              </a:ext>
            </a:extLst>
          </p:cNvPr>
          <p:cNvSpPr>
            <a:spLocks noGrp="1"/>
          </p:cNvSpPr>
          <p:nvPr>
            <p:ph type="title"/>
          </p:nvPr>
        </p:nvSpPr>
        <p:spPr>
          <a:xfrm>
            <a:off x="838200" y="365126"/>
            <a:ext cx="10515600" cy="674780"/>
          </a:xfrm>
        </p:spPr>
        <p:txBody>
          <a:bodyPr>
            <a:normAutofit fontScale="90000"/>
          </a:bodyPr>
          <a:lstStyle/>
          <a:p>
            <a:r>
              <a:rPr lang="en-US" b="1" dirty="0">
                <a:latin typeface="+mn-lt"/>
              </a:rPr>
              <a:t>Freezing</a:t>
            </a:r>
          </a:p>
        </p:txBody>
      </p:sp>
      <p:sp>
        <p:nvSpPr>
          <p:cNvPr id="3" name="Content Placeholder 2">
            <a:extLst>
              <a:ext uri="{FF2B5EF4-FFF2-40B4-BE49-F238E27FC236}">
                <a16:creationId xmlns:a16="http://schemas.microsoft.com/office/drawing/2014/main" id="{9B218186-53AD-7443-B5A1-0043987A2BDF}"/>
              </a:ext>
            </a:extLst>
          </p:cNvPr>
          <p:cNvSpPr>
            <a:spLocks noGrp="1"/>
          </p:cNvSpPr>
          <p:nvPr>
            <p:ph idx="1"/>
          </p:nvPr>
        </p:nvSpPr>
        <p:spPr>
          <a:xfrm>
            <a:off x="497542" y="1183342"/>
            <a:ext cx="10515600" cy="4351338"/>
          </a:xfrm>
        </p:spPr>
        <p:txBody>
          <a:bodyPr/>
          <a:lstStyle/>
          <a:p>
            <a:pPr lvl="1"/>
            <a:r>
              <a:rPr lang="en-US" sz="3200" dirty="0"/>
              <a:t>When the liquid water later freezes, </a:t>
            </a:r>
            <a:r>
              <a:rPr lang="en-US" sz="3200" b="1" dirty="0"/>
              <a:t>that amount of heat is released.</a:t>
            </a:r>
          </a:p>
          <a:p>
            <a:pPr lvl="1"/>
            <a:r>
              <a:rPr lang="en-US" sz="3200" dirty="0"/>
              <a:t>This is why orchards in eastern Washington spray water on blossoms in spring when freezing conditions are forecast.</a:t>
            </a:r>
          </a:p>
          <a:p>
            <a:endParaRPr lang="en-US" dirty="0"/>
          </a:p>
        </p:txBody>
      </p:sp>
      <p:pic>
        <p:nvPicPr>
          <p:cNvPr id="4" name="Content Placeholder 3">
            <a:extLst>
              <a:ext uri="{FF2B5EF4-FFF2-40B4-BE49-F238E27FC236}">
                <a16:creationId xmlns:a16="http://schemas.microsoft.com/office/drawing/2014/main" id="{62070FF9-2601-7B48-8A5B-805540C6F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412" y="3184883"/>
            <a:ext cx="5241742" cy="3494494"/>
          </a:xfrm>
          <a:prstGeom prst="rect">
            <a:avLst/>
          </a:prstGeom>
        </p:spPr>
      </p:pic>
    </p:spTree>
    <p:extLst>
      <p:ext uri="{BB962C8B-B14F-4D97-AF65-F5344CB8AC3E}">
        <p14:creationId xmlns:p14="http://schemas.microsoft.com/office/powerpoint/2010/main" val="358749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701" y="587133"/>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87" y="3358558"/>
            <a:ext cx="6082666" cy="3159826"/>
          </a:xfrm>
          <a:prstGeom prst="rect">
            <a:avLst/>
          </a:prstGeom>
        </p:spPr>
      </p:pic>
    </p:spTree>
    <p:extLst>
      <p:ext uri="{BB962C8B-B14F-4D97-AF65-F5344CB8AC3E}">
        <p14:creationId xmlns:p14="http://schemas.microsoft.com/office/powerpoint/2010/main" val="194791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74890" y="1588143"/>
            <a:ext cx="5892109" cy="4351338"/>
          </a:xfrm>
        </p:spPr>
        <p:txBody>
          <a:bodyPr>
            <a:noAutofit/>
          </a:bodyPr>
          <a:lstStyle/>
          <a:p>
            <a:r>
              <a:rPr lang="en-US" sz="3600" b="1" dirty="0"/>
              <a:t>Eventually, there are enough water molecules in the air above so that as many come back to the water as leave.</a:t>
            </a:r>
          </a:p>
          <a:p>
            <a:r>
              <a:rPr lang="en-US" sz="3600" b="1" dirty="0">
                <a:solidFill>
                  <a:schemeClr val="accent1"/>
                </a:solidFill>
              </a:rPr>
              <a:t>This </a:t>
            </a:r>
            <a:r>
              <a:rPr lang="en-US" sz="3600" b="1" dirty="0">
                <a:solidFill>
                  <a:srgbClr val="FF0000"/>
                </a:solidFill>
              </a:rPr>
              <a:t>equilibrium</a:t>
            </a:r>
            <a:r>
              <a:rPr lang="en-US" sz="3600" b="1" dirty="0">
                <a:solidFill>
                  <a:schemeClr val="accent1"/>
                </a:solidFill>
              </a:rPr>
              <a:t> situation is called </a:t>
            </a:r>
            <a:r>
              <a:rPr lang="en-US" sz="3600" b="1" dirty="0">
                <a:solidFill>
                  <a:srgbClr val="FF0000"/>
                </a:solidFill>
              </a:rPr>
              <a:t>saturation</a:t>
            </a:r>
            <a:r>
              <a:rPr lang="en-US" sz="3600" b="1" dirty="0">
                <a:solidFill>
                  <a:schemeClr val="accent1"/>
                </a:solidFill>
              </a:rPr>
              <a:t>.  The air is saturated with respect to water vapor at that temperature.</a:t>
            </a:r>
            <a:endParaRPr lang="en-US" sz="3600" b="1" dirty="0"/>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499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Liquid to Vapor-- Evaporation</a:t>
            </a:r>
          </a:p>
        </p:txBody>
      </p:sp>
      <p:sp>
        <p:nvSpPr>
          <p:cNvPr id="3" name="Content Placeholder 2"/>
          <p:cNvSpPr>
            <a:spLocks noGrp="1"/>
          </p:cNvSpPr>
          <p:nvPr>
            <p:ph idx="1"/>
          </p:nvPr>
        </p:nvSpPr>
        <p:spPr/>
        <p:txBody>
          <a:bodyPr>
            <a:normAutofit lnSpcReduction="10000"/>
          </a:bodyPr>
          <a:lstStyle/>
          <a:p>
            <a:r>
              <a:rPr lang="en-US" sz="3600" dirty="0"/>
              <a:t>Takes energy to break the bonds between water molecules</a:t>
            </a:r>
          </a:p>
          <a:p>
            <a:r>
              <a:rPr lang="en-US" sz="3600" dirty="0"/>
              <a:t>For 1 gram of water to go from liquid to vapor </a:t>
            </a:r>
            <a:r>
              <a:rPr lang="en-US" sz="3600" b="1" dirty="0"/>
              <a:t>takes 600 calories of energy</a:t>
            </a:r>
          </a:p>
          <a:p>
            <a:r>
              <a:rPr lang="en-US" sz="3600" dirty="0"/>
              <a:t>Called the </a:t>
            </a:r>
            <a:r>
              <a:rPr lang="en-US" sz="3600" b="1" dirty="0"/>
              <a:t>latent heat of vaporization (</a:t>
            </a:r>
            <a:r>
              <a:rPr lang="en-US" sz="3600" dirty="0"/>
              <a:t>600 calories per gram)</a:t>
            </a:r>
          </a:p>
          <a:p>
            <a:r>
              <a:rPr lang="en-US" sz="3600" dirty="0"/>
              <a:t>When water condenses that energy is released back (often called the </a:t>
            </a:r>
            <a:r>
              <a:rPr lang="en-US" sz="3600" b="1" dirty="0"/>
              <a:t>latent heat of condensation</a:t>
            </a:r>
            <a:r>
              <a:rPr lang="en-US" sz="3600" dirty="0"/>
              <a:t>).</a:t>
            </a:r>
          </a:p>
          <a:p>
            <a:endParaRPr lang="en-US" dirty="0"/>
          </a:p>
        </p:txBody>
      </p:sp>
    </p:spTree>
    <p:extLst>
      <p:ext uri="{BB962C8B-B14F-4D97-AF65-F5344CB8AC3E}">
        <p14:creationId xmlns:p14="http://schemas.microsoft.com/office/powerpoint/2010/main" val="2566860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For the earth, HUGE amounts of solar radiation in the tropics/subtropics goes into evaporating water over the tropical and subtropical oceans.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516" y="2033969"/>
            <a:ext cx="6524967" cy="4351338"/>
          </a:xfrm>
        </p:spPr>
      </p:pic>
    </p:spTree>
    <p:extLst>
      <p:ext uri="{BB962C8B-B14F-4D97-AF65-F5344CB8AC3E}">
        <p14:creationId xmlns:p14="http://schemas.microsoft.com/office/powerpoint/2010/main" val="16609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The water vapor is transported northward and then condenses in </a:t>
            </a:r>
            <a:r>
              <a:rPr lang="en-US" b="1" dirty="0" err="1">
                <a:solidFill>
                  <a:schemeClr val="accent1"/>
                </a:solidFill>
                <a:latin typeface="+mn-lt"/>
              </a:rPr>
              <a:t>midlatitude</a:t>
            </a:r>
            <a:r>
              <a:rPr lang="en-US" b="1" dirty="0">
                <a:solidFill>
                  <a:schemeClr val="accent1"/>
                </a:solidFill>
                <a:latin typeface="+mn-lt"/>
              </a:rPr>
              <a:t> clouds, releasing </a:t>
            </a:r>
            <a:r>
              <a:rPr lang="en-US" b="1" u="sng" dirty="0">
                <a:solidFill>
                  <a:schemeClr val="accent1"/>
                </a:solidFill>
                <a:latin typeface="+mn-lt"/>
              </a:rPr>
              <a:t>huge amounts of heat</a:t>
            </a:r>
            <a:r>
              <a:rPr lang="en-US" b="1" dirty="0">
                <a:solidFill>
                  <a:schemeClr val="accent1"/>
                </a:solidFill>
                <a:latin typeface="+mn-lt"/>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1954" y="1999246"/>
            <a:ext cx="5408091" cy="4351338"/>
          </a:xfrm>
        </p:spPr>
      </p:pic>
      <p:sp>
        <p:nvSpPr>
          <p:cNvPr id="3" name="Up Arrow 2">
            <a:extLst>
              <a:ext uri="{FF2B5EF4-FFF2-40B4-BE49-F238E27FC236}">
                <a16:creationId xmlns:a16="http://schemas.microsoft.com/office/drawing/2014/main" id="{7D1C9E2A-2B03-1C80-2122-7A7E2663BB5D}"/>
              </a:ext>
            </a:extLst>
          </p:cNvPr>
          <p:cNvSpPr/>
          <p:nvPr/>
        </p:nvSpPr>
        <p:spPr>
          <a:xfrm>
            <a:off x="4781012" y="3630309"/>
            <a:ext cx="788894" cy="108921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014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43E8-4992-1BEE-9164-1DC914014C64}"/>
              </a:ext>
            </a:extLst>
          </p:cNvPr>
          <p:cNvSpPr>
            <a:spLocks noGrp="1"/>
          </p:cNvSpPr>
          <p:nvPr>
            <p:ph type="title"/>
          </p:nvPr>
        </p:nvSpPr>
        <p:spPr/>
        <p:txBody>
          <a:bodyPr/>
          <a:lstStyle/>
          <a:p>
            <a:r>
              <a:rPr lang="en-US" b="1" dirty="0">
                <a:latin typeface="+mn-lt"/>
              </a:rPr>
              <a:t>Phase Change of Water Is Like A HUGE Battery for the Atmosphere</a:t>
            </a:r>
          </a:p>
        </p:txBody>
      </p:sp>
      <p:pic>
        <p:nvPicPr>
          <p:cNvPr id="5" name="Content Placeholder 4" descr="A black battery with a handle&#10;&#10;Description automatically generated">
            <a:extLst>
              <a:ext uri="{FF2B5EF4-FFF2-40B4-BE49-F238E27FC236}">
                <a16:creationId xmlns:a16="http://schemas.microsoft.com/office/drawing/2014/main" id="{587F7213-04A8-D926-9284-91D9F2470A1D}"/>
              </a:ext>
            </a:extLst>
          </p:cNvPr>
          <p:cNvPicPr>
            <a:picLocks noGrp="1" noChangeAspect="1"/>
          </p:cNvPicPr>
          <p:nvPr>
            <p:ph idx="1"/>
          </p:nvPr>
        </p:nvPicPr>
        <p:blipFill>
          <a:blip r:embed="rId2"/>
          <a:stretch>
            <a:fillRect/>
          </a:stretch>
        </p:blipFill>
        <p:spPr>
          <a:xfrm>
            <a:off x="3456990" y="2031966"/>
            <a:ext cx="5657519" cy="4041085"/>
          </a:xfrm>
        </p:spPr>
      </p:pic>
      <p:sp>
        <p:nvSpPr>
          <p:cNvPr id="6" name="Right Arrow 5">
            <a:extLst>
              <a:ext uri="{FF2B5EF4-FFF2-40B4-BE49-F238E27FC236}">
                <a16:creationId xmlns:a16="http://schemas.microsoft.com/office/drawing/2014/main" id="{75515EC9-B596-9BDF-F636-659B3EE359C7}"/>
              </a:ext>
            </a:extLst>
          </p:cNvPr>
          <p:cNvSpPr/>
          <p:nvPr/>
        </p:nvSpPr>
        <p:spPr>
          <a:xfrm>
            <a:off x="1389810" y="3761562"/>
            <a:ext cx="1600200" cy="581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695F9E-60E8-4328-1117-38A2AC8B2BC4}"/>
              </a:ext>
            </a:extLst>
          </p:cNvPr>
          <p:cNvSpPr txBox="1"/>
          <p:nvPr/>
        </p:nvSpPr>
        <p:spPr>
          <a:xfrm>
            <a:off x="443023" y="4545917"/>
            <a:ext cx="3013967" cy="1077218"/>
          </a:xfrm>
          <a:prstGeom prst="rect">
            <a:avLst/>
          </a:prstGeom>
          <a:noFill/>
        </p:spPr>
        <p:txBody>
          <a:bodyPr wrap="none" rtlCol="0">
            <a:spAutoFit/>
          </a:bodyPr>
          <a:lstStyle/>
          <a:p>
            <a:r>
              <a:rPr lang="en-US" sz="3200" dirty="0"/>
              <a:t>Evaporation over</a:t>
            </a:r>
          </a:p>
          <a:p>
            <a:r>
              <a:rPr lang="en-US" sz="3200" dirty="0"/>
              <a:t>tropical oceans</a:t>
            </a:r>
          </a:p>
        </p:txBody>
      </p:sp>
      <p:sp>
        <p:nvSpPr>
          <p:cNvPr id="8" name="Right Arrow 7">
            <a:extLst>
              <a:ext uri="{FF2B5EF4-FFF2-40B4-BE49-F238E27FC236}">
                <a16:creationId xmlns:a16="http://schemas.microsoft.com/office/drawing/2014/main" id="{C1D4877F-D63B-51E7-4BC8-1E1FC35A64D8}"/>
              </a:ext>
            </a:extLst>
          </p:cNvPr>
          <p:cNvSpPr/>
          <p:nvPr/>
        </p:nvSpPr>
        <p:spPr>
          <a:xfrm>
            <a:off x="9296400" y="3893127"/>
            <a:ext cx="1399309" cy="3879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0B95F2-C768-DE05-AA7D-E74FEABAE563}"/>
              </a:ext>
            </a:extLst>
          </p:cNvPr>
          <p:cNvSpPr txBox="1"/>
          <p:nvPr/>
        </p:nvSpPr>
        <p:spPr>
          <a:xfrm>
            <a:off x="9581489" y="4497479"/>
            <a:ext cx="2374984" cy="1384995"/>
          </a:xfrm>
          <a:prstGeom prst="rect">
            <a:avLst/>
          </a:prstGeom>
          <a:noFill/>
        </p:spPr>
        <p:txBody>
          <a:bodyPr wrap="square" rtlCol="0">
            <a:spAutoFit/>
          </a:bodyPr>
          <a:lstStyle/>
          <a:p>
            <a:r>
              <a:rPr lang="en-US" sz="2800" dirty="0"/>
              <a:t>Condensation in clouds</a:t>
            </a:r>
          </a:p>
          <a:p>
            <a:r>
              <a:rPr lang="en-US" sz="2800" dirty="0"/>
              <a:t>In midlatitudes</a:t>
            </a:r>
          </a:p>
        </p:txBody>
      </p:sp>
    </p:spTree>
    <p:extLst>
      <p:ext uri="{BB962C8B-B14F-4D97-AF65-F5344CB8AC3E}">
        <p14:creationId xmlns:p14="http://schemas.microsoft.com/office/powerpoint/2010/main" val="3314760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067"/>
            <a:ext cx="10515600" cy="1325563"/>
          </a:xfrm>
        </p:spPr>
        <p:txBody>
          <a:bodyPr>
            <a:normAutofit fontScale="90000"/>
          </a:bodyPr>
          <a:lstStyle/>
          <a:p>
            <a:r>
              <a:rPr lang="en-US" b="1" dirty="0">
                <a:solidFill>
                  <a:schemeClr val="accent1"/>
                </a:solidFill>
                <a:latin typeface="+mn-lt"/>
              </a:rPr>
              <a:t>The evaporation of water over land in the </a:t>
            </a:r>
            <a:r>
              <a:rPr lang="en-US" b="1" dirty="0" err="1">
                <a:solidFill>
                  <a:schemeClr val="accent1"/>
                </a:solidFill>
                <a:latin typeface="+mn-lt"/>
              </a:rPr>
              <a:t>midlatitudes</a:t>
            </a:r>
            <a:r>
              <a:rPr lang="en-US" b="1" dirty="0">
                <a:solidFill>
                  <a:schemeClr val="accent1"/>
                </a:solidFill>
                <a:latin typeface="+mn-lt"/>
              </a:rPr>
              <a:t> reduces temperature rise at the surface—a lot of the sun’s energy goes into evaporating water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678" y="1991630"/>
            <a:ext cx="5803784" cy="4351338"/>
          </a:xfrm>
        </p:spPr>
      </p:pic>
    </p:spTree>
    <p:extLst>
      <p:ext uri="{BB962C8B-B14F-4D97-AF65-F5344CB8AC3E}">
        <p14:creationId xmlns:p14="http://schemas.microsoft.com/office/powerpoint/2010/main" val="1227723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8820-F12E-B742-8096-FF0530B7630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ECFD381-1BB9-C549-9C79-70D2F86F646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675FAB0-20E1-194B-AD9A-3D6324589AF0}"/>
              </a:ext>
            </a:extLst>
          </p:cNvPr>
          <p:cNvPicPr>
            <a:picLocks noChangeAspect="1"/>
          </p:cNvPicPr>
          <p:nvPr/>
        </p:nvPicPr>
        <p:blipFill>
          <a:blip r:embed="rId2"/>
          <a:stretch>
            <a:fillRect/>
          </a:stretch>
        </p:blipFill>
        <p:spPr>
          <a:xfrm>
            <a:off x="2872153" y="1600200"/>
            <a:ext cx="7139931" cy="4749074"/>
          </a:xfrm>
          <a:prstGeom prst="rect">
            <a:avLst/>
          </a:prstGeom>
        </p:spPr>
      </p:pic>
      <p:sp>
        <p:nvSpPr>
          <p:cNvPr id="4" name="TextBox 3">
            <a:extLst>
              <a:ext uri="{FF2B5EF4-FFF2-40B4-BE49-F238E27FC236}">
                <a16:creationId xmlns:a16="http://schemas.microsoft.com/office/drawing/2014/main" id="{DD4DA2BD-A7ED-2A42-8DD1-EDA1655B4E9F}"/>
              </a:ext>
            </a:extLst>
          </p:cNvPr>
          <p:cNvSpPr txBox="1"/>
          <p:nvPr/>
        </p:nvSpPr>
        <p:spPr>
          <a:xfrm>
            <a:off x="1524000" y="330685"/>
            <a:ext cx="10363200" cy="1077218"/>
          </a:xfrm>
          <a:prstGeom prst="rect">
            <a:avLst/>
          </a:prstGeom>
          <a:noFill/>
        </p:spPr>
        <p:txBody>
          <a:bodyPr wrap="square" rtlCol="0">
            <a:spAutoFit/>
          </a:bodyPr>
          <a:lstStyle/>
          <a:p>
            <a:r>
              <a:rPr lang="en-US" sz="3200" b="1" dirty="0">
                <a:solidFill>
                  <a:schemeClr val="accent1"/>
                </a:solidFill>
              </a:rPr>
              <a:t>Irrigated agricultural land is cooler than its surroundings because of evaporation</a:t>
            </a:r>
          </a:p>
        </p:txBody>
      </p:sp>
    </p:spTree>
    <p:extLst>
      <p:ext uri="{BB962C8B-B14F-4D97-AF65-F5344CB8AC3E}">
        <p14:creationId xmlns:p14="http://schemas.microsoft.com/office/powerpoint/2010/main" val="1677905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3595-19F9-E5CE-9145-9F20F54ADB48}"/>
              </a:ext>
            </a:extLst>
          </p:cNvPr>
          <p:cNvSpPr>
            <a:spLocks noGrp="1"/>
          </p:cNvSpPr>
          <p:nvPr>
            <p:ph type="title"/>
          </p:nvPr>
        </p:nvSpPr>
        <p:spPr/>
        <p:txBody>
          <a:bodyPr/>
          <a:lstStyle/>
          <a:p>
            <a:r>
              <a:rPr lang="en-US" b="1" dirty="0">
                <a:latin typeface="+mn-lt"/>
              </a:rPr>
              <a:t>Eastern WA is COOLED by Evaporation from Agriculture</a:t>
            </a:r>
          </a:p>
        </p:txBody>
      </p:sp>
      <p:pic>
        <p:nvPicPr>
          <p:cNvPr id="5" name="Content Placeholder 4" descr="A satellite image of a land&#10;&#10;AI-generated content may be incorrect.">
            <a:extLst>
              <a:ext uri="{FF2B5EF4-FFF2-40B4-BE49-F238E27FC236}">
                <a16:creationId xmlns:a16="http://schemas.microsoft.com/office/drawing/2014/main" id="{946B0A55-0644-EE69-2F11-1ACDAE4E059B}"/>
              </a:ext>
            </a:extLst>
          </p:cNvPr>
          <p:cNvPicPr>
            <a:picLocks noGrp="1" noChangeAspect="1"/>
          </p:cNvPicPr>
          <p:nvPr>
            <p:ph idx="1"/>
          </p:nvPr>
        </p:nvPicPr>
        <p:blipFill>
          <a:blip r:embed="rId2"/>
          <a:stretch>
            <a:fillRect/>
          </a:stretch>
        </p:blipFill>
        <p:spPr>
          <a:xfrm>
            <a:off x="2817927" y="1825625"/>
            <a:ext cx="6556145" cy="4351338"/>
          </a:xfrm>
        </p:spPr>
      </p:pic>
    </p:spTree>
    <p:extLst>
      <p:ext uri="{BB962C8B-B14F-4D97-AF65-F5344CB8AC3E}">
        <p14:creationId xmlns:p14="http://schemas.microsoft.com/office/powerpoint/2010/main" val="912753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499"/>
          </a:xfrm>
        </p:spPr>
        <p:txBody>
          <a:bodyPr/>
          <a:lstStyle/>
          <a:p>
            <a:r>
              <a:rPr lang="en-US" b="1" dirty="0">
                <a:solidFill>
                  <a:schemeClr val="accent1"/>
                </a:solidFill>
                <a:latin typeface="+mn-lt"/>
              </a:rPr>
              <a:t>Sublimation</a:t>
            </a:r>
          </a:p>
        </p:txBody>
      </p:sp>
      <p:sp>
        <p:nvSpPr>
          <p:cNvPr id="3" name="Content Placeholder 2"/>
          <p:cNvSpPr>
            <a:spLocks noGrp="1"/>
          </p:cNvSpPr>
          <p:nvPr>
            <p:ph idx="1"/>
          </p:nvPr>
        </p:nvSpPr>
        <p:spPr>
          <a:xfrm>
            <a:off x="838200" y="1267165"/>
            <a:ext cx="10515600" cy="4351338"/>
          </a:xfrm>
        </p:spPr>
        <p:txBody>
          <a:bodyPr>
            <a:normAutofit/>
          </a:bodyPr>
          <a:lstStyle/>
          <a:p>
            <a:r>
              <a:rPr lang="en-US" sz="3200" dirty="0">
                <a:solidFill>
                  <a:schemeClr val="accent1"/>
                </a:solidFill>
              </a:rPr>
              <a:t>Sublimation</a:t>
            </a:r>
            <a:r>
              <a:rPr lang="en-US" sz="3200" dirty="0"/>
              <a:t>:  ice to vapor.  Requires the </a:t>
            </a:r>
            <a:r>
              <a:rPr lang="en-US" sz="3200" b="1" dirty="0">
                <a:solidFill>
                  <a:schemeClr val="accent1"/>
                </a:solidFill>
              </a:rPr>
              <a:t>latent heat of sublimation</a:t>
            </a:r>
            <a:r>
              <a:rPr lang="en-US" sz="3200" dirty="0"/>
              <a:t>.</a:t>
            </a:r>
          </a:p>
          <a:p>
            <a:pPr lvl="1"/>
            <a:r>
              <a:rPr lang="en-US" sz="3200" dirty="0"/>
              <a:t>680 calories per gram</a:t>
            </a:r>
          </a:p>
          <a:p>
            <a:pPr lvl="1"/>
            <a:r>
              <a:rPr lang="en-US" sz="3200" dirty="0"/>
              <a:t>Associated with gradual loss of snow on clear days</a:t>
            </a:r>
          </a:p>
          <a:p>
            <a:pPr lvl="1"/>
            <a:r>
              <a:rPr lang="en-US" sz="3200" dirty="0"/>
              <a:t>Dry ice sublimation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99" y="3727047"/>
            <a:ext cx="4171134" cy="28415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481" y="3711775"/>
            <a:ext cx="4171228" cy="2856857"/>
          </a:xfrm>
          <a:prstGeom prst="rect">
            <a:avLst/>
          </a:prstGeom>
        </p:spPr>
      </p:pic>
    </p:spTree>
    <p:extLst>
      <p:ext uri="{BB962C8B-B14F-4D97-AF65-F5344CB8AC3E}">
        <p14:creationId xmlns:p14="http://schemas.microsoft.com/office/powerpoint/2010/main" val="3179506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854" y="388722"/>
            <a:ext cx="10515600" cy="1325563"/>
          </a:xfrm>
        </p:spPr>
        <p:txBody>
          <a:bodyPr/>
          <a:lstStyle/>
          <a:p>
            <a:r>
              <a:rPr lang="en-US" b="1" dirty="0">
                <a:solidFill>
                  <a:schemeClr val="accent1"/>
                </a:solidFill>
                <a:latin typeface="+mn-lt"/>
              </a:rPr>
              <a:t>Deposition (e.g. frost)</a:t>
            </a:r>
          </a:p>
        </p:txBody>
      </p:sp>
      <p:sp>
        <p:nvSpPr>
          <p:cNvPr id="3" name="Content Placeholder 2"/>
          <p:cNvSpPr>
            <a:spLocks noGrp="1"/>
          </p:cNvSpPr>
          <p:nvPr>
            <p:ph idx="1"/>
          </p:nvPr>
        </p:nvSpPr>
        <p:spPr/>
        <p:txBody>
          <a:bodyPr>
            <a:normAutofit/>
          </a:bodyPr>
          <a:lstStyle/>
          <a:p>
            <a:pPr marL="0" indent="0">
              <a:buNone/>
            </a:pPr>
            <a:r>
              <a:rPr lang="en-US" sz="4000" dirty="0"/>
              <a:t>Vapor to ice.   Releases 680 calories per gram (Latent Heat of Deposition)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375" y="3268012"/>
            <a:ext cx="4027054" cy="3020291"/>
          </a:xfrm>
          <a:prstGeom prst="rect">
            <a:avLst/>
          </a:prstGeom>
        </p:spPr>
      </p:pic>
      <p:sp>
        <p:nvSpPr>
          <p:cNvPr id="5" name="TextBox 4">
            <a:extLst>
              <a:ext uri="{FF2B5EF4-FFF2-40B4-BE49-F238E27FC236}">
                <a16:creationId xmlns:a16="http://schemas.microsoft.com/office/drawing/2014/main" id="{8CEEC9CA-16B8-D0CF-C880-DA041BEA61F1}"/>
              </a:ext>
            </a:extLst>
          </p:cNvPr>
          <p:cNvSpPr txBox="1"/>
          <p:nvPr/>
        </p:nvSpPr>
        <p:spPr>
          <a:xfrm>
            <a:off x="6964552" y="3675617"/>
            <a:ext cx="4012124" cy="954107"/>
          </a:xfrm>
          <a:prstGeom prst="rect">
            <a:avLst/>
          </a:prstGeom>
          <a:noFill/>
        </p:spPr>
        <p:txBody>
          <a:bodyPr wrap="none" rtlCol="0">
            <a:spAutoFit/>
          </a:bodyPr>
          <a:lstStyle/>
          <a:p>
            <a:r>
              <a:rPr lang="en-US" sz="2800" b="1" dirty="0"/>
              <a:t>Strangely, </a:t>
            </a:r>
          </a:p>
          <a:p>
            <a:r>
              <a:rPr lang="en-US" sz="2800" b="1" dirty="0"/>
              <a:t>frost is a heating machine</a:t>
            </a:r>
          </a:p>
        </p:txBody>
      </p:sp>
    </p:spTree>
    <p:extLst>
      <p:ext uri="{BB962C8B-B14F-4D97-AF65-F5344CB8AC3E}">
        <p14:creationId xmlns:p14="http://schemas.microsoft.com/office/powerpoint/2010/main" val="4100770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989" y="528889"/>
            <a:ext cx="7932021" cy="5949016"/>
          </a:xfrm>
        </p:spPr>
      </p:pic>
    </p:spTree>
    <p:extLst>
      <p:ext uri="{BB962C8B-B14F-4D97-AF65-F5344CB8AC3E}">
        <p14:creationId xmlns:p14="http://schemas.microsoft.com/office/powerpoint/2010/main" val="1273664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586275"/>
            <a:ext cx="5968358" cy="4351338"/>
          </a:xfrm>
        </p:spPr>
        <p:txBody>
          <a:bodyPr>
            <a:noAutofit/>
          </a:bodyPr>
          <a:lstStyle/>
          <a:p>
            <a:r>
              <a:rPr lang="en-US" sz="3600" b="1" dirty="0"/>
              <a:t>What if there was a vacuum above the liquid water?  Would it make a difference?</a:t>
            </a:r>
          </a:p>
          <a:p>
            <a:r>
              <a:rPr lang="en-US" sz="3600" b="1" dirty="0">
                <a:solidFill>
                  <a:schemeClr val="accent1"/>
                </a:solidFill>
              </a:rPr>
              <a:t>NO.   Same story</a:t>
            </a:r>
            <a:r>
              <a:rPr lang="en-US" sz="3600" b="1" dirty="0"/>
              <a:t>.  Water molecules would increase in numbers until there was saturation.</a:t>
            </a:r>
          </a:p>
          <a:p>
            <a:r>
              <a:rPr lang="en-US" sz="3600" b="1" dirty="0"/>
              <a:t>So air doesn’t really “hold” water vapor.</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7" name="TextBox 6"/>
          <p:cNvSpPr txBox="1"/>
          <p:nvPr/>
        </p:nvSpPr>
        <p:spPr>
          <a:xfrm>
            <a:off x="8435545" y="6192923"/>
            <a:ext cx="833883" cy="369332"/>
          </a:xfrm>
          <a:prstGeom prst="rect">
            <a:avLst/>
          </a:prstGeom>
          <a:noFill/>
        </p:spPr>
        <p:txBody>
          <a:bodyPr wrap="none" rtlCol="0">
            <a:spAutoFit/>
          </a:bodyPr>
          <a:lstStyle/>
          <a:p>
            <a:r>
              <a:rPr lang="en-US" dirty="0"/>
              <a:t>T </a:t>
            </a:r>
            <a:r>
              <a:rPr lang="en-US"/>
              <a:t>&gt; 0°K</a:t>
            </a:r>
            <a:endParaRPr lang="en-US" dirty="0"/>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06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Phase Change Overview</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5393"/>
          <a:stretch/>
        </p:blipFill>
        <p:spPr>
          <a:xfrm>
            <a:off x="1147482" y="1595996"/>
            <a:ext cx="6156143" cy="4824036"/>
          </a:xfrm>
        </p:spPr>
      </p:pic>
      <p:sp>
        <p:nvSpPr>
          <p:cNvPr id="5" name="TextBox 4"/>
          <p:cNvSpPr txBox="1"/>
          <p:nvPr/>
        </p:nvSpPr>
        <p:spPr>
          <a:xfrm>
            <a:off x="8192606" y="1461133"/>
            <a:ext cx="3253529" cy="4524315"/>
          </a:xfrm>
          <a:prstGeom prst="rect">
            <a:avLst/>
          </a:prstGeom>
          <a:noFill/>
        </p:spPr>
        <p:txBody>
          <a:bodyPr wrap="square" rtlCol="0">
            <a:spAutoFit/>
          </a:bodyPr>
          <a:lstStyle/>
          <a:p>
            <a:r>
              <a:rPr lang="en-US" sz="3600" b="1" dirty="0"/>
              <a:t>Temperature remains constant during phase changes.</a:t>
            </a:r>
          </a:p>
          <a:p>
            <a:endParaRPr lang="en-US" sz="3600" b="1" dirty="0"/>
          </a:p>
          <a:p>
            <a:r>
              <a:rPr lang="en-US" sz="3600" b="1" dirty="0"/>
              <a:t>Good way to calibrate thermometers</a:t>
            </a:r>
          </a:p>
        </p:txBody>
      </p:sp>
    </p:spTree>
    <p:extLst>
      <p:ext uri="{BB962C8B-B14F-4D97-AF65-F5344CB8AC3E}">
        <p14:creationId xmlns:p14="http://schemas.microsoft.com/office/powerpoint/2010/main" val="14821328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Good way to test/calibrate your thermometer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372" y="1494372"/>
            <a:ext cx="7096246" cy="4840654"/>
          </a:xfrm>
        </p:spPr>
      </p:pic>
    </p:spTree>
    <p:extLst>
      <p:ext uri="{BB962C8B-B14F-4D97-AF65-F5344CB8AC3E}">
        <p14:creationId xmlns:p14="http://schemas.microsoft.com/office/powerpoint/2010/main" val="7578643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7BB0-80D6-F346-A3E8-6671ED5CC113}"/>
              </a:ext>
            </a:extLst>
          </p:cNvPr>
          <p:cNvSpPr>
            <a:spLocks noGrp="1"/>
          </p:cNvSpPr>
          <p:nvPr>
            <p:ph type="title"/>
          </p:nvPr>
        </p:nvSpPr>
        <p:spPr/>
        <p:txBody>
          <a:bodyPr/>
          <a:lstStyle/>
          <a:p>
            <a:r>
              <a:rPr lang="en-US" b="1" dirty="0">
                <a:solidFill>
                  <a:schemeClr val="accent1"/>
                </a:solidFill>
                <a:latin typeface="+mn-lt"/>
              </a:rPr>
              <a:t>An Application of Today’s Lecture: The Koozie</a:t>
            </a:r>
          </a:p>
        </p:txBody>
      </p:sp>
      <p:pic>
        <p:nvPicPr>
          <p:cNvPr id="5" name="Content Placeholder 4" descr="A picture containing cup, indoor&#10;&#10;Description automatically generated">
            <a:extLst>
              <a:ext uri="{FF2B5EF4-FFF2-40B4-BE49-F238E27FC236}">
                <a16:creationId xmlns:a16="http://schemas.microsoft.com/office/drawing/2014/main" id="{B61BADA9-3CFE-FA4C-9CFB-222EE98A717C}"/>
              </a:ext>
            </a:extLst>
          </p:cNvPr>
          <p:cNvPicPr>
            <a:picLocks noGrp="1" noChangeAspect="1"/>
          </p:cNvPicPr>
          <p:nvPr>
            <p:ph idx="1"/>
          </p:nvPr>
        </p:nvPicPr>
        <p:blipFill>
          <a:blip r:embed="rId2"/>
          <a:stretch>
            <a:fillRect/>
          </a:stretch>
        </p:blipFill>
        <p:spPr>
          <a:xfrm>
            <a:off x="2205925" y="1825625"/>
            <a:ext cx="7780149" cy="4351338"/>
          </a:xfrm>
        </p:spPr>
      </p:pic>
    </p:spTree>
    <p:extLst>
      <p:ext uri="{BB962C8B-B14F-4D97-AF65-F5344CB8AC3E}">
        <p14:creationId xmlns:p14="http://schemas.microsoft.com/office/powerpoint/2010/main" val="4205514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6A31-DBCF-1846-A8A7-BB85AA3A9A9F}"/>
              </a:ext>
            </a:extLst>
          </p:cNvPr>
          <p:cNvSpPr>
            <a:spLocks noGrp="1"/>
          </p:cNvSpPr>
          <p:nvPr>
            <p:ph type="title"/>
          </p:nvPr>
        </p:nvSpPr>
        <p:spPr>
          <a:xfrm>
            <a:off x="838200" y="693898"/>
            <a:ext cx="10515600" cy="1325563"/>
          </a:xfrm>
        </p:spPr>
        <p:txBody>
          <a:bodyPr>
            <a:normAutofit fontScale="90000"/>
          </a:bodyPr>
          <a:lstStyle/>
          <a:p>
            <a:r>
              <a:rPr lang="en-US" b="1" dirty="0">
                <a:latin typeface="+mn-lt"/>
              </a:rPr>
              <a:t>Koozies insulate the can from warmer air around them….but that is NOT the key reason they keep your drink cold</a:t>
            </a:r>
          </a:p>
        </p:txBody>
      </p:sp>
      <p:pic>
        <p:nvPicPr>
          <p:cNvPr id="5" name="Content Placeholder 4" descr="A picture containing text, blue, bottle&#10;&#10;Description automatically generated">
            <a:extLst>
              <a:ext uri="{FF2B5EF4-FFF2-40B4-BE49-F238E27FC236}">
                <a16:creationId xmlns:a16="http://schemas.microsoft.com/office/drawing/2014/main" id="{050F5720-026B-E64E-826B-EAF3782E6046}"/>
              </a:ext>
            </a:extLst>
          </p:cNvPr>
          <p:cNvPicPr>
            <a:picLocks noGrp="1" noChangeAspect="1"/>
          </p:cNvPicPr>
          <p:nvPr>
            <p:ph idx="1"/>
          </p:nvPr>
        </p:nvPicPr>
        <p:blipFill>
          <a:blip r:embed="rId2"/>
          <a:stretch>
            <a:fillRect/>
          </a:stretch>
        </p:blipFill>
        <p:spPr>
          <a:xfrm>
            <a:off x="7214210" y="2267414"/>
            <a:ext cx="2880111" cy="4351338"/>
          </a:xfrm>
        </p:spPr>
      </p:pic>
      <p:sp>
        <p:nvSpPr>
          <p:cNvPr id="3" name="TextBox 2">
            <a:extLst>
              <a:ext uri="{FF2B5EF4-FFF2-40B4-BE49-F238E27FC236}">
                <a16:creationId xmlns:a16="http://schemas.microsoft.com/office/drawing/2014/main" id="{8452E59E-8EE7-C68A-05C2-B34A3B7FF794}"/>
              </a:ext>
            </a:extLst>
          </p:cNvPr>
          <p:cNvSpPr txBox="1"/>
          <p:nvPr/>
        </p:nvSpPr>
        <p:spPr>
          <a:xfrm>
            <a:off x="1415441" y="3620022"/>
            <a:ext cx="5246308" cy="707886"/>
          </a:xfrm>
          <a:prstGeom prst="rect">
            <a:avLst/>
          </a:prstGeom>
          <a:noFill/>
        </p:spPr>
        <p:txBody>
          <a:bodyPr wrap="none" rtlCol="0">
            <a:spAutoFit/>
          </a:bodyPr>
          <a:lstStyle/>
          <a:p>
            <a:r>
              <a:rPr lang="en-US" sz="4000" b="1" dirty="0"/>
              <a:t>What do you think it is?</a:t>
            </a:r>
          </a:p>
        </p:txBody>
      </p:sp>
    </p:spTree>
    <p:extLst>
      <p:ext uri="{BB962C8B-B14F-4D97-AF65-F5344CB8AC3E}">
        <p14:creationId xmlns:p14="http://schemas.microsoft.com/office/powerpoint/2010/main" val="7252747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782E-7A9B-0F4D-A7AD-CE479EEDE87C}"/>
              </a:ext>
            </a:extLst>
          </p:cNvPr>
          <p:cNvSpPr>
            <a:spLocks noGrp="1"/>
          </p:cNvSpPr>
          <p:nvPr>
            <p:ph type="title"/>
          </p:nvPr>
        </p:nvSpPr>
        <p:spPr/>
        <p:txBody>
          <a:bodyPr>
            <a:normAutofit fontScale="90000"/>
          </a:bodyPr>
          <a:lstStyle/>
          <a:p>
            <a:r>
              <a:rPr lang="en-US" b="1" dirty="0">
                <a:latin typeface="+mn-lt"/>
              </a:rPr>
              <a:t>Condensation on cans result in intense warming due to release of latent heat of condensation.</a:t>
            </a:r>
          </a:p>
        </p:txBody>
      </p:sp>
      <p:pic>
        <p:nvPicPr>
          <p:cNvPr id="5" name="Content Placeholder 4">
            <a:extLst>
              <a:ext uri="{FF2B5EF4-FFF2-40B4-BE49-F238E27FC236}">
                <a16:creationId xmlns:a16="http://schemas.microsoft.com/office/drawing/2014/main" id="{7216CAF7-E23B-5D40-9ECD-8BF23BC39008}"/>
              </a:ext>
            </a:extLst>
          </p:cNvPr>
          <p:cNvPicPr>
            <a:picLocks noGrp="1" noChangeAspect="1"/>
          </p:cNvPicPr>
          <p:nvPr>
            <p:ph idx="1"/>
          </p:nvPr>
        </p:nvPicPr>
        <p:blipFill rotWithShape="1">
          <a:blip r:embed="rId2"/>
          <a:srcRect b="7177"/>
          <a:stretch/>
        </p:blipFill>
        <p:spPr>
          <a:xfrm>
            <a:off x="1282825" y="2129405"/>
            <a:ext cx="6004187" cy="4021917"/>
          </a:xfrm>
        </p:spPr>
      </p:pic>
      <p:sp>
        <p:nvSpPr>
          <p:cNvPr id="3" name="TextBox 2">
            <a:extLst>
              <a:ext uri="{FF2B5EF4-FFF2-40B4-BE49-F238E27FC236}">
                <a16:creationId xmlns:a16="http://schemas.microsoft.com/office/drawing/2014/main" id="{86185894-A583-6E59-E203-0F679B0FC6E7}"/>
              </a:ext>
            </a:extLst>
          </p:cNvPr>
          <p:cNvSpPr txBox="1"/>
          <p:nvPr/>
        </p:nvSpPr>
        <p:spPr>
          <a:xfrm>
            <a:off x="8264769" y="3259015"/>
            <a:ext cx="2450123" cy="2246769"/>
          </a:xfrm>
          <a:prstGeom prst="rect">
            <a:avLst/>
          </a:prstGeom>
          <a:noFill/>
        </p:spPr>
        <p:txBody>
          <a:bodyPr wrap="square" rtlCol="0">
            <a:spAutoFit/>
          </a:bodyPr>
          <a:lstStyle/>
          <a:p>
            <a:r>
              <a:rPr lang="en-US" sz="2800" b="1" dirty="0"/>
              <a:t>Koozies insulate the can and reduces condensation</a:t>
            </a:r>
          </a:p>
        </p:txBody>
      </p:sp>
    </p:spTree>
    <p:extLst>
      <p:ext uri="{BB962C8B-B14F-4D97-AF65-F5344CB8AC3E}">
        <p14:creationId xmlns:p14="http://schemas.microsoft.com/office/powerpoint/2010/main" val="158415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775027" y="1433260"/>
            <a:ext cx="6391698" cy="4657368"/>
          </a:xfrm>
        </p:spPr>
        <p:txBody>
          <a:bodyPr>
            <a:noAutofit/>
          </a:bodyPr>
          <a:lstStyle/>
          <a:p>
            <a:r>
              <a:rPr lang="en-US" sz="3600" b="1" dirty="0"/>
              <a:t>The H</a:t>
            </a:r>
            <a:r>
              <a:rPr lang="en-US" sz="3600" b="1" baseline="-25000" dirty="0"/>
              <a:t>2</a:t>
            </a:r>
            <a:r>
              <a:rPr lang="en-US" sz="3600" b="1" dirty="0"/>
              <a:t>0 molecules above the liquid exert a pressure, called the </a:t>
            </a:r>
            <a:r>
              <a:rPr lang="en-US" sz="3600" b="1" dirty="0">
                <a:solidFill>
                  <a:schemeClr val="accent1"/>
                </a:solidFill>
              </a:rPr>
              <a:t>water vapor pressure.</a:t>
            </a:r>
          </a:p>
          <a:p>
            <a:r>
              <a:rPr lang="en-US" sz="3600" b="1" dirty="0"/>
              <a:t>During our thought experiment the water vapor pressure </a:t>
            </a:r>
            <a:r>
              <a:rPr lang="en-US" sz="3600" b="1" u="sng" dirty="0"/>
              <a:t>rose</a:t>
            </a:r>
            <a:r>
              <a:rPr lang="en-US" sz="3600" b="1" dirty="0"/>
              <a:t> until it reached the </a:t>
            </a:r>
            <a:r>
              <a:rPr lang="en-US" sz="3600" b="1" dirty="0">
                <a:solidFill>
                  <a:schemeClr val="accent1"/>
                </a:solidFill>
              </a:rPr>
              <a:t>saturation vapor pressure</a:t>
            </a:r>
            <a:r>
              <a:rPr lang="en-US" sz="3600" b="1" dirty="0"/>
              <a:t>, the pressure due to water vapor when the air is saturated (holding as much water vapor as it can)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34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5085</TotalTime>
  <Words>2255</Words>
  <Application>Microsoft Macintosh PowerPoint</Application>
  <PresentationFormat>Widescreen</PresentationFormat>
  <Paragraphs>213</Paragraphs>
  <Slides>84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84</vt:i4>
      </vt:variant>
    </vt:vector>
  </HeadingPairs>
  <TitlesOfParts>
    <vt:vector size="88" baseType="lpstr">
      <vt:lpstr>Arial</vt:lpstr>
      <vt:lpstr>Calibri</vt:lpstr>
      <vt:lpstr>Calibri Light</vt:lpstr>
      <vt:lpstr>Office Theme</vt:lpstr>
      <vt:lpstr>Moisture and Its Measurement</vt:lpstr>
      <vt:lpstr>H20 vapor plays a critical role in the atmosphere</vt:lpstr>
      <vt:lpstr>Solid versus liquid versus gas</vt:lpstr>
      <vt:lpstr>The Concept of Saturation:  A Thought Experiment</vt:lpstr>
      <vt:lpstr>A Thought Experiment</vt:lpstr>
      <vt:lpstr>A Thought Experiment</vt:lpstr>
      <vt:lpstr>A Thought Experiment</vt:lpstr>
      <vt:lpstr>A Thought Experiment</vt:lpstr>
      <vt:lpstr>A Thought Experiment</vt:lpstr>
      <vt:lpstr>Vapor Pressures and Total Atmospheric Pressure</vt:lpstr>
      <vt:lpstr>Back to the Thought Experiment</vt:lpstr>
      <vt:lpstr>Back to the Thought Experiment</vt:lpstr>
      <vt:lpstr>Sloppy Language</vt:lpstr>
      <vt:lpstr>Quantitatively:  How Does the Maximum Amount of Water Vapor that Can be Contained in a Volume Increase with Temperature?    EXPONENTIALLY!</vt:lpstr>
      <vt:lpstr>At 35C (95F) the saturation vapor pressure is 4x more than at 10C (50F)</vt:lpstr>
      <vt:lpstr>What happens when the saturation vapor pressure of water equals atmospheric pressure?    You get boiling! For typical atmospheric pressure (~ 1000 hPa) that occurs around 100°C</vt:lpstr>
      <vt:lpstr>As long as atmospheric pressure is greater than saturation vapor pressure bubbles of water vapor can not grow.</vt:lpstr>
      <vt:lpstr>But as soon as the saturation vapor pressure equals the atmospheric pressure, the bubbles expand explosively……boiling has begun!</vt:lpstr>
      <vt:lpstr>If atmospheric pressure is lower than 1000 hPa, the temperature of boiling is also lower..    Why? the saturation vapor pressure needed to equal atmospheric pressure is less.  Since saturation vapor pressure depends on T, a lower temperature is required.</vt:lpstr>
      <vt:lpstr>Cooking While High</vt:lpstr>
      <vt:lpstr>Needs to be patient</vt:lpstr>
      <vt:lpstr>Measures of Water Vapor in the Atmosphere</vt:lpstr>
      <vt:lpstr>Water Vapor Pressure:  Not on Your TV News</vt:lpstr>
      <vt:lpstr>Relative Humidity (RH)  =  100*  amount of H20 vapor in the air                 max possible amount of H20 vapor in the air at that temp  RH varies during the 24-h day:  lower during the day when temps are high, higher in early morning when temps are low</vt:lpstr>
      <vt:lpstr>PowerPoint Presentation</vt:lpstr>
      <vt:lpstr>Dew Point (Td) or Dew Point Temperature</vt:lpstr>
      <vt:lpstr>Dew Point Facts</vt:lpstr>
      <vt:lpstr>Dew Point</vt:lpstr>
      <vt:lpstr>Dew Point Varies Less Than Temperature </vt:lpstr>
      <vt:lpstr>PowerPoint Presentation</vt:lpstr>
      <vt:lpstr>PowerPoint Presentation</vt:lpstr>
      <vt:lpstr>PowerPoint Presentation</vt:lpstr>
      <vt:lpstr>Measuring Humidity</vt:lpstr>
      <vt:lpstr>Measuring Humidity</vt:lpstr>
      <vt:lpstr>Wet Bulb and Dry Bulb Temperatures</vt:lpstr>
      <vt:lpstr>Wet Bulb and Dry Bulb Temperatures</vt:lpstr>
      <vt:lpstr>You can sometimes feel the cooling when rain starts above</vt:lpstr>
      <vt:lpstr>PowerPoint Presentation</vt:lpstr>
      <vt:lpstr>Meteorologists have tables:  given dry bulb and wet bulb temperatures can calculate relative humidity and dew point</vt:lpstr>
      <vt:lpstr>Psychrometers Used to Measure T, Tw and Thus Humidity</vt:lpstr>
      <vt:lpstr>PowerPoint Presentation</vt:lpstr>
      <vt:lpstr>Digital Hygrometer (taking over)</vt:lpstr>
      <vt:lpstr>Next Important Topic: Dry Skin in Winter</vt:lpstr>
      <vt:lpstr>Why are the interiors of homes and buildings dry in winter?</vt:lpstr>
      <vt:lpstr>Typical Situation</vt:lpstr>
      <vt:lpstr>Remember Relative Humidity (RH)  =  100*  amount of H20 vapor in the air                 max possible amount of H20 vapor in the air at that temp  Since air is much warmer in the house, the saturation vapor pressure is MUCH higher.  In other words, the air can hold much more moisture.  Thus, RH is far less</vt:lpstr>
      <vt:lpstr>RH inside the house  </vt:lpstr>
      <vt:lpstr>That is why your foot looks like this in winter</vt:lpstr>
      <vt:lpstr>And this is why some people use humidifiers during the winter</vt:lpstr>
      <vt:lpstr>Relative Humidity Can Vary Substantially During the Year:  Less in Summer When Temperatures are Warmer</vt:lpstr>
      <vt:lpstr>PowerPoint Presentation</vt:lpstr>
      <vt:lpstr>PowerPoint Presentation</vt:lpstr>
      <vt:lpstr>July Relative Humidity:  Lowest in the Desert SW</vt:lpstr>
      <vt:lpstr>PowerPoint Presentation</vt:lpstr>
      <vt:lpstr>Relative Humidity Does Not Tell the Whole Story of How Comfortable We Feel</vt:lpstr>
      <vt:lpstr>Dew Point is A Better Measure:  It is a measure of the absolute amount of water vapor in air</vt:lpstr>
      <vt:lpstr>The Higher the Dew Point, The Less Comfortable We Feel</vt:lpstr>
      <vt:lpstr>The higher the temperature, the greater the thermal stress on us</vt:lpstr>
      <vt:lpstr>Why is dew point and water vapor content of the air quite low downstream of the (very wet) Pacific Ocean?</vt:lpstr>
      <vt:lpstr>Because the water (Pacific Ocean) is cool and the amount of water vapor in air, even at saturation, depends on temperature</vt:lpstr>
      <vt:lpstr>Many of the most profound effects of atmospheric moisture occur when water experiences phase changes.</vt:lpstr>
      <vt:lpstr>Phase Changes</vt:lpstr>
      <vt:lpstr>Sublimation (ice to water vapor)</vt:lpstr>
      <vt:lpstr>Deposition (vapor to ice)</vt:lpstr>
      <vt:lpstr>PowerPoint Presentation</vt:lpstr>
      <vt:lpstr>Water Phase Changes Are the Batteries of the Atmosphere</vt:lpstr>
      <vt:lpstr>Phase changes of water are associated with heating and cooling, gain or loss of energy</vt:lpstr>
      <vt:lpstr>Freezing</vt:lpstr>
      <vt:lpstr>PowerPoint Presentation</vt:lpstr>
      <vt:lpstr>Liquid to Vapor-- Evaporation</vt:lpstr>
      <vt:lpstr>For the earth, HUGE amounts of solar radiation in the tropics/subtropics goes into evaporating water over the tropical and subtropical oceans.</vt:lpstr>
      <vt:lpstr>The water vapor is transported northward and then condenses in midlatitude clouds, releasing huge amounts of heat.</vt:lpstr>
      <vt:lpstr>Phase Change of Water Is Like A HUGE Battery for the Atmosphere</vt:lpstr>
      <vt:lpstr>The evaporation of water over land in the midlatitudes reduces temperature rise at the surface—a lot of the sun’s energy goes into evaporating water</vt:lpstr>
      <vt:lpstr>PowerPoint Presentation</vt:lpstr>
      <vt:lpstr>Eastern WA is COOLED by Evaporation from Agriculture</vt:lpstr>
      <vt:lpstr>Sublimation</vt:lpstr>
      <vt:lpstr>Deposition (e.g. frost)</vt:lpstr>
      <vt:lpstr>PowerPoint Presentation</vt:lpstr>
      <vt:lpstr>Water Phase Change Overview</vt:lpstr>
      <vt:lpstr>Good way to test/calibrate your thermometer</vt:lpstr>
      <vt:lpstr>An Application of Today’s Lecture: The Koozie</vt:lpstr>
      <vt:lpstr>Koozies insulate the can from warmer air around them….but that is NOT the key reason they keep your drink cold</vt:lpstr>
      <vt:lpstr>Condensation on cans result in intense warming due to release of latent heat of condensation.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Moisture and Its Measurement</dc:title>
  <dc:creator>Cliff Mass</dc:creator>
  <cp:lastModifiedBy>Clifford F. Mass</cp:lastModifiedBy>
  <cp:revision>121</cp:revision>
  <dcterms:created xsi:type="dcterms:W3CDTF">2017-10-18T16:38:57Z</dcterms:created>
  <dcterms:modified xsi:type="dcterms:W3CDTF">2025-10-19T19:07:09Z</dcterms:modified>
</cp:coreProperties>
</file>