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3"/>
  </p:notesMasterIdLst>
  <p:sldIdLst>
    <p:sldId id="256" r:id="rId2"/>
    <p:sldId id="785" r:id="rId3"/>
    <p:sldId id="784" r:id="rId4"/>
    <p:sldId id="786" r:id="rId5"/>
    <p:sldId id="787" r:id="rId6"/>
    <p:sldId id="835" r:id="rId7"/>
    <p:sldId id="836" r:id="rId8"/>
    <p:sldId id="788" r:id="rId9"/>
    <p:sldId id="789" r:id="rId10"/>
    <p:sldId id="790" r:id="rId11"/>
    <p:sldId id="791" r:id="rId12"/>
    <p:sldId id="792" r:id="rId13"/>
    <p:sldId id="263" r:id="rId14"/>
    <p:sldId id="264" r:id="rId15"/>
    <p:sldId id="265" r:id="rId16"/>
    <p:sldId id="266" r:id="rId17"/>
    <p:sldId id="301" r:id="rId18"/>
    <p:sldId id="304" r:id="rId19"/>
    <p:sldId id="305" r:id="rId20"/>
    <p:sldId id="827" r:id="rId21"/>
    <p:sldId id="828" r:id="rId22"/>
    <p:sldId id="793" r:id="rId23"/>
    <p:sldId id="302" r:id="rId24"/>
    <p:sldId id="303" r:id="rId25"/>
    <p:sldId id="829" r:id="rId26"/>
    <p:sldId id="830" r:id="rId27"/>
    <p:sldId id="807" r:id="rId28"/>
    <p:sldId id="808" r:id="rId29"/>
    <p:sldId id="532" r:id="rId30"/>
    <p:sldId id="550" r:id="rId31"/>
    <p:sldId id="809" r:id="rId32"/>
    <p:sldId id="826" r:id="rId33"/>
    <p:sldId id="810" r:id="rId34"/>
    <p:sldId id="811" r:id="rId35"/>
    <p:sldId id="812" r:id="rId36"/>
    <p:sldId id="813" r:id="rId37"/>
    <p:sldId id="814" r:id="rId38"/>
    <p:sldId id="344" r:id="rId39"/>
    <p:sldId id="831" r:id="rId40"/>
    <p:sldId id="832" r:id="rId41"/>
    <p:sldId id="833" r:id="rId42"/>
    <p:sldId id="815" r:id="rId43"/>
    <p:sldId id="821" r:id="rId44"/>
    <p:sldId id="277" r:id="rId45"/>
    <p:sldId id="834" r:id="rId46"/>
    <p:sldId id="292" r:id="rId47"/>
    <p:sldId id="293" r:id="rId48"/>
    <p:sldId id="822" r:id="rId49"/>
    <p:sldId id="824" r:id="rId50"/>
    <p:sldId id="823" r:id="rId51"/>
    <p:sldId id="816" r:id="rId52"/>
    <p:sldId id="307" r:id="rId53"/>
    <p:sldId id="306" r:id="rId54"/>
    <p:sldId id="315" r:id="rId55"/>
    <p:sldId id="316" r:id="rId56"/>
    <p:sldId id="317" r:id="rId57"/>
    <p:sldId id="318" r:id="rId58"/>
    <p:sldId id="319" r:id="rId59"/>
    <p:sldId id="408" r:id="rId60"/>
    <p:sldId id="406" r:id="rId61"/>
    <p:sldId id="407" r:id="rId62"/>
    <p:sldId id="817" r:id="rId63"/>
    <p:sldId id="818" r:id="rId64"/>
    <p:sldId id="819" r:id="rId65"/>
    <p:sldId id="820" r:id="rId66"/>
    <p:sldId id="799" r:id="rId67"/>
    <p:sldId id="257" r:id="rId68"/>
    <p:sldId id="258" r:id="rId69"/>
    <p:sldId id="298" r:id="rId70"/>
    <p:sldId id="259" r:id="rId71"/>
    <p:sldId id="260" r:id="rId72"/>
    <p:sldId id="800" r:id="rId73"/>
    <p:sldId id="282" r:id="rId74"/>
    <p:sldId id="288" r:id="rId75"/>
    <p:sldId id="261" r:id="rId76"/>
    <p:sldId id="299" r:id="rId77"/>
    <p:sldId id="262" r:id="rId78"/>
    <p:sldId id="802" r:id="rId79"/>
    <p:sldId id="295" r:id="rId80"/>
    <p:sldId id="803" r:id="rId81"/>
    <p:sldId id="804" r:id="rId8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2"/>
    <p:restoredTop sz="94694"/>
  </p:normalViewPr>
  <p:slideViewPr>
    <p:cSldViewPr snapToGrid="0" snapToObjects="1">
      <p:cViewPr varScale="1">
        <p:scale>
          <a:sx n="155" d="100"/>
          <a:sy n="155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95B0F-3A44-D845-9354-5E73EA4A527B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7D58E-DB3D-8F40-B59F-CCDBC92D92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1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85CA75D9-E84A-C046-AAB3-1D279B64B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D848942-27DC-DC4E-9079-9ADA9FF3D60F}" type="slidenum">
              <a:rPr lang="en-US" altLang="en-US" sz="1200" smtClean="0"/>
              <a:pPr/>
              <a:t>25</a:t>
            </a:fld>
            <a:endParaRPr lang="en-US" altLang="en-US" sz="1200" dirty="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C5DDF52-B9C9-1B42-8FE4-671E490A0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FBEE1CF-9CC9-9241-B5B0-DEA535E71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5661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6577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5F65C8-8976-6148-8FF8-5705596CB3B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C8AB09-E876-994F-AD21-DC12C83795BB}" type="slidenum">
              <a:rPr lang="en-GB" altLang="en-US"/>
              <a:pPr/>
              <a:t>79</a:t>
            </a:fld>
            <a:endParaRPr lang="en-GB" altLang="en-US" dirty="0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8FC3E1C6-20E3-6E45-B4BD-60CC33D5CE3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22313" y="900113"/>
            <a:ext cx="6116637" cy="3441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2FF41299-AEDF-484A-9C52-531180EB23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832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0584596F-B5ED-9149-A40E-7B6D279A1D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F3AA36D-497C-8F42-9ED7-1CAFEC9F4DBF}" type="slidenum">
              <a:rPr lang="en-US" altLang="en-US" sz="1200" smtClean="0"/>
              <a:pPr/>
              <a:t>26</a:t>
            </a:fld>
            <a:endParaRPr lang="en-US" altLang="en-US" sz="1200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E1AA5C84-FD1C-404F-9EE9-E4E5FF142E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21993BE-1629-B247-90CB-F3AB859C4C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  <p:extLst>
      <p:ext uri="{BB962C8B-B14F-4D97-AF65-F5344CB8AC3E}">
        <p14:creationId xmlns:p14="http://schemas.microsoft.com/office/powerpoint/2010/main" val="1405684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9F20DAC-ACE9-1944-991B-5BD86FF6F0C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6760999-79FE-F24C-900E-B077881F8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26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>
            <a:extLst>
              <a:ext uri="{FF2B5EF4-FFF2-40B4-BE49-F238E27FC236}">
                <a16:creationId xmlns:a16="http://schemas.microsoft.com/office/drawing/2014/main" id="{E7774EED-2770-8C4F-B26D-58E116C74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1027">
            <a:extLst>
              <a:ext uri="{FF2B5EF4-FFF2-40B4-BE49-F238E27FC236}">
                <a16:creationId xmlns:a16="http://schemas.microsoft.com/office/drawing/2014/main" id="{99CF59F5-3872-0C4D-9B5B-35006CCCD8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226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F2596B30-7057-A449-AD2C-FF577901242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>
              <a:spcBef>
                <a:spcPct val="0"/>
              </a:spcBef>
            </a:pPr>
            <a:fld id="{DE3127AD-AB20-6A44-AEB1-58673C66150E}" type="slidenum">
              <a:rPr lang="en-US" altLang="en-US"/>
              <a:pPr algn="r" defTabSz="914400">
                <a:spcBef>
                  <a:spcPct val="0"/>
                </a:spcBef>
              </a:pPr>
              <a:t>54</a:t>
            </a:fld>
            <a:endParaRPr lang="en-US" altLang="en-US" dirty="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564006D4-AF4D-7D45-8AAC-E437EC0CB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59A8D76F-F65F-E940-8007-04D5ED107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1137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C0262EEF-4A3D-924F-B8B5-DE1517A479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>
              <a:spcBef>
                <a:spcPct val="0"/>
              </a:spcBef>
            </a:pPr>
            <a:fld id="{A9DB56BC-6F6F-4042-9FBB-7A216A140108}" type="slidenum">
              <a:rPr lang="en-US" altLang="en-US"/>
              <a:pPr algn="r" defTabSz="914400">
                <a:spcBef>
                  <a:spcPct val="0"/>
                </a:spcBef>
              </a:pPr>
              <a:t>55</a:t>
            </a:fld>
            <a:endParaRPr lang="en-US" altLang="en-US" dirty="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56220B24-E448-064E-935D-8FD981364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C35DE99-03D5-E941-AF6A-B4AB0CA40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8926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593BF0F-C985-854B-A2FB-A6ECFBB74E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>
              <a:spcBef>
                <a:spcPct val="0"/>
              </a:spcBef>
            </a:pPr>
            <a:fld id="{4152B4F4-6C33-C842-A6E0-21AA7564E1C1}" type="slidenum">
              <a:rPr lang="en-US" altLang="en-US"/>
              <a:pPr algn="r" defTabSz="914400">
                <a:spcBef>
                  <a:spcPct val="0"/>
                </a:spcBef>
              </a:pPr>
              <a:t>56</a:t>
            </a:fld>
            <a:endParaRPr lang="en-US" altLang="en-US" dirty="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D3DAA3D-41DB-AC4E-B0B5-37261919F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0799584-4EC6-D74E-8D35-0C99A5EF5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034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91FF2C4C-C1EE-2A49-8E84-990CECDD42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>
              <a:spcBef>
                <a:spcPct val="0"/>
              </a:spcBef>
            </a:pPr>
            <a:fld id="{34C6C064-7BC4-DC42-A551-193EBDD58943}" type="slidenum">
              <a:rPr lang="en-US" altLang="en-US"/>
              <a:pPr algn="r" defTabSz="914400">
                <a:spcBef>
                  <a:spcPct val="0"/>
                </a:spcBef>
              </a:pPr>
              <a:t>57</a:t>
            </a:fld>
            <a:endParaRPr lang="en-US" altLang="en-US" dirty="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D9EBFEA-D2C3-524F-AC18-BDDFD07CA4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4D36514-6C87-5748-A2DF-5F6090DD7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5383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9330D0E9-45C3-5E49-87DB-6C4EC5992A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F1AA3302-AC3C-DC4E-ADD8-37407052FE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72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3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9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8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2823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3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2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8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0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3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2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3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5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46E0788-8A35-E641-A00B-E803071FE34C}" type="datetimeFigureOut">
              <a:rPr lang="en-US" smtClean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9749E9E-0508-F946-B3B8-0115B1338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2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atmos.washington.edu/~ovens/loops/wxloop.cgi?/home/user_www/justin/Defense/horiz_wsp+al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1B8E-3FEF-F74B-8CC4-727A8ACD3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097" y="519881"/>
            <a:ext cx="11393805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Advances in High Resolution Numerical Weather Prediction over the Pacific Northwest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BC383-E40D-EE4A-892B-8F7E7AB72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4121" y="5498922"/>
            <a:ext cx="7807890" cy="1104379"/>
          </a:xfrm>
        </p:spPr>
        <p:txBody>
          <a:bodyPr/>
          <a:lstStyle/>
          <a:p>
            <a:r>
              <a:rPr lang="en-US" dirty="0"/>
              <a:t>Cliff Mass</a:t>
            </a:r>
          </a:p>
          <a:p>
            <a:r>
              <a:rPr lang="en-US" dirty="0"/>
              <a:t>University of Washington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88628EB-C535-D74D-9DE8-8675892F9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" t="18405" r="3318" b="14180"/>
          <a:stretch/>
        </p:blipFill>
        <p:spPr>
          <a:xfrm>
            <a:off x="3587444" y="1961340"/>
            <a:ext cx="4820285" cy="34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2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0803-B013-E940-89DE-EB4AF0B6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37" y="442751"/>
            <a:ext cx="11445411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6"/>
                </a:solidFill>
              </a:rPr>
              <a:t>Many Local Weather Phenomena Are Produced By the Interaction of Large Scale Atmospheric Circulation  with Local Topography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D6C3330-DCEF-C44F-8913-E592BB27A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009" y="2268186"/>
            <a:ext cx="4762027" cy="41470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38FCF-D226-0E4C-9C08-B34FD5D9A384}"/>
              </a:ext>
            </a:extLst>
          </p:cNvPr>
          <p:cNvSpPr txBox="1"/>
          <p:nvPr/>
        </p:nvSpPr>
        <p:spPr>
          <a:xfrm>
            <a:off x="6685807" y="2268186"/>
            <a:ext cx="4049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Gap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Orographic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Rain shadows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Downslope windstorm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Downslope warming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Fraser River cold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Diurnal circulation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….and many more</a:t>
            </a:r>
          </a:p>
        </p:txBody>
      </p:sp>
    </p:spTree>
    <p:extLst>
      <p:ext uri="{BB962C8B-B14F-4D97-AF65-F5344CB8AC3E}">
        <p14:creationId xmlns:p14="http://schemas.microsoft.com/office/powerpoint/2010/main" val="2422522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DC05-F889-D349-837E-6AAE6E2B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Extensive numerical experimentation has shown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E5CF-F92F-8047-BB15-AE69CEE61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 one needs to get down to ~ 12 km grid spacing to secure realistic regional </a:t>
            </a:r>
            <a:r>
              <a:rPr lang="en-US" b="1" dirty="0"/>
              <a:t>mesoscale</a:t>
            </a:r>
            <a:r>
              <a:rPr lang="en-US" dirty="0"/>
              <a:t> circulations</a:t>
            </a:r>
          </a:p>
        </p:txBody>
      </p:sp>
      <p:pic>
        <p:nvPicPr>
          <p:cNvPr id="4" name="Content Placeholder 3" descr="s_pcp3.12.000036.gif">
            <a:extLst>
              <a:ext uri="{FF2B5EF4-FFF2-40B4-BE49-F238E27FC236}">
                <a16:creationId xmlns:a16="http://schemas.microsoft.com/office/drawing/2014/main" id="{F09806D3-CA01-6A42-AD19-00A3F0EB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22501" r="39200" b="47701"/>
          <a:stretch>
            <a:fillRect/>
          </a:stretch>
        </p:blipFill>
        <p:spPr bwMode="auto">
          <a:xfrm>
            <a:off x="1070758" y="2773362"/>
            <a:ext cx="41417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wa_pcp3.12.000012km.gif">
            <a:extLst>
              <a:ext uri="{FF2B5EF4-FFF2-40B4-BE49-F238E27FC236}">
                <a16:creationId xmlns:a16="http://schemas.microsoft.com/office/drawing/2014/main" id="{E5976298-3858-DC42-B62D-387A0A727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19800" r="9599" b="17101"/>
          <a:stretch>
            <a:fillRect/>
          </a:stretch>
        </p:blipFill>
        <p:spPr bwMode="auto">
          <a:xfrm>
            <a:off x="5813735" y="2725737"/>
            <a:ext cx="55578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AE8CF-25BD-D04C-9A38-0FBD921F5EE0}"/>
              </a:ext>
            </a:extLst>
          </p:cNvPr>
          <p:cNvSpPr txBox="1"/>
          <p:nvPr/>
        </p:nvSpPr>
        <p:spPr>
          <a:xfrm>
            <a:off x="4201122" y="6077764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36-km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CDDB-4584-DE4C-BE5A-25394FFA21E6}"/>
              </a:ext>
            </a:extLst>
          </p:cNvPr>
          <p:cNvSpPr txBox="1"/>
          <p:nvPr/>
        </p:nvSpPr>
        <p:spPr>
          <a:xfrm>
            <a:off x="10401050" y="609421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12-km</a:t>
            </a:r>
          </a:p>
        </p:txBody>
      </p:sp>
    </p:spTree>
    <p:extLst>
      <p:ext uri="{BB962C8B-B14F-4D97-AF65-F5344CB8AC3E}">
        <p14:creationId xmlns:p14="http://schemas.microsoft.com/office/powerpoint/2010/main" val="1444347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7A0E-FD7F-894F-BFEB-36FF1147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60" y="1229275"/>
            <a:ext cx="6927272" cy="313952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3-4 km Grid Spacing for the Puget Sound Convergence Zone and Downslope Windstorms</a:t>
            </a:r>
          </a:p>
        </p:txBody>
      </p:sp>
      <p:pic>
        <p:nvPicPr>
          <p:cNvPr id="4" name="Picture 2" descr="wind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5F12068-8A23-8D46-9DEB-188A734614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959" y="615376"/>
            <a:ext cx="3918857" cy="582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39B56-58EA-3C4A-A3A1-C6C7857705B6}"/>
              </a:ext>
            </a:extLst>
          </p:cNvPr>
          <p:cNvSpPr txBox="1"/>
          <p:nvPr/>
        </p:nvSpPr>
        <p:spPr>
          <a:xfrm>
            <a:off x="938610" y="4925290"/>
            <a:ext cx="63484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2800" dirty="0"/>
              <a:t>3-km MM5 Simulation Did An Excellent Job In Duplicating Downslope Windstorm,9 and 27-km did not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86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>
            <a:extLst>
              <a:ext uri="{FF2B5EF4-FFF2-40B4-BE49-F238E27FC236}">
                <a16:creationId xmlns:a16="http://schemas.microsoft.com/office/drawing/2014/main" id="{71C3C865-66C8-844C-8EC9-14DBA5C28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09" y="771896"/>
            <a:ext cx="6385588" cy="564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90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>
            <a:extLst>
              <a:ext uri="{FF2B5EF4-FFF2-40B4-BE49-F238E27FC236}">
                <a16:creationId xmlns:a16="http://schemas.microsoft.com/office/drawing/2014/main" id="{EDE96E20-BC63-324F-AE6A-F3491DF1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33" y="309686"/>
            <a:ext cx="7017122" cy="623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81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43FCAB08-A181-2B44-90BF-F6575295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"/>
            <a:ext cx="731202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96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391CAA25-C04B-744D-AE68-47D300F6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"/>
            <a:ext cx="731202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154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Content Placeholder 3" descr="terrain.tiff">
            <a:extLst>
              <a:ext uri="{FF2B5EF4-FFF2-40B4-BE49-F238E27FC236}">
                <a16:creationId xmlns:a16="http://schemas.microsoft.com/office/drawing/2014/main" id="{BF669241-C706-A24C-8812-76DFB346AA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9"/>
          <a:stretch>
            <a:fillRect/>
          </a:stretch>
        </p:blipFill>
        <p:spPr>
          <a:xfrm>
            <a:off x="1828800" y="228600"/>
            <a:ext cx="3697288" cy="6178550"/>
          </a:xfrm>
        </p:spPr>
      </p:pic>
      <p:pic>
        <p:nvPicPr>
          <p:cNvPr id="89090" name="Picture 2" descr="closeterrain.tiff">
            <a:extLst>
              <a:ext uri="{FF2B5EF4-FFF2-40B4-BE49-F238E27FC236}">
                <a16:creationId xmlns:a16="http://schemas.microsoft.com/office/drawing/2014/main" id="{9AA1BBCE-3ADD-0A49-B990-A2EA96A8B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55712"/>
            <a:ext cx="4071938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3E6DDD1-D01C-F34D-A6A9-539788F89AE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70935" y="5799139"/>
            <a:ext cx="9525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2" name="TextBox 7">
            <a:extLst>
              <a:ext uri="{FF2B5EF4-FFF2-40B4-BE49-F238E27FC236}">
                <a16:creationId xmlns:a16="http://schemas.microsoft.com/office/drawing/2014/main" id="{FD901AAA-C7D1-A243-BB5C-2981E7815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5840621"/>
            <a:ext cx="987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10-km</a:t>
            </a:r>
          </a:p>
        </p:txBody>
      </p:sp>
      <p:sp>
        <p:nvSpPr>
          <p:cNvPr id="89093" name="TextBox 5">
            <a:extLst>
              <a:ext uri="{FF2B5EF4-FFF2-40B4-BE49-F238E27FC236}">
                <a16:creationId xmlns:a16="http://schemas.microsoft.com/office/drawing/2014/main" id="{657C955A-2A6A-F040-8082-5E075C1AD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228600"/>
            <a:ext cx="52110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Smaller Scale Terrain Modulates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Precipitation</a:t>
            </a:r>
          </a:p>
        </p:txBody>
      </p:sp>
    </p:spTree>
    <p:extLst>
      <p:ext uri="{BB962C8B-B14F-4D97-AF65-F5344CB8AC3E}">
        <p14:creationId xmlns:p14="http://schemas.microsoft.com/office/powerpoint/2010/main" val="2969383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644C4B2F-C4EF-F64D-96F5-C91A8BB5B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Annual Climatologies of MM5 4-km domain</a:t>
            </a:r>
          </a:p>
        </p:txBody>
      </p:sp>
      <p:pic>
        <p:nvPicPr>
          <p:cNvPr id="92162" name="Content Placeholder 3" descr="i1525-7541-8-5-1068-f02.gif">
            <a:extLst>
              <a:ext uri="{FF2B5EF4-FFF2-40B4-BE49-F238E27FC236}">
                <a16:creationId xmlns:a16="http://schemas.microsoft.com/office/drawing/2014/main" id="{DD408CAF-0204-DF48-A651-B5AA7CDC81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1" r="-16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599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22225212-D5FB-2D42-8DB5-1592A4967E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30898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Verification of Small-Scale Orographic Effects</a:t>
            </a:r>
          </a:p>
        </p:txBody>
      </p:sp>
      <p:pic>
        <p:nvPicPr>
          <p:cNvPr id="93186" name="Content Placeholder 3" descr="i1525-7541-8-5-1068-f03.gif">
            <a:extLst>
              <a:ext uri="{FF2B5EF4-FFF2-40B4-BE49-F238E27FC236}">
                <a16:creationId xmlns:a16="http://schemas.microsoft.com/office/drawing/2014/main" id="{D9A39B67-949E-6F4C-8AA9-552A780E96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55" b="-235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8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4794-139E-C743-84E2-C6DDDE7A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An Extraordinary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0DA52-E522-2B4C-A922-014BCFF5E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389912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More than 30 years ago, there was essentially no high-resolution numerical weather prediction, defined as applying sufficient resolution to describe key regional weather features.</a:t>
            </a:r>
          </a:p>
        </p:txBody>
      </p:sp>
      <p:pic>
        <p:nvPicPr>
          <p:cNvPr id="4" name="Content Placeholder 3" descr="NGM Precip.jpg">
            <a:extLst>
              <a:ext uri="{FF2B5EF4-FFF2-40B4-BE49-F238E27FC236}">
                <a16:creationId xmlns:a16="http://schemas.microsoft.com/office/drawing/2014/main" id="{3CED13FD-37ED-5244-BE73-77B6A639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469" y="1407130"/>
            <a:ext cx="5402141" cy="491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AB1620-37DC-6B48-8E22-A2CFA132A54C}"/>
              </a:ext>
            </a:extLst>
          </p:cNvPr>
          <p:cNvSpPr txBox="1"/>
          <p:nvPr/>
        </p:nvSpPr>
        <p:spPr>
          <a:xfrm>
            <a:off x="7395361" y="631923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NGM 1995</a:t>
            </a:r>
          </a:p>
        </p:txBody>
      </p:sp>
    </p:spTree>
    <p:extLst>
      <p:ext uri="{BB962C8B-B14F-4D97-AF65-F5344CB8AC3E}">
        <p14:creationId xmlns:p14="http://schemas.microsoft.com/office/powerpoint/2010/main" val="2379127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4D0C-9242-B045-9D63-13FF4B7E4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96" y="274638"/>
            <a:ext cx="11537878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High Resolution Modeling Proves Capable of Simulating Regional Gap Flows</a:t>
            </a:r>
          </a:p>
        </p:txBody>
      </p:sp>
      <p:pic>
        <p:nvPicPr>
          <p:cNvPr id="5" name="Content Placeholder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10871D40-104F-5D47-BD25-21841BE67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715" y="1774861"/>
            <a:ext cx="6504569" cy="4525963"/>
          </a:xfrm>
        </p:spPr>
      </p:pic>
    </p:spTree>
    <p:extLst>
      <p:ext uri="{BB962C8B-B14F-4D97-AF65-F5344CB8AC3E}">
        <p14:creationId xmlns:p14="http://schemas.microsoft.com/office/powerpoint/2010/main" val="167325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21BA3-9043-814B-82B2-AF3199B4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4157609" cy="5859034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Fraser Gap is an important sources of cold air and well forecast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5FCD0311-41C7-A249-AE93-C15388261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2497" y="542915"/>
            <a:ext cx="6269903" cy="6269903"/>
          </a:xfrm>
        </p:spPr>
      </p:pic>
    </p:spTree>
    <p:extLst>
      <p:ext uri="{BB962C8B-B14F-4D97-AF65-F5344CB8AC3E}">
        <p14:creationId xmlns:p14="http://schemas.microsoft.com/office/powerpoint/2010/main" val="1338468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CD9-13FF-A245-9437-9B70A8D6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1-km Grid Spacing or Less Needed for Narrow Gaps (Columbia Gorge)</a:t>
            </a:r>
          </a:p>
        </p:txBody>
      </p:sp>
      <p:pic>
        <p:nvPicPr>
          <p:cNvPr id="5" name="Picture 13" descr="P3_wsp">
            <a:hlinkClick r:id="rId2"/>
            <a:extLst>
              <a:ext uri="{FF2B5EF4-FFF2-40B4-BE49-F238E27FC236}">
                <a16:creationId xmlns:a16="http://schemas.microsoft.com/office/drawing/2014/main" id="{6C907A8E-C06E-204A-973F-A53008D77C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64" y="1790205"/>
            <a:ext cx="7988594" cy="479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122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026">
            <a:extLst>
              <a:ext uri="{FF2B5EF4-FFF2-40B4-BE49-F238E27FC236}">
                <a16:creationId xmlns:a16="http://schemas.microsoft.com/office/drawing/2014/main" id="{94D87946-A0B8-B949-B3AD-B6F52E5E23E1}"/>
              </a:ext>
            </a:extLst>
          </p:cNvPr>
          <p:cNvGrpSpPr>
            <a:grpSpLocks/>
          </p:cNvGrpSpPr>
          <p:nvPr/>
        </p:nvGrpSpPr>
        <p:grpSpPr bwMode="auto">
          <a:xfrm>
            <a:off x="1646239" y="600076"/>
            <a:ext cx="8899525" cy="5705475"/>
            <a:chOff x="77" y="378"/>
            <a:chExt cx="5606" cy="3594"/>
          </a:xfrm>
        </p:grpSpPr>
        <p:grpSp>
          <p:nvGrpSpPr>
            <p:cNvPr id="30722" name="Group 1027">
              <a:extLst>
                <a:ext uri="{FF2B5EF4-FFF2-40B4-BE49-F238E27FC236}">
                  <a16:creationId xmlns:a16="http://schemas.microsoft.com/office/drawing/2014/main" id="{869DE531-8434-1B4D-B98B-11CB27B0BB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19"/>
              <a:ext cx="2764" cy="2879"/>
              <a:chOff x="96" y="719"/>
              <a:chExt cx="2764" cy="2879"/>
            </a:xfrm>
          </p:grpSpPr>
          <p:pic>
            <p:nvPicPr>
              <p:cNvPr id="30731" name="Picture 1028" descr="S:\Gorge_Docs\Meetings\200108MesoMeeting\images\horiz_res_r2\D1_TPW_305.gif">
                <a:extLst>
                  <a:ext uri="{FF2B5EF4-FFF2-40B4-BE49-F238E27FC236}">
                    <a16:creationId xmlns:a16="http://schemas.microsoft.com/office/drawing/2014/main" id="{C8A009BD-50B4-3843-B26A-A537301FD9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32" name="Text Box 1029">
                <a:extLst>
                  <a:ext uri="{FF2B5EF4-FFF2-40B4-BE49-F238E27FC236}">
                    <a16:creationId xmlns:a16="http://schemas.microsoft.com/office/drawing/2014/main" id="{EBDBCBA9-808A-B340-B0C6-342A119C1F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" y="2384"/>
                <a:ext cx="37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800" dirty="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0733" name="Text Box 1030">
                <a:extLst>
                  <a:ext uri="{FF2B5EF4-FFF2-40B4-BE49-F238E27FC236}">
                    <a16:creationId xmlns:a16="http://schemas.microsoft.com/office/drawing/2014/main" id="{C78D15AA-A2C3-3B4E-B951-9B2267E866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2" y="2464"/>
                <a:ext cx="42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800" dirty="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grpSp>
          <p:nvGrpSpPr>
            <p:cNvPr id="30723" name="Group 1031">
              <a:extLst>
                <a:ext uri="{FF2B5EF4-FFF2-40B4-BE49-F238E27FC236}">
                  <a16:creationId xmlns:a16="http://schemas.microsoft.com/office/drawing/2014/main" id="{E163F19E-B5C4-FD48-B4A8-F6F4BCC8ED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9" y="719"/>
              <a:ext cx="2764" cy="2879"/>
              <a:chOff x="2919" y="719"/>
              <a:chExt cx="2764" cy="2879"/>
            </a:xfrm>
          </p:grpSpPr>
          <p:pic>
            <p:nvPicPr>
              <p:cNvPr id="30728" name="Picture 1032" descr="S:\Gorge_Docs\Meetings\200108MesoMeeting\images\horiz_res_r2\D2_TPW_305.gif">
                <a:extLst>
                  <a:ext uri="{FF2B5EF4-FFF2-40B4-BE49-F238E27FC236}">
                    <a16:creationId xmlns:a16="http://schemas.microsoft.com/office/drawing/2014/main" id="{9C5E1983-4194-1645-98E1-3562918C5F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29" name="Text Box 1033">
                <a:extLst>
                  <a:ext uri="{FF2B5EF4-FFF2-40B4-BE49-F238E27FC236}">
                    <a16:creationId xmlns:a16="http://schemas.microsoft.com/office/drawing/2014/main" id="{7C01D494-4415-F44A-97AC-69CF91ED57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3" y="2295"/>
                <a:ext cx="33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800" dirty="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0730" name="Text Box 1034">
                <a:extLst>
                  <a:ext uri="{FF2B5EF4-FFF2-40B4-BE49-F238E27FC236}">
                    <a16:creationId xmlns:a16="http://schemas.microsoft.com/office/drawing/2014/main" id="{689D0F62-C8EB-9E42-B3BA-118C62F8DC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5" y="2287"/>
                <a:ext cx="42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800" dirty="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0724" name="Rectangle 1035">
              <a:extLst>
                <a:ext uri="{FF2B5EF4-FFF2-40B4-BE49-F238E27FC236}">
                  <a16:creationId xmlns:a16="http://schemas.microsoft.com/office/drawing/2014/main" id="{49E66E84-6CB6-8249-9D55-A5C0BE99A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Pass Height = 600 m</a:t>
              </a:r>
            </a:p>
          </p:txBody>
        </p:sp>
        <p:sp>
          <p:nvSpPr>
            <p:cNvPr id="30725" name="Rectangle 1036">
              <a:extLst>
                <a:ext uri="{FF2B5EF4-FFF2-40B4-BE49-F238E27FC236}">
                  <a16:creationId xmlns:a16="http://schemas.microsoft.com/office/drawing/2014/main" id="{EEF796E0-1514-E54D-83AB-8804A50C2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36 km grid spacing</a:t>
              </a:r>
            </a:p>
          </p:txBody>
        </p:sp>
        <p:sp>
          <p:nvSpPr>
            <p:cNvPr id="30726" name="Rectangle 1037">
              <a:extLst>
                <a:ext uri="{FF2B5EF4-FFF2-40B4-BE49-F238E27FC236}">
                  <a16:creationId xmlns:a16="http://schemas.microsoft.com/office/drawing/2014/main" id="{E61665A5-4902-7A41-A5DC-C09ACB27B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12 km grid spacing</a:t>
              </a:r>
            </a:p>
          </p:txBody>
        </p:sp>
        <p:sp>
          <p:nvSpPr>
            <p:cNvPr id="30727" name="Rectangle 1038">
              <a:extLst>
                <a:ext uri="{FF2B5EF4-FFF2-40B4-BE49-F238E27FC236}">
                  <a16:creationId xmlns:a16="http://schemas.microsoft.com/office/drawing/2014/main" id="{746FC6C8-38C7-8F4F-953E-5FB9736FC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Pass Height = 700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83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026">
            <a:extLst>
              <a:ext uri="{FF2B5EF4-FFF2-40B4-BE49-F238E27FC236}">
                <a16:creationId xmlns:a16="http://schemas.microsoft.com/office/drawing/2014/main" id="{C96D3FF0-67F4-B04F-BDF6-53EE9439F40E}"/>
              </a:ext>
            </a:extLst>
          </p:cNvPr>
          <p:cNvGrpSpPr>
            <a:grpSpLocks/>
          </p:cNvGrpSpPr>
          <p:nvPr/>
        </p:nvGrpSpPr>
        <p:grpSpPr bwMode="auto">
          <a:xfrm>
            <a:off x="6157913" y="1141413"/>
            <a:ext cx="4387850" cy="4570412"/>
            <a:chOff x="2919" y="719"/>
            <a:chExt cx="2764" cy="2879"/>
          </a:xfrm>
        </p:grpSpPr>
        <p:pic>
          <p:nvPicPr>
            <p:cNvPr id="31756" name="Picture 1027" descr="S:\Gorge_Docs\Meetings\200108MesoMeeting\images\horiz_res_r2\D2_TPW_305.gif">
              <a:extLst>
                <a:ext uri="{FF2B5EF4-FFF2-40B4-BE49-F238E27FC236}">
                  <a16:creationId xmlns:a16="http://schemas.microsoft.com/office/drawing/2014/main" id="{9BD9ECA2-76B3-0F4C-9B5A-CE06E490F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" y="719"/>
              <a:ext cx="2764" cy="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7" name="Text Box 1028">
              <a:extLst>
                <a:ext uri="{FF2B5EF4-FFF2-40B4-BE49-F238E27FC236}">
                  <a16:creationId xmlns:a16="http://schemas.microsoft.com/office/drawing/2014/main" id="{3DB7F33E-3C41-5849-A3DA-193D0BA813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2295"/>
              <a:ext cx="33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800" dirty="0">
                  <a:solidFill>
                    <a:srgbClr val="0066FF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1758" name="Text Box 1029">
              <a:extLst>
                <a:ext uri="{FF2B5EF4-FFF2-40B4-BE49-F238E27FC236}">
                  <a16:creationId xmlns:a16="http://schemas.microsoft.com/office/drawing/2014/main" id="{A2156CEF-E4BB-4E46-9164-1F3911248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287"/>
              <a:ext cx="42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800" dirty="0">
                  <a:solidFill>
                    <a:srgbClr val="0066FF"/>
                  </a:solidFill>
                  <a:latin typeface="Times New Roman" panose="02020603050405020304" pitchFamily="18" charset="0"/>
                </a:rPr>
                <a:t>The Dalles</a:t>
              </a:r>
            </a:p>
          </p:txBody>
        </p:sp>
      </p:grpSp>
      <p:sp>
        <p:nvSpPr>
          <p:cNvPr id="31746" name="Rectangle 1030">
            <a:extLst>
              <a:ext uri="{FF2B5EF4-FFF2-40B4-BE49-F238E27FC236}">
                <a16:creationId xmlns:a16="http://schemas.microsoft.com/office/drawing/2014/main" id="{1AA69F5B-62FE-8049-9470-06D8CABCC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5783264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Pass Height = 600 m</a:t>
            </a:r>
          </a:p>
        </p:txBody>
      </p:sp>
      <p:sp>
        <p:nvSpPr>
          <p:cNvPr id="31747" name="Rectangle 1031">
            <a:extLst>
              <a:ext uri="{FF2B5EF4-FFF2-40B4-BE49-F238E27FC236}">
                <a16:creationId xmlns:a16="http://schemas.microsoft.com/office/drawing/2014/main" id="{F15A5C7F-D89D-EC4F-85FD-F2D11FC5F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600075"/>
            <a:ext cx="41005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12 km grid spacing</a:t>
            </a:r>
          </a:p>
        </p:txBody>
      </p:sp>
      <p:grpSp>
        <p:nvGrpSpPr>
          <p:cNvPr id="31748" name="Group 1032">
            <a:extLst>
              <a:ext uri="{FF2B5EF4-FFF2-40B4-BE49-F238E27FC236}">
                <a16:creationId xmlns:a16="http://schemas.microsoft.com/office/drawing/2014/main" id="{660BADD2-BB31-E64D-BEF0-F16A17DD7517}"/>
              </a:ext>
            </a:extLst>
          </p:cNvPr>
          <p:cNvGrpSpPr>
            <a:grpSpLocks/>
          </p:cNvGrpSpPr>
          <p:nvPr/>
        </p:nvGrpSpPr>
        <p:grpSpPr bwMode="auto">
          <a:xfrm>
            <a:off x="1646238" y="600076"/>
            <a:ext cx="4387850" cy="5705475"/>
            <a:chOff x="77" y="378"/>
            <a:chExt cx="2764" cy="3594"/>
          </a:xfrm>
        </p:grpSpPr>
        <p:grpSp>
          <p:nvGrpSpPr>
            <p:cNvPr id="31749" name="Group 1033">
              <a:extLst>
                <a:ext uri="{FF2B5EF4-FFF2-40B4-BE49-F238E27FC236}">
                  <a16:creationId xmlns:a16="http://schemas.microsoft.com/office/drawing/2014/main" id="{828177F7-6C6E-EB42-A3EB-7F58919F32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20"/>
              <a:ext cx="2764" cy="2879"/>
              <a:chOff x="77" y="720"/>
              <a:chExt cx="2764" cy="2879"/>
            </a:xfrm>
          </p:grpSpPr>
          <p:pic>
            <p:nvPicPr>
              <p:cNvPr id="31752" name="Picture 1034" descr="S:\Gorge_Docs\Meetings\200108MesoMeeting\images\horiz_res_r2\D3_TPW_305.gif">
                <a:extLst>
                  <a:ext uri="{FF2B5EF4-FFF2-40B4-BE49-F238E27FC236}">
                    <a16:creationId xmlns:a16="http://schemas.microsoft.com/office/drawing/2014/main" id="{B9D650BE-6B01-9C4A-AD15-4570EE79D70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" y="720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53" name="Text Box 1035">
                <a:extLst>
                  <a:ext uri="{FF2B5EF4-FFF2-40B4-BE49-F238E27FC236}">
                    <a16:creationId xmlns:a16="http://schemas.microsoft.com/office/drawing/2014/main" id="{8503715C-8E0B-8044-B018-8E99DB5227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" y="2221"/>
                <a:ext cx="37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1754" name="Text Box 1036">
                <a:extLst>
                  <a:ext uri="{FF2B5EF4-FFF2-40B4-BE49-F238E27FC236}">
                    <a16:creationId xmlns:a16="http://schemas.microsoft.com/office/drawing/2014/main" id="{12618B7B-7F0A-CB47-A215-4239C23BC5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4" y="2224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Cascade Locks</a:t>
                </a:r>
              </a:p>
            </p:txBody>
          </p:sp>
          <p:sp>
            <p:nvSpPr>
              <p:cNvPr id="31755" name="Text Box 1037">
                <a:extLst>
                  <a:ext uri="{FF2B5EF4-FFF2-40B4-BE49-F238E27FC236}">
                    <a16:creationId xmlns:a16="http://schemas.microsoft.com/office/drawing/2014/main" id="{7AEA9092-EF34-B943-90AB-9E50EE3DD9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8" y="2288"/>
                <a:ext cx="3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1750" name="Rectangle 1038">
              <a:extLst>
                <a:ext uri="{FF2B5EF4-FFF2-40B4-BE49-F238E27FC236}">
                  <a16:creationId xmlns:a16="http://schemas.microsoft.com/office/drawing/2014/main" id="{3CBFAC3D-33FB-EB41-B52B-95E8E3743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4 km grid spacing</a:t>
              </a:r>
            </a:p>
          </p:txBody>
        </p:sp>
        <p:sp>
          <p:nvSpPr>
            <p:cNvPr id="31751" name="Rectangle 1039">
              <a:extLst>
                <a:ext uri="{FF2B5EF4-FFF2-40B4-BE49-F238E27FC236}">
                  <a16:creationId xmlns:a16="http://schemas.microsoft.com/office/drawing/2014/main" id="{845D7EDB-EFD3-3B4D-9D00-96301738D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Pass Height = 400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387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26">
            <a:extLst>
              <a:ext uri="{FF2B5EF4-FFF2-40B4-BE49-F238E27FC236}">
                <a16:creationId xmlns:a16="http://schemas.microsoft.com/office/drawing/2014/main" id="{236A45EF-4890-6B48-A977-16CDE4881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5783264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32770" name="Rectangle 1027">
            <a:extLst>
              <a:ext uri="{FF2B5EF4-FFF2-40B4-BE49-F238E27FC236}">
                <a16:creationId xmlns:a16="http://schemas.microsoft.com/office/drawing/2014/main" id="{7F05D612-987C-0A41-B654-AE0B2D198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1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1.33 km grid spacing, Pass Height = 150 m</a:t>
            </a:r>
          </a:p>
        </p:txBody>
      </p:sp>
      <p:grpSp>
        <p:nvGrpSpPr>
          <p:cNvPr id="32771" name="Group 1028">
            <a:extLst>
              <a:ext uri="{FF2B5EF4-FFF2-40B4-BE49-F238E27FC236}">
                <a16:creationId xmlns:a16="http://schemas.microsoft.com/office/drawing/2014/main" id="{66757104-86F6-3F48-84D6-8C2C82D73073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658813"/>
            <a:ext cx="7620000" cy="6096000"/>
            <a:chOff x="480" y="240"/>
            <a:chExt cx="4800" cy="3840"/>
          </a:xfrm>
        </p:grpSpPr>
        <p:pic>
          <p:nvPicPr>
            <p:cNvPr id="32772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351162E4-C641-8D48-97EE-77377A6F7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73" name="Group 1030">
              <a:extLst>
                <a:ext uri="{FF2B5EF4-FFF2-40B4-BE49-F238E27FC236}">
                  <a16:creationId xmlns:a16="http://schemas.microsoft.com/office/drawing/2014/main" id="{3B911C2D-7618-BF40-A529-BFA4EBE09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32774" name="Group 1031">
                <a:extLst>
                  <a:ext uri="{FF2B5EF4-FFF2-40B4-BE49-F238E27FC236}">
                    <a16:creationId xmlns:a16="http://schemas.microsoft.com/office/drawing/2014/main" id="{4F7420F2-0157-5548-8572-52589E28BF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32776" name="Text Box 1032">
                  <a:extLst>
                    <a:ext uri="{FF2B5EF4-FFF2-40B4-BE49-F238E27FC236}">
                      <a16:creationId xmlns:a16="http://schemas.microsoft.com/office/drawing/2014/main" id="{9D6D4A7C-A13F-E344-AFB9-E77BC1C26B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32777" name="Text Box 1033">
                  <a:extLst>
                    <a:ext uri="{FF2B5EF4-FFF2-40B4-BE49-F238E27FC236}">
                      <a16:creationId xmlns:a16="http://schemas.microsoft.com/office/drawing/2014/main" id="{21D7C9F4-186B-C14A-ADF7-2697F03AAD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32778" name="Text Box 1034">
                  <a:extLst>
                    <a:ext uri="{FF2B5EF4-FFF2-40B4-BE49-F238E27FC236}">
                      <a16:creationId xmlns:a16="http://schemas.microsoft.com/office/drawing/2014/main" id="{0F611EBA-21E3-3D45-A7CD-C87DE53588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32779" name="Line 1035">
                  <a:extLst>
                    <a:ext uri="{FF2B5EF4-FFF2-40B4-BE49-F238E27FC236}">
                      <a16:creationId xmlns:a16="http://schemas.microsoft.com/office/drawing/2014/main" id="{DD93C804-0028-0B41-8D4A-57B2E14C23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2780" name="Text Box 1036">
                  <a:extLst>
                    <a:ext uri="{FF2B5EF4-FFF2-40B4-BE49-F238E27FC236}">
                      <a16:creationId xmlns:a16="http://schemas.microsoft.com/office/drawing/2014/main" id="{A4F9CB2D-FAB6-4746-8F65-09AE7B2368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400" dirty="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32781" name="Line 1037">
                  <a:extLst>
                    <a:ext uri="{FF2B5EF4-FFF2-40B4-BE49-F238E27FC236}">
                      <a16:creationId xmlns:a16="http://schemas.microsoft.com/office/drawing/2014/main" id="{0307B38E-7708-5240-A62E-63A2AC3D2C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2782" name="Line 1038">
                  <a:extLst>
                    <a:ext uri="{FF2B5EF4-FFF2-40B4-BE49-F238E27FC236}">
                      <a16:creationId xmlns:a16="http://schemas.microsoft.com/office/drawing/2014/main" id="{BA25067F-C168-F345-BDF4-C338FF54F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2783" name="Line 1039">
                  <a:extLst>
                    <a:ext uri="{FF2B5EF4-FFF2-40B4-BE49-F238E27FC236}">
                      <a16:creationId xmlns:a16="http://schemas.microsoft.com/office/drawing/2014/main" id="{8033084F-92C3-6F4F-B6B7-03578BCB96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2784" name="Text Box 1040">
                  <a:extLst>
                    <a:ext uri="{FF2B5EF4-FFF2-40B4-BE49-F238E27FC236}">
                      <a16:creationId xmlns:a16="http://schemas.microsoft.com/office/drawing/2014/main" id="{79E96F42-E44D-5043-825C-85EDE23CC5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400" dirty="0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32775" name="Rectangle 1041">
                <a:extLst>
                  <a:ext uri="{FF2B5EF4-FFF2-40B4-BE49-F238E27FC236}">
                    <a16:creationId xmlns:a16="http://schemas.microsoft.com/office/drawing/2014/main" id="{96FAD569-0EA5-EB4B-B461-454A7FD5F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2400" dirty="0"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568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BB090B5F-EA19-F548-9A0E-D731CD659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5783264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BFFE11D7-F402-BB43-B0F3-4253323C7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1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444.4 m grid spacing, Pass Height = 100 m</a:t>
            </a:r>
          </a:p>
        </p:txBody>
      </p:sp>
      <p:grpSp>
        <p:nvGrpSpPr>
          <p:cNvPr id="34819" name="Group 4">
            <a:extLst>
              <a:ext uri="{FF2B5EF4-FFF2-40B4-BE49-F238E27FC236}">
                <a16:creationId xmlns:a16="http://schemas.microsoft.com/office/drawing/2014/main" id="{BFCB208A-0739-7042-BE23-6309685F23A0}"/>
              </a:ext>
            </a:extLst>
          </p:cNvPr>
          <p:cNvGrpSpPr>
            <a:grpSpLocks/>
          </p:cNvGrpSpPr>
          <p:nvPr/>
        </p:nvGrpSpPr>
        <p:grpSpPr bwMode="auto">
          <a:xfrm>
            <a:off x="1754189" y="677864"/>
            <a:ext cx="8683625" cy="5970587"/>
            <a:chOff x="145" y="427"/>
            <a:chExt cx="5470" cy="3761"/>
          </a:xfrm>
        </p:grpSpPr>
        <p:pic>
          <p:nvPicPr>
            <p:cNvPr id="34820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740B2AAB-3006-4A48-BB75-BA6E28B99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21" name="Text Box 6">
              <a:extLst>
                <a:ext uri="{FF2B5EF4-FFF2-40B4-BE49-F238E27FC236}">
                  <a16:creationId xmlns:a16="http://schemas.microsoft.com/office/drawing/2014/main" id="{6E0D3034-2810-5943-9510-093991B8C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4822" name="Text Box 7">
              <a:extLst>
                <a:ext uri="{FF2B5EF4-FFF2-40B4-BE49-F238E27FC236}">
                  <a16:creationId xmlns:a16="http://schemas.microsoft.com/office/drawing/2014/main" id="{191A8184-DAEB-9843-A798-E89B0667B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34823" name="Line 8">
              <a:extLst>
                <a:ext uri="{FF2B5EF4-FFF2-40B4-BE49-F238E27FC236}">
                  <a16:creationId xmlns:a16="http://schemas.microsoft.com/office/drawing/2014/main" id="{4586DDED-AA98-1A46-A8A7-4D590A0B45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824" name="Text Box 9">
              <a:extLst>
                <a:ext uri="{FF2B5EF4-FFF2-40B4-BE49-F238E27FC236}">
                  <a16:creationId xmlns:a16="http://schemas.microsoft.com/office/drawing/2014/main" id="{C55B32ED-AD3E-CA46-9D55-76D26EEBA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34825" name="Line 10">
              <a:extLst>
                <a:ext uri="{FF2B5EF4-FFF2-40B4-BE49-F238E27FC236}">
                  <a16:creationId xmlns:a16="http://schemas.microsoft.com/office/drawing/2014/main" id="{7F3ED03E-922E-154E-8CAF-5C63F28CCE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826" name="Line 11">
              <a:extLst>
                <a:ext uri="{FF2B5EF4-FFF2-40B4-BE49-F238E27FC236}">
                  <a16:creationId xmlns:a16="http://schemas.microsoft.com/office/drawing/2014/main" id="{20C12654-0465-DC49-ABD2-15E7347035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2748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F494CE-AE79-8E4A-9902-80E938003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Another Interesting Finding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B2E99-E43D-7B48-A52E-CFC50378E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61" y="1417638"/>
            <a:ext cx="6993277" cy="4525963"/>
          </a:xfrm>
        </p:spPr>
        <p:txBody>
          <a:bodyPr/>
          <a:lstStyle/>
          <a:p>
            <a:r>
              <a:rPr lang="en-US" sz="3600" dirty="0"/>
              <a:t>Many of our local weather effects result from the interaction of large-scale fields with fixed terrain. </a:t>
            </a:r>
          </a:p>
          <a:p>
            <a:r>
              <a:rPr lang="en-US" sz="3600" dirty="0"/>
              <a:t>Thus, the predictability of many of local features </a:t>
            </a:r>
            <a:r>
              <a:rPr lang="en-US" sz="3600" b="1" dirty="0"/>
              <a:t>reflect large-scale predictability</a:t>
            </a:r>
            <a:r>
              <a:rPr lang="en-US" sz="3600" dirty="0"/>
              <a:t> rather than more chaotic internally driven mesoscale circulations.</a:t>
            </a:r>
          </a:p>
        </p:txBody>
      </p:sp>
      <p:pic>
        <p:nvPicPr>
          <p:cNvPr id="5" name="Picture 3" descr="&#13;File_01.jpg#6                  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E2255BC5-6C02-D34E-B021-3B5C5A43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14880"/>
          <a:stretch>
            <a:fillRect/>
          </a:stretch>
        </p:blipFill>
        <p:spPr bwMode="auto">
          <a:xfrm>
            <a:off x="7594149" y="1768242"/>
            <a:ext cx="3853139" cy="382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718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8619-CD79-324E-B942-DF84A565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60" y="2286000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Perhaps the most profound example of progress is in western WA snowstorms</a:t>
            </a:r>
          </a:p>
        </p:txBody>
      </p:sp>
    </p:spTree>
    <p:extLst>
      <p:ext uri="{BB962C8B-B14F-4D97-AF65-F5344CB8AC3E}">
        <p14:creationId xmlns:p14="http://schemas.microsoft.com/office/powerpoint/2010/main" val="4155121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base.tiff">
            <a:extLst>
              <a:ext uri="{FF2B5EF4-FFF2-40B4-BE49-F238E27FC236}">
                <a16:creationId xmlns:a16="http://schemas.microsoft.com/office/drawing/2014/main" id="{A5F55D75-452E-7C4B-8D55-81A0618A5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/>
          <a:stretch>
            <a:fillRect/>
          </a:stretch>
        </p:blipFill>
        <p:spPr bwMode="auto">
          <a:xfrm>
            <a:off x="2397125" y="1336675"/>
            <a:ext cx="73977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2B12A432-9044-E84E-BF78-F8190E8DB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4024313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Moisture</a:t>
            </a: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EC17D94C-4446-2C43-8849-7C3F0C951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762001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Cold Air</a:t>
            </a:r>
          </a:p>
        </p:txBody>
      </p:sp>
      <p:sp>
        <p:nvSpPr>
          <p:cNvPr id="48133" name="Line 5">
            <a:extLst>
              <a:ext uri="{FF2B5EF4-FFF2-40B4-BE49-F238E27FC236}">
                <a16:creationId xmlns:a16="http://schemas.microsoft.com/office/drawing/2014/main" id="{9A1457E8-B2A9-AE43-AFAB-493C7CEBEC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8475" y="3429000"/>
            <a:ext cx="1346200" cy="381000"/>
          </a:xfrm>
          <a:prstGeom prst="line">
            <a:avLst/>
          </a:prstGeom>
          <a:noFill/>
          <a:ln w="222250">
            <a:solidFill>
              <a:srgbClr val="008080">
                <a:alpha val="78000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8134" name="Line 6">
            <a:extLst>
              <a:ext uri="{FF2B5EF4-FFF2-40B4-BE49-F238E27FC236}">
                <a16:creationId xmlns:a16="http://schemas.microsoft.com/office/drawing/2014/main" id="{1DDE3AC1-03B5-9443-8DC0-41BB865C1B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7075" y="762001"/>
            <a:ext cx="1025525" cy="1524000"/>
          </a:xfrm>
          <a:prstGeom prst="line">
            <a:avLst/>
          </a:prstGeom>
          <a:noFill/>
          <a:ln w="2222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72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6735AAE-0568-6442-A878-593C0D26E2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11640" y="1921822"/>
            <a:ext cx="4434937" cy="1997035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NGM, 80 km grid spacing,</a:t>
            </a:r>
            <a:br>
              <a:rPr lang="en-US" altLang="en-US" b="1" dirty="0">
                <a:solidFill>
                  <a:schemeClr val="accent2"/>
                </a:solidFill>
              </a:rPr>
            </a:br>
            <a:r>
              <a:rPr lang="en-US" altLang="en-US" b="1" dirty="0">
                <a:solidFill>
                  <a:schemeClr val="accent2"/>
                </a:solidFill>
              </a:rPr>
              <a:t>1995</a:t>
            </a:r>
          </a:p>
        </p:txBody>
      </p:sp>
      <p:pic>
        <p:nvPicPr>
          <p:cNvPr id="45058" name="Picture 5" descr="blow2.jpg">
            <a:extLst>
              <a:ext uri="{FF2B5EF4-FFF2-40B4-BE49-F238E27FC236}">
                <a16:creationId xmlns:a16="http://schemas.microsoft.com/office/drawing/2014/main" id="{AA4C5A7C-DE22-7145-97B9-434DB1359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761" y="643731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147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43F72DCA-C7BA-0341-B06B-682AFF45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12424"/>
            <a:ext cx="3810000" cy="46783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Historically, models have done a very poor job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(Feb 1999)</a:t>
            </a:r>
          </a:p>
        </p:txBody>
      </p:sp>
      <p:pic>
        <p:nvPicPr>
          <p:cNvPr id="74755" name="Picture 3" descr="snowjob">
            <a:extLst>
              <a:ext uri="{FF2B5EF4-FFF2-40B4-BE49-F238E27FC236}">
                <a16:creationId xmlns:a16="http://schemas.microsoft.com/office/drawing/2014/main" id="{3927ACB3-7FD1-384E-9027-59D1B8E4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31814"/>
            <a:ext cx="4240213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314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C097-CD32-6F42-BE3E-CAC794E6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12424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This year was different:  we nailed one after another</a:t>
            </a:r>
          </a:p>
        </p:txBody>
      </p:sp>
      <p:pic>
        <p:nvPicPr>
          <p:cNvPr id="8" name="Content Placeholder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4EFCC8-5ED0-F543-9C4C-1D9E7E0F3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869" y="1919613"/>
            <a:ext cx="4525963" cy="4525963"/>
          </a:xfr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5C36DB1-3E45-4142-8358-58295250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19" y="1919614"/>
            <a:ext cx="4525962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8BE0-F7BD-1544-B318-F94916763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Current UW Real-Time WRF Modeling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51E4E-32A6-CC40-A15A-946A3BB43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2524"/>
            <a:ext cx="5657635" cy="4525963"/>
          </a:xfrm>
        </p:spPr>
        <p:txBody>
          <a:bodyPr/>
          <a:lstStyle/>
          <a:p>
            <a:r>
              <a:rPr lang="en-US" dirty="0"/>
              <a:t>Funded by the Northwest Modeling Consortium</a:t>
            </a:r>
          </a:p>
          <a:p>
            <a:r>
              <a:rPr lang="en-US" dirty="0"/>
              <a:t>Runs WRF twice a day at 36-12-4-1.3 km grid spacing</a:t>
            </a:r>
          </a:p>
          <a:p>
            <a:r>
              <a:rPr lang="en-US" dirty="0"/>
              <a:t>Physics optimized for the region</a:t>
            </a:r>
          </a:p>
          <a:p>
            <a:r>
              <a:rPr lang="en-US" dirty="0"/>
              <a:t>Out to 84 hr at 4/1.3 km, 180 h for 12-km</a:t>
            </a:r>
          </a:p>
          <a:p>
            <a:r>
              <a:rPr lang="en-US" dirty="0"/>
              <a:t>16 member 4-km ensemble</a:t>
            </a:r>
          </a:p>
          <a:p>
            <a:r>
              <a:rPr lang="en-US" dirty="0"/>
              <a:t>Run on ~440 cores</a:t>
            </a:r>
          </a:p>
          <a:p>
            <a:endParaRPr lang="en-US" dirty="0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9787ED7-D8B2-A64A-9C8E-A2D5E4875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462" y="1797978"/>
            <a:ext cx="5664102" cy="383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6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BABA97C-6222-6940-9756-B0225716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13" y="619022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Advent of High-Resolution Model Coupling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D801CF-F9A2-054A-A1A8-4F6B01E03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16" y="2142032"/>
            <a:ext cx="7655626" cy="4525963"/>
          </a:xfrm>
        </p:spPr>
        <p:txBody>
          <a:bodyPr/>
          <a:lstStyle/>
          <a:p>
            <a:r>
              <a:rPr lang="en-US" sz="3600" dirty="0"/>
              <a:t>It became obvious by the late 1990s that high resolution atmospheric models had substantial skill.</a:t>
            </a:r>
          </a:p>
          <a:p>
            <a:r>
              <a:rPr lang="en-US" sz="3600" dirty="0"/>
              <a:t>Why not couple them with other models (ocean, hydrological, air quality) to create more complete environmental prediction systems? </a:t>
            </a:r>
          </a:p>
        </p:txBody>
      </p:sp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C5CD9B2-60E9-9E40-B696-11E63C27F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08" y="2478393"/>
            <a:ext cx="4496790" cy="30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41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AD77-420A-484F-AE1C-D7A77ECF0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Regional Ocean Modeling Driven by the High-Resolution WRF:  Live Ocean with Parker McCready’s Group</a:t>
            </a:r>
          </a:p>
        </p:txBody>
      </p:sp>
      <p:pic>
        <p:nvPicPr>
          <p:cNvPr id="8" name="Content Placeholder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25354205-5607-CB4D-9E74-C0A8CED22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787" y="2193966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113971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1DB3-2DD9-8B43-B221-80119616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520567CF-76EF-BD43-92CC-B226FF4EB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249" y="415037"/>
            <a:ext cx="6058868" cy="6027925"/>
          </a:xfrm>
        </p:spPr>
      </p:pic>
    </p:spTree>
    <p:extLst>
      <p:ext uri="{BB962C8B-B14F-4D97-AF65-F5344CB8AC3E}">
        <p14:creationId xmlns:p14="http://schemas.microsoft.com/office/powerpoint/2010/main" val="3575544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A6F3-4FE4-5E49-894A-61C388A1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83" y="274638"/>
            <a:ext cx="11602192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Air Quality and Smoke Modeling with WSU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24311858-B1C7-174A-9B25-E5CD2F897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190" y="1367839"/>
            <a:ext cx="6600824" cy="5215523"/>
          </a:xfrm>
        </p:spPr>
      </p:pic>
    </p:spTree>
    <p:extLst>
      <p:ext uri="{BB962C8B-B14F-4D97-AF65-F5344CB8AC3E}">
        <p14:creationId xmlns:p14="http://schemas.microsoft.com/office/powerpoint/2010/main" val="1053772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03D1-63EA-E249-8841-8975766A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Clouds in a blue cloudy sky&#10;&#10;Description automatically generated">
            <a:extLst>
              <a:ext uri="{FF2B5EF4-FFF2-40B4-BE49-F238E27FC236}">
                <a16:creationId xmlns:a16="http://schemas.microsoft.com/office/drawing/2014/main" id="{E564B8E5-EA8E-E34D-9EB0-13A61447A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5616" y="2409727"/>
            <a:ext cx="2636036" cy="1778278"/>
          </a:xfr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AC69456-8D2F-8644-8BD7-1C118AF49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56" y="604676"/>
            <a:ext cx="8169688" cy="5648648"/>
          </a:xfrm>
          <a:prstGeom prst="rect">
            <a:avLst/>
          </a:prstGeom>
        </p:spPr>
      </p:pic>
      <p:pic>
        <p:nvPicPr>
          <p:cNvPr id="9" name="Picture 8" descr="Clouds in a blue cloudy sky&#10;&#10;Description automatically generated">
            <a:extLst>
              <a:ext uri="{FF2B5EF4-FFF2-40B4-BE49-F238E27FC236}">
                <a16:creationId xmlns:a16="http://schemas.microsoft.com/office/drawing/2014/main" id="{838DDCDF-4378-5F42-BB5F-F6D5030B5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642" y="4424362"/>
            <a:ext cx="32004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85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F5E61A7B-1C7C-8846-BA1E-11F2F3A2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Hydrological Modeling</a:t>
            </a:r>
          </a:p>
        </p:txBody>
      </p:sp>
      <p:pic>
        <p:nvPicPr>
          <p:cNvPr id="73732" name="Picture 3" descr="newflow.CGMW1.gif">
            <a:extLst>
              <a:ext uri="{FF2B5EF4-FFF2-40B4-BE49-F238E27FC236}">
                <a16:creationId xmlns:a16="http://schemas.microsoft.com/office/drawing/2014/main" id="{CE143087-8CDE-B14E-93A6-28B493C40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9217"/>
            <a:ext cx="4680613" cy="431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4">
            <a:extLst>
              <a:ext uri="{FF2B5EF4-FFF2-40B4-BE49-F238E27FC236}">
                <a16:creationId xmlns:a16="http://schemas.microsoft.com/office/drawing/2014/main" id="{3346D103-4E93-D64D-BC92-4EC6574EF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279" y="5660032"/>
            <a:ext cx="38125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DHSVM Hydrograph</a:t>
            </a:r>
          </a:p>
          <a:p>
            <a:pPr eaLnBrk="1" hangingPunct="1"/>
            <a:r>
              <a:rPr lang="en-US" altLang="en-US" sz="1800" dirty="0"/>
              <a:t>From WRF driven by</a:t>
            </a:r>
          </a:p>
          <a:p>
            <a:pPr eaLnBrk="1" hangingPunct="1"/>
            <a:r>
              <a:rPr lang="en-US" altLang="en-US" sz="1800" dirty="0"/>
              <a:t>A large-scale model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419BF94-AEC3-0C43-90B7-BB937D8A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3" y="1417638"/>
            <a:ext cx="3986901" cy="50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8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5960-AE6B-074B-9352-5A373D90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Major Advance: NOAA/NWS High Resolution Rapid Refresh (HRRR)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AA7D9-A4CF-534F-9B84-5A493528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357" y="1980345"/>
            <a:ext cx="2770598" cy="4525963"/>
          </a:xfrm>
        </p:spPr>
        <p:txBody>
          <a:bodyPr/>
          <a:lstStyle/>
          <a:p>
            <a:r>
              <a:rPr lang="en-US" dirty="0"/>
              <a:t>Runs every hour at 3-km grid spacing</a:t>
            </a:r>
          </a:p>
          <a:p>
            <a:r>
              <a:rPr lang="en-US" dirty="0"/>
              <a:t>Run out to 36 hr</a:t>
            </a:r>
          </a:p>
          <a:p>
            <a:r>
              <a:rPr lang="en-US" dirty="0"/>
              <a:t>Uses a wide variety of data sources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CEBEC8-A12F-9A41-90FF-BE9AB1C88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016" y="1980345"/>
            <a:ext cx="7364238" cy="407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5F6D-DCCA-E143-A29E-C06AEB884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87" y="896588"/>
            <a:ext cx="6167252" cy="4862944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Today, High-Resolution Numerical Weather Prediction is Available from Several Sources, and Has Transformed Local Weather Forecasting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2F97D3F-F452-5040-B188-F1B0D32F9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0322" y="896588"/>
            <a:ext cx="4687227" cy="45957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A323C-60E2-B14E-8C3E-1B9F65E9DDB2}"/>
              </a:ext>
            </a:extLst>
          </p:cNvPr>
          <p:cNvSpPr txBox="1"/>
          <p:nvPr/>
        </p:nvSpPr>
        <p:spPr>
          <a:xfrm>
            <a:off x="8217725" y="590203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NOAA/NWS HRRR Model</a:t>
            </a:r>
          </a:p>
        </p:txBody>
      </p:sp>
    </p:spTree>
    <p:extLst>
      <p:ext uri="{BB962C8B-B14F-4D97-AF65-F5344CB8AC3E}">
        <p14:creationId xmlns:p14="http://schemas.microsoft.com/office/powerpoint/2010/main" val="806499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B085-BEA7-1642-A059-5D70CEE7E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5A382C2-4FA5-E44D-A94D-C6C538DA3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4715" y="274638"/>
            <a:ext cx="6214469" cy="6123526"/>
          </a:xfrm>
        </p:spPr>
      </p:pic>
    </p:spTree>
    <p:extLst>
      <p:ext uri="{BB962C8B-B14F-4D97-AF65-F5344CB8AC3E}">
        <p14:creationId xmlns:p14="http://schemas.microsoft.com/office/powerpoint/2010/main" val="4137722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703A-2BBB-FD4C-A42B-F350E851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74D95EC-FD87-1F4B-8920-AF3E6886E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012" y="412050"/>
            <a:ext cx="6153975" cy="6033899"/>
          </a:xfrm>
        </p:spPr>
      </p:pic>
      <p:pic>
        <p:nvPicPr>
          <p:cNvPr id="6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DE1A309-0DF5-E845-8DFF-05475B49A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07" t="26991" r="24097" b="51043"/>
          <a:stretch/>
        </p:blipFill>
        <p:spPr bwMode="auto">
          <a:xfrm>
            <a:off x="7210358" y="1939245"/>
            <a:ext cx="4774398" cy="278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4265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316F-F9DB-7F4D-8ABA-61A36ECA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But high resolution regional modeling is not good enough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6458E-DB4C-AE45-8B7A-59F525DD9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520" y="1867329"/>
            <a:ext cx="7707125" cy="4525963"/>
          </a:xfrm>
        </p:spPr>
        <p:txBody>
          <a:bodyPr/>
          <a:lstStyle/>
          <a:p>
            <a:r>
              <a:rPr lang="en-US" b="1" dirty="0"/>
              <a:t>There is uncertainty in initial conditions</a:t>
            </a:r>
          </a:p>
          <a:p>
            <a:r>
              <a:rPr lang="en-US" b="1" dirty="0"/>
              <a:t>There is uncertainty in boundary condition</a:t>
            </a:r>
          </a:p>
          <a:p>
            <a:r>
              <a:rPr lang="en-US" b="1" dirty="0"/>
              <a:t>There is uncertainty in model physics</a:t>
            </a:r>
          </a:p>
          <a:p>
            <a:r>
              <a:rPr lang="en-US" b="1" dirty="0"/>
              <a:t>Uncertainty varies by synoptic situation</a:t>
            </a:r>
          </a:p>
          <a:p>
            <a:r>
              <a:rPr lang="en-US" b="1" dirty="0"/>
              <a:t>Need to quantify this uncertainty and provide probabilistic high-resolution predictions</a:t>
            </a: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F709A83-4D54-CA4D-A152-4A4F307A1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532" y="2628099"/>
            <a:ext cx="3475438" cy="21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34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727F-38BD-8840-A5E0-DBA2D7CCA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Need high-resolution ensembles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260B2-8746-0642-BA60-282FB8DC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5916460" cy="4525963"/>
          </a:xfrm>
        </p:spPr>
        <p:txBody>
          <a:bodyPr/>
          <a:lstStyle/>
          <a:p>
            <a:r>
              <a:rPr lang="en-US" dirty="0"/>
              <a:t>Run the regional model many times to explore initial condition and physics uncertainty.</a:t>
            </a:r>
          </a:p>
          <a:p>
            <a:r>
              <a:rPr lang="en-US" dirty="0"/>
              <a:t>Inherently parallel and possible to do as computer nodes got cheaper.</a:t>
            </a:r>
          </a:p>
          <a:p>
            <a:r>
              <a:rPr lang="en-US" dirty="0"/>
              <a:t>Needs statistic post-processing to calibrate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DF08938-A13F-7144-A0B9-8AD6CB0C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628" y="2029215"/>
            <a:ext cx="4993734" cy="32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41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53F8C365-5351-5C4A-94DF-CABEF890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2531" name="Content Placeholder 3" descr="UWENWEB.tiff">
            <a:extLst>
              <a:ext uri="{FF2B5EF4-FFF2-40B4-BE49-F238E27FC236}">
                <a16:creationId xmlns:a16="http://schemas.microsoft.com/office/drawing/2014/main" id="{A793F853-70FC-034D-9860-1EE69423C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7" r="-17357"/>
          <a:stretch>
            <a:fillRect/>
          </a:stretch>
        </p:blipFill>
        <p:spPr>
          <a:xfrm>
            <a:off x="381000" y="228600"/>
            <a:ext cx="11506200" cy="6091238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4539B7-0689-224C-A88F-99F4C3AAB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67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0759396B-AC23-4646-A714-C3D5EF2BD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Title 4">
            <a:extLst>
              <a:ext uri="{FF2B5EF4-FFF2-40B4-BE49-F238E27FC236}">
                <a16:creationId xmlns:a16="http://schemas.microsoft.com/office/drawing/2014/main" id="{F3A93D8C-84CE-7747-899F-FE768A7E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8" name="Picture 5" descr="postagestamp.tiff">
            <a:extLst>
              <a:ext uri="{FF2B5EF4-FFF2-40B4-BE49-F238E27FC236}">
                <a16:creationId xmlns:a16="http://schemas.microsoft.com/office/drawing/2014/main" id="{8CE45F4A-688C-0C4B-8239-7B650D99C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04801"/>
            <a:ext cx="6245225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45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MAMethodj.jpg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649E921-333F-AF4E-A41E-986B9C41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06" y="1231725"/>
            <a:ext cx="10783187" cy="476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547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8C3F090-E2F5-2545-8393-2412B4E48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8382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Application of BMA-Max 2-m Temperature</a:t>
            </a:r>
            <a:b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(all stations in 12 km domain)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5603" name="Picture 3" descr="MAXT2_pith_core_2004030100-2004033100_f30">
            <a:extLst>
              <a:ext uri="{FF2B5EF4-FFF2-40B4-BE49-F238E27FC236}">
                <a16:creationId xmlns:a16="http://schemas.microsoft.com/office/drawing/2014/main" id="{65E4308C-A510-E241-823B-6EDF8D2889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6386" r="48009" b="48993"/>
          <a:stretch/>
        </p:blipFill>
        <p:spPr>
          <a:xfrm>
            <a:off x="1014608" y="1996482"/>
            <a:ext cx="4821717" cy="3489919"/>
          </a:xfrm>
        </p:spPr>
      </p:pic>
      <p:pic>
        <p:nvPicPr>
          <p:cNvPr id="25604" name="Picture 3" descr="MAXT2_pith_core_2004030100-2004033100_f30">
            <a:extLst>
              <a:ext uri="{FF2B5EF4-FFF2-40B4-BE49-F238E27FC236}">
                <a16:creationId xmlns:a16="http://schemas.microsoft.com/office/drawing/2014/main" id="{6296EA75-268E-104D-A351-B586F504B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49989" r="-211" b="-1546"/>
          <a:stretch>
            <a:fillRect/>
          </a:stretch>
        </p:blipFill>
        <p:spPr bwMode="auto">
          <a:xfrm>
            <a:off x="5842828" y="2198359"/>
            <a:ext cx="5242706" cy="382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5">
            <a:extLst>
              <a:ext uri="{FF2B5EF4-FFF2-40B4-BE49-F238E27FC236}">
                <a16:creationId xmlns:a16="http://schemas.microsoft.com/office/drawing/2014/main" id="{100081A0-574D-8847-8560-1C3F68A01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486401"/>
            <a:ext cx="4414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Improves reliability and sharpness</a:t>
            </a:r>
          </a:p>
        </p:txBody>
      </p:sp>
    </p:spTree>
    <p:extLst>
      <p:ext uri="{BB962C8B-B14F-4D97-AF65-F5344CB8AC3E}">
        <p14:creationId xmlns:p14="http://schemas.microsoft.com/office/powerpoint/2010/main" val="18967345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9FA94-7AB6-C74D-9196-1A25E691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880" y="218127"/>
            <a:ext cx="10031002" cy="750015"/>
          </a:xfrm>
        </p:spPr>
        <p:txBody>
          <a:bodyPr/>
          <a:lstStyle/>
          <a:p>
            <a:r>
              <a:rPr lang="en-US" dirty="0"/>
              <a:t>Current System-16 members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AA9F7-90D4-1045-B4DE-D5895B34B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880" y="965771"/>
            <a:ext cx="9013395" cy="5448069"/>
          </a:xfrm>
        </p:spPr>
      </p:pic>
    </p:spTree>
    <p:extLst>
      <p:ext uri="{BB962C8B-B14F-4D97-AF65-F5344CB8AC3E}">
        <p14:creationId xmlns:p14="http://schemas.microsoft.com/office/powerpoint/2010/main" val="1078309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2E97E-867B-4F4F-A464-5EFF613A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ree&#10;&#10;Description automatically generated">
            <a:extLst>
              <a:ext uri="{FF2B5EF4-FFF2-40B4-BE49-F238E27FC236}">
                <a16:creationId xmlns:a16="http://schemas.microsoft.com/office/drawing/2014/main" id="{A64BDF7B-67B7-6847-866A-F25994346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771" y="846138"/>
            <a:ext cx="9845733" cy="5376150"/>
          </a:xfrm>
        </p:spPr>
      </p:pic>
    </p:spTree>
    <p:extLst>
      <p:ext uri="{BB962C8B-B14F-4D97-AF65-F5344CB8AC3E}">
        <p14:creationId xmlns:p14="http://schemas.microsoft.com/office/powerpoint/2010/main" val="131340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E695-D4A9-0843-8155-E4160FEF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0C9CD68-703C-DD42-9188-CAC610881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77" t="16749" r="-543" b="16164"/>
          <a:stretch/>
        </p:blipFill>
        <p:spPr>
          <a:xfrm>
            <a:off x="609600" y="448293"/>
            <a:ext cx="9145560" cy="596141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E4C0F-4287-5C4B-8E2E-ACB690877EAB}"/>
              </a:ext>
            </a:extLst>
          </p:cNvPr>
          <p:cNvSpPr txBox="1"/>
          <p:nvPr/>
        </p:nvSpPr>
        <p:spPr>
          <a:xfrm>
            <a:off x="9855543" y="2459503"/>
            <a:ext cx="19138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UW</a:t>
            </a:r>
          </a:p>
          <a:p>
            <a:r>
              <a:rPr lang="en-US" sz="2400" dirty="0"/>
              <a:t>WRF</a:t>
            </a:r>
          </a:p>
          <a:p>
            <a:r>
              <a:rPr lang="en-US" sz="2400" dirty="0"/>
              <a:t>Surface </a:t>
            </a:r>
          </a:p>
          <a:p>
            <a:r>
              <a:rPr lang="en-US" sz="2400" dirty="0"/>
              <a:t>Air</a:t>
            </a:r>
          </a:p>
          <a:p>
            <a:r>
              <a:rPr lang="en-US" sz="2400" dirty="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39687190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77893-9B69-DC40-BE20-417681E7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B74B2826-CF96-5D43-9627-50AB1952F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315" y="0"/>
            <a:ext cx="8897369" cy="6650783"/>
          </a:xfrm>
        </p:spPr>
      </p:pic>
    </p:spTree>
    <p:extLst>
      <p:ext uri="{BB962C8B-B14F-4D97-AF65-F5344CB8AC3E}">
        <p14:creationId xmlns:p14="http://schemas.microsoft.com/office/powerpoint/2010/main" val="720469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114AE-AD32-EC42-BA81-B88BD059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79" y="1206848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If high-resolution is required to secure reasonable forecasts, what do we do about understanding the regional impacts of global warming?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A3AE2-8F2F-7942-A6EB-6FBCD9C10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08" y="3515830"/>
            <a:ext cx="9266712" cy="2697164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Answer:  We run high-resolution models like WRF for 100 years or more!</a:t>
            </a:r>
          </a:p>
        </p:txBody>
      </p:sp>
    </p:spTree>
    <p:extLst>
      <p:ext uri="{BB962C8B-B14F-4D97-AF65-F5344CB8AC3E}">
        <p14:creationId xmlns:p14="http://schemas.microsoft.com/office/powerpoint/2010/main" val="2133565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A8CD77C-0639-AE43-AFBF-30021029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652" y="693275"/>
            <a:ext cx="9650783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Problem: Global climate models are too coarse to simulate the effects of  critical Northwest terrain</a:t>
            </a: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4CAE7DC9-25F7-9E41-B265-AA4946105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34" y="296260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4EECE04E-96E1-CC49-9BC1-C2A153473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336" y="2592718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Climate Model Terrain</a:t>
            </a:r>
          </a:p>
        </p:txBody>
      </p:sp>
    </p:spTree>
    <p:extLst>
      <p:ext uri="{BB962C8B-B14F-4D97-AF65-F5344CB8AC3E}">
        <p14:creationId xmlns:p14="http://schemas.microsoft.com/office/powerpoint/2010/main" val="19501083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A15960AF-8AC3-8849-82C8-7B045C6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763" y="2432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Regional Climate Modeling (a.k.a. dynamical downscaling)</a:t>
            </a:r>
            <a:b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Run WRF model at 12-km over the region, driven by global climate models (GCMs) for 130 years (1970-2100)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Using RCP8.5</a:t>
            </a:r>
          </a:p>
        </p:txBody>
      </p:sp>
    </p:spTree>
    <p:extLst>
      <p:ext uri="{BB962C8B-B14F-4D97-AF65-F5344CB8AC3E}">
        <p14:creationId xmlns:p14="http://schemas.microsoft.com/office/powerpoint/2010/main" val="2290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tdiff_1990s-2020s_DJF.png                                      00196C27&#10;Cliff Disk                     BB5EA40C:">
            <a:extLst>
              <a:ext uri="{FF2B5EF4-FFF2-40B4-BE49-F238E27FC236}">
                <a16:creationId xmlns:a16="http://schemas.microsoft.com/office/drawing/2014/main" id="{24080D7E-14AE-914B-9FD3-C424A9CD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1" y="228600"/>
            <a:ext cx="58721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3">
            <a:extLst>
              <a:ext uri="{FF2B5EF4-FFF2-40B4-BE49-F238E27FC236}">
                <a16:creationId xmlns:a16="http://schemas.microsoft.com/office/drawing/2014/main" id="{022BD962-E47B-634F-B21E-5657335B4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3" y="5311775"/>
            <a:ext cx="4989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Change in Winter Surface Air Temperatures (F)</a:t>
            </a:r>
          </a:p>
        </p:txBody>
      </p:sp>
    </p:spTree>
    <p:extLst>
      <p:ext uri="{BB962C8B-B14F-4D97-AF65-F5344CB8AC3E}">
        <p14:creationId xmlns:p14="http://schemas.microsoft.com/office/powerpoint/2010/main" val="1694793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tdiff_1990s-2050s_DJF.png                                      00196C27&#10;Cliff Disk                     BB5EA40C:">
            <a:extLst>
              <a:ext uri="{FF2B5EF4-FFF2-40B4-BE49-F238E27FC236}">
                <a16:creationId xmlns:a16="http://schemas.microsoft.com/office/drawing/2014/main" id="{EC7CE12C-3256-3E4F-BAA5-54418043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0" y="228600"/>
            <a:ext cx="5873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4483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tdiff_1990s-2090s_DJF.png                                      00196C27&#10;Cliff Disk                     BB5EA40C:">
            <a:extLst>
              <a:ext uri="{FF2B5EF4-FFF2-40B4-BE49-F238E27FC236}">
                <a16:creationId xmlns:a16="http://schemas.microsoft.com/office/drawing/2014/main" id="{30CECF24-451A-C141-B656-93AACFFFB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0" y="228600"/>
            <a:ext cx="5873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890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C:\Documents and Settings\Cliff Mass\Desktop\ECHAMMM5\maxt2_thresh90_jja_sea.jpg">
            <a:extLst>
              <a:ext uri="{FF2B5EF4-FFF2-40B4-BE49-F238E27FC236}">
                <a16:creationId xmlns:a16="http://schemas.microsoft.com/office/drawing/2014/main" id="{A6F46874-AA84-CB44-9164-3DA4B8076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758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wdiff_1990s-2090s_MAM">
            <a:extLst>
              <a:ext uri="{FF2B5EF4-FFF2-40B4-BE49-F238E27FC236}">
                <a16:creationId xmlns:a16="http://schemas.microsoft.com/office/drawing/2014/main" id="{669958A6-8DB7-7946-BA53-1856E6555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3548063" y="931864"/>
            <a:ext cx="5861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3">
            <a:extLst>
              <a:ext uri="{FF2B5EF4-FFF2-40B4-BE49-F238E27FC236}">
                <a16:creationId xmlns:a16="http://schemas.microsoft.com/office/drawing/2014/main" id="{9BBF3510-4979-8046-84C8-218F37BAC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5681664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Lower</a:t>
            </a:r>
          </a:p>
        </p:txBody>
      </p:sp>
      <p:sp>
        <p:nvSpPr>
          <p:cNvPr id="65539" name="Text Box 4">
            <a:extLst>
              <a:ext uri="{FF2B5EF4-FFF2-40B4-BE49-F238E27FC236}">
                <a16:creationId xmlns:a16="http://schemas.microsoft.com/office/drawing/2014/main" id="{D77422B3-162B-1340-A3F3-891AC7847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0%</a:t>
            </a:r>
          </a:p>
        </p:txBody>
      </p:sp>
      <p:sp>
        <p:nvSpPr>
          <p:cNvPr id="65540" name="Text Box 5">
            <a:extLst>
              <a:ext uri="{FF2B5EF4-FFF2-40B4-BE49-F238E27FC236}">
                <a16:creationId xmlns:a16="http://schemas.microsoft.com/office/drawing/2014/main" id="{711C1476-28B6-574E-B7CA-2F75D7511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826" y="5710239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Higher</a:t>
            </a:r>
          </a:p>
        </p:txBody>
      </p:sp>
      <p:sp>
        <p:nvSpPr>
          <p:cNvPr id="65541" name="Text Box 6">
            <a:extLst>
              <a:ext uri="{FF2B5EF4-FFF2-40B4-BE49-F238E27FC236}">
                <a16:creationId xmlns:a16="http://schemas.microsoft.com/office/drawing/2014/main" id="{719F50F6-EB1F-9047-9A4C-9FCC4FB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9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</a:rPr>
              <a:t>Change in Snowpack from 1990 to 2090</a:t>
            </a:r>
            <a:endParaRPr lang="en-US" altLang="en-US" sz="1800" b="1" dirty="0"/>
          </a:p>
        </p:txBody>
      </p:sp>
      <p:sp>
        <p:nvSpPr>
          <p:cNvPr id="65542" name="TextBox 6">
            <a:extLst>
              <a:ext uri="{FF2B5EF4-FFF2-40B4-BE49-F238E27FC236}">
                <a16:creationId xmlns:a16="http://schemas.microsoft.com/office/drawing/2014/main" id="{358DACC8-430A-3949-8323-808AD0713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9" y="106364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F497D"/>
                </a:solidFill>
                <a:latin typeface="Arial" panose="020B0604020202020204" pitchFamily="34" charset="0"/>
              </a:rPr>
              <a:t>But warming will result in more precipitation falling as rain rather than snow</a:t>
            </a:r>
          </a:p>
        </p:txBody>
      </p:sp>
    </p:spTree>
    <p:extLst>
      <p:ext uri="{BB962C8B-B14F-4D97-AF65-F5344CB8AC3E}">
        <p14:creationId xmlns:p14="http://schemas.microsoft.com/office/powerpoint/2010/main" val="2987923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996AF71D-3684-8548-8C6E-6DAA63CB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38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More low clouds during spring/early summer west of Cascades</a:t>
            </a:r>
          </a:p>
        </p:txBody>
      </p:sp>
      <p:pic>
        <p:nvPicPr>
          <p:cNvPr id="43010" name="Content Placeholder 2">
            <a:extLst>
              <a:ext uri="{FF2B5EF4-FFF2-40B4-BE49-F238E27FC236}">
                <a16:creationId xmlns:a16="http://schemas.microsoft.com/office/drawing/2014/main" id="{4CBE3C76-1484-744E-AC29-30D986AA2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5638" y="2341564"/>
            <a:ext cx="8229600" cy="3233737"/>
          </a:xfrm>
        </p:spPr>
      </p:pic>
    </p:spTree>
    <p:extLst>
      <p:ext uri="{BB962C8B-B14F-4D97-AF65-F5344CB8AC3E}">
        <p14:creationId xmlns:p14="http://schemas.microsoft.com/office/powerpoint/2010/main" val="368132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BE74-BC51-FC45-910B-0F905CA5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Before ~2000 all local weather features were forecast subjectively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A486C-E91E-B04D-B94E-7DA9C178D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754" y="1967963"/>
            <a:ext cx="6268823" cy="4171617"/>
          </a:xfrm>
        </p:spPr>
      </p:pic>
    </p:spTree>
    <p:extLst>
      <p:ext uri="{BB962C8B-B14F-4D97-AF65-F5344CB8AC3E}">
        <p14:creationId xmlns:p14="http://schemas.microsoft.com/office/powerpoint/2010/main" val="7344297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A217FA55-87B1-E543-9A72-59FF8147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50" y="360364"/>
            <a:ext cx="8318500" cy="955675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March-April-May Changes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1581DB2D-CBD0-D146-BD51-83F0ED0C1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ADCEE4BF-0CA7-3A49-A171-F87D35F61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4457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>
            <a:extLst>
              <a:ext uri="{FF2B5EF4-FFF2-40B4-BE49-F238E27FC236}">
                <a16:creationId xmlns:a16="http://schemas.microsoft.com/office/drawing/2014/main" id="{5B112FB1-3FB4-7840-A8E8-41970582E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600200"/>
            <a:ext cx="4457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360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3B48973-5436-194E-88C5-94417CAF5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1975EB04-6E55-9449-A36A-EEE33E098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8655E104-E538-6E46-ADE0-0E3B97055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0"/>
            <a:ext cx="62484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386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957B-AD69-3241-BB14-910B897C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53492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Taking it one step further:  running an ensemble of high-resolution climate runs to get a better handle on uncertainty</a:t>
            </a:r>
          </a:p>
        </p:txBody>
      </p:sp>
    </p:spTree>
    <p:extLst>
      <p:ext uri="{BB962C8B-B14F-4D97-AF65-F5344CB8AC3E}">
        <p14:creationId xmlns:p14="http://schemas.microsoft.com/office/powerpoint/2010/main" val="22311762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76DC-69DD-0345-9CDD-E80D7206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C434B73-5A1E-5741-B709-A07916FC9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3725" y="651589"/>
            <a:ext cx="9258036" cy="5554822"/>
          </a:xfrm>
        </p:spPr>
      </p:pic>
    </p:spTree>
    <p:extLst>
      <p:ext uri="{BB962C8B-B14F-4D97-AF65-F5344CB8AC3E}">
        <p14:creationId xmlns:p14="http://schemas.microsoft.com/office/powerpoint/2010/main" val="15598222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AA83-A9F6-8A48-935F-D2158847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82B0FB5-2B52-F545-95A9-8D94CFA2D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138" y="997527"/>
            <a:ext cx="8864401" cy="5318641"/>
          </a:xfrm>
        </p:spPr>
      </p:pic>
    </p:spTree>
    <p:extLst>
      <p:ext uri="{BB962C8B-B14F-4D97-AF65-F5344CB8AC3E}">
        <p14:creationId xmlns:p14="http://schemas.microsoft.com/office/powerpoint/2010/main" val="16933631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459B-5D7D-F845-B0D9-B1933B957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D641B741-388E-1B4D-82A2-53132ECE7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0680" y="595379"/>
            <a:ext cx="7084051" cy="5667242"/>
          </a:xfrm>
        </p:spPr>
      </p:pic>
    </p:spTree>
    <p:extLst>
      <p:ext uri="{BB962C8B-B14F-4D97-AF65-F5344CB8AC3E}">
        <p14:creationId xmlns:p14="http://schemas.microsoft.com/office/powerpoint/2010/main" val="3117049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059C5-95F9-9F45-9899-72B90A22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97928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High Resolution Regional Modeling:  The Big Picture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E353A8-5009-FA4C-BED4-698899764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266" y="1905000"/>
            <a:ext cx="5723467" cy="4292600"/>
          </a:xfrm>
        </p:spPr>
      </p:pic>
    </p:spTree>
    <p:extLst>
      <p:ext uri="{BB962C8B-B14F-4D97-AF65-F5344CB8AC3E}">
        <p14:creationId xmlns:p14="http://schemas.microsoft.com/office/powerpoint/2010/main" val="2349559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799B-2857-6D49-9A7E-63EF9AA6A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1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A394B-98BD-334B-9BB9-75AC9A9F4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7" y="1072573"/>
            <a:ext cx="107611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During the past 30 years, the big advances in local NWP skill have been driven by:</a:t>
            </a:r>
          </a:p>
          <a:p>
            <a:pPr lvl="1"/>
            <a:r>
              <a:rPr lang="en-US" sz="2800" dirty="0"/>
              <a:t>Rapidly increasing horizontal resolution (~80 km to 4 km)</a:t>
            </a:r>
          </a:p>
          <a:p>
            <a:pPr lvl="1"/>
            <a:r>
              <a:rPr lang="en-US" sz="2800" dirty="0"/>
              <a:t>Far better large scale forecasts, driven by satellite observations, non-traditional observations (e.g., aircraft), and better data assimilation.</a:t>
            </a:r>
          </a:p>
        </p:txBody>
      </p:sp>
      <p:pic>
        <p:nvPicPr>
          <p:cNvPr id="4" name="Picture 4" descr="anomaly32correlation.gif">
            <a:extLst>
              <a:ext uri="{FF2B5EF4-FFF2-40B4-BE49-F238E27FC236}">
                <a16:creationId xmlns:a16="http://schemas.microsoft.com/office/drawing/2014/main" id="{AF7FFB9D-D4CB-4442-8D84-2E27A9F22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50" y="3636753"/>
            <a:ext cx="5184899" cy="310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1169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2CE67-0A35-3142-B4DA-3652D9B9B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Models Have Become More Complex, But Not That Much Better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EA52B-DD7C-1943-BB02-308AF14AB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0932" y="1867693"/>
            <a:ext cx="4385735" cy="4385735"/>
          </a:xfrm>
        </p:spPr>
      </p:pic>
    </p:spTree>
    <p:extLst>
      <p:ext uri="{BB962C8B-B14F-4D97-AF65-F5344CB8AC3E}">
        <p14:creationId xmlns:p14="http://schemas.microsoft.com/office/powerpoint/2010/main" val="31373615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A27E6C96-7F86-004D-837D-3D0B9548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Some Parameterizations are Like This.</a:t>
            </a:r>
          </a:p>
        </p:txBody>
      </p:sp>
      <p:pic>
        <p:nvPicPr>
          <p:cNvPr id="36866" name="Content Placeholder 5" descr="Weird-Cars-1.jpg">
            <a:extLst>
              <a:ext uri="{FF2B5EF4-FFF2-40B4-BE49-F238E27FC236}">
                <a16:creationId xmlns:a16="http://schemas.microsoft.com/office/drawing/2014/main" id="{BD4924DC-86D9-DB42-A488-E7ADFD019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" b="8954"/>
          <a:stretch>
            <a:fillRect/>
          </a:stretch>
        </p:blipFill>
        <p:spPr>
          <a:xfrm>
            <a:off x="1119115" y="1825625"/>
            <a:ext cx="9265693" cy="4351338"/>
          </a:xfrm>
        </p:spPr>
      </p:pic>
    </p:spTree>
    <p:extLst>
      <p:ext uri="{BB962C8B-B14F-4D97-AF65-F5344CB8AC3E}">
        <p14:creationId xmlns:p14="http://schemas.microsoft.com/office/powerpoint/2010/main" val="2196332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E033-6315-9747-95EB-78051FBD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Today, high-resolution NWP has taken over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B5818D-BCD1-454F-9199-52C1795FB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56"/>
          <a:stretch/>
        </p:blipFill>
        <p:spPr>
          <a:xfrm>
            <a:off x="2358445" y="1212211"/>
            <a:ext cx="6497231" cy="5317608"/>
          </a:xfrm>
        </p:spPr>
      </p:pic>
    </p:spTree>
    <p:extLst>
      <p:ext uri="{BB962C8B-B14F-4D97-AF65-F5344CB8AC3E}">
        <p14:creationId xmlns:p14="http://schemas.microsoft.com/office/powerpoint/2010/main" val="11907247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DE81-DD0F-B04A-AE0B-D3E347DFE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43616" cy="48247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Comparing the latest version of WRF 4.0.3 against one of 3 years ago, show little improvement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70A894-190C-9C40-95E8-699925B05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5470" y="624315"/>
            <a:ext cx="5249563" cy="5249563"/>
          </a:xfrm>
        </p:spPr>
      </p:pic>
    </p:spTree>
    <p:extLst>
      <p:ext uri="{BB962C8B-B14F-4D97-AF65-F5344CB8AC3E}">
        <p14:creationId xmlns:p14="http://schemas.microsoft.com/office/powerpoint/2010/main" val="25432541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E196-6773-994B-964E-48883F7D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58" y="233453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same was true comparing early versions of WRF to later ones a few years ago</a:t>
            </a:r>
          </a:p>
        </p:txBody>
      </p:sp>
    </p:spTree>
    <p:extLst>
      <p:ext uri="{BB962C8B-B14F-4D97-AF65-F5344CB8AC3E}">
        <p14:creationId xmlns:p14="http://schemas.microsoft.com/office/powerpoint/2010/main" val="21180675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7782B529-0657-D043-8B97-2E00D433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 descr="ts_spd_mae_f12_00z_3287days.png">
            <a:extLst>
              <a:ext uri="{FF2B5EF4-FFF2-40B4-BE49-F238E27FC236}">
                <a16:creationId xmlns:a16="http://schemas.microsoft.com/office/drawing/2014/main" id="{E0A7CCF9-BCA2-B949-ADF9-31890CD46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87313" y="-239713"/>
            <a:ext cx="12358688" cy="6797676"/>
          </a:xfrm>
        </p:spPr>
      </p:pic>
    </p:spTree>
    <p:extLst>
      <p:ext uri="{BB962C8B-B14F-4D97-AF65-F5344CB8AC3E}">
        <p14:creationId xmlns:p14="http://schemas.microsoft.com/office/powerpoint/2010/main" val="20149123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62E9B21-8D20-174F-8BE2-27051A70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WRF Versions Tested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FDDBD984-84EE-974B-81FC-2C39E779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2.2.1 - October 31, 2007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3.1.1 - July 31, 2009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3.5 - April 18, 2013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3.7 - April 20, 2015</a:t>
            </a:r>
          </a:p>
        </p:txBody>
      </p:sp>
    </p:spTree>
    <p:extLst>
      <p:ext uri="{BB962C8B-B14F-4D97-AF65-F5344CB8AC3E}">
        <p14:creationId xmlns:p14="http://schemas.microsoft.com/office/powerpoint/2010/main" val="1027588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0C6C6629-C944-FA45-9AD9-729B2BB45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Pressure (24h Forecast)</a:t>
            </a:r>
          </a:p>
        </p:txBody>
      </p:sp>
      <p:pic>
        <p:nvPicPr>
          <p:cNvPr id="44034" name="Content Placeholder 5" descr="24slp.tiff">
            <a:extLst>
              <a:ext uri="{FF2B5EF4-FFF2-40B4-BE49-F238E27FC236}">
                <a16:creationId xmlns:a16="http://schemas.microsoft.com/office/drawing/2014/main" id="{CBF890D5-8555-E440-A1BA-5F75DF6CC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643" b="-119643"/>
          <a:stretch>
            <a:fillRect/>
          </a:stretch>
        </p:blipFill>
        <p:spPr/>
      </p:pic>
      <p:pic>
        <p:nvPicPr>
          <p:cNvPr id="44035" name="Picture 6" descr="legendg.tiff">
            <a:extLst>
              <a:ext uri="{FF2B5EF4-FFF2-40B4-BE49-F238E27FC236}">
                <a16:creationId xmlns:a16="http://schemas.microsoft.com/office/drawing/2014/main" id="{BB03B141-8380-3543-804A-7A0A54D8E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725738"/>
            <a:ext cx="8351838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7">
            <a:extLst>
              <a:ext uri="{FF2B5EF4-FFF2-40B4-BE49-F238E27FC236}">
                <a16:creationId xmlns:a16="http://schemas.microsoft.com/office/drawing/2014/main" id="{6489BD34-A044-D64C-86FD-A5F5412A0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5124451"/>
            <a:ext cx="79057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/>
              <a:t>221 WINS, Forecasts GET WORSE Over</a:t>
            </a:r>
          </a:p>
          <a:p>
            <a:pPr eaLnBrk="1" hangingPunct="1"/>
            <a:r>
              <a:rPr lang="en-US" altLang="en-US" sz="3200" b="1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4939950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0CEC-4002-9240-B181-DE700D82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 can this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B6425-05FA-3C4C-B4E0-B52E50C4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462838" cy="4351338"/>
          </a:xfrm>
        </p:spPr>
        <p:txBody>
          <a:bodyPr>
            <a:noAutofit/>
          </a:bodyPr>
          <a:lstStyle/>
          <a:p>
            <a:r>
              <a:rPr lang="en-US" sz="3200" b="1" dirty="0"/>
              <a:t>The dynamical cores have been ”good enough” for a long while.</a:t>
            </a:r>
          </a:p>
          <a:p>
            <a:r>
              <a:rPr lang="en-US" sz="3200" b="1" dirty="0"/>
              <a:t>Model physics has really not improved much—and that is where some of the biggest problems are:</a:t>
            </a:r>
          </a:p>
          <a:p>
            <a:pPr lvl="1"/>
            <a:r>
              <a:rPr lang="en-US" sz="3200" dirty="0"/>
              <a:t>Cloud and precipitation microphysics</a:t>
            </a:r>
          </a:p>
          <a:p>
            <a:pPr lvl="1"/>
            <a:r>
              <a:rPr lang="en-US" sz="3200" dirty="0"/>
              <a:t>Boundary layer physics</a:t>
            </a:r>
          </a:p>
          <a:p>
            <a:pPr lvl="1"/>
            <a:r>
              <a:rPr lang="en-US" sz="3200" dirty="0"/>
              <a:t>Convective parameterization</a:t>
            </a:r>
          </a:p>
          <a:p>
            <a:pPr lvl="1"/>
            <a:r>
              <a:rPr lang="en-US" sz="3200" dirty="0"/>
              <a:t>Surface physics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98D5C-1CE2-BD42-9AB0-21BABE42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967" y="1208617"/>
            <a:ext cx="2645833" cy="408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588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l="4761"/>
          <a:stretch/>
        </p:blipFill>
        <p:spPr>
          <a:xfrm>
            <a:off x="-17133" y="893134"/>
            <a:ext cx="3398568" cy="26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dirty="0"/>
              <a:t>Preliminary Results: Nov. 2015 - Feb. 2016 </a:t>
            </a: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l="5846"/>
          <a:stretch/>
        </p:blipFill>
        <p:spPr>
          <a:xfrm>
            <a:off x="6580666" y="893100"/>
            <a:ext cx="3359901" cy="267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5">
            <a:alphaModFix/>
          </a:blip>
          <a:srcRect l="5849" r="2026"/>
          <a:stretch/>
        </p:blipFill>
        <p:spPr>
          <a:xfrm>
            <a:off x="3322366" y="893134"/>
            <a:ext cx="3287533" cy="26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16233" y="3410400"/>
            <a:ext cx="10330800" cy="336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933" dirty="0"/>
              <a:t>Figure 3: Scatterplots of total precipitation for the 1.3 km domain (left), the 12 km domain (center), and the GFS 13 km domain (right).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9790800" y="1175167"/>
            <a:ext cx="2401200" cy="214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1333" b="1" dirty="0"/>
          </a:p>
          <a:p>
            <a:r>
              <a:rPr lang="en" sz="1333" b="1" dirty="0"/>
              <a:t>1.3 km WRF appears to have the best forecast.</a:t>
            </a:r>
          </a:p>
          <a:p>
            <a:endParaRPr sz="1333" b="1" dirty="0"/>
          </a:p>
          <a:p>
            <a:r>
              <a:rPr lang="en" sz="1333" b="1" dirty="0"/>
              <a:t>GFS has larger spread than 12 km WRF.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24800" y="6450333"/>
            <a:ext cx="10330800" cy="336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933" dirty="0"/>
              <a:t>Figure 4: Error maps of total precipitation for the 1.3 km domain (left), the 12 km domain (center), and the GFS 13 km domain (right). Blue is overprediction. Red is underprediction.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9799367" y="4215100"/>
            <a:ext cx="2401200" cy="214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333" b="1" dirty="0"/>
              <a:t>Overprediction of GFS is evident in the error maps (lots of </a:t>
            </a:r>
            <a:r>
              <a:rPr lang="en" sz="1333" b="1" dirty="0">
                <a:solidFill>
                  <a:srgbClr val="0000FF"/>
                </a:solidFill>
              </a:rPr>
              <a:t>blue</a:t>
            </a:r>
            <a:r>
              <a:rPr lang="en" sz="1333" b="1" dirty="0"/>
              <a:t>).</a:t>
            </a:r>
          </a:p>
          <a:p>
            <a:endParaRPr sz="1333" b="1" dirty="0"/>
          </a:p>
          <a:p>
            <a:r>
              <a:rPr lang="en" sz="1333" b="1" dirty="0"/>
              <a:t>Less error in 1.3 km WRF also apparent.</a:t>
            </a: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6">
            <a:alphaModFix/>
          </a:blip>
          <a:srcRect l="7261"/>
          <a:stretch/>
        </p:blipFill>
        <p:spPr>
          <a:xfrm>
            <a:off x="6514168" y="3799167"/>
            <a:ext cx="3125833" cy="2696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7">
            <a:alphaModFix/>
          </a:blip>
          <a:srcRect l="7381"/>
          <a:stretch/>
        </p:blipFill>
        <p:spPr>
          <a:xfrm>
            <a:off x="3344501" y="3809234"/>
            <a:ext cx="3098369" cy="267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8">
            <a:alphaModFix/>
          </a:blip>
          <a:srcRect l="7304"/>
          <a:stretch/>
        </p:blipFill>
        <p:spPr>
          <a:xfrm>
            <a:off x="119234" y="3798600"/>
            <a:ext cx="3125829" cy="269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7190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E382-FD13-C241-9EDF-F3F7585C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 mesoscale models are two “mixy” particularly in situations with shallow, surface cold layers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36DD2-D013-164B-9472-BCDA49D39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067"/>
          <a:stretch/>
        </p:blipFill>
        <p:spPr>
          <a:xfrm>
            <a:off x="318001" y="2181102"/>
            <a:ext cx="11555997" cy="4308229"/>
          </a:xfrm>
        </p:spPr>
      </p:pic>
    </p:spTree>
    <p:extLst>
      <p:ext uri="{BB962C8B-B14F-4D97-AF65-F5344CB8AC3E}">
        <p14:creationId xmlns:p14="http://schemas.microsoft.com/office/powerpoint/2010/main" val="7024639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F6A6-9A19-0F4F-A076-395AD853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54AE6E-8B6B-7646-B5A0-BF30B8B4C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467"/>
            <a:ext cx="5409010" cy="48080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395EB-0938-8F4A-ABEB-9A28AAFE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342" y="616759"/>
            <a:ext cx="6258057" cy="556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820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C8CFB7AE-D11B-4B49-8040-4E5C091723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60411"/>
            <a:ext cx="9258805" cy="782907"/>
          </a:xfrm>
          <a:ln/>
        </p:spPr>
        <p:txBody>
          <a:bodyPr vert="horz" lIns="91440" tIns="35470" rIns="91440" bIns="45720" rtlCol="0" anchor="ctr">
            <a:normAutofit fontScale="90000"/>
          </a:bodyPr>
          <a:lstStyle/>
          <a:p>
            <a:pPr>
              <a:tabLst>
                <a:tab pos="475455" algn="l"/>
                <a:tab pos="950909" algn="l"/>
                <a:tab pos="1426364" algn="l"/>
                <a:tab pos="1901818" algn="l"/>
                <a:tab pos="2377273" algn="l"/>
                <a:tab pos="2852727" algn="l"/>
                <a:tab pos="3328182" algn="l"/>
                <a:tab pos="3803636" algn="l"/>
                <a:tab pos="4279091" algn="l"/>
                <a:tab pos="4754545" algn="l"/>
                <a:tab pos="5230000" algn="l"/>
                <a:tab pos="5705454" algn="l"/>
                <a:tab pos="6180909" algn="l"/>
                <a:tab pos="6656363" algn="l"/>
                <a:tab pos="7131818" algn="l"/>
                <a:tab pos="7607272" algn="l"/>
                <a:tab pos="8082727" algn="l"/>
                <a:tab pos="8558181" algn="l"/>
                <a:tab pos="9033636" algn="l"/>
              </a:tabLst>
            </a:pPr>
            <a:r>
              <a:rPr lang="en-GB" altLang="en-US" b="1" dirty="0">
                <a:solidFill>
                  <a:schemeClr val="tx2"/>
                </a:solidFill>
              </a:rPr>
              <a:t>Noah MP Night-time Cold Bias over Snow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E2BC849-2D59-F542-AE11-93C44B10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90" y="2881302"/>
            <a:ext cx="3976699" cy="397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8A19174C-E3C9-B445-B39B-021B5DB0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90" y="2881302"/>
            <a:ext cx="3976700" cy="397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68B24A32-E5A3-424C-B86C-5CE689B26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518" y="1251645"/>
            <a:ext cx="9258805" cy="397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8668" rIns="0" bIns="0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Aft>
                <a:spcPts val="1284"/>
              </a:spcAft>
              <a:buSzPct val="45000"/>
            </a:pPr>
            <a:r>
              <a:rPr lang="en-GB" altLang="en-US" sz="2117" dirty="0"/>
              <a:t>WRF 2-m Temperature Forecasts over Snow are Unrealistically Cold</a:t>
            </a:r>
          </a:p>
          <a:p>
            <a:pPr>
              <a:spcAft>
                <a:spcPts val="1284"/>
              </a:spcAft>
              <a:buSzPct val="45000"/>
              <a:buFont typeface="Wingdings" pitchFamily="2" charset="2"/>
              <a:buChar char=""/>
            </a:pPr>
            <a:r>
              <a:rPr lang="en-GB" altLang="en-US" sz="1693" dirty="0"/>
              <a:t>12Z Feb 5, 2019 forecast over Western Washington showed cold biases around Seattle of more than 4</a:t>
            </a:r>
            <a:r>
              <a:rPr lang="en-GB" altLang="en-US" sz="1693" dirty="0">
                <a:cs typeface="Arial" panose="020B0604020202020204" pitchFamily="34" charset="0"/>
              </a:rPr>
              <a:t>ºF</a:t>
            </a:r>
            <a:r>
              <a:rPr lang="en-GB" altLang="en-US" sz="1693" dirty="0"/>
              <a:t>.</a:t>
            </a:r>
          </a:p>
          <a:p>
            <a:pPr>
              <a:spcAft>
                <a:spcPts val="1284"/>
              </a:spcAft>
              <a:buSzPct val="45000"/>
              <a:buFont typeface="Wingdings" pitchFamily="2" charset="2"/>
              <a:buChar char=""/>
            </a:pPr>
            <a:r>
              <a:rPr lang="en-GB" altLang="en-US" sz="1693" dirty="0"/>
              <a:t>For all sites within the 4-km domain, the mean error was -4.97</a:t>
            </a:r>
            <a:r>
              <a:rPr lang="en-GB" altLang="en-US" sz="1693" dirty="0">
                <a:cs typeface="Arial" panose="020B0604020202020204" pitchFamily="34" charset="0"/>
              </a:rPr>
              <a:t>ºF.</a:t>
            </a:r>
            <a:r>
              <a:rPr lang="en-GB" altLang="en-US" sz="1693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2202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488BA-7C1A-6346-9170-A8DFF90D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What Has Changed?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5A900-C942-BE43-A767-723CDE2EF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6393048" cy="4610594"/>
          </a:xfrm>
        </p:spPr>
        <p:txBody>
          <a:bodyPr/>
          <a:lstStyle/>
          <a:p>
            <a:r>
              <a:rPr lang="en-US" dirty="0"/>
              <a:t>Availability of flexible mesoscale models (e.g.,. MM5, WRF)</a:t>
            </a:r>
          </a:p>
          <a:p>
            <a:r>
              <a:rPr lang="en-US" dirty="0"/>
              <a:t>Improved physics parameterizations</a:t>
            </a:r>
          </a:p>
          <a:p>
            <a:r>
              <a:rPr lang="en-US" dirty="0"/>
              <a:t>Far better large-scale (synoptic-scale) forecasts (which drives the high-resolution models)</a:t>
            </a:r>
          </a:p>
          <a:p>
            <a:r>
              <a:rPr lang="en-US" dirty="0"/>
              <a:t>Much, much more computer resources</a:t>
            </a:r>
          </a:p>
        </p:txBody>
      </p:sp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F621CD2D-E472-F845-B2B5-33D8C7A0D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261" y="2268838"/>
            <a:ext cx="5359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196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DAE3-B144-B947-97B2-204166A6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9058D-F30B-3147-9421-692AF724D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Need to put considerable resources into model physics verification and improvement</a:t>
            </a:r>
          </a:p>
          <a:p>
            <a:r>
              <a:rPr lang="en-US" sz="3600" dirty="0"/>
              <a:t>Also need to improve “stochastic physics” as a way to add realistic uncertainty information.</a:t>
            </a:r>
          </a:p>
          <a:p>
            <a:r>
              <a:rPr lang="en-US" sz="3600" dirty="0"/>
              <a:t>And, of course, high-resolution ensemble technology, including their calibration, needs emphasis.</a:t>
            </a:r>
          </a:p>
          <a:p>
            <a:r>
              <a:rPr lang="en-US" sz="3600" dirty="0"/>
              <a:t>Need to build fully coupled high-resolution environmental prediction systems</a:t>
            </a:r>
          </a:p>
        </p:txBody>
      </p:sp>
    </p:spTree>
    <p:extLst>
      <p:ext uri="{BB962C8B-B14F-4D97-AF65-F5344CB8AC3E}">
        <p14:creationId xmlns:p14="http://schemas.microsoft.com/office/powerpoint/2010/main" val="7372936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7D3AC-C77C-7245-A4E7-8EF1B0065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7" y="2414058"/>
            <a:ext cx="10515600" cy="1325563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4BCCA-11ED-3A48-8507-AA0350CC9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6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6CBCD-EC67-7147-AE8C-6A5595FC5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80" y="2471573"/>
            <a:ext cx="11178639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How Much Horizontal Resolution is Needed to Prediction Northwest Weather Features?</a:t>
            </a:r>
          </a:p>
        </p:txBody>
      </p:sp>
    </p:spTree>
    <p:extLst>
      <p:ext uri="{BB962C8B-B14F-4D97-AF65-F5344CB8AC3E}">
        <p14:creationId xmlns:p14="http://schemas.microsoft.com/office/powerpoint/2010/main" val="3241565933"/>
      </p:ext>
    </p:extLst>
  </p:cSld>
  <p:clrMapOvr>
    <a:masterClrMapping/>
  </p:clrMapOvr>
</p:sld>
</file>

<file path=ppt/theme/theme1.xml><?xml version="1.0" encoding="utf-8"?>
<a:theme xmlns:a="http://schemas.openxmlformats.org/drawingml/2006/main" name="Whistler805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Whistler805</Template>
  <TotalTime>422</TotalTime>
  <Words>1339</Words>
  <Application>Microsoft Macintosh PowerPoint</Application>
  <PresentationFormat>Widescreen</PresentationFormat>
  <Paragraphs>182</Paragraphs>
  <Slides>81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ＭＳ Ｐゴシック</vt:lpstr>
      <vt:lpstr>Arial</vt:lpstr>
      <vt:lpstr>Calibri</vt:lpstr>
      <vt:lpstr>DejaVu Sans</vt:lpstr>
      <vt:lpstr>Times</vt:lpstr>
      <vt:lpstr>Times New Roman</vt:lpstr>
      <vt:lpstr>Wingdings</vt:lpstr>
      <vt:lpstr>Whistler805</vt:lpstr>
      <vt:lpstr>Advances in High Resolution Numerical Weather Prediction over the Pacific Northwest </vt:lpstr>
      <vt:lpstr>An Extraordinary Story</vt:lpstr>
      <vt:lpstr>NGM, 80 km grid spacing, 1995</vt:lpstr>
      <vt:lpstr>Today, High-Resolution Numerical Weather Prediction is Available from Several Sources, and Has Transformed Local Weather Forecasting</vt:lpstr>
      <vt:lpstr>PowerPoint Presentation</vt:lpstr>
      <vt:lpstr>Before ~2000 all local weather features were forecast subjectively</vt:lpstr>
      <vt:lpstr>Today, high-resolution NWP has taken over</vt:lpstr>
      <vt:lpstr>What Has Changed?</vt:lpstr>
      <vt:lpstr>How Much Horizontal Resolution is Needed to Prediction Northwest Weather Features?</vt:lpstr>
      <vt:lpstr>Many Local Weather Phenomena Are Produced By the Interaction of Large Scale Atmospheric Circulation  with Local Topography</vt:lpstr>
      <vt:lpstr>Extensive numerical experimentation has shown</vt:lpstr>
      <vt:lpstr>3-4 km Grid Spacing for the Puget Sound Convergence Zone and Downslope Windstorms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Climatologies of MM5 4-km domain</vt:lpstr>
      <vt:lpstr>Verification of Small-Scale Orographic Effects</vt:lpstr>
      <vt:lpstr>High Resolution Modeling Proves Capable of Simulating Regional Gap Flows</vt:lpstr>
      <vt:lpstr>The Fraser Gap is an important sources of cold air and well forecast</vt:lpstr>
      <vt:lpstr>1-km Grid Spacing or Less Needed for Narrow Gaps (Columbia Gorge)</vt:lpstr>
      <vt:lpstr>PowerPoint Presentation</vt:lpstr>
      <vt:lpstr>PowerPoint Presentation</vt:lpstr>
      <vt:lpstr>PowerPoint Presentation</vt:lpstr>
      <vt:lpstr>PowerPoint Presentation</vt:lpstr>
      <vt:lpstr>Another Interesting Finding</vt:lpstr>
      <vt:lpstr>Perhaps the most profound example of progress is in western WA snowstorms</vt:lpstr>
      <vt:lpstr>PowerPoint Presentation</vt:lpstr>
      <vt:lpstr>Historically, models have done a very poor job (Feb 1999)</vt:lpstr>
      <vt:lpstr>This year was different:  we nailed one after another</vt:lpstr>
      <vt:lpstr>Current UW Real-Time WRF Modeling System</vt:lpstr>
      <vt:lpstr>The Advent of High-Resolution Model Coupling</vt:lpstr>
      <vt:lpstr>Regional Ocean Modeling Driven by the High-Resolution WRF:  Live Ocean with Parker McCready’s Group</vt:lpstr>
      <vt:lpstr>PowerPoint Presentation</vt:lpstr>
      <vt:lpstr>Air Quality and Smoke Modeling with WSU</vt:lpstr>
      <vt:lpstr>PowerPoint Presentation</vt:lpstr>
      <vt:lpstr>Hydrological Modeling</vt:lpstr>
      <vt:lpstr>Major Advance: NOAA/NWS High Resolution Rapid Refresh (HRRR)</vt:lpstr>
      <vt:lpstr>PowerPoint Presentation</vt:lpstr>
      <vt:lpstr>PowerPoint Presentation</vt:lpstr>
      <vt:lpstr>But high resolution regional modeling is not good enough</vt:lpstr>
      <vt:lpstr>Need high-resolution ensembles</vt:lpstr>
      <vt:lpstr>PowerPoint Presentation</vt:lpstr>
      <vt:lpstr>PowerPoint Presentation</vt:lpstr>
      <vt:lpstr>PowerPoint Presentation</vt:lpstr>
      <vt:lpstr>Application of BMA-Max 2-m Temperature (all stations in 12 km domain)</vt:lpstr>
      <vt:lpstr>Current System-16 members</vt:lpstr>
      <vt:lpstr>PowerPoint Presentation</vt:lpstr>
      <vt:lpstr>PowerPoint Presentation</vt:lpstr>
      <vt:lpstr>If high-resolution is required to secure reasonable forecasts, what do we do about understanding the regional impacts of global warming?</vt:lpstr>
      <vt:lpstr>Problem: Global climate models are too coarse to simulate the effects of  critical Northwest terrain</vt:lpstr>
      <vt:lpstr>:  Regional Climate Modeling (a.k.a. dynamical downscaling)  Run WRF model at 12-km over the region, driven by global climate models (GCMs) for 130 years (1970-2100) Using RCP8.5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low clouds during spring/early summer west of Cascades</vt:lpstr>
      <vt:lpstr>March-April-May Changes</vt:lpstr>
      <vt:lpstr>PowerPoint Presentation</vt:lpstr>
      <vt:lpstr>Taking it one step further:  running an ensemble of high-resolution climate runs to get a better handle on uncertainty</vt:lpstr>
      <vt:lpstr>PowerPoint Presentation</vt:lpstr>
      <vt:lpstr>PowerPoint Presentation</vt:lpstr>
      <vt:lpstr>PowerPoint Presentation</vt:lpstr>
      <vt:lpstr>High Resolution Regional Modeling:  The Big Picture</vt:lpstr>
      <vt:lpstr>Big Picture</vt:lpstr>
      <vt:lpstr>The Models Have Become More Complex, But Not That Much Better</vt:lpstr>
      <vt:lpstr>Some Parameterizations are Like This.</vt:lpstr>
      <vt:lpstr>Comparing the latest version of WRF 4.0.3 against one of 3 years ago, show little improvement</vt:lpstr>
      <vt:lpstr>The same was true comparing early versions of WRF to later ones a few years ago</vt:lpstr>
      <vt:lpstr>PowerPoint Presentation</vt:lpstr>
      <vt:lpstr>WRF Versions Tested</vt:lpstr>
      <vt:lpstr>Sea Level Pressure (24h Forecast)</vt:lpstr>
      <vt:lpstr>How can this be?</vt:lpstr>
      <vt:lpstr>Preliminary Results: Nov. 2015 - Feb. 2016 </vt:lpstr>
      <vt:lpstr>Example:  mesoscale models are two “mixy” particularly in situations with shallow, surface cold layers</vt:lpstr>
      <vt:lpstr>PowerPoint Presentation</vt:lpstr>
      <vt:lpstr>Noah MP Night-time Cold Bias over Snow</vt:lpstr>
      <vt:lpstr>Advice</vt:lpstr>
      <vt:lpstr>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High Resolution Numerical Weather Prediction over the Pacific Northwest </dc:title>
  <dc:creator>Cliff Mass</dc:creator>
  <cp:lastModifiedBy>Cliff Mass</cp:lastModifiedBy>
  <cp:revision>28</cp:revision>
  <dcterms:created xsi:type="dcterms:W3CDTF">2019-03-19T01:00:08Z</dcterms:created>
  <dcterms:modified xsi:type="dcterms:W3CDTF">2019-03-21T17:08:32Z</dcterms:modified>
</cp:coreProperties>
</file>