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3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tiff" ContentType="image/tiff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A95FC"/>
    <a:srgbClr val="3F999A"/>
    <a:srgbClr val="4AB4B2"/>
    <a:srgbClr val="63F2F0"/>
    <a:srgbClr val="760F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F3E19-316F-3449-9B9F-A7C36DADFB8A}" type="datetimeFigureOut">
              <a:rPr lang="en-US" smtClean="0"/>
              <a:pPr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26592-59BB-6846-B377-6D8EAFCEF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NCEP Model Comparisons over the East and West Coast of the 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760F20"/>
                </a:solidFill>
              </a:rPr>
              <a:t>Lynn McMurdie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Garrett </a:t>
            </a:r>
            <a:r>
              <a:rPr lang="en-US" dirty="0" err="1" smtClean="0">
                <a:solidFill>
                  <a:schemeClr val="tx2"/>
                </a:solidFill>
              </a:rPr>
              <a:t>Wedam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Cliff Mass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58234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27, 2009</a:t>
            </a:r>
            <a:endParaRPr 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57200" y="5486400"/>
            <a:ext cx="541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3363" indent="-233363"/>
            <a:r>
              <a:rPr lang="en-US" sz="1400" dirty="0" err="1">
                <a:latin typeface="Gill Sans MT" pitchFamily="28" charset="-18"/>
              </a:rPr>
              <a:t>Wedam</a:t>
            </a:r>
            <a:r>
              <a:rPr lang="en-US" sz="1400" dirty="0">
                <a:latin typeface="Gill Sans MT" pitchFamily="28" charset="-18"/>
              </a:rPr>
              <a:t>, McMurdie and Mass, 2009:  Comparison of Model Forecast Skill of Sea-level Pressure along the East and West Coasts of the United States. </a:t>
            </a:r>
            <a:r>
              <a:rPr lang="en-US" sz="1400" dirty="0" smtClean="0">
                <a:latin typeface="Gill Sans MT" pitchFamily="28" charset="-18"/>
              </a:rPr>
              <a:t> </a:t>
            </a:r>
            <a:r>
              <a:rPr lang="en-US" sz="1400" i="1" dirty="0" err="1" smtClean="0">
                <a:latin typeface="Gill Sans MT" pitchFamily="28" charset="-18"/>
              </a:rPr>
              <a:t>Wea</a:t>
            </a:r>
            <a:r>
              <a:rPr lang="en-US" sz="1400" i="1" dirty="0" smtClean="0">
                <a:latin typeface="Gill Sans MT" pitchFamily="28" charset="-18"/>
              </a:rPr>
              <a:t>. Forecasting</a:t>
            </a:r>
            <a:r>
              <a:rPr lang="en-US" sz="1400" dirty="0" smtClean="0">
                <a:latin typeface="Gill Sans MT" pitchFamily="28" charset="-18"/>
              </a:rPr>
              <a:t>, </a:t>
            </a:r>
            <a:r>
              <a:rPr lang="en-US" sz="1400" b="1" dirty="0" smtClean="0">
                <a:latin typeface="Gill Sans MT" pitchFamily="28" charset="-18"/>
              </a:rPr>
              <a:t>24</a:t>
            </a:r>
            <a:r>
              <a:rPr lang="en-US" sz="1400" dirty="0" smtClean="0">
                <a:latin typeface="Gill Sans MT" pitchFamily="28" charset="-18"/>
              </a:rPr>
              <a:t>, 843-854 .</a:t>
            </a:r>
            <a:endParaRPr lang="en-US" sz="1400" dirty="0">
              <a:latin typeface="Gill Sans MT" pitchFamily="28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dam_figure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315"/>
            <a:ext cx="9144000" cy="55106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Have any models shown improvement over the course of the study?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47800" y="3009900"/>
            <a:ext cx="6705600" cy="762000"/>
            <a:chOff x="1447800" y="3009900"/>
            <a:chExt cx="6705600" cy="762000"/>
          </a:xfrm>
        </p:grpSpPr>
        <p:sp>
          <p:nvSpPr>
            <p:cNvPr id="5" name="Oval 4"/>
            <p:cNvSpPr/>
            <p:nvPr/>
          </p:nvSpPr>
          <p:spPr>
            <a:xfrm>
              <a:off x="1447800" y="3390900"/>
              <a:ext cx="2590800" cy="3810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410200" y="3390900"/>
              <a:ext cx="2590800" cy="3810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562600" y="3009900"/>
              <a:ext cx="2590800" cy="3810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7200" y="30099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ECMWF improved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76400" y="4191000"/>
            <a:ext cx="3505200" cy="990600"/>
            <a:chOff x="1676400" y="4191000"/>
            <a:chExt cx="3505200" cy="990600"/>
          </a:xfrm>
        </p:grpSpPr>
        <p:sp>
          <p:nvSpPr>
            <p:cNvPr id="10" name="Oval 9"/>
            <p:cNvSpPr/>
            <p:nvPr/>
          </p:nvSpPr>
          <p:spPr>
            <a:xfrm>
              <a:off x="1676400" y="4800600"/>
              <a:ext cx="2590800" cy="3810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7200" y="4191000"/>
              <a:ext cx="914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GFS improved West Coast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47800" y="5410200"/>
            <a:ext cx="5562600" cy="954107"/>
            <a:chOff x="1447800" y="5410200"/>
            <a:chExt cx="5562600" cy="954107"/>
          </a:xfrm>
        </p:grpSpPr>
        <p:sp>
          <p:nvSpPr>
            <p:cNvPr id="12" name="Oval 11"/>
            <p:cNvSpPr/>
            <p:nvPr/>
          </p:nvSpPr>
          <p:spPr>
            <a:xfrm>
              <a:off x="1447800" y="586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410200" y="5829300"/>
              <a:ext cx="1600200" cy="381000"/>
            </a:xfrm>
            <a:prstGeom prst="ellipse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67200" y="5410200"/>
              <a:ext cx="914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</a:rPr>
                <a:t>CMCG improved second year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67200" y="1828800"/>
            <a:ext cx="2057400" cy="685800"/>
            <a:chOff x="4267200" y="1828800"/>
            <a:chExt cx="2057400" cy="685800"/>
          </a:xfrm>
        </p:grpSpPr>
        <p:sp>
          <p:nvSpPr>
            <p:cNvPr id="17" name="Oval 16"/>
            <p:cNvSpPr/>
            <p:nvPr/>
          </p:nvSpPr>
          <p:spPr>
            <a:xfrm>
              <a:off x="5410200" y="21336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4AB4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67200" y="18288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3F999A"/>
                  </a:solidFill>
                </a:rPr>
                <a:t>NAM ??</a:t>
              </a:r>
              <a:endParaRPr lang="en-US" sz="1400" dirty="0">
                <a:solidFill>
                  <a:srgbClr val="3F999A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76600" y="13055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Anomaly CAE = 3-season CAE minus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                           individual season CAE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Did the data assimilation upgrade in Dec 2008 improve forecasts of SLP for the NAM?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winter09.tiff"/>
          <p:cNvPicPr>
            <a:picLocks noChangeAspect="1"/>
          </p:cNvPicPr>
          <p:nvPr/>
        </p:nvPicPr>
        <p:blipFill>
          <a:blip r:embed="rId2"/>
          <a:srcRect t="949" b="5549"/>
          <a:stretch>
            <a:fillRect/>
          </a:stretch>
        </p:blipFill>
        <p:spPr>
          <a:xfrm>
            <a:off x="457200" y="914400"/>
            <a:ext cx="8473242" cy="5943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>
            <a:off x="2819400" y="3962400"/>
            <a:ext cx="5181600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0" y="1372394"/>
            <a:ext cx="220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Assimilation upgrade Dec 2008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2388" y="1372394"/>
            <a:ext cx="281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NAM forecast errors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much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larger than GFS errors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2765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NAM forecast errors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0000FF"/>
                </a:solidFill>
              </a:rPr>
              <a:t> significantly larger than GFS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334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“Background for the first analysis is from the GDAS instead of the previous NDAS”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The </a:t>
            </a:r>
            <a:r>
              <a:rPr lang="en-US" dirty="0" smtClean="0">
                <a:solidFill>
                  <a:srgbClr val="760F20"/>
                </a:solidFill>
              </a:rPr>
              <a:t>West Coast has larger </a:t>
            </a:r>
            <a:r>
              <a:rPr lang="en-US" dirty="0" smtClean="0">
                <a:solidFill>
                  <a:srgbClr val="17375E"/>
                </a:solidFill>
              </a:rPr>
              <a:t>and more frequent SLP forecast </a:t>
            </a:r>
            <a:r>
              <a:rPr lang="en-US" dirty="0" smtClean="0">
                <a:solidFill>
                  <a:srgbClr val="760F20"/>
                </a:solidFill>
              </a:rPr>
              <a:t>errors</a:t>
            </a:r>
            <a:r>
              <a:rPr lang="en-US" dirty="0" smtClean="0">
                <a:solidFill>
                  <a:srgbClr val="17375E"/>
                </a:solidFill>
              </a:rPr>
              <a:t> than the East Coast.</a:t>
            </a:r>
          </a:p>
          <a:p>
            <a:r>
              <a:rPr lang="en-US" dirty="0" smtClean="0">
                <a:solidFill>
                  <a:srgbClr val="17375E"/>
                </a:solidFill>
              </a:rPr>
              <a:t>The </a:t>
            </a:r>
            <a:r>
              <a:rPr lang="en-US" dirty="0" smtClean="0">
                <a:solidFill>
                  <a:srgbClr val="3366FF"/>
                </a:solidFill>
              </a:rPr>
              <a:t>NAM</a:t>
            </a:r>
            <a:r>
              <a:rPr lang="en-US" dirty="0" smtClean="0">
                <a:solidFill>
                  <a:srgbClr val="17375E"/>
                </a:solidFill>
              </a:rPr>
              <a:t> consistently </a:t>
            </a:r>
            <a:r>
              <a:rPr lang="en-US" dirty="0" smtClean="0">
                <a:solidFill>
                  <a:srgbClr val="3366FF"/>
                </a:solidFill>
              </a:rPr>
              <a:t>underperformed</a:t>
            </a:r>
            <a:r>
              <a:rPr lang="en-US" dirty="0" smtClean="0">
                <a:solidFill>
                  <a:srgbClr val="17375E"/>
                </a:solidFill>
              </a:rPr>
              <a:t> and the </a:t>
            </a:r>
            <a:r>
              <a:rPr lang="en-US" dirty="0" smtClean="0">
                <a:solidFill>
                  <a:srgbClr val="FF0000"/>
                </a:solidFill>
              </a:rPr>
              <a:t>ECMWF outperformed </a:t>
            </a:r>
            <a:r>
              <a:rPr lang="en-US" dirty="0" smtClean="0">
                <a:solidFill>
                  <a:srgbClr val="17375E"/>
                </a:solidFill>
              </a:rPr>
              <a:t>all the other models in the study</a:t>
            </a:r>
          </a:p>
          <a:p>
            <a:r>
              <a:rPr lang="en-US" dirty="0" smtClean="0">
                <a:solidFill>
                  <a:srgbClr val="17375E"/>
                </a:solidFill>
              </a:rPr>
              <a:t>Preliminary results from this past winter (2008-2009) show that the data assimilation </a:t>
            </a:r>
            <a:r>
              <a:rPr lang="en-US" dirty="0" smtClean="0">
                <a:solidFill>
                  <a:srgbClr val="760F20"/>
                </a:solidFill>
              </a:rPr>
              <a:t>upgrade</a:t>
            </a:r>
            <a:r>
              <a:rPr lang="en-US" dirty="0" smtClean="0">
                <a:solidFill>
                  <a:srgbClr val="17375E"/>
                </a:solidFill>
              </a:rPr>
              <a:t> has </a:t>
            </a:r>
            <a:r>
              <a:rPr lang="en-US" dirty="0" smtClean="0">
                <a:solidFill>
                  <a:srgbClr val="760F20"/>
                </a:solidFill>
              </a:rPr>
              <a:t>improved SLP forecasts </a:t>
            </a:r>
            <a:r>
              <a:rPr lang="en-US" dirty="0" smtClean="0">
                <a:solidFill>
                  <a:srgbClr val="17375E"/>
                </a:solidFill>
              </a:rPr>
              <a:t>for the </a:t>
            </a:r>
            <a:r>
              <a:rPr lang="en-US" dirty="0" smtClean="0">
                <a:solidFill>
                  <a:srgbClr val="3366FF"/>
                </a:solidFill>
              </a:rPr>
              <a:t>NAM model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am_figure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E_w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285"/>
            <a:ext cx="9144000" cy="41354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E_east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112"/>
            <a:ext cx="9144000" cy="40797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dam_figure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844"/>
            <a:ext cx="9144000" cy="4070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Large Short-term forecast errors can still occur despite recent model improvements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990600" y="1417638"/>
            <a:ext cx="7246499" cy="4982039"/>
            <a:chOff x="990600" y="1417638"/>
            <a:chExt cx="7246499" cy="4982039"/>
          </a:xfrm>
        </p:grpSpPr>
        <p:pic>
          <p:nvPicPr>
            <p:cNvPr id="5" name="Picture 4" descr="wedam_figure1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1417638"/>
              <a:ext cx="7246499" cy="43357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90600" y="5753346"/>
              <a:ext cx="724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NCEP NAM 72-h forecasts (white), analyses (black), slp errors (black numbers) valid on 0000 UTC 24 December 2006.</a:t>
              </a:r>
              <a:endParaRPr lang="en-US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00200" y="1368611"/>
            <a:ext cx="6096000" cy="5031066"/>
            <a:chOff x="1600200" y="1368611"/>
            <a:chExt cx="6096000" cy="5031066"/>
          </a:xfrm>
        </p:grpSpPr>
        <p:pic>
          <p:nvPicPr>
            <p:cNvPr id="7" name="Picture 3" descr="08122912_GFSSUMSC_crop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0200" y="1368611"/>
              <a:ext cx="6096000" cy="4384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600200" y="5753346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NCEP GFS 72-h forecast (cyan) and slp errors (black numbers) valid  1200 UTC 1 January 2009</a:t>
              </a:r>
              <a:endParaRPr lang="en-US" dirty="0">
                <a:solidFill>
                  <a:srgbClr val="1F497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760F20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Document the </a:t>
            </a:r>
            <a:r>
              <a:rPr lang="en-US" dirty="0" smtClean="0">
                <a:solidFill>
                  <a:srgbClr val="760F20"/>
                </a:solidFill>
              </a:rPr>
              <a:t>frequency and magnitude </a:t>
            </a:r>
            <a:r>
              <a:rPr lang="en-US" dirty="0" smtClean="0">
                <a:solidFill>
                  <a:srgbClr val="1F497D"/>
                </a:solidFill>
              </a:rPr>
              <a:t>of sea level pressure </a:t>
            </a:r>
            <a:r>
              <a:rPr lang="en-US" dirty="0" smtClean="0">
                <a:solidFill>
                  <a:srgbClr val="760F20"/>
                </a:solidFill>
              </a:rPr>
              <a:t>forecast </a:t>
            </a:r>
            <a:r>
              <a:rPr lang="en-US" dirty="0" smtClean="0">
                <a:solidFill>
                  <a:srgbClr val="760F20"/>
                </a:solidFill>
              </a:rPr>
              <a:t>errors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Compare </a:t>
            </a:r>
            <a:r>
              <a:rPr lang="en-US" dirty="0" smtClean="0">
                <a:solidFill>
                  <a:srgbClr val="1F497D"/>
                </a:solidFill>
              </a:rPr>
              <a:t>the accuracy of </a:t>
            </a:r>
            <a:r>
              <a:rPr lang="en-US" dirty="0" smtClean="0">
                <a:solidFill>
                  <a:srgbClr val="760F20"/>
                </a:solidFill>
              </a:rPr>
              <a:t>several operational</a:t>
            </a:r>
            <a:r>
              <a:rPr lang="en-US" dirty="0" smtClean="0">
                <a:solidFill>
                  <a:srgbClr val="760F20"/>
                </a:solidFill>
              </a:rPr>
              <a:t> (deterministic) </a:t>
            </a:r>
            <a:r>
              <a:rPr lang="en-US" dirty="0" smtClean="0">
                <a:solidFill>
                  <a:srgbClr val="1F497D"/>
                </a:solidFill>
              </a:rPr>
              <a:t>numerical </a:t>
            </a:r>
            <a:r>
              <a:rPr lang="en-US" dirty="0" smtClean="0">
                <a:solidFill>
                  <a:srgbClr val="760F20"/>
                </a:solidFill>
              </a:rPr>
              <a:t>model</a:t>
            </a:r>
            <a:r>
              <a:rPr lang="en-US" dirty="0" smtClean="0">
                <a:solidFill>
                  <a:srgbClr val="1F497D"/>
                </a:solidFill>
              </a:rPr>
              <a:t> systems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Compare the accuracy of forecasts along the </a:t>
            </a:r>
            <a:r>
              <a:rPr lang="en-US" dirty="0" smtClean="0">
                <a:solidFill>
                  <a:srgbClr val="760F20"/>
                </a:solidFill>
              </a:rPr>
              <a:t>East</a:t>
            </a:r>
            <a:r>
              <a:rPr lang="en-US" dirty="0" smtClean="0">
                <a:solidFill>
                  <a:srgbClr val="1F497D"/>
                </a:solidFill>
              </a:rPr>
              <a:t> and </a:t>
            </a:r>
            <a:r>
              <a:rPr lang="en-US" dirty="0" smtClean="0">
                <a:solidFill>
                  <a:srgbClr val="760F20"/>
                </a:solidFill>
              </a:rPr>
              <a:t>West</a:t>
            </a:r>
            <a:r>
              <a:rPr lang="en-US" dirty="0" smtClean="0">
                <a:solidFill>
                  <a:srgbClr val="1F497D"/>
                </a:solidFill>
              </a:rPr>
              <a:t> Coasts of the US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Examine preliminary results from the past winter (</a:t>
            </a:r>
            <a:r>
              <a:rPr lang="en-US" dirty="0" smtClean="0">
                <a:solidFill>
                  <a:srgbClr val="760F20"/>
                </a:solidFill>
              </a:rPr>
              <a:t>2008 – 2009</a:t>
            </a:r>
            <a:r>
              <a:rPr lang="en-US" dirty="0" smtClean="0">
                <a:solidFill>
                  <a:srgbClr val="1F497D"/>
                </a:solidFill>
              </a:rPr>
              <a:t>)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Methods -- Observations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Used </a:t>
            </a:r>
            <a:r>
              <a:rPr lang="en-US" dirty="0" smtClean="0">
                <a:solidFill>
                  <a:srgbClr val="760F20"/>
                </a:solidFill>
              </a:rPr>
              <a:t>buoys</a:t>
            </a:r>
            <a:r>
              <a:rPr lang="en-US" dirty="0" smtClean="0">
                <a:solidFill>
                  <a:srgbClr val="1F497D"/>
                </a:solidFill>
              </a:rPr>
              <a:t> and </a:t>
            </a:r>
            <a:r>
              <a:rPr lang="en-US" dirty="0" err="1" smtClean="0">
                <a:solidFill>
                  <a:srgbClr val="1F497D"/>
                </a:solidFill>
              </a:rPr>
              <a:t>c</a:t>
            </a:r>
            <a:r>
              <a:rPr lang="en-US" dirty="0" smtClean="0">
                <a:solidFill>
                  <a:srgbClr val="1F497D"/>
                </a:solidFill>
              </a:rPr>
              <a:t>-man observations along the east and west coast.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Observed SLP variance was calculated and west and east coast </a:t>
            </a:r>
            <a:r>
              <a:rPr lang="en-US" dirty="0" smtClean="0">
                <a:solidFill>
                  <a:srgbClr val="760F20"/>
                </a:solidFill>
              </a:rPr>
              <a:t>buoys were matched </a:t>
            </a:r>
            <a:r>
              <a:rPr lang="en-US" dirty="0" smtClean="0">
                <a:solidFill>
                  <a:srgbClr val="1F497D"/>
                </a:solidFill>
              </a:rPr>
              <a:t>if they had the </a:t>
            </a:r>
            <a:r>
              <a:rPr lang="en-US" dirty="0" smtClean="0">
                <a:solidFill>
                  <a:srgbClr val="760F20"/>
                </a:solidFill>
              </a:rPr>
              <a:t>same 30-day variance </a:t>
            </a:r>
            <a:r>
              <a:rPr lang="en-US" dirty="0" smtClean="0">
                <a:solidFill>
                  <a:srgbClr val="1F497D"/>
                </a:solidFill>
              </a:rPr>
              <a:t>– 11 pairs total 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For each model and forecast hour, an average error (</a:t>
            </a:r>
            <a:r>
              <a:rPr lang="en-US" dirty="0" smtClean="0">
                <a:solidFill>
                  <a:srgbClr val="760F20"/>
                </a:solidFill>
              </a:rPr>
              <a:t>Coastal Mean Absolute Error</a:t>
            </a:r>
            <a:r>
              <a:rPr lang="en-US" dirty="0" smtClean="0">
                <a:solidFill>
                  <a:srgbClr val="1F497D"/>
                </a:solidFill>
              </a:rPr>
              <a:t>, CAE) was calculated for every forecast cycle.  These CAE’s were then averaged for each month.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Also calculated the </a:t>
            </a:r>
            <a:r>
              <a:rPr lang="en-US" dirty="0" smtClean="0">
                <a:solidFill>
                  <a:srgbClr val="760F20"/>
                </a:solidFill>
              </a:rPr>
              <a:t>large-error frequency </a:t>
            </a:r>
            <a:r>
              <a:rPr lang="en-US" dirty="0" smtClean="0">
                <a:solidFill>
                  <a:srgbClr val="1F497D"/>
                </a:solidFill>
              </a:rPr>
              <a:t>(number of forecasts exceeding a large-error criteria)</a:t>
            </a:r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dam_figure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97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61366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60F20"/>
                </a:solidFill>
              </a:rPr>
              <a:t>Buoys matched by variance</a:t>
            </a:r>
            <a:endParaRPr lang="en-US" dirty="0">
              <a:solidFill>
                <a:srgbClr val="760F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60F20"/>
                </a:solidFill>
              </a:rPr>
              <a:t>Compare results for the ECMWF, CMC-GEM and NCEP GFS and NAM models for three winter seasons:  Nov</a:t>
            </a:r>
            <a:r>
              <a:rPr lang="en-US" dirty="0" smtClean="0">
                <a:solidFill>
                  <a:srgbClr val="760F20"/>
                </a:solidFill>
              </a:rPr>
              <a:t> 2005– </a:t>
            </a:r>
            <a:r>
              <a:rPr lang="en-US" dirty="0" smtClean="0">
                <a:solidFill>
                  <a:srgbClr val="760F20"/>
                </a:solidFill>
              </a:rPr>
              <a:t>Mar </a:t>
            </a:r>
            <a:r>
              <a:rPr lang="en-US" dirty="0" smtClean="0">
                <a:solidFill>
                  <a:srgbClr val="760F20"/>
                </a:solidFill>
              </a:rPr>
              <a:t>2006, Nov 2006 – Mar 2007, Nov 2007 </a:t>
            </a:r>
            <a:r>
              <a:rPr lang="en-US" dirty="0" smtClean="0">
                <a:solidFill>
                  <a:srgbClr val="760F20"/>
                </a:solidFill>
              </a:rPr>
              <a:t>–</a:t>
            </a:r>
            <a:r>
              <a:rPr lang="en-US" dirty="0" smtClean="0">
                <a:solidFill>
                  <a:srgbClr val="760F20"/>
                </a:solidFill>
              </a:rPr>
              <a:t> Mar 2008</a:t>
            </a:r>
            <a:r>
              <a:rPr lang="en-US" dirty="0" smtClean="0">
                <a:solidFill>
                  <a:srgbClr val="760F20"/>
                </a:solidFill>
              </a:rPr>
              <a:t>.</a:t>
            </a:r>
            <a:endParaRPr lang="en-US" dirty="0">
              <a:solidFill>
                <a:srgbClr val="760F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E_wes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112"/>
            <a:ext cx="9144000" cy="40797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81200" y="5181600"/>
            <a:ext cx="5943600" cy="1210618"/>
            <a:chOff x="1981200" y="5181600"/>
            <a:chExt cx="5943600" cy="1210618"/>
          </a:xfrm>
        </p:grpSpPr>
        <p:cxnSp>
          <p:nvCxnSpPr>
            <p:cNvPr id="5" name="Straight Arrow Connector 4"/>
            <p:cNvCxnSpPr/>
            <p:nvPr/>
          </p:nvCxnSpPr>
          <p:spPr>
            <a:xfrm rot="16200000" flipV="1">
              <a:off x="1943100" y="5219700"/>
              <a:ext cx="762000" cy="68580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7086600" y="5181600"/>
              <a:ext cx="838200" cy="762000"/>
            </a:xfrm>
            <a:prstGeom prst="straightConnector1">
              <a:avLst/>
            </a:prstGeom>
            <a:ln w="19050" cap="flat" cmpd="sng" algn="ctr">
              <a:solidFill>
                <a:srgbClr val="3A95F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667000" y="5468888"/>
              <a:ext cx="464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ECMWF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/>
                <a:t>has smaller errors than other models for most months</a:t>
              </a:r>
              <a:r>
                <a:rPr lang="en-US" b="1" dirty="0" smtClean="0">
                  <a:solidFill>
                    <a:srgbClr val="3F999A"/>
                  </a:solidFill>
                </a:rPr>
                <a:t>.  </a:t>
              </a:r>
              <a:r>
                <a:rPr lang="en-US" b="1" dirty="0" smtClean="0">
                  <a:solidFill>
                    <a:srgbClr val="3A95FC"/>
                  </a:solidFill>
                </a:rPr>
                <a:t>NAM</a:t>
              </a:r>
              <a:r>
                <a:rPr lang="en-US" b="1" dirty="0" smtClean="0">
                  <a:solidFill>
                    <a:srgbClr val="3F999A"/>
                  </a:solidFill>
                </a:rPr>
                <a:t> </a:t>
              </a:r>
              <a:r>
                <a:rPr lang="en-US" dirty="0" smtClean="0"/>
                <a:t>has larger errors than other models for most months and forecast hrs.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9200" y="381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Coastal Mean Absolute Error for all models,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forecast hours and both coasts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656805" y="1677194"/>
            <a:ext cx="3201195" cy="3505200"/>
            <a:chOff x="3656805" y="1677194"/>
            <a:chExt cx="3201195" cy="3505200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>
              <a:off x="3657600" y="2667000"/>
              <a:ext cx="381000" cy="304800"/>
            </a:xfrm>
            <a:prstGeom prst="straightConnector1">
              <a:avLst/>
            </a:prstGeom>
            <a:ln w="19050" cap="flat" cmpd="sng" algn="ctr">
              <a:solidFill>
                <a:srgbClr val="3A95F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038600" y="2787135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A95FC"/>
                  </a:solidFill>
                </a:rPr>
                <a:t>NAM upgrade to WRF-NMM</a:t>
              </a:r>
              <a:endParaRPr lang="en-US" dirty="0">
                <a:solidFill>
                  <a:srgbClr val="3A95FC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1904999" y="3429000"/>
              <a:ext cx="3505200" cy="1588"/>
            </a:xfrm>
            <a:prstGeom prst="line">
              <a:avLst/>
            </a:prstGeom>
            <a:ln>
              <a:solidFill>
                <a:srgbClr val="3A95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E_eas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112"/>
            <a:ext cx="9144000" cy="4079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46888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60F20"/>
                </a:solidFill>
              </a:rPr>
              <a:t>East Coast errors smaller than West Coast</a:t>
            </a:r>
            <a:r>
              <a:rPr lang="en-US" dirty="0" smtClean="0"/>
              <a:t> errors for all months and forecast hours</a:t>
            </a:r>
            <a:endParaRPr lang="en-US" dirty="0"/>
          </a:p>
        </p:txBody>
      </p:sp>
      <p:pic>
        <p:nvPicPr>
          <p:cNvPr id="5" name="Picture 4" descr="CAE_diff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9112"/>
            <a:ext cx="9144000" cy="4079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81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Coastal Mean Absolute Error for all models,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forecast hours and both coasts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66700"/>
            <a:ext cx="749935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  <a:t>Histograms of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  <a:t> f48 Errors </a:t>
            </a:r>
            <a:endParaRPr lang="en-US" sz="3200" dirty="0">
              <a:solidFill>
                <a:schemeClr val="tx2">
                  <a:satMod val="13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35100" y="990600"/>
            <a:ext cx="7499350" cy="5257800"/>
          </a:xfrm>
        </p:spPr>
        <p:txBody>
          <a:bodyPr/>
          <a:lstStyle/>
          <a:p>
            <a:pPr eaLnBrk="1" hangingPunct="1">
              <a:buNone/>
            </a:pPr>
            <a:endParaRPr lang="en-US" sz="2400" dirty="0" smtClean="0"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17412" name="Picture 3" descr="histo_ecmwf_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505200"/>
            <a:ext cx="63246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isto_nam_col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rgeError_wes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112"/>
            <a:ext cx="9144000" cy="4079776"/>
          </a:xfrm>
          <a:prstGeom prst="rect">
            <a:avLst/>
          </a:prstGeom>
        </p:spPr>
      </p:pic>
      <p:pic>
        <p:nvPicPr>
          <p:cNvPr id="9" name="Picture 8" descr="LargeError_eas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9112"/>
            <a:ext cx="9144000" cy="40797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Frequency of Large Errors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611868"/>
            <a:ext cx="838200" cy="2796064"/>
            <a:chOff x="304800" y="1611868"/>
            <a:chExt cx="838200" cy="2796064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16118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60F20"/>
                  </a:solidFill>
                </a:rPr>
                <a:t>&gt;3hPa</a:t>
              </a:r>
              <a:endParaRPr lang="en-US" dirty="0">
                <a:solidFill>
                  <a:srgbClr val="760F2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2895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60F20"/>
                  </a:solidFill>
                </a:rPr>
                <a:t>&gt;5hPa</a:t>
              </a:r>
              <a:endParaRPr lang="en-US" dirty="0">
                <a:solidFill>
                  <a:srgbClr val="760F2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4038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60F20"/>
                  </a:solidFill>
                </a:rPr>
                <a:t>&gt;7hPa</a:t>
              </a:r>
              <a:endParaRPr lang="en-US" dirty="0">
                <a:solidFill>
                  <a:srgbClr val="760F2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546888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7375E"/>
                </a:solidFill>
              </a:rPr>
              <a:t>Same conclusions apply:  </a:t>
            </a:r>
            <a:r>
              <a:rPr lang="en-US" dirty="0" smtClean="0">
                <a:solidFill>
                  <a:srgbClr val="FF0000"/>
                </a:solidFill>
              </a:rPr>
              <a:t>ECMWF smallest</a:t>
            </a:r>
            <a:r>
              <a:rPr lang="en-US" dirty="0" smtClean="0">
                <a:solidFill>
                  <a:srgbClr val="17375E"/>
                </a:solidFill>
              </a:rPr>
              <a:t> frequency and </a:t>
            </a:r>
            <a:r>
              <a:rPr lang="en-US" dirty="0" smtClean="0">
                <a:solidFill>
                  <a:srgbClr val="0000FF"/>
                </a:solidFill>
              </a:rPr>
              <a:t>NAM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the largest </a:t>
            </a:r>
            <a:r>
              <a:rPr lang="en-US" dirty="0" smtClean="0">
                <a:solidFill>
                  <a:srgbClr val="17375E"/>
                </a:solidFill>
              </a:rPr>
              <a:t>frequency of large errors, East Coast smaller frequency of large errors than West Coast for all models and forecast hours.</a:t>
            </a:r>
            <a:endParaRPr lang="en-US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577</Words>
  <Application>Microsoft Macintosh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NCEP Model Comparisons over the East and West Coast of the US</vt:lpstr>
      <vt:lpstr>Large Short-term forecast errors can still occur despite recent model improvements</vt:lpstr>
      <vt:lpstr>Goals</vt:lpstr>
      <vt:lpstr>Methods -- Observations</vt:lpstr>
      <vt:lpstr>Slide 5</vt:lpstr>
      <vt:lpstr>Slide 6</vt:lpstr>
      <vt:lpstr>Slide 7</vt:lpstr>
      <vt:lpstr>Histograms of f48 Errors </vt:lpstr>
      <vt:lpstr>Frequency of Large Errors</vt:lpstr>
      <vt:lpstr>Have any models shown improvement over the course of the study?</vt:lpstr>
      <vt:lpstr>Did the data assimilation upgrade in Dec 2008 improve forecasts of SLP for the NAM?</vt:lpstr>
      <vt:lpstr>Summary</vt:lpstr>
      <vt:lpstr>Slide 13</vt:lpstr>
      <vt:lpstr>Slide 14</vt:lpstr>
      <vt:lpstr>Slide 15</vt:lpstr>
      <vt:lpstr>Slide 16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NCEP Model Comparisons over the East and West Coast of the US</dc:title>
  <dc:creator>Lynn McMurdie</dc:creator>
  <cp:lastModifiedBy>Lynn McMurdie</cp:lastModifiedBy>
  <cp:revision>8</cp:revision>
  <dcterms:created xsi:type="dcterms:W3CDTF">2009-05-27T17:45:36Z</dcterms:created>
  <dcterms:modified xsi:type="dcterms:W3CDTF">2009-05-27T20:09:15Z</dcterms:modified>
</cp:coreProperties>
</file>