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256" r:id="rId2"/>
    <p:sldId id="271" r:id="rId3"/>
    <p:sldId id="280" r:id="rId4"/>
    <p:sldId id="281" r:id="rId5"/>
    <p:sldId id="279" r:id="rId6"/>
    <p:sldId id="441" r:id="rId7"/>
    <p:sldId id="438" r:id="rId8"/>
    <p:sldId id="437" r:id="rId9"/>
    <p:sldId id="440" r:id="rId10"/>
    <p:sldId id="355" r:id="rId11"/>
    <p:sldId id="439" r:id="rId12"/>
    <p:sldId id="274" r:id="rId13"/>
    <p:sldId id="354" r:id="rId14"/>
    <p:sldId id="356" r:id="rId15"/>
    <p:sldId id="443" r:id="rId16"/>
    <p:sldId id="442" r:id="rId17"/>
    <p:sldId id="444" r:id="rId18"/>
    <p:sldId id="445" r:id="rId19"/>
    <p:sldId id="357" r:id="rId20"/>
    <p:sldId id="435" r:id="rId21"/>
    <p:sldId id="360" r:id="rId22"/>
    <p:sldId id="286" r:id="rId23"/>
    <p:sldId id="436" r:id="rId24"/>
    <p:sldId id="447" r:id="rId25"/>
    <p:sldId id="429" r:id="rId26"/>
    <p:sldId id="431" r:id="rId27"/>
    <p:sldId id="290" r:id="rId28"/>
    <p:sldId id="448" r:id="rId29"/>
    <p:sldId id="291" r:id="rId30"/>
    <p:sldId id="413" r:id="rId31"/>
    <p:sldId id="412" r:id="rId32"/>
    <p:sldId id="432" r:id="rId33"/>
    <p:sldId id="414" r:id="rId34"/>
    <p:sldId id="415" r:id="rId35"/>
    <p:sldId id="418" r:id="rId36"/>
    <p:sldId id="358" r:id="rId37"/>
    <p:sldId id="298" r:id="rId38"/>
    <p:sldId id="361" r:id="rId39"/>
    <p:sldId id="363" r:id="rId40"/>
    <p:sldId id="299" r:id="rId41"/>
    <p:sldId id="301" r:id="rId42"/>
    <p:sldId id="302" r:id="rId43"/>
    <p:sldId id="394" r:id="rId44"/>
    <p:sldId id="395" r:id="rId45"/>
    <p:sldId id="396" r:id="rId46"/>
    <p:sldId id="397" r:id="rId47"/>
    <p:sldId id="277" r:id="rId48"/>
    <p:sldId id="278" r:id="rId49"/>
    <p:sldId id="449" r:id="rId50"/>
    <p:sldId id="450" r:id="rId51"/>
    <p:sldId id="451" r:id="rId52"/>
    <p:sldId id="282" r:id="rId53"/>
    <p:sldId id="398" r:id="rId54"/>
    <p:sldId id="399" r:id="rId55"/>
    <p:sldId id="410" r:id="rId56"/>
    <p:sldId id="406" r:id="rId57"/>
    <p:sldId id="409" r:id="rId58"/>
    <p:sldId id="408" r:id="rId59"/>
    <p:sldId id="407" r:id="rId60"/>
    <p:sldId id="411" r:id="rId6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5549"/>
    <p:restoredTop sz="91107"/>
  </p:normalViewPr>
  <p:slideViewPr>
    <p:cSldViewPr snapToObjects="1">
      <p:cViewPr varScale="1">
        <p:scale>
          <a:sx n="84" d="100"/>
          <a:sy n="84" d="100"/>
        </p:scale>
        <p:origin x="192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47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C89B929E-5864-8D44-B9C2-3A47EDCD48B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78179" name="Rectangle 3">
            <a:extLst>
              <a:ext uri="{FF2B5EF4-FFF2-40B4-BE49-F238E27FC236}">
                <a16:creationId xmlns:a16="http://schemas.microsoft.com/office/drawing/2014/main" id="{527708FB-D067-2E46-A26E-D21B3D8FC25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47F102A-382B-9644-ABC3-330CAB61CBF9}" type="datetime1">
              <a:rPr lang="en-US" altLang="en-US"/>
              <a:pPr/>
              <a:t>12/8/21</a:t>
            </a:fld>
            <a:endParaRPr lang="en-US" altLang="en-US"/>
          </a:p>
        </p:txBody>
      </p:sp>
      <p:sp>
        <p:nvSpPr>
          <p:cNvPr id="178180" name="Rectangle 4">
            <a:extLst>
              <a:ext uri="{FF2B5EF4-FFF2-40B4-BE49-F238E27FC236}">
                <a16:creationId xmlns:a16="http://schemas.microsoft.com/office/drawing/2014/main" id="{03C65105-711D-5A41-B23D-73EDC59E1D3C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78181" name="Rectangle 5">
            <a:extLst>
              <a:ext uri="{FF2B5EF4-FFF2-40B4-BE49-F238E27FC236}">
                <a16:creationId xmlns:a16="http://schemas.microsoft.com/office/drawing/2014/main" id="{A46552BE-15DB-0641-BCFC-7EC9C31FEA6A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695EB7B-68DC-4A4A-9CBB-94D829DDBB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9697182-CCF9-8C42-9BD6-987D0B8AAB1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anose="020F050202020403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11529A-130B-3F45-9D2E-547B5BD0501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D01CED1E-6D68-DE49-AA33-20958FC04098}" type="datetime1">
              <a:rPr lang="en-US" altLang="en-US"/>
              <a:pPr/>
              <a:t>12/8/21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035A9A7-1A3A-8940-A4BB-1328A9F8147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8DA6578-058B-324C-8463-C0F5881361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7BE179-223E-7247-AC9B-BD8E8F2C918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anose="020F050202020403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DDCFD4-27FF-9242-9B69-046CD4BC2A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78C33A92-930A-E748-BCC4-2C152270F51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EFD3D3DE-F690-4D47-9DBF-36CA53305EE1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CE5220C7-4B72-A049-8897-6FA7BCF51B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>
            <a:extLst>
              <a:ext uri="{FF2B5EF4-FFF2-40B4-BE49-F238E27FC236}">
                <a16:creationId xmlns:a16="http://schemas.microsoft.com/office/drawing/2014/main" id="{83A2FBD2-2BCF-304C-9D06-9ADD376C1A2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8AE41452-5242-7B44-90FC-AF351CE9BA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5A188400-D360-9544-8847-62C93A5895E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6045B52A-53AD-D64C-A6C9-1E1CF1B4C0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>
            <a:extLst>
              <a:ext uri="{FF2B5EF4-FFF2-40B4-BE49-F238E27FC236}">
                <a16:creationId xmlns:a16="http://schemas.microsoft.com/office/drawing/2014/main" id="{7ADB0214-2AEC-4D4D-BCC9-7B0AE2959DE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994F2DED-DE21-5F4E-AA71-97AC506929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2DEC3994-694D-E445-AB7A-C8996F0422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5C329B7A-DAFF-9247-A034-6697450D36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F66EAD3A-3F79-DD4E-941E-1C23CCE352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50C7EC5A-1055-7A4B-929A-A36809B6EB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>
            <a:extLst>
              <a:ext uri="{FF2B5EF4-FFF2-40B4-BE49-F238E27FC236}">
                <a16:creationId xmlns:a16="http://schemas.microsoft.com/office/drawing/2014/main" id="{896A2A86-3E87-AD48-8E22-61A6BB186C6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1" name="Rectangle 3">
            <a:extLst>
              <a:ext uri="{FF2B5EF4-FFF2-40B4-BE49-F238E27FC236}">
                <a16:creationId xmlns:a16="http://schemas.microsoft.com/office/drawing/2014/main" id="{25A6548A-6255-BD40-B51B-9A06D9F145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6E8CAE0E-10EE-F14B-A37E-31E8437B12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AE565B63-C78B-364F-BAF1-C12C16FC58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>
            <a:extLst>
              <a:ext uri="{FF2B5EF4-FFF2-40B4-BE49-F238E27FC236}">
                <a16:creationId xmlns:a16="http://schemas.microsoft.com/office/drawing/2014/main" id="{492DDA5E-4A37-F64D-BB49-DECD3D1A903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309CBCC2-F660-9442-95B8-3E6DE09C6F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>
            <a:extLst>
              <a:ext uri="{FF2B5EF4-FFF2-40B4-BE49-F238E27FC236}">
                <a16:creationId xmlns:a16="http://schemas.microsoft.com/office/drawing/2014/main" id="{2AD377EC-EC85-2B43-9045-1AB660F7E64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39" name="Rectangle 3">
            <a:extLst>
              <a:ext uri="{FF2B5EF4-FFF2-40B4-BE49-F238E27FC236}">
                <a16:creationId xmlns:a16="http://schemas.microsoft.com/office/drawing/2014/main" id="{CBD8F8CF-07C5-D744-A476-1C0EE70EC0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1B87D07E-E79D-1F41-A944-8AA08647B1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67FC7276-D857-D540-8C62-78BFA0DEF7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>
            <a:extLst>
              <a:ext uri="{FF2B5EF4-FFF2-40B4-BE49-F238E27FC236}">
                <a16:creationId xmlns:a16="http://schemas.microsoft.com/office/drawing/2014/main" id="{B9E83FA9-8A53-1B4C-8994-BE4145377B7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69D9F8C9-3C19-824F-BB8D-E2CC0051C6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540EF057-1E4A-A54B-BF52-9A4929CD5D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2533083C-C6E7-D44F-8033-5186FEDB41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B9AF3162-6C6F-4847-A3D8-904C6B62DF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907ECD0B-EE02-DB45-9905-F32C75F2BA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>
            <a:extLst>
              <a:ext uri="{FF2B5EF4-FFF2-40B4-BE49-F238E27FC236}">
                <a16:creationId xmlns:a16="http://schemas.microsoft.com/office/drawing/2014/main" id="{17DDF98C-3A65-E34A-BECE-DA18F5DB7EB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2515" name="Rectangle 3">
            <a:extLst>
              <a:ext uri="{FF2B5EF4-FFF2-40B4-BE49-F238E27FC236}">
                <a16:creationId xmlns:a16="http://schemas.microsoft.com/office/drawing/2014/main" id="{B348E6D8-99C4-874E-8840-0093714A9A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C4B195DA-F36B-4D4A-8695-9BCE417A932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63" name="Rectangle 3">
            <a:extLst>
              <a:ext uri="{FF2B5EF4-FFF2-40B4-BE49-F238E27FC236}">
                <a16:creationId xmlns:a16="http://schemas.microsoft.com/office/drawing/2014/main" id="{DFFFA9B5-A3C2-6E48-A568-EAF91B346F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>
            <a:extLst>
              <a:ext uri="{FF2B5EF4-FFF2-40B4-BE49-F238E27FC236}">
                <a16:creationId xmlns:a16="http://schemas.microsoft.com/office/drawing/2014/main" id="{AF024E6D-7B30-3044-AE9E-A484775CD05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6611" name="Rectangle 3">
            <a:extLst>
              <a:ext uri="{FF2B5EF4-FFF2-40B4-BE49-F238E27FC236}">
                <a16:creationId xmlns:a16="http://schemas.microsoft.com/office/drawing/2014/main" id="{98F16104-81E4-D64D-AB9D-D909E24002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>
            <a:extLst>
              <a:ext uri="{FF2B5EF4-FFF2-40B4-BE49-F238E27FC236}">
                <a16:creationId xmlns:a16="http://schemas.microsoft.com/office/drawing/2014/main" id="{9E4C9124-D1E7-A449-9DE8-6F0CD1CF9F4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8659" name="Rectangle 3">
            <a:extLst>
              <a:ext uri="{FF2B5EF4-FFF2-40B4-BE49-F238E27FC236}">
                <a16:creationId xmlns:a16="http://schemas.microsoft.com/office/drawing/2014/main" id="{32000BAA-CE19-C744-8481-FE68628BF6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>
            <a:extLst>
              <a:ext uri="{FF2B5EF4-FFF2-40B4-BE49-F238E27FC236}">
                <a16:creationId xmlns:a16="http://schemas.microsoft.com/office/drawing/2014/main" id="{FD9A3B6D-10B2-B84E-A5BD-8DF6B6B4AE7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0707" name="Rectangle 3">
            <a:extLst>
              <a:ext uri="{FF2B5EF4-FFF2-40B4-BE49-F238E27FC236}">
                <a16:creationId xmlns:a16="http://schemas.microsoft.com/office/drawing/2014/main" id="{25FFE656-71B4-0347-860B-0551FC9C7D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8F24C658-4FC2-EE48-A6F4-2BB4ABBA26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F8E57F28-ADDF-C04E-AA79-BBE9FE0EDD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>
            <a:extLst>
              <a:ext uri="{FF2B5EF4-FFF2-40B4-BE49-F238E27FC236}">
                <a16:creationId xmlns:a16="http://schemas.microsoft.com/office/drawing/2014/main" id="{407AB7F3-7C6C-4241-81EB-D65943ED3BC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2755" name="Rectangle 3">
            <a:extLst>
              <a:ext uri="{FF2B5EF4-FFF2-40B4-BE49-F238E27FC236}">
                <a16:creationId xmlns:a16="http://schemas.microsoft.com/office/drawing/2014/main" id="{2035F66E-2D7F-7044-A5BF-93781D30F6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73578BE8-6F40-0146-B3CB-D023A3025A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0D46AB11-A6E9-0748-ADA0-EC4BAE4F4C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E50A50A3-F39C-8C4B-B382-7A72FE54DB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91B1E259-F346-B04D-80E6-F28699E9A8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>
            <a:extLst>
              <a:ext uri="{FF2B5EF4-FFF2-40B4-BE49-F238E27FC236}">
                <a16:creationId xmlns:a16="http://schemas.microsoft.com/office/drawing/2014/main" id="{D4B75198-698F-6E48-9985-CC50FB4EFA3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CDB3A1ED-95DB-3A4B-98D8-6988E8E907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>
            <a:extLst>
              <a:ext uri="{FF2B5EF4-FFF2-40B4-BE49-F238E27FC236}">
                <a16:creationId xmlns:a16="http://schemas.microsoft.com/office/drawing/2014/main" id="{50C1D91C-75F6-2D4B-8955-F3E7BC45D7C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144A5F1E-6D74-A347-BCFD-973FD7C6C0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>
            <a:extLst>
              <a:ext uri="{FF2B5EF4-FFF2-40B4-BE49-F238E27FC236}">
                <a16:creationId xmlns:a16="http://schemas.microsoft.com/office/drawing/2014/main" id="{8BB73EF0-5E1D-0E44-877B-1AD1018DB23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F9EF7CB8-DC74-874E-AE21-7AF8C451AA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>
            <a:extLst>
              <a:ext uri="{FF2B5EF4-FFF2-40B4-BE49-F238E27FC236}">
                <a16:creationId xmlns:a16="http://schemas.microsoft.com/office/drawing/2014/main" id="{6CD82D03-F355-284C-90AF-2C5916531D0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4D0EC306-30BB-FE44-98E5-FCDB033061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8E30B-E5C1-874A-9F1C-C5C2BEBA3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767BFA-E5D4-4D45-AB19-8106D1FC5235}" type="datetime1">
              <a:rPr lang="en-US" altLang="en-US"/>
              <a:pPr/>
              <a:t>12/8/21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E9829C-A0AA-1449-8D33-7F90549EE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99760-C214-0646-85F9-FFCEA4DCE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28DC0E-2E53-8A47-A736-AD0EFD16E7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6096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156A0-CBE2-CB4A-ACF1-B09635AA1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768779-3A48-EE48-ABB6-15FC6EFA14D6}" type="datetime1">
              <a:rPr lang="en-US" altLang="en-US"/>
              <a:pPr/>
              <a:t>12/8/21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4D4FF-EBD4-9B43-B29F-560D0F455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AC891A-BCEE-834C-A607-D1329F31D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69A68A-DBB0-B048-BF9B-155D346F96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4775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D1A76-1694-FB43-9621-20A24135E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A36A79-AD7F-9444-966D-058358370BED}" type="datetime1">
              <a:rPr lang="en-US" altLang="en-US"/>
              <a:pPr/>
              <a:t>12/8/21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4AFDF1-0CD5-4140-A4DB-A8BB2D04D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B55B2B-DC19-674F-AC2A-A45D3A8D6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5CF945-FC71-C74B-8D19-6262F97340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3201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60DD31-3D21-2B4F-A5B8-CEC704987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F287E01-1F7C-AB40-B065-0EE46A4C7840}" type="datetime1">
              <a:rPr lang="en-US" altLang="en-US"/>
              <a:pPr/>
              <a:t>12/8/21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C6C467-C2A4-594A-A81F-04FF08B44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DEB7D-4BEB-DA49-B4D4-3D06F9D31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2248A0-47C8-9B48-965E-2179B59710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8285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A1897-A002-184F-989F-8ECBAB115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4456CD3-808A-3E4F-B10A-CF6591912AA3}" type="datetime1">
              <a:rPr lang="en-US" altLang="en-US"/>
              <a:pPr/>
              <a:t>12/8/21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FAFE9B-9A15-FA4E-89E4-0E67A4FE3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F326C-4C59-0040-84B4-80ED5B001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5A9518-0F7C-D742-A31E-F26BE892DC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0741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CA755AE-E274-3C40-89DA-3622579C4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E5B2A6F-2011-8949-AD3B-F98E10BD2613}" type="datetime1">
              <a:rPr lang="en-US" altLang="en-US"/>
              <a:pPr/>
              <a:t>12/8/21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6DB7902-B4F5-A443-8882-18D51751A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BD1B4C0-034F-9C41-849C-6798C1B7F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DB63AB-38BD-9945-9DB0-A77385FFD3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5135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3F4A087-8491-4F46-9B0E-D8CACB074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2F7AD42-A9F8-3B4A-8E46-222764E72804}" type="datetime1">
              <a:rPr lang="en-US" altLang="en-US"/>
              <a:pPr/>
              <a:t>12/8/21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066D0D5-C794-8642-80B9-7704F6719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F7F63FB-2282-1446-9A74-561DFD6A9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993549-EC08-AF46-B365-A51E6732AE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7426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8EBF3D3-15F9-F746-91E9-09FBFCF12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F4C66B1-D23A-5340-A23D-1971E0D680D5}" type="datetime1">
              <a:rPr lang="en-US" altLang="en-US"/>
              <a:pPr/>
              <a:t>12/8/21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B503E5E-4816-3343-8A30-69E29D134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5CDC96D-FE63-364B-A9E5-B75C6486A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3BA0F-338F-5A4A-85C4-85D83158D5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0055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1A001D3-17D7-8545-824E-552C5657A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9B6F2C8-830E-8046-95B2-644CD6B68F93}" type="datetime1">
              <a:rPr lang="en-US" altLang="en-US"/>
              <a:pPr/>
              <a:t>12/8/21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8D6889-3FD1-504B-B2FB-273945FFD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41823F5-9277-8A42-8F13-4DD286054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BA60C1-A8D4-C840-8387-15E7A5940E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0701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B70E7EB-DF18-354B-9526-790691B70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FE966C8-62B9-E847-A52C-23A41F128DA4}" type="datetime1">
              <a:rPr lang="en-US" altLang="en-US"/>
              <a:pPr/>
              <a:t>12/8/21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0DC1FB9-3DD2-2F42-9F64-7D551FC9C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4D28F28-16B4-1C42-A9F2-946CE7321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E47D14-DB0C-2747-941A-E8E6A5910A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3557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357BC88-3CEC-A543-AA6B-CCE543F0B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C3E59C-E055-ED46-8CC8-3D000E5981AE}" type="datetime1">
              <a:rPr lang="en-US" altLang="en-US"/>
              <a:pPr/>
              <a:t>12/8/21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F7728DD-B234-CB4F-8F77-1E49FB128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A7DF90F-5862-7648-B140-2E61F1D9D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43F6E3-79E2-5D41-9BFB-DDB629A6AC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9516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62C5F78-DB74-1849-A4FB-A7EC99E7C78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8794685-8459-4A4B-92C6-9E6D66F20C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ADFF4D-596E-454F-B951-2FA74DEF1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16480250-B710-B34F-B4D4-D5FE53F6FDAA}" type="datetime1">
              <a:rPr lang="en-US" altLang="en-US"/>
              <a:pPr/>
              <a:t>12/8/21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03C19-C85A-3741-B091-60FE8003C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D32024-5241-3A4D-B0C7-4F4C4A0E91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9C0D40D6-E2A5-8C42-91C5-E70D64E48ED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anose="020B0600070205080204" pitchFamily="34" charset="-128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0.png"/><Relationship Id="rId4" Type="http://schemas.openxmlformats.org/officeDocument/2006/relationships/oleObject" Target="../embeddings/oleObject1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2.png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09719F29-1F4A-5E42-9234-C4349F2BE7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228600"/>
            <a:ext cx="7086600" cy="1676400"/>
          </a:xfrm>
        </p:spPr>
        <p:txBody>
          <a:bodyPr/>
          <a:lstStyle/>
          <a:p>
            <a:r>
              <a:rPr lang="en-US" altLang="en-US" dirty="0"/>
              <a:t>Northwest Weather 101</a:t>
            </a:r>
            <a:endParaRPr lang="en-US" alt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3E62E8-D54B-F346-9E98-4ACFFD098B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4953000"/>
            <a:ext cx="7848600" cy="16383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en-US" sz="2500" b="1">
                <a:solidFill>
                  <a:schemeClr val="tx1"/>
                </a:solidFill>
              </a:rPr>
              <a:t>Cliff Mass</a:t>
            </a:r>
          </a:p>
          <a:p>
            <a:pPr>
              <a:lnSpc>
                <a:spcPct val="80000"/>
              </a:lnSpc>
            </a:pPr>
            <a:r>
              <a:rPr lang="en-US" altLang="en-US" sz="2500" b="1">
                <a:solidFill>
                  <a:schemeClr val="tx1"/>
                </a:solidFill>
              </a:rPr>
              <a:t>University of Washington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>
            <a:extLst>
              <a:ext uri="{FF2B5EF4-FFF2-40B4-BE49-F238E27FC236}">
                <a16:creationId xmlns:a16="http://schemas.microsoft.com/office/drawing/2014/main" id="{233555BB-732F-CC4A-A02F-DFF9AB2ED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066800"/>
            <a:ext cx="3231292" cy="3230562"/>
          </a:xfrm>
        </p:spPr>
        <p:txBody>
          <a:bodyPr/>
          <a:lstStyle/>
          <a:p>
            <a:r>
              <a:rPr lang="en-US" altLang="en-US" sz="4000" dirty="0"/>
              <a:t>Extraordinary Precipitation Contrasts</a:t>
            </a:r>
          </a:p>
        </p:txBody>
      </p:sp>
      <p:pic>
        <p:nvPicPr>
          <p:cNvPr id="38915" name="Content Placeholder 4" descr="Figure2.6.jpg">
            <a:extLst>
              <a:ext uri="{FF2B5EF4-FFF2-40B4-BE49-F238E27FC236}">
                <a16:creationId xmlns:a16="http://schemas.microsoft.com/office/drawing/2014/main" id="{CE2C59BF-F611-E742-9F52-018892DB9E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29"/>
          <a:stretch>
            <a:fillRect/>
          </a:stretch>
        </p:blipFill>
        <p:spPr>
          <a:xfrm>
            <a:off x="3079750" y="152400"/>
            <a:ext cx="5683250" cy="5334000"/>
          </a:xfrm>
        </p:spPr>
      </p:pic>
      <p:pic>
        <p:nvPicPr>
          <p:cNvPr id="38916" name="Picture 5" descr="Figure2.6.jpg">
            <a:extLst>
              <a:ext uri="{FF2B5EF4-FFF2-40B4-BE49-F238E27FC236}">
                <a16:creationId xmlns:a16="http://schemas.microsoft.com/office/drawing/2014/main" id="{05D7786E-57F3-F348-AE20-23BB93FACF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15"/>
          <a:stretch>
            <a:fillRect/>
          </a:stretch>
        </p:blipFill>
        <p:spPr bwMode="auto">
          <a:xfrm>
            <a:off x="3276600" y="5591060"/>
            <a:ext cx="5486400" cy="1266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6F34B-4309-8D4C-A9AC-57B90C5CB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CFBAEA-C6A8-E548-94F0-C24DBD0761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1726" y="152400"/>
            <a:ext cx="5145564" cy="6629400"/>
          </a:xfrm>
        </p:spPr>
      </p:pic>
    </p:spTree>
    <p:extLst>
      <p:ext uri="{BB962C8B-B14F-4D97-AF65-F5344CB8AC3E}">
        <p14:creationId xmlns:p14="http://schemas.microsoft.com/office/powerpoint/2010/main" val="2446453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>
            <a:extLst>
              <a:ext uri="{FF2B5EF4-FFF2-40B4-BE49-F238E27FC236}">
                <a16:creationId xmlns:a16="http://schemas.microsoft.com/office/drawing/2014/main" id="{B7A3A5BD-9312-214C-83BD-3DAA3E9C4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21" y="342900"/>
            <a:ext cx="6096000" cy="1143000"/>
          </a:xfrm>
        </p:spPr>
        <p:txBody>
          <a:bodyPr/>
          <a:lstStyle/>
          <a:p>
            <a:r>
              <a:rPr lang="en-US" altLang="en-US" sz="3600" b="1" dirty="0" err="1">
                <a:solidFill>
                  <a:schemeClr val="tx2"/>
                </a:solidFill>
              </a:rPr>
              <a:t>Rainshadows</a:t>
            </a:r>
            <a:r>
              <a:rPr lang="en-US" altLang="en-US" sz="3600" b="1" dirty="0">
                <a:solidFill>
                  <a:schemeClr val="tx2"/>
                </a:solidFill>
              </a:rPr>
              <a:t> are as important as windward enhancement</a:t>
            </a:r>
          </a:p>
        </p:txBody>
      </p:sp>
      <p:sp>
        <p:nvSpPr>
          <p:cNvPr id="36867" name="Content Placeholder 2">
            <a:extLst>
              <a:ext uri="{FF2B5EF4-FFF2-40B4-BE49-F238E27FC236}">
                <a16:creationId xmlns:a16="http://schemas.microsoft.com/office/drawing/2014/main" id="{8E36F1AF-AC83-E24B-AE5D-481B992D8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3581400"/>
          </a:xfrm>
        </p:spPr>
        <p:txBody>
          <a:bodyPr/>
          <a:lstStyle/>
          <a:p>
            <a:r>
              <a:rPr lang="en-US" altLang="en-US" dirty="0"/>
              <a:t>The result is huge precipitation contrasts…some of the largest in the nation.</a:t>
            </a:r>
          </a:p>
          <a:p>
            <a:r>
              <a:rPr lang="en-US" altLang="en-US" dirty="0"/>
              <a:t>Substantial variations in solar radiation as well</a:t>
            </a:r>
          </a:p>
        </p:txBody>
      </p:sp>
      <p:pic>
        <p:nvPicPr>
          <p:cNvPr id="36868" name="Picture 3" descr="Golf_Umbrella.jpg">
            <a:extLst>
              <a:ext uri="{FF2B5EF4-FFF2-40B4-BE49-F238E27FC236}">
                <a16:creationId xmlns:a16="http://schemas.microsoft.com/office/drawing/2014/main" id="{59E578E0-019C-8942-8C2C-923271E965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52400"/>
            <a:ext cx="20193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Documents and Settings\Cliff Mass\Desktop\2.13windward.jpg">
            <a:extLst>
              <a:ext uri="{FF2B5EF4-FFF2-40B4-BE49-F238E27FC236}">
                <a16:creationId xmlns:a16="http://schemas.microsoft.com/office/drawing/2014/main" id="{9F19CD1F-2585-E748-A77D-552DFBAAE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471" y="3924300"/>
            <a:ext cx="4420220" cy="239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id="{5BA9988F-A870-F047-A781-94A66D4FA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Sequim:  Irrigation Needed, Cacti</a:t>
            </a:r>
          </a:p>
        </p:txBody>
      </p:sp>
      <p:pic>
        <p:nvPicPr>
          <p:cNvPr id="37891" name="Content Placeholder 3" descr="Figure10.2.jpg">
            <a:extLst>
              <a:ext uri="{FF2B5EF4-FFF2-40B4-BE49-F238E27FC236}">
                <a16:creationId xmlns:a16="http://schemas.microsoft.com/office/drawing/2014/main" id="{C4075FD7-65FA-304C-90FB-28FD039104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00" r="-9500"/>
          <a:stretch>
            <a:fillRect/>
          </a:stretch>
        </p:blipFill>
        <p:spPr>
          <a:xfrm>
            <a:off x="-228600" y="1417638"/>
            <a:ext cx="6427788" cy="3535362"/>
          </a:xfrm>
        </p:spPr>
      </p:pic>
      <p:pic>
        <p:nvPicPr>
          <p:cNvPr id="37892" name="Picture 4" descr="Figure10.1a.jpg">
            <a:extLst>
              <a:ext uri="{FF2B5EF4-FFF2-40B4-BE49-F238E27FC236}">
                <a16:creationId xmlns:a16="http://schemas.microsoft.com/office/drawing/2014/main" id="{6435D49C-0775-D341-9D6A-D482D8BD65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488" y="1676400"/>
            <a:ext cx="3516312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 descr="Figure10.1b.jpg">
            <a:extLst>
              <a:ext uri="{FF2B5EF4-FFF2-40B4-BE49-F238E27FC236}">
                <a16:creationId xmlns:a16="http://schemas.microsoft.com/office/drawing/2014/main" id="{F89BFFD0-909A-B145-B213-68163E59BB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178300"/>
            <a:ext cx="38481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>
            <a:extLst>
              <a:ext uri="{FF2B5EF4-FFF2-40B4-BE49-F238E27FC236}">
                <a16:creationId xmlns:a16="http://schemas.microsoft.com/office/drawing/2014/main" id="{534F75F3-C4C7-9347-BB32-BF8F82A1D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Annual Precipitation</a:t>
            </a:r>
          </a:p>
        </p:txBody>
      </p:sp>
      <p:sp>
        <p:nvSpPr>
          <p:cNvPr id="43011" name="Content Placeholder 2">
            <a:extLst>
              <a:ext uri="{FF2B5EF4-FFF2-40B4-BE49-F238E27FC236}">
                <a16:creationId xmlns:a16="http://schemas.microsoft.com/office/drawing/2014/main" id="{77A88E2E-4C83-6741-92DE-7565A088F9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Sequim:  15.97 inches</a:t>
            </a:r>
          </a:p>
          <a:p>
            <a:r>
              <a:rPr lang="en-US" altLang="en-US"/>
              <a:t>Los Angeles:  14.89 inches</a:t>
            </a:r>
          </a:p>
        </p:txBody>
      </p:sp>
      <p:pic>
        <p:nvPicPr>
          <p:cNvPr id="43012" name="Picture 3" descr="2479664-On_our_way_to_Downtown_LA-Los_Angeles.jpg">
            <a:extLst>
              <a:ext uri="{FF2B5EF4-FFF2-40B4-BE49-F238E27FC236}">
                <a16:creationId xmlns:a16="http://schemas.microsoft.com/office/drawing/2014/main" id="{A0DA1BCC-49EE-3342-9911-E01B37305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048000"/>
            <a:ext cx="4470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FC5A7-81F9-4542-B11B-5108E9C5D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Map&#10;&#10;Description automatically generated">
            <a:extLst>
              <a:ext uri="{FF2B5EF4-FFF2-40B4-BE49-F238E27FC236}">
                <a16:creationId xmlns:a16="http://schemas.microsoft.com/office/drawing/2014/main" id="{A2BE65B2-1FDE-7B40-85CF-FD8C1A0E14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8369" y="1600200"/>
            <a:ext cx="7367261" cy="4525963"/>
          </a:xfrm>
        </p:spPr>
      </p:pic>
    </p:spTree>
    <p:extLst>
      <p:ext uri="{BB962C8B-B14F-4D97-AF65-F5344CB8AC3E}">
        <p14:creationId xmlns:p14="http://schemas.microsoft.com/office/powerpoint/2010/main" val="1346410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DDC70-1478-304B-8917-B926E8D7A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, bar chart&#10;&#10;Description automatically generated">
            <a:extLst>
              <a:ext uri="{FF2B5EF4-FFF2-40B4-BE49-F238E27FC236}">
                <a16:creationId xmlns:a16="http://schemas.microsoft.com/office/drawing/2014/main" id="{D02902E6-B519-1142-8506-1C8C9CB85A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1279" y="1219200"/>
            <a:ext cx="7515521" cy="4936331"/>
          </a:xfrm>
        </p:spPr>
      </p:pic>
    </p:spTree>
    <p:extLst>
      <p:ext uri="{BB962C8B-B14F-4D97-AF65-F5344CB8AC3E}">
        <p14:creationId xmlns:p14="http://schemas.microsoft.com/office/powerpoint/2010/main" val="19467238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45862-FEBC-714C-9880-B9DD04EF1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87680"/>
            <a:ext cx="8229600" cy="1143000"/>
          </a:xfrm>
        </p:spPr>
        <p:txBody>
          <a:bodyPr/>
          <a:lstStyle/>
          <a:p>
            <a:r>
              <a:rPr lang="en-US" dirty="0"/>
              <a:t>The Driest Location in Washington State?</a:t>
            </a:r>
          </a:p>
        </p:txBody>
      </p:sp>
      <p:pic>
        <p:nvPicPr>
          <p:cNvPr id="5" name="Content Placeholder 4" descr="Calendar&#10;&#10;Description automatically generated with low confidence">
            <a:extLst>
              <a:ext uri="{FF2B5EF4-FFF2-40B4-BE49-F238E27FC236}">
                <a16:creationId xmlns:a16="http://schemas.microsoft.com/office/drawing/2014/main" id="{CEFA765E-5D7A-574C-BAA0-EAB6972028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6130" y="1600200"/>
            <a:ext cx="4991172" cy="5029200"/>
          </a:xfrm>
        </p:spPr>
      </p:pic>
    </p:spTree>
    <p:extLst>
      <p:ext uri="{BB962C8B-B14F-4D97-AF65-F5344CB8AC3E}">
        <p14:creationId xmlns:p14="http://schemas.microsoft.com/office/powerpoint/2010/main" val="26042933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B34E0-4E76-8142-9C60-C176D67F1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A2892E9F-C1EB-F740-863C-28A2707FC8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2188" y="533400"/>
            <a:ext cx="7219901" cy="6049962"/>
          </a:xfrm>
        </p:spPr>
      </p:pic>
    </p:spTree>
    <p:extLst>
      <p:ext uri="{BB962C8B-B14F-4D97-AF65-F5344CB8AC3E}">
        <p14:creationId xmlns:p14="http://schemas.microsoft.com/office/powerpoint/2010/main" val="33597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6716C-2FDD-9943-A3DE-B961F4D06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4000" dirty="0" err="1"/>
              <a:t>Rainshadows</a:t>
            </a:r>
            <a:r>
              <a:rPr lang="en-US" altLang="en-US" sz="4000" dirty="0"/>
              <a:t> can move: depending on direction of the wind</a:t>
            </a:r>
          </a:p>
        </p:txBody>
      </p:sp>
      <p:pic>
        <p:nvPicPr>
          <p:cNvPr id="44035" name="Picture 4" descr="200811121639.gif">
            <a:extLst>
              <a:ext uri="{FF2B5EF4-FFF2-40B4-BE49-F238E27FC236}">
                <a16:creationId xmlns:a16="http://schemas.microsoft.com/office/drawing/2014/main" id="{8E801B87-A0DE-0545-8AE0-37FBBE698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4025900" cy="356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Content Placeholder 6" descr="wa_pcp24.48.0000.gif">
            <a:extLst>
              <a:ext uri="{FF2B5EF4-FFF2-40B4-BE49-F238E27FC236}">
                <a16:creationId xmlns:a16="http://schemas.microsoft.com/office/drawing/2014/main" id="{58F10767-C299-D147-9218-DC6EF1B37D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r="8000"/>
          <a:stretch>
            <a:fillRect/>
          </a:stretch>
        </p:blipFill>
        <p:spPr>
          <a:xfrm>
            <a:off x="4495800" y="1417638"/>
            <a:ext cx="4276725" cy="452596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9554D9-05CF-D246-8A07-EE0F9AAF589F}"/>
              </a:ext>
            </a:extLst>
          </p:cNvPr>
          <p:cNvSpPr txBox="1"/>
          <p:nvPr/>
        </p:nvSpPr>
        <p:spPr>
          <a:xfrm>
            <a:off x="1447800" y="6153070"/>
            <a:ext cx="5570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westerly winds, Seattle can be in the </a:t>
            </a:r>
            <a:r>
              <a:rPr lang="en-US" dirty="0" err="1"/>
              <a:t>rainshadow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355D1-0F15-F74E-9CC0-DBF9AAF17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914400"/>
            <a:ext cx="8153400" cy="1143000"/>
          </a:xfrm>
        </p:spPr>
        <p:txBody>
          <a:bodyPr>
            <a:normAutofit fontScale="90000"/>
          </a:bodyPr>
          <a:lstStyle/>
          <a:p>
            <a:r>
              <a:rPr lang="en-US" altLang="en-US" sz="3600" dirty="0">
                <a:solidFill>
                  <a:schemeClr val="tx2"/>
                </a:solidFill>
              </a:rPr>
              <a:t>The weather of the Pacific Northwest is dominated by local weather phenomena, most forced by our regional terrain and water bodies</a:t>
            </a:r>
            <a:br>
              <a:rPr lang="en-US" altLang="en-US" sz="3600" dirty="0">
                <a:solidFill>
                  <a:schemeClr val="tx2"/>
                </a:solidFill>
              </a:rPr>
            </a:br>
            <a:br>
              <a:rPr lang="en-US" altLang="en-US" sz="3600" dirty="0">
                <a:solidFill>
                  <a:schemeClr val="tx2"/>
                </a:solidFill>
              </a:rPr>
            </a:br>
            <a:endParaRPr lang="en-US" altLang="en-US" sz="3600" dirty="0">
              <a:solidFill>
                <a:schemeClr val="tx2"/>
              </a:solidFill>
            </a:endParaRPr>
          </a:p>
        </p:txBody>
      </p:sp>
      <p:pic>
        <p:nvPicPr>
          <p:cNvPr id="27651" name="Picture 3" descr="base.tiff">
            <a:extLst>
              <a:ext uri="{FF2B5EF4-FFF2-40B4-BE49-F238E27FC236}">
                <a16:creationId xmlns:a16="http://schemas.microsoft.com/office/drawing/2014/main" id="{ACD8D8C5-7DE3-6140-A46A-E0CBC6EF8A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1"/>
          <a:stretch>
            <a:fillRect/>
          </a:stretch>
        </p:blipFill>
        <p:spPr bwMode="auto">
          <a:xfrm>
            <a:off x="609600" y="2044908"/>
            <a:ext cx="7397750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DF65E-F340-3645-B8E5-E5109AA42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sz="3600" dirty="0"/>
              <a:t>Western WA is the wettest part of US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24CBFD75-117F-984A-8130-E280EFD806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080082"/>
            <a:ext cx="8150667" cy="5777918"/>
          </a:xfrm>
        </p:spPr>
      </p:pic>
    </p:spTree>
    <p:extLst>
      <p:ext uri="{BB962C8B-B14F-4D97-AF65-F5344CB8AC3E}">
        <p14:creationId xmlns:p14="http://schemas.microsoft.com/office/powerpoint/2010/main" val="18998677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05E13-B9E5-FC44-8B2A-9CBF820F0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sz="2800" dirty="0"/>
              <a:t>The western Washington </a:t>
            </a:r>
            <a:r>
              <a:rPr lang="en-US" altLang="en-US" sz="2800" b="1" dirty="0"/>
              <a:t>lowlands</a:t>
            </a:r>
            <a:r>
              <a:rPr lang="en-US" altLang="en-US" sz="2800" dirty="0"/>
              <a:t> really aren’t that wet—partially because we are often in the </a:t>
            </a:r>
            <a:r>
              <a:rPr lang="en-US" altLang="en-US" sz="2800" dirty="0" err="1"/>
              <a:t>rainshadow</a:t>
            </a:r>
            <a:r>
              <a:rPr lang="en-US" altLang="en-US" sz="2800" dirty="0"/>
              <a:t> of the Olympics and Mts. Of Vancouver Island…but the NUMBER of light rain/cloudy days is substantial</a:t>
            </a:r>
            <a:endParaRPr lang="en-US" altLang="en-US" sz="4000" dirty="0"/>
          </a:p>
        </p:txBody>
      </p:sp>
      <p:pic>
        <p:nvPicPr>
          <p:cNvPr id="46083" name="Content Placeholder 3" descr="Table2.jpg">
            <a:extLst>
              <a:ext uri="{FF2B5EF4-FFF2-40B4-BE49-F238E27FC236}">
                <a16:creationId xmlns:a16="http://schemas.microsoft.com/office/drawing/2014/main" id="{08544EC1-7E6E-6B4A-9E1E-E0AE9836CD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551" b="-8551"/>
          <a:stretch>
            <a:fillRect/>
          </a:stretch>
        </p:blipFill>
        <p:spPr>
          <a:xfrm>
            <a:off x="457200" y="1828800"/>
            <a:ext cx="8229600" cy="4525963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 descr="Monthlyprecip.jpg">
            <a:extLst>
              <a:ext uri="{FF2B5EF4-FFF2-40B4-BE49-F238E27FC236}">
                <a16:creationId xmlns:a16="http://schemas.microsoft.com/office/drawing/2014/main" id="{FA3D33B4-D6F2-D942-93E5-5F7B53F81D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8801100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Box 4">
            <a:extLst>
              <a:ext uri="{FF2B5EF4-FFF2-40B4-BE49-F238E27FC236}">
                <a16:creationId xmlns:a16="http://schemas.microsoft.com/office/drawing/2014/main" id="{003106B1-7080-B546-9E5C-FC4621E59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0" y="228600"/>
            <a:ext cx="87258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600" b="1" dirty="0"/>
              <a:t>The Northwest Has a Mediterranean Climate</a:t>
            </a:r>
          </a:p>
        </p:txBody>
      </p:sp>
      <p:sp>
        <p:nvSpPr>
          <p:cNvPr id="47108" name="Text Box 4">
            <a:extLst>
              <a:ext uri="{FF2B5EF4-FFF2-40B4-BE49-F238E27FC236}">
                <a16:creationId xmlns:a16="http://schemas.microsoft.com/office/drawing/2014/main" id="{5E3E501A-1E22-4F40-96FF-3AC7C2FBE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3400425"/>
            <a:ext cx="2471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/>
              <a:t>Baseball Season</a:t>
            </a:r>
          </a:p>
        </p:txBody>
      </p:sp>
      <p:sp>
        <p:nvSpPr>
          <p:cNvPr id="47109" name="Text Box 5">
            <a:extLst>
              <a:ext uri="{FF2B5EF4-FFF2-40B4-BE49-F238E27FC236}">
                <a16:creationId xmlns:a16="http://schemas.microsoft.com/office/drawing/2014/main" id="{6D9E2369-F182-1F4F-BA62-E744FC5DA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3400425"/>
            <a:ext cx="1268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/>
              <a:t>Football</a:t>
            </a:r>
          </a:p>
        </p:txBody>
      </p:sp>
      <p:sp>
        <p:nvSpPr>
          <p:cNvPr id="47110" name="Text Box 6">
            <a:extLst>
              <a:ext uri="{FF2B5EF4-FFF2-40B4-BE49-F238E27FC236}">
                <a16:creationId xmlns:a16="http://schemas.microsoft.com/office/drawing/2014/main" id="{57F50EA2-4550-4549-B366-6EA8AC4BE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3490913"/>
            <a:ext cx="134461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dirty="0"/>
              <a:t>Football</a:t>
            </a:r>
          </a:p>
          <a:p>
            <a:endParaRPr lang="en-US" alt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F053A18E-B509-C34D-9254-C39C40644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288" y="2286000"/>
            <a:ext cx="7230862" cy="41148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4BBD745-A65A-684E-97B0-14FBAE545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Mediterranean Climate: </a:t>
            </a:r>
            <a:br>
              <a:rPr lang="en-US" b="1" dirty="0">
                <a:solidFill>
                  <a:schemeClr val="tx2"/>
                </a:solidFill>
              </a:rPr>
            </a:br>
            <a:r>
              <a:rPr lang="en-US" b="1" dirty="0">
                <a:solidFill>
                  <a:schemeClr val="tx2"/>
                </a:solidFill>
              </a:rPr>
              <a:t>Dry Summers/Wet Winter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621023-74FC-9242-88A3-9E88831C23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8201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AE304-A1A7-CC44-A43F-89FEB4D57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r>
              <a:rPr lang="en-US" dirty="0"/>
              <a:t>Why Dry Summers?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1747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8" name="Picture 3" descr="cumulonimbus.jpg                                               001CE8BF&#10;Cliff Disk                     BB5EA40C:">
            <a:extLst>
              <a:ext uri="{FF2B5EF4-FFF2-40B4-BE49-F238E27FC236}">
                <a16:creationId xmlns:a16="http://schemas.microsoft.com/office/drawing/2014/main" id="{353D132B-B3F2-EF4E-B7D1-3D4A9C2C2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63513"/>
            <a:ext cx="2743200" cy="181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739" name="Rectangle 2">
            <a:extLst>
              <a:ext uri="{FF2B5EF4-FFF2-40B4-BE49-F238E27FC236}">
                <a16:creationId xmlns:a16="http://schemas.microsoft.com/office/drawing/2014/main" id="{51F30C1C-309B-1C40-AE03-DAB820E21C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04800"/>
            <a:ext cx="45720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dirty="0"/>
              <a:t>The Northwest Gets Fewer Thunderstorms Than Almost  Anywhere in the U.S. Except CA</a:t>
            </a:r>
          </a:p>
        </p:txBody>
      </p:sp>
      <p:pic>
        <p:nvPicPr>
          <p:cNvPr id="244740" name="Picture 3" descr="FIG10_002.JPG">
            <a:extLst>
              <a:ext uri="{FF2B5EF4-FFF2-40B4-BE49-F238E27FC236}">
                <a16:creationId xmlns:a16="http://schemas.microsoft.com/office/drawing/2014/main" id="{9CD4952E-DC33-6847-9441-A05A55CDA0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" t="9599" r="900" b="8400"/>
          <a:stretch>
            <a:fillRect/>
          </a:stretch>
        </p:blipFill>
        <p:spPr bwMode="auto">
          <a:xfrm>
            <a:off x="1219200" y="2011180"/>
            <a:ext cx="6934200" cy="434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931D1F-85BC-874A-8360-F369E4FC4173}"/>
              </a:ext>
            </a:extLst>
          </p:cNvPr>
          <p:cNvSpPr txBox="1"/>
          <p:nvPr/>
        </p:nvSpPr>
        <p:spPr>
          <a:xfrm>
            <a:off x="1447800" y="5562600"/>
            <a:ext cx="1402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Why?</a:t>
            </a:r>
          </a:p>
          <a:p>
            <a:r>
              <a:rPr lang="en-US" dirty="0"/>
              <a:t>Cool Pacific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7BA7C-37CC-C048-B189-B0BA73B42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964" y="769063"/>
            <a:ext cx="8229600" cy="1143000"/>
          </a:xfrm>
        </p:spPr>
        <p:txBody>
          <a:bodyPr/>
          <a:lstStyle/>
          <a:p>
            <a:r>
              <a:rPr lang="en-US" altLang="en-US" b="1" dirty="0"/>
              <a:t>Local Weather Features are Essential Elements of NW Weather</a:t>
            </a:r>
            <a:br>
              <a:rPr lang="en-US" alt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A0C7B-25B0-A645-8AA2-B68FEA57C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705" y="192205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Many are associated with the interaction between the large-scale flow coming over the Pacific and local terrain barriers.</a:t>
            </a:r>
          </a:p>
          <a:p>
            <a:endParaRPr lang="en-US" dirty="0"/>
          </a:p>
        </p:txBody>
      </p:sp>
      <p:pic>
        <p:nvPicPr>
          <p:cNvPr id="5" name="Picture 3" descr="base.tiff">
            <a:extLst>
              <a:ext uri="{FF2B5EF4-FFF2-40B4-BE49-F238E27FC236}">
                <a16:creationId xmlns:a16="http://schemas.microsoft.com/office/drawing/2014/main" id="{9286F737-6065-0342-8182-DCC4B3DE9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1"/>
          <a:stretch>
            <a:fillRect/>
          </a:stretch>
        </p:blipFill>
        <p:spPr bwMode="auto">
          <a:xfrm>
            <a:off x="2362200" y="3500245"/>
            <a:ext cx="4841875" cy="298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62" name="Object 2">
            <a:extLst>
              <a:ext uri="{FF2B5EF4-FFF2-40B4-BE49-F238E27FC236}">
                <a16:creationId xmlns:a16="http://schemas.microsoft.com/office/drawing/2014/main" id="{B4D6694F-AB5E-8E41-83EF-E9B922A0A49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00200" y="914400"/>
          <a:ext cx="6324600" cy="5087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75" name="Document" r:id="rId4" imgW="2921000" imgH="2768600" progId="Word.Document.8">
                  <p:embed/>
                </p:oleObj>
              </mc:Choice>
              <mc:Fallback>
                <p:oleObj name="Document" r:id="rId4" imgW="2921000" imgH="27686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5681"/>
                      <a:stretch>
                        <a:fillRect/>
                      </a:stretch>
                    </p:blipFill>
                    <p:spPr bwMode="auto">
                      <a:xfrm>
                        <a:off x="1600200" y="914400"/>
                        <a:ext cx="6324600" cy="5087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63" name="Text Box 3">
            <a:extLst>
              <a:ext uri="{FF2B5EF4-FFF2-40B4-BE49-F238E27FC236}">
                <a16:creationId xmlns:a16="http://schemas.microsoft.com/office/drawing/2014/main" id="{9B3D43F5-45C7-2D45-9B92-174FF50E1E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58763"/>
            <a:ext cx="47720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/>
              <a:t>Puget Sound Convergence Zone</a:t>
            </a:r>
            <a:endParaRPr lang="en-US" altLang="en-US"/>
          </a:p>
        </p:txBody>
      </p:sp>
      <p:sp>
        <p:nvSpPr>
          <p:cNvPr id="92164" name="Line 5">
            <a:extLst>
              <a:ext uri="{FF2B5EF4-FFF2-40B4-BE49-F238E27FC236}">
                <a16:creationId xmlns:a16="http://schemas.microsoft.com/office/drawing/2014/main" id="{168809D2-7AC5-F940-A765-20308D119C21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2667000"/>
            <a:ext cx="1524000" cy="152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65" name="Line 6">
            <a:extLst>
              <a:ext uri="{FF2B5EF4-FFF2-40B4-BE49-F238E27FC236}">
                <a16:creationId xmlns:a16="http://schemas.microsoft.com/office/drawing/2014/main" id="{0D778650-2C79-EC41-8E7D-BDC547397D33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2743200"/>
            <a:ext cx="381000" cy="533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66" name="Line 7">
            <a:extLst>
              <a:ext uri="{FF2B5EF4-FFF2-40B4-BE49-F238E27FC236}">
                <a16:creationId xmlns:a16="http://schemas.microsoft.com/office/drawing/2014/main" id="{A6AC8AE2-DB32-364F-90A9-A043D2F8D3E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00600" y="4038600"/>
            <a:ext cx="68580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67" name="Line 8">
            <a:extLst>
              <a:ext uri="{FF2B5EF4-FFF2-40B4-BE49-F238E27FC236}">
                <a16:creationId xmlns:a16="http://schemas.microsoft.com/office/drawing/2014/main" id="{4A29F2B7-088B-7F46-83C9-BED2A356E3B1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4343400"/>
            <a:ext cx="1524000" cy="152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30DEDA52-9EEE-7644-8D6C-E8E231206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457" y="762000"/>
            <a:ext cx="7278843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3946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210" name="Object 2">
            <a:extLst>
              <a:ext uri="{FF2B5EF4-FFF2-40B4-BE49-F238E27FC236}">
                <a16:creationId xmlns:a16="http://schemas.microsoft.com/office/drawing/2014/main" id="{00256F6C-0779-1041-A298-5123F31DA9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95400" y="685800"/>
          <a:ext cx="6553200" cy="580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18" name="Document" r:id="rId4" imgW="6604000" imgH="5842000" progId="Word.Document.8">
                  <p:embed/>
                </p:oleObj>
              </mc:Choice>
              <mc:Fallback>
                <p:oleObj name="Document" r:id="rId4" imgW="6604000" imgH="58420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685800"/>
                        <a:ext cx="6553200" cy="5805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Documents and Settings\Cliff Mass\Desktop\2.2NW_topo.jpg">
            <a:extLst>
              <a:ext uri="{FF2B5EF4-FFF2-40B4-BE49-F238E27FC236}">
                <a16:creationId xmlns:a16="http://schemas.microsoft.com/office/drawing/2014/main" id="{1A2F2BBB-6F01-DC42-A726-0DD0736F6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7016750" cy="480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3">
            <a:extLst>
              <a:ext uri="{FF2B5EF4-FFF2-40B4-BE49-F238E27FC236}">
                <a16:creationId xmlns:a16="http://schemas.microsoft.com/office/drawing/2014/main" id="{EACFB544-5C40-A34D-A32F-89C71623D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81000"/>
            <a:ext cx="74834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dirty="0">
                <a:solidFill>
                  <a:schemeClr val="folHlink"/>
                </a:solidFill>
              </a:rPr>
              <a:t>During the winter, the mountains block the cold air from the interior.</a:t>
            </a:r>
          </a:p>
        </p:txBody>
      </p:sp>
      <p:sp>
        <p:nvSpPr>
          <p:cNvPr id="28676" name="TextBox 3">
            <a:extLst>
              <a:ext uri="{FF2B5EF4-FFF2-40B4-BE49-F238E27FC236}">
                <a16:creationId xmlns:a16="http://schemas.microsoft.com/office/drawing/2014/main" id="{4983E73D-A797-3943-8F5C-7F94BF9EE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1951038"/>
            <a:ext cx="7477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1">
                <a:solidFill>
                  <a:schemeClr val="bg2"/>
                </a:solidFill>
              </a:rPr>
              <a:t>Cold</a:t>
            </a:r>
            <a:endParaRPr lang="en-US" altLang="en-US" b="1">
              <a:solidFill>
                <a:schemeClr val="bg2"/>
              </a:solidFill>
            </a:endParaRPr>
          </a:p>
          <a:p>
            <a:r>
              <a:rPr lang="en-US" altLang="en-US" sz="2400" b="1">
                <a:solidFill>
                  <a:schemeClr val="bg2"/>
                </a:solidFill>
              </a:rPr>
              <a:t>Air</a:t>
            </a:r>
            <a:endParaRPr lang="en-US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>
            <a:extLst>
              <a:ext uri="{FF2B5EF4-FFF2-40B4-BE49-F238E27FC236}">
                <a16:creationId xmlns:a16="http://schemas.microsoft.com/office/drawing/2014/main" id="{09E9132C-1304-EF49-B04F-7D718C246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Fraser River Gap</a:t>
            </a:r>
          </a:p>
        </p:txBody>
      </p:sp>
      <p:sp>
        <p:nvSpPr>
          <p:cNvPr id="228355" name="Rectangle 3">
            <a:extLst>
              <a:ext uri="{FF2B5EF4-FFF2-40B4-BE49-F238E27FC236}">
                <a16:creationId xmlns:a16="http://schemas.microsoft.com/office/drawing/2014/main" id="{4814A0B9-BF5D-A747-8E51-122ED09B1D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28356" name="Picture 4">
            <a:extLst>
              <a:ext uri="{FF2B5EF4-FFF2-40B4-BE49-F238E27FC236}">
                <a16:creationId xmlns:a16="http://schemas.microsoft.com/office/drawing/2014/main" id="{3E617FAA-9F28-9C46-8221-8DCE3C058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57330"/>
            <a:ext cx="7150100" cy="501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Left Arrow 1">
            <a:extLst>
              <a:ext uri="{FF2B5EF4-FFF2-40B4-BE49-F238E27FC236}">
                <a16:creationId xmlns:a16="http://schemas.microsoft.com/office/drawing/2014/main" id="{2D66830C-84D6-014E-9F0A-AE61CCCCE9CE}"/>
              </a:ext>
            </a:extLst>
          </p:cNvPr>
          <p:cNvSpPr/>
          <p:nvPr/>
        </p:nvSpPr>
        <p:spPr>
          <a:xfrm rot="16817162">
            <a:off x="3962400" y="3162300"/>
            <a:ext cx="1219200" cy="5334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>
            <a:extLst>
              <a:ext uri="{FF2B5EF4-FFF2-40B4-BE49-F238E27FC236}">
                <a16:creationId xmlns:a16="http://schemas.microsoft.com/office/drawing/2014/main" id="{F0266CC0-F857-4245-82C3-691AC825D6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altLang="en-US"/>
              <a:t>The Fraser River Gap</a:t>
            </a:r>
          </a:p>
        </p:txBody>
      </p:sp>
      <p:sp>
        <p:nvSpPr>
          <p:cNvPr id="227331" name="Rectangle 3">
            <a:extLst>
              <a:ext uri="{FF2B5EF4-FFF2-40B4-BE49-F238E27FC236}">
                <a16:creationId xmlns:a16="http://schemas.microsoft.com/office/drawing/2014/main" id="{427D6D12-B41A-0A46-8597-858F1912DA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227332" name="Picture 4">
            <a:extLst>
              <a:ext uri="{FF2B5EF4-FFF2-40B4-BE49-F238E27FC236}">
                <a16:creationId xmlns:a16="http://schemas.microsoft.com/office/drawing/2014/main" id="{F4D73758-EB9A-064C-A743-F3773C2B3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68450"/>
            <a:ext cx="8686800" cy="493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>
            <a:extLst>
              <a:ext uri="{FF2B5EF4-FFF2-40B4-BE49-F238E27FC236}">
                <a16:creationId xmlns:a16="http://schemas.microsoft.com/office/drawing/2014/main" id="{A885FC31-45AD-F346-B6AC-D36E135E2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r>
              <a:rPr lang="en-US" altLang="en-US" dirty="0"/>
              <a:t>Can Get Strong Northeasterly Outflow Winds into Bellingham and NW Washington When Cold Air and High Pressure Builds in the Interior of BC</a:t>
            </a:r>
          </a:p>
        </p:txBody>
      </p:sp>
      <p:sp>
        <p:nvSpPr>
          <p:cNvPr id="248835" name="Rectangle 3">
            <a:extLst>
              <a:ext uri="{FF2B5EF4-FFF2-40B4-BE49-F238E27FC236}">
                <a16:creationId xmlns:a16="http://schemas.microsoft.com/office/drawing/2014/main" id="{89E19A48-6051-8943-942E-DECB453BB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3429000"/>
            <a:ext cx="8229600" cy="4525963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47E4D3A6-6DB7-5F47-919C-FEB482AE1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0"/>
            <a:ext cx="2743200" cy="4373562"/>
          </a:xfrm>
        </p:spPr>
        <p:txBody>
          <a:bodyPr/>
          <a:lstStyle/>
          <a:p>
            <a:r>
              <a:rPr lang="en-US" altLang="en-US" dirty="0"/>
              <a:t>Major Fraser Gap Windstorm of December 28, 1990</a:t>
            </a:r>
          </a:p>
        </p:txBody>
      </p:sp>
      <p:pic>
        <p:nvPicPr>
          <p:cNvPr id="229382" name="Picture 6">
            <a:extLst>
              <a:ext uri="{FF2B5EF4-FFF2-40B4-BE49-F238E27FC236}">
                <a16:creationId xmlns:a16="http://schemas.microsoft.com/office/drawing/2014/main" id="{E233697C-449A-9E4A-8411-4EAB4CAEB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570" y="457200"/>
            <a:ext cx="4679950" cy="566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>
            <a:extLst>
              <a:ext uri="{FF2B5EF4-FFF2-40B4-BE49-F238E27FC236}">
                <a16:creationId xmlns:a16="http://schemas.microsoft.com/office/drawing/2014/main" id="{C7AFC482-FCF5-4148-A68B-7D937C690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30403" name="Rectangle 3">
            <a:extLst>
              <a:ext uri="{FF2B5EF4-FFF2-40B4-BE49-F238E27FC236}">
                <a16:creationId xmlns:a16="http://schemas.microsoft.com/office/drawing/2014/main" id="{0905CBE6-90E2-5942-A98F-49D2DB0D05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30404" name="Picture 4">
            <a:extLst>
              <a:ext uri="{FF2B5EF4-FFF2-40B4-BE49-F238E27FC236}">
                <a16:creationId xmlns:a16="http://schemas.microsoft.com/office/drawing/2014/main" id="{E64F6153-B62B-9E4F-9EEF-DDC4F7187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74638"/>
            <a:ext cx="4926013" cy="625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>
            <a:extLst>
              <a:ext uri="{FF2B5EF4-FFF2-40B4-BE49-F238E27FC236}">
                <a16:creationId xmlns:a16="http://schemas.microsoft.com/office/drawing/2014/main" id="{5970B4FF-9173-1247-A3AC-8987A4D6B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Anacortes Dec 1990</a:t>
            </a:r>
          </a:p>
        </p:txBody>
      </p:sp>
      <p:sp>
        <p:nvSpPr>
          <p:cNvPr id="233475" name="Rectangle 3">
            <a:extLst>
              <a:ext uri="{FF2B5EF4-FFF2-40B4-BE49-F238E27FC236}">
                <a16:creationId xmlns:a16="http://schemas.microsoft.com/office/drawing/2014/main" id="{1B6CCB27-9C45-5449-9515-D8446DF98C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33476" name="Picture 4">
            <a:extLst>
              <a:ext uri="{FF2B5EF4-FFF2-40B4-BE49-F238E27FC236}">
                <a16:creationId xmlns:a16="http://schemas.microsoft.com/office/drawing/2014/main" id="{AEBCDD5A-1396-6045-B5CF-EC139F6BC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17638"/>
            <a:ext cx="7010400" cy="505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45AE0-D9CD-9647-AC6A-3BCC31E19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14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sz="4000"/>
              <a:t>The Big Storms of the Pacific Northwest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7373EFB9-B605-054A-A736-41C12B98E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762000"/>
            <a:ext cx="5486400" cy="470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 Box 3">
            <a:extLst>
              <a:ext uri="{FF2B5EF4-FFF2-40B4-BE49-F238E27FC236}">
                <a16:creationId xmlns:a16="http://schemas.microsoft.com/office/drawing/2014/main" id="{14B01528-BF54-9444-8796-6D1D59BA2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5867400"/>
            <a:ext cx="464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Inauguration Day Storm January 20, 1993</a:t>
            </a:r>
          </a:p>
        </p:txBody>
      </p:sp>
      <p:sp>
        <p:nvSpPr>
          <p:cNvPr id="49156" name="TextBox 3">
            <a:extLst>
              <a:ext uri="{FF2B5EF4-FFF2-40B4-BE49-F238E27FC236}">
                <a16:creationId xmlns:a16="http://schemas.microsoft.com/office/drawing/2014/main" id="{97B501A2-78AF-D740-9C5D-B26D47A72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73138"/>
            <a:ext cx="19050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dirty="0"/>
              <a:t>Our major windstorms are generally associated with strong </a:t>
            </a:r>
            <a:r>
              <a:rPr lang="en-US" altLang="en-US" sz="2800" u="sng" dirty="0"/>
              <a:t>midlatitude</a:t>
            </a:r>
          </a:p>
          <a:p>
            <a:r>
              <a:rPr lang="en-US" altLang="en-US" sz="2800" u="sng" dirty="0"/>
              <a:t>cyclones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 descr="slp.18.0000.gif">
            <a:extLst>
              <a:ext uri="{FF2B5EF4-FFF2-40B4-BE49-F238E27FC236}">
                <a16:creationId xmlns:a16="http://schemas.microsoft.com/office/drawing/2014/main" id="{D63DBDA3-DB95-D748-B0B7-8236B1DB0CA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44000"/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" t="12601" r="4800" b="10800"/>
          <a:stretch>
            <a:fillRect/>
          </a:stretch>
        </p:blipFill>
        <p:spPr bwMode="auto">
          <a:xfrm>
            <a:off x="990600" y="1143000"/>
            <a:ext cx="72390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Box 2">
            <a:extLst>
              <a:ext uri="{FF2B5EF4-FFF2-40B4-BE49-F238E27FC236}">
                <a16:creationId xmlns:a16="http://schemas.microsoft.com/office/drawing/2014/main" id="{1B749A29-393D-8248-A465-5C28C6EEF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57200"/>
            <a:ext cx="8389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/>
              <a:t>Chanukah Eve Storm:  18-h forecast for 10 PM December 14, 2006</a:t>
            </a:r>
          </a:p>
        </p:txBody>
      </p:sp>
      <p:sp>
        <p:nvSpPr>
          <p:cNvPr id="51204" name="TextBox 3">
            <a:extLst>
              <a:ext uri="{FF2B5EF4-FFF2-40B4-BE49-F238E27FC236}">
                <a16:creationId xmlns:a16="http://schemas.microsoft.com/office/drawing/2014/main" id="{5F1B476A-43E7-D64A-8432-BADBC9024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4638" y="2438400"/>
            <a:ext cx="3127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1">
                <a:solidFill>
                  <a:srgbClr val="FF0000"/>
                </a:solidFill>
              </a:rPr>
              <a:t>L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 descr="Figure5.17.jpg">
            <a:extLst>
              <a:ext uri="{FF2B5EF4-FFF2-40B4-BE49-F238E27FC236}">
                <a16:creationId xmlns:a16="http://schemas.microsoft.com/office/drawing/2014/main" id="{6DF6EDA4-3A62-2744-A05B-0F405DDDF6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43000"/>
            <a:ext cx="6934200" cy="523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Box 2">
            <a:extLst>
              <a:ext uri="{FF2B5EF4-FFF2-40B4-BE49-F238E27FC236}">
                <a16:creationId xmlns:a16="http://schemas.microsoft.com/office/drawing/2014/main" id="{06D28B86-FA28-5A46-8F32-29AAAA2AD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31813"/>
            <a:ext cx="4457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/>
              <a:t>Mercer Island, December 15, 2006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Documents and Settings\Cliff Mass\Desktop\2.3sink_warm.jpg">
            <a:extLst>
              <a:ext uri="{FF2B5EF4-FFF2-40B4-BE49-F238E27FC236}">
                <a16:creationId xmlns:a16="http://schemas.microsoft.com/office/drawing/2014/main" id="{130D0C15-F239-DC44-8535-818DD8824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09800"/>
            <a:ext cx="7737475" cy="389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3">
            <a:extLst>
              <a:ext uri="{FF2B5EF4-FFF2-40B4-BE49-F238E27FC236}">
                <a16:creationId xmlns:a16="http://schemas.microsoft.com/office/drawing/2014/main" id="{32427829-6AFE-7944-AAD5-1BF0A1113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4275" y="469900"/>
            <a:ext cx="72390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600" b="1" dirty="0">
                <a:solidFill>
                  <a:schemeClr val="tx2"/>
                </a:solidFill>
              </a:rPr>
              <a:t>Cold Air from the Continental Interior Has a Hard Time Reaching Western Washington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895C41-5020-C145-A893-F22E083B1838}"/>
              </a:ext>
            </a:extLst>
          </p:cNvPr>
          <p:cNvSpPr txBox="1"/>
          <p:nvPr/>
        </p:nvSpPr>
        <p:spPr>
          <a:xfrm>
            <a:off x="1524000" y="6035111"/>
            <a:ext cx="6763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Adiabatic compressional warming as air sinks on western slopes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28034E0D-7FC4-4E46-A3D3-8DBEC4088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52600"/>
            <a:ext cx="5715000" cy="455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4">
            <a:extLst>
              <a:ext uri="{FF2B5EF4-FFF2-40B4-BE49-F238E27FC236}">
                <a16:creationId xmlns:a16="http://schemas.microsoft.com/office/drawing/2014/main" id="{06AA3F24-2004-1843-854B-4E1523EE5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81000"/>
            <a:ext cx="8077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/>
              <a:t>The Most Extreme Northwest Windstorm:  The Columbus Day Windstorm of 12 October 1962</a:t>
            </a:r>
            <a:endParaRPr lang="en-US" alt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extLst>
              <a:ext uri="{FF2B5EF4-FFF2-40B4-BE49-F238E27FC236}">
                <a16:creationId xmlns:a16="http://schemas.microsoft.com/office/drawing/2014/main" id="{6E81270E-363C-8E4C-82D4-5BC635245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1" b="25262"/>
          <a:stretch>
            <a:fillRect/>
          </a:stretch>
        </p:blipFill>
        <p:spPr bwMode="auto">
          <a:xfrm>
            <a:off x="3276600" y="152400"/>
            <a:ext cx="399732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4">
            <a:extLst>
              <a:ext uri="{FF2B5EF4-FFF2-40B4-BE49-F238E27FC236}">
                <a16:creationId xmlns:a16="http://schemas.microsoft.com/office/drawing/2014/main" id="{1A32A68D-0DB5-D548-8D9C-0FBB87FFE4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676400"/>
            <a:ext cx="243840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/>
              <a:t>Max Winds (mph)</a:t>
            </a:r>
          </a:p>
          <a:p>
            <a:pPr>
              <a:spcBef>
                <a:spcPct val="50000"/>
              </a:spcBef>
            </a:pPr>
            <a:r>
              <a:rPr lang="en-US" altLang="en-US" sz="2800"/>
              <a:t>Columbus Day Storm 1962</a:t>
            </a:r>
            <a:endParaRPr lang="en-US" alt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>
            <a:extLst>
              <a:ext uri="{FF2B5EF4-FFF2-40B4-BE49-F238E27FC236}">
                <a16:creationId xmlns:a16="http://schemas.microsoft.com/office/drawing/2014/main" id="{2FC93897-FA3E-7140-9736-14C2FC5FA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00200"/>
            <a:ext cx="7086600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 Box 3">
            <a:extLst>
              <a:ext uri="{FF2B5EF4-FFF2-40B4-BE49-F238E27FC236}">
                <a16:creationId xmlns:a16="http://schemas.microsoft.com/office/drawing/2014/main" id="{3FD1DAF1-AA92-E349-861E-D7F58740A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52400"/>
            <a:ext cx="755967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/>
              <a:t>Columbus Day 1962:  At Cape Blanco there were 150 mph with gusts to 179! Strongest winds on bluffs and windward slopes of coastal orography</a:t>
            </a:r>
            <a:endParaRPr lang="en-US" alt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1">
            <a:extLst>
              <a:ext uri="{FF2B5EF4-FFF2-40B4-BE49-F238E27FC236}">
                <a16:creationId xmlns:a16="http://schemas.microsoft.com/office/drawing/2014/main" id="{CB4C30FE-39C4-664B-9488-B28F8AD7F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1219200"/>
            <a:ext cx="4572000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4400">
                <a:solidFill>
                  <a:schemeClr val="accent1"/>
                </a:solidFill>
                <a:latin typeface="Times" pitchFamily="2" charset="0"/>
              </a:rPr>
              <a:t>The most costly extreme weather of the Northwest:</a:t>
            </a:r>
          </a:p>
          <a:p>
            <a:pPr defTabSz="914400" eaLnBrk="0" hangingPunct="0"/>
            <a:r>
              <a:rPr lang="en-US" altLang="en-US" sz="4400">
                <a:solidFill>
                  <a:schemeClr val="accent1"/>
                </a:solidFill>
                <a:latin typeface="Times" pitchFamily="2" charset="0"/>
              </a:rPr>
              <a:t>   </a:t>
            </a:r>
          </a:p>
          <a:p>
            <a:pPr defTabSz="914400" eaLnBrk="0" hangingPunct="0"/>
            <a:r>
              <a:rPr lang="en-US" altLang="en-US" sz="4400">
                <a:solidFill>
                  <a:schemeClr val="accent1"/>
                </a:solidFill>
                <a:latin typeface="Times" pitchFamily="2" charset="0"/>
              </a:rPr>
              <a:t> Flooding</a:t>
            </a:r>
            <a:endParaRPr lang="en-US" altLang="en-US" sz="4400">
              <a:latin typeface="Times" pitchFamily="2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TextBox 1">
            <a:extLst>
              <a:ext uri="{FF2B5EF4-FFF2-40B4-BE49-F238E27FC236}">
                <a16:creationId xmlns:a16="http://schemas.microsoft.com/office/drawing/2014/main" id="{D7CE45BF-CD9D-BB4C-B30E-0FD7F3074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8600"/>
            <a:ext cx="838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400">
                <a:solidFill>
                  <a:schemeClr val="accent1"/>
                </a:solidFill>
                <a:latin typeface="Times" pitchFamily="2" charset="0"/>
              </a:rPr>
              <a:t> </a:t>
            </a:r>
            <a:endParaRPr lang="en-US" altLang="en-US" sz="2400">
              <a:latin typeface="Times" pitchFamily="2" charset="0"/>
            </a:endParaRPr>
          </a:p>
        </p:txBody>
      </p:sp>
      <p:pic>
        <p:nvPicPr>
          <p:cNvPr id="193539" name="Picture 2" descr="Billiondollar.jpg">
            <a:extLst>
              <a:ext uri="{FF2B5EF4-FFF2-40B4-BE49-F238E27FC236}">
                <a16:creationId xmlns:a16="http://schemas.microsoft.com/office/drawing/2014/main" id="{D36E5882-063C-2E40-A0BC-FFBEBFB47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"/>
          <a:stretch>
            <a:fillRect/>
          </a:stretch>
        </p:blipFill>
        <p:spPr bwMode="auto">
          <a:xfrm>
            <a:off x="685800" y="762000"/>
            <a:ext cx="7924800" cy="586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B491F-ED0D-6847-8B0F-ACBB48690E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152400"/>
            <a:ext cx="8229600" cy="1143000"/>
          </a:xfrm>
        </p:spPr>
        <p:txBody>
          <a:bodyPr/>
          <a:lstStyle/>
          <a:p>
            <a:r>
              <a:rPr lang="en-US" altLang="en-US" sz="4000">
                <a:solidFill>
                  <a:srgbClr val="006462"/>
                </a:solidFill>
              </a:rPr>
              <a:t>Most are associated with </a:t>
            </a:r>
            <a:r>
              <a:rPr lang="en-US" altLang="en-US" sz="4000">
                <a:solidFill>
                  <a:schemeClr val="bg2"/>
                </a:solidFill>
              </a:rPr>
              <a:t>the </a:t>
            </a:r>
            <a:r>
              <a:rPr lang="en-US" altLang="en-US" sz="4000">
                <a:solidFill>
                  <a:srgbClr val="CCCC00"/>
                </a:solidFill>
              </a:rPr>
              <a:t>“Pineapple Express</a:t>
            </a:r>
            <a:r>
              <a:rPr lang="en-US" altLang="en-US">
                <a:solidFill>
                  <a:srgbClr val="CCCC00"/>
                </a:solidFill>
              </a:rPr>
              <a:t>”</a:t>
            </a:r>
          </a:p>
        </p:txBody>
      </p:sp>
      <p:sp>
        <p:nvSpPr>
          <p:cNvPr id="195587" name="Content Placeholder 2">
            <a:extLst>
              <a:ext uri="{FF2B5EF4-FFF2-40B4-BE49-F238E27FC236}">
                <a16:creationId xmlns:a16="http://schemas.microsoft.com/office/drawing/2014/main" id="{569CD943-9514-CE4F-B8E2-D60402D6C69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7200" y="1447800"/>
            <a:ext cx="7772400" cy="4114800"/>
          </a:xfrm>
        </p:spPr>
        <p:txBody>
          <a:bodyPr/>
          <a:lstStyle/>
          <a:p>
            <a:pPr defTabSz="914400">
              <a:buFont typeface="Arial" panose="020B0604020202020204" pitchFamily="34" charset="0"/>
              <a:buNone/>
            </a:pPr>
            <a:r>
              <a:rPr lang="en-US" altLang="en-US" sz="2400">
                <a:solidFill>
                  <a:srgbClr val="006462"/>
                </a:solidFill>
              </a:rPr>
              <a:t>    A relatively narrow current of warm, moist air from the subtropics…often starting near or just north of Hawaii.</a:t>
            </a:r>
          </a:p>
        </p:txBody>
      </p:sp>
      <p:pic>
        <p:nvPicPr>
          <p:cNvPr id="195588" name="Picture 4" descr="AtmosphericRivers6.jpg">
            <a:extLst>
              <a:ext uri="{FF2B5EF4-FFF2-40B4-BE49-F238E27FC236}">
                <a16:creationId xmlns:a16="http://schemas.microsoft.com/office/drawing/2014/main" id="{06C78BA0-681F-A54A-B4DD-E184FD59B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48" b="5441"/>
          <a:stretch>
            <a:fillRect/>
          </a:stretch>
        </p:blipFill>
        <p:spPr bwMode="auto">
          <a:xfrm>
            <a:off x="533400" y="2209800"/>
            <a:ext cx="7315200" cy="441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9" name="TextBox 4">
            <a:extLst>
              <a:ext uri="{FF2B5EF4-FFF2-40B4-BE49-F238E27FC236}">
                <a16:creationId xmlns:a16="http://schemas.microsoft.com/office/drawing/2014/main" id="{913C8516-D125-4244-A6B7-96F3EF319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3048000"/>
            <a:ext cx="1676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000">
                <a:solidFill>
                  <a:schemeClr val="bg2"/>
                </a:solidFill>
                <a:latin typeface="Times" pitchFamily="2" charset="0"/>
              </a:rPr>
              <a:t>a.k.a.</a:t>
            </a:r>
          </a:p>
          <a:p>
            <a:pPr defTabSz="914400" eaLnBrk="0" hangingPunct="0"/>
            <a:r>
              <a:rPr lang="en-US" altLang="en-US" sz="2000">
                <a:solidFill>
                  <a:schemeClr val="bg2"/>
                </a:solidFill>
                <a:latin typeface="Times" pitchFamily="2" charset="0"/>
              </a:rPr>
              <a:t>Atmospheric rivers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Title 1">
            <a:extLst>
              <a:ext uri="{FF2B5EF4-FFF2-40B4-BE49-F238E27FC236}">
                <a16:creationId xmlns:a16="http://schemas.microsoft.com/office/drawing/2014/main" id="{4D950B43-B516-2847-A09C-22BAA67D360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4800" y="381000"/>
            <a:ext cx="8839200" cy="685800"/>
          </a:xfrm>
        </p:spPr>
        <p:txBody>
          <a:bodyPr/>
          <a:lstStyle/>
          <a:p>
            <a:r>
              <a:rPr lang="en-US" altLang="en-US" sz="3200">
                <a:solidFill>
                  <a:srgbClr val="005A58"/>
                </a:solidFill>
              </a:rPr>
              <a:t>A Recent Devastating Pineapple Express:  November 6-7, 2006</a:t>
            </a:r>
          </a:p>
        </p:txBody>
      </p:sp>
      <p:pic>
        <p:nvPicPr>
          <p:cNvPr id="197635" name="Content Placeholder 3" descr="i1520-0493-136-11-4398-f03.jpg">
            <a:extLst>
              <a:ext uri="{FF2B5EF4-FFF2-40B4-BE49-F238E27FC236}">
                <a16:creationId xmlns:a16="http://schemas.microsoft.com/office/drawing/2014/main" id="{DE234DF0-DE56-AB4D-8F6B-7E4BFB76E55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600200"/>
            <a:ext cx="4076700" cy="4114800"/>
          </a:xfrm>
        </p:spPr>
      </p:pic>
      <p:pic>
        <p:nvPicPr>
          <p:cNvPr id="197636" name="Picture 4" descr="i1520-0493-136-11-4398-f07.jpg">
            <a:extLst>
              <a:ext uri="{FF2B5EF4-FFF2-40B4-BE49-F238E27FC236}">
                <a16:creationId xmlns:a16="http://schemas.microsoft.com/office/drawing/2014/main" id="{2A86AD98-1E54-5D49-8237-F1BB554D99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40" b="48857"/>
          <a:stretch>
            <a:fillRect/>
          </a:stretch>
        </p:blipFill>
        <p:spPr bwMode="auto">
          <a:xfrm>
            <a:off x="4800600" y="1371600"/>
            <a:ext cx="3892550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7" name="TextBox 5">
            <a:extLst>
              <a:ext uri="{FF2B5EF4-FFF2-40B4-BE49-F238E27FC236}">
                <a16:creationId xmlns:a16="http://schemas.microsoft.com/office/drawing/2014/main" id="{81B36537-F07F-BD46-AED3-094C33103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5715000"/>
            <a:ext cx="3687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hangingPunct="0"/>
            <a:r>
              <a:rPr lang="en-US" altLang="en-US" sz="2400">
                <a:solidFill>
                  <a:srgbClr val="005A58"/>
                </a:solidFill>
                <a:latin typeface="Times" pitchFamily="2" charset="0"/>
              </a:rPr>
              <a:t>Dark Green: about 20 inches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620000" cy="457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>
                <a:solidFill>
                  <a:srgbClr val="344893"/>
                </a:solidFill>
                <a:latin typeface="Times" charset="0"/>
                <a:ea typeface="ＭＳ Ｐゴシック" charset="0"/>
                <a:cs typeface="ＭＳ Ｐゴシック" charset="0"/>
              </a:rPr>
              <a:t>Extraordinary Impact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90600"/>
            <a:ext cx="6324600" cy="525780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en-US" sz="2800">
                <a:solidFill>
                  <a:srgbClr val="000073"/>
                </a:solidFill>
                <a:latin typeface="Times" charset="0"/>
                <a:ea typeface="ＭＳ Ｐゴシック" charset="0"/>
                <a:cs typeface="Times New Roman" charset="0"/>
              </a:rPr>
              <a:t>An extensive area, stretching from northern California to southern British Columbia experienced hurricane-force winds, massive treefalls, and power outages.  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sz="2800">
                <a:solidFill>
                  <a:srgbClr val="000073"/>
                </a:solidFill>
                <a:latin typeface="Times" charset="0"/>
                <a:ea typeface="ＭＳ Ｐゴシック" charset="0"/>
                <a:cs typeface="Times New Roman" charset="0"/>
              </a:rPr>
              <a:t>Sustained winds reaching 60-70 mph and gusts over 120 mph.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sz="2800">
                <a:solidFill>
                  <a:srgbClr val="000073"/>
                </a:solidFill>
                <a:latin typeface="Times" charset="0"/>
                <a:ea typeface="ＭＳ Ｐゴシック" charset="0"/>
                <a:cs typeface="Times New Roman" charset="0"/>
              </a:rPr>
              <a:t>In Oregon and Washington, 46 died and 317 required hospitalization. 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sz="2800">
                <a:solidFill>
                  <a:srgbClr val="000073"/>
                </a:solidFill>
                <a:latin typeface="Times" charset="0"/>
                <a:ea typeface="ＭＳ Ｐゴシック" charset="0"/>
                <a:cs typeface="Times New Roman" charset="0"/>
              </a:rPr>
              <a:t>Flooding and landslides in northern California. </a:t>
            </a:r>
          </a:p>
        </p:txBody>
      </p:sp>
      <p:pic>
        <p:nvPicPr>
          <p:cNvPr id="22532" name="Picture 3" descr="map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295400"/>
            <a:ext cx="219075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07642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001000" cy="762000"/>
          </a:xfrm>
        </p:spPr>
        <p:txBody>
          <a:bodyPr/>
          <a:lstStyle/>
          <a:p>
            <a:r>
              <a:rPr lang="en-US">
                <a:solidFill>
                  <a:srgbClr val="264D99"/>
                </a:solidFill>
                <a:latin typeface="Times" charset="0"/>
                <a:ea typeface="ＭＳ Ｐゴシック" charset="0"/>
                <a:cs typeface="ＭＳ Ｐゴシック" charset="0"/>
              </a:rPr>
              <a:t>Impacts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153400" cy="304800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en-US" sz="2800">
                <a:solidFill>
                  <a:srgbClr val="000073"/>
                </a:solidFill>
                <a:latin typeface="Times" charset="0"/>
                <a:ea typeface="ＭＳ Ｐゴシック" charset="0"/>
                <a:cs typeface="Times New Roman" charset="0"/>
              </a:rPr>
              <a:t>Ten to 15 </a:t>
            </a:r>
            <a:r>
              <a:rPr lang="en-US" sz="2800" u="sng">
                <a:solidFill>
                  <a:srgbClr val="000073"/>
                </a:solidFill>
                <a:latin typeface="Times" charset="0"/>
                <a:ea typeface="ＭＳ Ｐゴシック" charset="0"/>
                <a:cs typeface="Times New Roman" charset="0"/>
              </a:rPr>
              <a:t>billion </a:t>
            </a:r>
            <a:r>
              <a:rPr lang="en-US" sz="2800">
                <a:solidFill>
                  <a:srgbClr val="000073"/>
                </a:solidFill>
                <a:latin typeface="Times" charset="0"/>
                <a:ea typeface="ＭＳ Ｐゴシック" charset="0"/>
                <a:cs typeface="Times New Roman" charset="0"/>
              </a:rPr>
              <a:t>board feet of timber were downed, enough to build a million homes and far greater than the yearly output of the NW forest industry.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sz="2800">
                <a:solidFill>
                  <a:srgbClr val="000073"/>
                </a:solidFill>
                <a:latin typeface="Times" charset="0"/>
                <a:ea typeface="ＭＳ Ｐゴシック" charset="0"/>
                <a:cs typeface="Times New Roman" charset="0"/>
              </a:rPr>
              <a:t>53,000 homes were damaged, thousands of utility poles were toppled, and the twin 520-ft steel towers that carried the main power lines of Portland were crumpled.  </a:t>
            </a:r>
          </a:p>
          <a:p>
            <a:pPr eaLnBrk="1" hangingPunct="1">
              <a:lnSpc>
                <a:spcPct val="90000"/>
              </a:lnSpc>
            </a:pPr>
            <a:endParaRPr lang="en-US">
              <a:solidFill>
                <a:srgbClr val="7070FF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4580" name="Picture 3" descr="windthrow-columbus-day-oct-6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733800"/>
            <a:ext cx="4343400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4" descr="ColumbusDay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419600"/>
            <a:ext cx="24907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16218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towers.jpeg                                                    00029E37&#10;Cliff Disk                     BB5EA40C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38200"/>
            <a:ext cx="7239000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4840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C:\Documents and Settings\Cliff Mass\Desktop\2.1sst_climate.jpg">
            <a:extLst>
              <a:ext uri="{FF2B5EF4-FFF2-40B4-BE49-F238E27FC236}">
                <a16:creationId xmlns:a16="http://schemas.microsoft.com/office/drawing/2014/main" id="{30676C57-6516-FA41-BD8F-E6B3E199B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28600"/>
            <a:ext cx="4822825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4">
            <a:extLst>
              <a:ext uri="{FF2B5EF4-FFF2-40B4-BE49-F238E27FC236}">
                <a16:creationId xmlns:a16="http://schemas.microsoft.com/office/drawing/2014/main" id="{666D670E-C48A-6847-B143-078A9E1C0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63538"/>
            <a:ext cx="2971800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dirty="0"/>
              <a:t>Our air and weather systems generally</a:t>
            </a:r>
          </a:p>
          <a:p>
            <a:r>
              <a:rPr lang="en-US" altLang="en-US" sz="3200" dirty="0"/>
              <a:t>move west </a:t>
            </a:r>
          </a:p>
          <a:p>
            <a:r>
              <a:rPr lang="en-US" altLang="en-US" sz="3200" dirty="0"/>
              <a:t>to east:</a:t>
            </a:r>
          </a:p>
          <a:p>
            <a:r>
              <a:rPr lang="en-US" altLang="en-US" sz="3200" dirty="0"/>
              <a:t>Thus, our</a:t>
            </a:r>
          </a:p>
          <a:p>
            <a:r>
              <a:rPr lang="en-US" altLang="en-US" sz="3200" dirty="0"/>
              <a:t>weather comes from off</a:t>
            </a:r>
          </a:p>
          <a:p>
            <a:r>
              <a:rPr lang="en-US" altLang="en-US" sz="3200" dirty="0"/>
              <a:t>the mild </a:t>
            </a:r>
          </a:p>
          <a:p>
            <a:r>
              <a:rPr lang="en-US" altLang="en-US" sz="3200" dirty="0"/>
              <a:t>Pacific--so we tend to be wet and mild.</a:t>
            </a:r>
          </a:p>
        </p:txBody>
      </p:sp>
      <p:sp>
        <p:nvSpPr>
          <p:cNvPr id="32772" name="Right Arrow 3">
            <a:extLst>
              <a:ext uri="{FF2B5EF4-FFF2-40B4-BE49-F238E27FC236}">
                <a16:creationId xmlns:a16="http://schemas.microsoft.com/office/drawing/2014/main" id="{10E2B89C-9FB6-4344-8EE1-232FCED573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676400"/>
            <a:ext cx="1219200" cy="2286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1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7652" name="Content Placeholder 6" descr="Figure1.1.tif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1" b="562"/>
          <a:stretch>
            <a:fillRect/>
          </a:stretch>
        </p:blipFill>
        <p:spPr>
          <a:xfrm>
            <a:off x="1371600" y="457200"/>
            <a:ext cx="6553200" cy="4964113"/>
          </a:xfrm>
        </p:spPr>
      </p:pic>
      <p:sp>
        <p:nvSpPr>
          <p:cNvPr id="27653" name="TextBox 7"/>
          <p:cNvSpPr txBox="1">
            <a:spLocks noChangeArrowheads="1"/>
          </p:cNvSpPr>
          <p:nvPr/>
        </p:nvSpPr>
        <p:spPr bwMode="auto">
          <a:xfrm>
            <a:off x="228600" y="5562600"/>
            <a:ext cx="861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344893"/>
                </a:solidFill>
              </a:rPr>
              <a:t>On the state capitol ground in Salem, Oregon, the bronze status, the Circuit Rider was toppled </a:t>
            </a:r>
          </a:p>
        </p:txBody>
      </p:sp>
    </p:spTree>
    <p:extLst>
      <p:ext uri="{BB962C8B-B14F-4D97-AF65-F5344CB8AC3E}">
        <p14:creationId xmlns:p14="http://schemas.microsoft.com/office/powerpoint/2010/main" val="40378417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00200"/>
            <a:ext cx="7086600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914400" y="457200"/>
            <a:ext cx="75596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344893"/>
                </a:solidFill>
              </a:rPr>
              <a:t>Columbus Day 1962:  At Cape Blanco estimated winds were 150 mph with gusts to 179! </a:t>
            </a:r>
            <a:endParaRPr lang="en-US">
              <a:solidFill>
                <a:srgbClr val="3448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5294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 descr="cropped heb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16993" y="431007"/>
            <a:ext cx="45196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itle 3"/>
          <p:cNvSpPr>
            <a:spLocks noGrp="1"/>
          </p:cNvSpPr>
          <p:nvPr>
            <p:ph type="title"/>
          </p:nvPr>
        </p:nvSpPr>
        <p:spPr>
          <a:xfrm>
            <a:off x="914400" y="5334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344893"/>
                </a:solidFill>
                <a:latin typeface="Times" charset="0"/>
                <a:ea typeface="ＭＳ Ｐゴシック" charset="0"/>
                <a:cs typeface="ＭＳ Ｐゴシック" charset="0"/>
              </a:rPr>
              <a:t>Mt. Hebo Radar Facility:  </a:t>
            </a:r>
            <a:br>
              <a:rPr lang="en-US">
                <a:solidFill>
                  <a:srgbClr val="344893"/>
                </a:solidFill>
                <a:latin typeface="Times" charset="0"/>
                <a:ea typeface="ＭＳ Ｐゴシック" charset="0"/>
                <a:cs typeface="ＭＳ Ｐゴシック" charset="0"/>
              </a:rPr>
            </a:br>
            <a:r>
              <a:rPr lang="en-US" sz="3200">
                <a:solidFill>
                  <a:srgbClr val="344893"/>
                </a:solidFill>
                <a:latin typeface="Times" charset="0"/>
                <a:ea typeface="ＭＳ Ｐゴシック" charset="0"/>
                <a:cs typeface="ＭＳ Ｐゴシック" charset="0"/>
              </a:rPr>
              <a:t>Gusts exceeding 130 mph</a:t>
            </a:r>
          </a:p>
        </p:txBody>
      </p:sp>
      <p:sp>
        <p:nvSpPr>
          <p:cNvPr id="30724" name="TextBox 4"/>
          <p:cNvSpPr txBox="1">
            <a:spLocks noChangeArrowheads="1"/>
          </p:cNvSpPr>
          <p:nvPr/>
        </p:nvSpPr>
        <p:spPr bwMode="auto">
          <a:xfrm>
            <a:off x="3048000" y="6172200"/>
            <a:ext cx="2860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264D"/>
                </a:solidFill>
              </a:rPr>
              <a:t>Courtesy:  Mark Cole</a:t>
            </a:r>
          </a:p>
        </p:txBody>
      </p:sp>
    </p:spTree>
    <p:extLst>
      <p:ext uri="{BB962C8B-B14F-4D97-AF65-F5344CB8AC3E}">
        <p14:creationId xmlns:p14="http://schemas.microsoft.com/office/powerpoint/2010/main" val="20702464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8FAD2-E94E-A042-B353-250D00C0412C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3600">
                <a:solidFill>
                  <a:srgbClr val="140033"/>
                </a:solidFill>
              </a:rPr>
              <a:t>Mount Rainier National Park</a:t>
            </a:r>
            <a:br>
              <a:rPr lang="en-US" altLang="en-US" sz="3600">
                <a:solidFill>
                  <a:srgbClr val="140033"/>
                </a:solidFill>
              </a:rPr>
            </a:br>
            <a:r>
              <a:rPr lang="en-US" altLang="en-US" sz="3600">
                <a:solidFill>
                  <a:srgbClr val="140033"/>
                </a:solidFill>
              </a:rPr>
              <a:t>18 inches in 36 hr (Nov 8, 2006)</a:t>
            </a:r>
          </a:p>
        </p:txBody>
      </p:sp>
      <p:pic>
        <p:nvPicPr>
          <p:cNvPr id="199683" name="Content Placeholder 3" descr="Figure3.13a.jpg">
            <a:extLst>
              <a:ext uri="{FF2B5EF4-FFF2-40B4-BE49-F238E27FC236}">
                <a16:creationId xmlns:a16="http://schemas.microsoft.com/office/drawing/2014/main" id="{5A347E9B-C751-D540-84E4-F6A50BDD4AA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87" r="-6787"/>
          <a:stretch>
            <a:fillRect/>
          </a:stretch>
        </p:blipFill>
        <p:spPr>
          <a:xfrm>
            <a:off x="457200" y="1752600"/>
            <a:ext cx="8229600" cy="4525963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Title 1">
            <a:extLst>
              <a:ext uri="{FF2B5EF4-FFF2-40B4-BE49-F238E27FC236}">
                <a16:creationId xmlns:a16="http://schemas.microsoft.com/office/drawing/2014/main" id="{ADBB4752-52F7-D04F-B208-8F063EFC89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0" y="609600"/>
            <a:ext cx="2438400" cy="2438400"/>
          </a:xfrm>
        </p:spPr>
        <p:txBody>
          <a:bodyPr/>
          <a:lstStyle/>
          <a:p>
            <a:r>
              <a:rPr lang="en-US" altLang="en-US">
                <a:solidFill>
                  <a:srgbClr val="005A58"/>
                </a:solidFill>
              </a:rPr>
              <a:t>Mt. Rainier</a:t>
            </a:r>
            <a:br>
              <a:rPr lang="en-US" altLang="en-US">
                <a:solidFill>
                  <a:srgbClr val="005A58"/>
                </a:solidFill>
              </a:rPr>
            </a:br>
            <a:r>
              <a:rPr lang="en-US" altLang="en-US">
                <a:solidFill>
                  <a:srgbClr val="005A58"/>
                </a:solidFill>
              </a:rPr>
              <a:t>damage</a:t>
            </a:r>
          </a:p>
        </p:txBody>
      </p:sp>
      <p:pic>
        <p:nvPicPr>
          <p:cNvPr id="201731" name="Content Placeholder 3" descr="Mount Rainier NP flooding 9 damaged footbridge grove of patriarchs.jpg">
            <a:extLst>
              <a:ext uri="{FF2B5EF4-FFF2-40B4-BE49-F238E27FC236}">
                <a16:creationId xmlns:a16="http://schemas.microsoft.com/office/drawing/2014/main" id="{0D7ED563-18EF-2643-BB49-2DA1D8089C8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3657600"/>
            <a:ext cx="2171700" cy="2895600"/>
          </a:xfrm>
        </p:spPr>
      </p:pic>
      <p:pic>
        <p:nvPicPr>
          <p:cNvPr id="201732" name="Picture 4" descr="Mount Rainier NP flooding 5 Kautz creek  helibase.jpg">
            <a:extLst>
              <a:ext uri="{FF2B5EF4-FFF2-40B4-BE49-F238E27FC236}">
                <a16:creationId xmlns:a16="http://schemas.microsoft.com/office/drawing/2014/main" id="{E0DEC5BB-2AB9-2E4C-AC89-786274C362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733800"/>
            <a:ext cx="3657600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3" name="Picture 5" descr="Mount Rainier NP flooding 8 Stevens canyon rd.jpg">
            <a:extLst>
              <a:ext uri="{FF2B5EF4-FFF2-40B4-BE49-F238E27FC236}">
                <a16:creationId xmlns:a16="http://schemas.microsoft.com/office/drawing/2014/main" id="{2523E01B-4B97-044B-9B6E-5618261373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04800"/>
            <a:ext cx="42703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>
            <a:extLst>
              <a:ext uri="{FF2B5EF4-FFF2-40B4-BE49-F238E27FC236}">
                <a16:creationId xmlns:a16="http://schemas.microsoft.com/office/drawing/2014/main" id="{E81B005C-B861-8042-9941-85A6FCD67D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en-US" altLang="en-US"/>
              <a:t>Snowstorms</a:t>
            </a:r>
          </a:p>
        </p:txBody>
      </p:sp>
      <p:sp>
        <p:nvSpPr>
          <p:cNvPr id="222211" name="Rectangle 3">
            <a:extLst>
              <a:ext uri="{FF2B5EF4-FFF2-40B4-BE49-F238E27FC236}">
                <a16:creationId xmlns:a16="http://schemas.microsoft.com/office/drawing/2014/main" id="{986D1626-8DFB-B244-B059-061A2F1140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>
                <a:solidFill>
                  <a:schemeClr val="tx1"/>
                </a:solidFill>
              </a:rPr>
              <a:t>The most difficult forecasting problem in the NW….but we are getting better at it.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2">
            <a:extLst>
              <a:ext uri="{FF2B5EF4-FFF2-40B4-BE49-F238E27FC236}">
                <a16:creationId xmlns:a16="http://schemas.microsoft.com/office/drawing/2014/main" id="{E266375A-537C-E840-8E36-2AC78169C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41313"/>
            <a:ext cx="7721600" cy="581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115" name="Text Box 3">
            <a:extLst>
              <a:ext uri="{FF2B5EF4-FFF2-40B4-BE49-F238E27FC236}">
                <a16:creationId xmlns:a16="http://schemas.microsoft.com/office/drawing/2014/main" id="{F8F35A79-E158-1644-AC00-0B37AD22C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170613"/>
            <a:ext cx="3683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/>
              <a:t>Seattle 1916 or 2008?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3" descr="base.tiff">
            <a:extLst>
              <a:ext uri="{FF2B5EF4-FFF2-40B4-BE49-F238E27FC236}">
                <a16:creationId xmlns:a16="http://schemas.microsoft.com/office/drawing/2014/main" id="{893FE657-4EBA-C74D-9D6A-03F918B63F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1"/>
          <a:stretch>
            <a:fillRect/>
          </a:stretch>
        </p:blipFill>
        <p:spPr bwMode="auto">
          <a:xfrm>
            <a:off x="914400" y="1371600"/>
            <a:ext cx="7397750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188" name="AutoShape 4">
            <a:extLst>
              <a:ext uri="{FF2B5EF4-FFF2-40B4-BE49-F238E27FC236}">
                <a16:creationId xmlns:a16="http://schemas.microsoft.com/office/drawing/2014/main" id="{55AC8842-93E6-ED44-AB40-3F96BB522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0775" y="3429000"/>
            <a:ext cx="1066800" cy="838200"/>
          </a:xfrm>
          <a:prstGeom prst="rightArrow">
            <a:avLst>
              <a:gd name="adj1" fmla="val 32574"/>
              <a:gd name="adj2" fmla="val 3901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1189" name="AutoShape 5">
            <a:extLst>
              <a:ext uri="{FF2B5EF4-FFF2-40B4-BE49-F238E27FC236}">
                <a16:creationId xmlns:a16="http://schemas.microsoft.com/office/drawing/2014/main" id="{1263D949-02EB-6A4A-A74E-0F8B5A87A4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133600"/>
            <a:ext cx="304800" cy="668338"/>
          </a:xfrm>
          <a:prstGeom prst="downArrow">
            <a:avLst>
              <a:gd name="adj1" fmla="val 50000"/>
              <a:gd name="adj2" fmla="val 5481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1190" name="Text Box 6">
            <a:extLst>
              <a:ext uri="{FF2B5EF4-FFF2-40B4-BE49-F238E27FC236}">
                <a16:creationId xmlns:a16="http://schemas.microsoft.com/office/drawing/2014/main" id="{233BD8C6-5FA0-BE44-820E-9770B2DB7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4572000"/>
            <a:ext cx="1060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Moisture</a:t>
            </a:r>
          </a:p>
        </p:txBody>
      </p:sp>
      <p:sp>
        <p:nvSpPr>
          <p:cNvPr id="221191" name="Text Box 7">
            <a:extLst>
              <a:ext uri="{FF2B5EF4-FFF2-40B4-BE49-F238E27FC236}">
                <a16:creationId xmlns:a16="http://schemas.microsoft.com/office/drawing/2014/main" id="{BB860D3E-ACFC-B847-A867-CBBE9FCEE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1458913"/>
            <a:ext cx="996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Cold Air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8E9B21-50C9-EC44-91F7-120B3C77F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Set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72D6D-FBDB-7343-A4DC-1D7550AAB0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>
            <a:extLst>
              <a:ext uri="{FF2B5EF4-FFF2-40B4-BE49-F238E27FC236}">
                <a16:creationId xmlns:a16="http://schemas.microsoft.com/office/drawing/2014/main" id="{11733E71-2F6B-7045-815F-9E40F78C0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63" y="1714500"/>
            <a:ext cx="656748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>
            <a:extLst>
              <a:ext uri="{FF2B5EF4-FFF2-40B4-BE49-F238E27FC236}">
                <a16:creationId xmlns:a16="http://schemas.microsoft.com/office/drawing/2014/main" id="{A69F9DC9-6D4A-274B-A7CF-08C8FB5C1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0"/>
            <a:ext cx="8305800" cy="553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8B40ABA5-CB31-B54C-B56A-315C5DF3F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050" y="533400"/>
            <a:ext cx="60579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0213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>
            <a:extLst>
              <a:ext uri="{FF2B5EF4-FFF2-40B4-BE49-F238E27FC236}">
                <a16:creationId xmlns:a16="http://schemas.microsoft.com/office/drawing/2014/main" id="{7F2AFE28-0193-B041-9F38-2027DB321F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228600"/>
            <a:ext cx="7772400" cy="1143000"/>
          </a:xfrm>
        </p:spPr>
        <p:txBody>
          <a:bodyPr/>
          <a:lstStyle/>
          <a:p>
            <a:r>
              <a:rPr lang="en-US" altLang="en-US"/>
              <a:t>The End</a:t>
            </a:r>
          </a:p>
        </p:txBody>
      </p:sp>
      <p:sp>
        <p:nvSpPr>
          <p:cNvPr id="224259" name="Rectangle 3">
            <a:extLst>
              <a:ext uri="{FF2B5EF4-FFF2-40B4-BE49-F238E27FC236}">
                <a16:creationId xmlns:a16="http://schemas.microsoft.com/office/drawing/2014/main" id="{EF850E08-CD4C-5A42-B818-6112D42B13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224260" name="Picture 4">
            <a:extLst>
              <a:ext uri="{FF2B5EF4-FFF2-40B4-BE49-F238E27FC236}">
                <a16:creationId xmlns:a16="http://schemas.microsoft.com/office/drawing/2014/main" id="{6A409648-99F6-E146-9802-5D65EE4F7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1220788"/>
            <a:ext cx="7105650" cy="532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46524A0-0119-6544-9695-E121DAE90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837" y="943641"/>
            <a:ext cx="7516974" cy="532869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A9A61C4-3474-194F-A43C-D069AF871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27679"/>
            <a:ext cx="8153400" cy="715962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Mild Winter</a:t>
            </a:r>
          </a:p>
        </p:txBody>
      </p:sp>
    </p:spTree>
    <p:extLst>
      <p:ext uri="{BB962C8B-B14F-4D97-AF65-F5344CB8AC3E}">
        <p14:creationId xmlns:p14="http://schemas.microsoft.com/office/powerpoint/2010/main" val="4141624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4A0F0B4F-6207-DD4E-BFC6-824E106B5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767655"/>
            <a:ext cx="7886700" cy="55907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422E20-FA34-894F-AD3B-076A4FD7DF10}"/>
              </a:ext>
            </a:extLst>
          </p:cNvPr>
          <p:cNvSpPr txBox="1"/>
          <p:nvPr/>
        </p:nvSpPr>
        <p:spPr>
          <a:xfrm>
            <a:off x="3077840" y="152400"/>
            <a:ext cx="29883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Mild Summers</a:t>
            </a:r>
          </a:p>
        </p:txBody>
      </p:sp>
    </p:spTree>
    <p:extLst>
      <p:ext uri="{BB962C8B-B14F-4D97-AF65-F5344CB8AC3E}">
        <p14:creationId xmlns:p14="http://schemas.microsoft.com/office/powerpoint/2010/main" val="1226593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815D59-91AB-D145-8CBD-F6FF04A5D9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97" t="46667" r="16544" b="21095"/>
          <a:stretch/>
        </p:blipFill>
        <p:spPr>
          <a:xfrm>
            <a:off x="457200" y="838200"/>
            <a:ext cx="82296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9251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1339</TotalTime>
  <Words>727</Words>
  <Application>Microsoft Macintosh PowerPoint</Application>
  <PresentationFormat>On-screen Show (4:3)</PresentationFormat>
  <Paragraphs>90</Paragraphs>
  <Slides>60</Slides>
  <Notes>30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5" baseType="lpstr">
      <vt:lpstr>Arial</vt:lpstr>
      <vt:lpstr>Calibri</vt:lpstr>
      <vt:lpstr>Times</vt:lpstr>
      <vt:lpstr>Office Theme</vt:lpstr>
      <vt:lpstr>Document</vt:lpstr>
      <vt:lpstr>Northwest Weather 101</vt:lpstr>
      <vt:lpstr>The weather of the Pacific Northwest is dominated by local weather phenomena, most forced by our regional terrain and water bodies  </vt:lpstr>
      <vt:lpstr>PowerPoint Presentation</vt:lpstr>
      <vt:lpstr>PowerPoint Presentation</vt:lpstr>
      <vt:lpstr>PowerPoint Presentation</vt:lpstr>
      <vt:lpstr>PowerPoint Presentation</vt:lpstr>
      <vt:lpstr>Mild Winter</vt:lpstr>
      <vt:lpstr>PowerPoint Presentation</vt:lpstr>
      <vt:lpstr>PowerPoint Presentation</vt:lpstr>
      <vt:lpstr>Extraordinary Precipitation Contrasts</vt:lpstr>
      <vt:lpstr>PowerPoint Presentation</vt:lpstr>
      <vt:lpstr>Rainshadows are as important as windward enhancement</vt:lpstr>
      <vt:lpstr>Sequim:  Irrigation Needed, Cacti</vt:lpstr>
      <vt:lpstr>Annual Precipitation</vt:lpstr>
      <vt:lpstr>PowerPoint Presentation</vt:lpstr>
      <vt:lpstr>PowerPoint Presentation</vt:lpstr>
      <vt:lpstr>The Driest Location in Washington State?</vt:lpstr>
      <vt:lpstr>PowerPoint Presentation</vt:lpstr>
      <vt:lpstr>Rainshadows can move: depending on direction of the wind</vt:lpstr>
      <vt:lpstr>Western WA is the wettest part of US</vt:lpstr>
      <vt:lpstr>The western Washington lowlands really aren’t that wet—partially because we are often in the rainshadow of the Olympics and Mts. Of Vancouver Island…but the NUMBER of light rain/cloudy days is substantial</vt:lpstr>
      <vt:lpstr>PowerPoint Presentation</vt:lpstr>
      <vt:lpstr>Mediterranean Climate:  Dry Summers/Wet Winter</vt:lpstr>
      <vt:lpstr>Why Dry Summers? </vt:lpstr>
      <vt:lpstr>PowerPoint Presentation</vt:lpstr>
      <vt:lpstr>Local Weather Features are Essential Elements of NW Weather </vt:lpstr>
      <vt:lpstr>PowerPoint Presentation</vt:lpstr>
      <vt:lpstr>PowerPoint Presentation</vt:lpstr>
      <vt:lpstr>PowerPoint Presentation</vt:lpstr>
      <vt:lpstr>Fraser River Gap</vt:lpstr>
      <vt:lpstr>The Fraser River Gap</vt:lpstr>
      <vt:lpstr>Can Get Strong Northeasterly Outflow Winds into Bellingham and NW Washington When Cold Air and High Pressure Builds in the Interior of BC</vt:lpstr>
      <vt:lpstr>Major Fraser Gap Windstorm of December 28, 1990</vt:lpstr>
      <vt:lpstr>PowerPoint Presentation</vt:lpstr>
      <vt:lpstr>Anacortes Dec 1990</vt:lpstr>
      <vt:lpstr>The Big Storms of the Pacific Northwest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Most are associated with the “Pineapple Express”</vt:lpstr>
      <vt:lpstr>A Recent Devastating Pineapple Express:  November 6-7, 2006</vt:lpstr>
      <vt:lpstr>Extraordinary Impact</vt:lpstr>
      <vt:lpstr>Impacts</vt:lpstr>
      <vt:lpstr>PowerPoint Presentation</vt:lpstr>
      <vt:lpstr>PowerPoint Presentation</vt:lpstr>
      <vt:lpstr>PowerPoint Presentation</vt:lpstr>
      <vt:lpstr>Mt. Hebo Radar Facility:   Gusts exceeding 130 mph</vt:lpstr>
      <vt:lpstr>Mount Rainier National Park 18 inches in 36 hr (Nov 8, 2006)</vt:lpstr>
      <vt:lpstr>Mt. Rainier damage</vt:lpstr>
      <vt:lpstr>Snowstorms</vt:lpstr>
      <vt:lpstr>PowerPoint Presentation</vt:lpstr>
      <vt:lpstr>The Set Up</vt:lpstr>
      <vt:lpstr>PowerPoint Presentation</vt:lpstr>
      <vt:lpstr>PowerPoint Presentation</vt:lpstr>
      <vt:lpstr>The End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Seattle Public Library Talk</dc:title>
  <dc:creator>Clifford Mass</dc:creator>
  <cp:lastModifiedBy>Clifford F. Mass</cp:lastModifiedBy>
  <cp:revision>57</cp:revision>
  <dcterms:created xsi:type="dcterms:W3CDTF">2008-11-14T19:39:13Z</dcterms:created>
  <dcterms:modified xsi:type="dcterms:W3CDTF">2021-12-08T19:50:49Z</dcterms:modified>
</cp:coreProperties>
</file>