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8"/>
  </p:notesMasterIdLst>
  <p:handoutMasterIdLst>
    <p:handoutMasterId r:id="rId169"/>
  </p:handoutMasterIdLst>
  <p:sldIdLst>
    <p:sldId id="699" r:id="rId2"/>
    <p:sldId id="700" r:id="rId3"/>
    <p:sldId id="701" r:id="rId4"/>
    <p:sldId id="702" r:id="rId5"/>
    <p:sldId id="256" r:id="rId6"/>
    <p:sldId id="271" r:id="rId7"/>
    <p:sldId id="280" r:id="rId8"/>
    <p:sldId id="281" r:id="rId9"/>
    <p:sldId id="279" r:id="rId10"/>
    <p:sldId id="441" r:id="rId11"/>
    <p:sldId id="438" r:id="rId12"/>
    <p:sldId id="437" r:id="rId13"/>
    <p:sldId id="440" r:id="rId14"/>
    <p:sldId id="355" r:id="rId15"/>
    <p:sldId id="711" r:id="rId16"/>
    <p:sldId id="274" r:id="rId17"/>
    <p:sldId id="354" r:id="rId18"/>
    <p:sldId id="356" r:id="rId19"/>
    <p:sldId id="443" r:id="rId20"/>
    <p:sldId id="442" r:id="rId21"/>
    <p:sldId id="444" r:id="rId22"/>
    <p:sldId id="445" r:id="rId23"/>
    <p:sldId id="357" r:id="rId24"/>
    <p:sldId id="435" r:id="rId25"/>
    <p:sldId id="360" r:id="rId26"/>
    <p:sldId id="286" r:id="rId27"/>
    <p:sldId id="718" r:id="rId28"/>
    <p:sldId id="436" r:id="rId29"/>
    <p:sldId id="447" r:id="rId30"/>
    <p:sldId id="429" r:id="rId31"/>
    <p:sldId id="431" r:id="rId32"/>
    <p:sldId id="290" r:id="rId33"/>
    <p:sldId id="448" r:id="rId34"/>
    <p:sldId id="291" r:id="rId35"/>
    <p:sldId id="452" r:id="rId36"/>
    <p:sldId id="459" r:id="rId37"/>
    <p:sldId id="413" r:id="rId38"/>
    <p:sldId id="412" r:id="rId39"/>
    <p:sldId id="432" r:id="rId40"/>
    <p:sldId id="414" r:id="rId41"/>
    <p:sldId id="415" r:id="rId42"/>
    <p:sldId id="418" r:id="rId43"/>
    <p:sldId id="453" r:id="rId44"/>
    <p:sldId id="455" r:id="rId45"/>
    <p:sldId id="454" r:id="rId46"/>
    <p:sldId id="337" r:id="rId47"/>
    <p:sldId id="460" r:id="rId48"/>
    <p:sldId id="457" r:id="rId49"/>
    <p:sldId id="456" r:id="rId50"/>
    <p:sldId id="458" r:id="rId51"/>
    <p:sldId id="461" r:id="rId52"/>
    <p:sldId id="462" r:id="rId53"/>
    <p:sldId id="697" r:id="rId54"/>
    <p:sldId id="696" r:id="rId55"/>
    <p:sldId id="287" r:id="rId56"/>
    <p:sldId id="698" r:id="rId57"/>
    <p:sldId id="338" r:id="rId58"/>
    <p:sldId id="707" r:id="rId59"/>
    <p:sldId id="285" r:id="rId60"/>
    <p:sldId id="387" r:id="rId61"/>
    <p:sldId id="537" r:id="rId62"/>
    <p:sldId id="706" r:id="rId63"/>
    <p:sldId id="517" r:id="rId64"/>
    <p:sldId id="528" r:id="rId65"/>
    <p:sldId id="529" r:id="rId66"/>
    <p:sldId id="530" r:id="rId67"/>
    <p:sldId id="532" r:id="rId68"/>
    <p:sldId id="531" r:id="rId69"/>
    <p:sldId id="394" r:id="rId70"/>
    <p:sldId id="395" r:id="rId71"/>
    <p:sldId id="396" r:id="rId72"/>
    <p:sldId id="704" r:id="rId73"/>
    <p:sldId id="703" r:id="rId74"/>
    <p:sldId id="397" r:id="rId75"/>
    <p:sldId id="398" r:id="rId76"/>
    <p:sldId id="399" r:id="rId77"/>
    <p:sldId id="410" r:id="rId78"/>
    <p:sldId id="406" r:id="rId79"/>
    <p:sldId id="521" r:id="rId80"/>
    <p:sldId id="520" r:id="rId81"/>
    <p:sldId id="526" r:id="rId82"/>
    <p:sldId id="709" r:id="rId83"/>
    <p:sldId id="710" r:id="rId84"/>
    <p:sldId id="533" r:id="rId85"/>
    <p:sldId id="534" r:id="rId86"/>
    <p:sldId id="535" r:id="rId87"/>
    <p:sldId id="536" r:id="rId88"/>
    <p:sldId id="407" r:id="rId89"/>
    <p:sldId id="714" r:id="rId90"/>
    <p:sldId id="715" r:id="rId91"/>
    <p:sldId id="716" r:id="rId92"/>
    <p:sldId id="258" r:id="rId93"/>
    <p:sldId id="260" r:id="rId94"/>
    <p:sldId id="262" r:id="rId95"/>
    <p:sldId id="263" r:id="rId96"/>
    <p:sldId id="264" r:id="rId97"/>
    <p:sldId id="268" r:id="rId98"/>
    <p:sldId id="270" r:id="rId99"/>
    <p:sldId id="717" r:id="rId100"/>
    <p:sldId id="272" r:id="rId101"/>
    <p:sldId id="719" r:id="rId102"/>
    <p:sldId id="720" r:id="rId103"/>
    <p:sldId id="669" r:id="rId104"/>
    <p:sldId id="657" r:id="rId105"/>
    <p:sldId id="565" r:id="rId106"/>
    <p:sldId id="463" r:id="rId107"/>
    <p:sldId id="470" r:id="rId108"/>
    <p:sldId id="729" r:id="rId109"/>
    <p:sldId id="668" r:id="rId110"/>
    <p:sldId id="667" r:id="rId111"/>
    <p:sldId id="726" r:id="rId112"/>
    <p:sldId id="665" r:id="rId113"/>
    <p:sldId id="283" r:id="rId114"/>
    <p:sldId id="566" r:id="rId115"/>
    <p:sldId id="721" r:id="rId116"/>
    <p:sldId id="473" r:id="rId117"/>
    <p:sldId id="722" r:id="rId118"/>
    <p:sldId id="614" r:id="rId119"/>
    <p:sldId id="527" r:id="rId120"/>
    <p:sldId id="723" r:id="rId121"/>
    <p:sldId id="724" r:id="rId122"/>
    <p:sldId id="604" r:id="rId123"/>
    <p:sldId id="519" r:id="rId124"/>
    <p:sldId id="615" r:id="rId125"/>
    <p:sldId id="616" r:id="rId126"/>
    <p:sldId id="617" r:id="rId127"/>
    <p:sldId id="618" r:id="rId128"/>
    <p:sldId id="619" r:id="rId129"/>
    <p:sldId id="620" r:id="rId130"/>
    <p:sldId id="621" r:id="rId131"/>
    <p:sldId id="622" r:id="rId132"/>
    <p:sldId id="623" r:id="rId133"/>
    <p:sldId id="624" r:id="rId134"/>
    <p:sldId id="625" r:id="rId135"/>
    <p:sldId id="626" r:id="rId136"/>
    <p:sldId id="628" r:id="rId137"/>
    <p:sldId id="629" r:id="rId138"/>
    <p:sldId id="630" r:id="rId139"/>
    <p:sldId id="631" r:id="rId140"/>
    <p:sldId id="632" r:id="rId141"/>
    <p:sldId id="633" r:id="rId142"/>
    <p:sldId id="634" r:id="rId143"/>
    <p:sldId id="576" r:id="rId144"/>
    <p:sldId id="592" r:id="rId145"/>
    <p:sldId id="725" r:id="rId146"/>
    <p:sldId id="640" r:id="rId147"/>
    <p:sldId id="641" r:id="rId148"/>
    <p:sldId id="642" r:id="rId149"/>
    <p:sldId id="643" r:id="rId150"/>
    <p:sldId id="644" r:id="rId151"/>
    <p:sldId id="647" r:id="rId152"/>
    <p:sldId id="646" r:id="rId153"/>
    <p:sldId id="658" r:id="rId154"/>
    <p:sldId id="659" r:id="rId155"/>
    <p:sldId id="727" r:id="rId156"/>
    <p:sldId id="401" r:id="rId157"/>
    <p:sldId id="728" r:id="rId158"/>
    <p:sldId id="664" r:id="rId159"/>
    <p:sldId id="583" r:id="rId160"/>
    <p:sldId id="666" r:id="rId161"/>
    <p:sldId id="326" r:id="rId162"/>
    <p:sldId id="649" r:id="rId163"/>
    <p:sldId id="650" r:id="rId164"/>
    <p:sldId id="653" r:id="rId165"/>
    <p:sldId id="654" r:id="rId166"/>
    <p:sldId id="613" r:id="rId16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7"/>
    <p:restoredTop sz="91048"/>
  </p:normalViewPr>
  <p:slideViewPr>
    <p:cSldViewPr snapToObjects="1">
      <p:cViewPr varScale="1">
        <p:scale>
          <a:sx n="108" d="100"/>
          <a:sy n="108" d="100"/>
        </p:scale>
        <p:origin x="75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474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89B929E-5864-8D44-B9C2-3A47EDCD48B2}"/>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8179" name="Rectangle 3">
            <a:extLst>
              <a:ext uri="{FF2B5EF4-FFF2-40B4-BE49-F238E27FC236}">
                <a16:creationId xmlns:a16="http://schemas.microsoft.com/office/drawing/2014/main" id="{527708FB-D067-2E46-A26E-D21B3D8FC25C}"/>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fld id="{D47F102A-382B-9644-ABC3-330CAB61CBF9}" type="datetime1">
              <a:rPr lang="en-US" altLang="en-US"/>
              <a:pPr/>
              <a:t>12/2/25</a:t>
            </a:fld>
            <a:endParaRPr lang="en-US" altLang="en-US"/>
          </a:p>
        </p:txBody>
      </p:sp>
      <p:sp>
        <p:nvSpPr>
          <p:cNvPr id="178180" name="Rectangle 4">
            <a:extLst>
              <a:ext uri="{FF2B5EF4-FFF2-40B4-BE49-F238E27FC236}">
                <a16:creationId xmlns:a16="http://schemas.microsoft.com/office/drawing/2014/main" id="{03C65105-711D-5A41-B23D-73EDC59E1D3C}"/>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8181" name="Rectangle 5">
            <a:extLst>
              <a:ext uri="{FF2B5EF4-FFF2-40B4-BE49-F238E27FC236}">
                <a16:creationId xmlns:a16="http://schemas.microsoft.com/office/drawing/2014/main" id="{A46552BE-15DB-0641-BCFC-7EC9C31FEA6A}"/>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4695EB7B-68DC-4A4A-9CBB-94D829DDBB0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97182-CCF9-8C42-9BD6-987D0B8AAB10}"/>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endParaRPr lang="en-US" altLang="en-US"/>
          </a:p>
        </p:txBody>
      </p:sp>
      <p:sp>
        <p:nvSpPr>
          <p:cNvPr id="3" name="Date Placeholder 2">
            <a:extLst>
              <a:ext uri="{FF2B5EF4-FFF2-40B4-BE49-F238E27FC236}">
                <a16:creationId xmlns:a16="http://schemas.microsoft.com/office/drawing/2014/main" id="{2111529A-130B-3F45-9D2E-547B5BD0501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D01CED1E-6D68-DE49-AA33-20958FC04098}" type="datetime1">
              <a:rPr lang="en-US" altLang="en-US"/>
              <a:pPr/>
              <a:t>12/2/25</a:t>
            </a:fld>
            <a:endParaRPr lang="en-US" altLang="en-US"/>
          </a:p>
        </p:txBody>
      </p:sp>
      <p:sp>
        <p:nvSpPr>
          <p:cNvPr id="4" name="Slide Image Placeholder 3">
            <a:extLst>
              <a:ext uri="{FF2B5EF4-FFF2-40B4-BE49-F238E27FC236}">
                <a16:creationId xmlns:a16="http://schemas.microsoft.com/office/drawing/2014/main" id="{6035A9A7-1A3A-8940-A4BB-1328A9F8147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a:extLst>
              <a:ext uri="{FF2B5EF4-FFF2-40B4-BE49-F238E27FC236}">
                <a16:creationId xmlns:a16="http://schemas.microsoft.com/office/drawing/2014/main" id="{C8DA6578-058B-324C-8463-C0F588136178}"/>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Footer Placeholder 5">
            <a:extLst>
              <a:ext uri="{FF2B5EF4-FFF2-40B4-BE49-F238E27FC236}">
                <a16:creationId xmlns:a16="http://schemas.microsoft.com/office/drawing/2014/main" id="{887BE179-223E-7247-AC9B-BD8E8F2C9183}"/>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defRPr>
            </a:lvl1pPr>
          </a:lstStyle>
          <a:p>
            <a:endParaRPr lang="en-US" altLang="en-US"/>
          </a:p>
        </p:txBody>
      </p:sp>
      <p:sp>
        <p:nvSpPr>
          <p:cNvPr id="7" name="Slide Number Placeholder 6">
            <a:extLst>
              <a:ext uri="{FF2B5EF4-FFF2-40B4-BE49-F238E27FC236}">
                <a16:creationId xmlns:a16="http://schemas.microsoft.com/office/drawing/2014/main" id="{96DDCFD4-27FF-9242-9B69-046CD4BC2A8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8C33A92-930A-E748-BCC4-2C152270F51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C33A92-930A-E748-BCC4-2C152270F516}" type="slidenum">
              <a:rPr lang="en-US" altLang="en-US" smtClean="0"/>
              <a:pPr/>
              <a:t>1</a:t>
            </a:fld>
            <a:endParaRPr lang="en-US" altLang="en-US"/>
          </a:p>
        </p:txBody>
      </p:sp>
    </p:spTree>
    <p:extLst>
      <p:ext uri="{BB962C8B-B14F-4D97-AF65-F5344CB8AC3E}">
        <p14:creationId xmlns:p14="http://schemas.microsoft.com/office/powerpoint/2010/main" val="2053650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6CD82D03-F355-284C-90AF-2C5916531D0F}"/>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Rectangle 3">
            <a:extLst>
              <a:ext uri="{FF2B5EF4-FFF2-40B4-BE49-F238E27FC236}">
                <a16:creationId xmlns:a16="http://schemas.microsoft.com/office/drawing/2014/main" id="{4D0EC306-30BB-FE44-98E5-FCDB033061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3A2FBD2-2BCF-304C-9D06-9ADD376C1A2A}"/>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a:extLst>
              <a:ext uri="{FF2B5EF4-FFF2-40B4-BE49-F238E27FC236}">
                <a16:creationId xmlns:a16="http://schemas.microsoft.com/office/drawing/2014/main" id="{8AE41452-5242-7B44-90FC-AF351CE9BA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5A188400-D360-9544-8847-62C93A5895EA}"/>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a:extLst>
              <a:ext uri="{FF2B5EF4-FFF2-40B4-BE49-F238E27FC236}">
                <a16:creationId xmlns:a16="http://schemas.microsoft.com/office/drawing/2014/main" id="{6045B52A-53AD-D64C-A6C9-1E1CF1B4C0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7ADB0214-2AEC-4D4D-BCC9-7B0AE2959DEF}"/>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a:extLst>
              <a:ext uri="{FF2B5EF4-FFF2-40B4-BE49-F238E27FC236}">
                <a16:creationId xmlns:a16="http://schemas.microsoft.com/office/drawing/2014/main" id="{994F2DED-DE21-5F4E-AA71-97AC506929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DEC3994-694D-E445-AB7A-C8996F0422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a:extLst>
              <a:ext uri="{FF2B5EF4-FFF2-40B4-BE49-F238E27FC236}">
                <a16:creationId xmlns:a16="http://schemas.microsoft.com/office/drawing/2014/main" id="{5C329B7A-DAFF-9247-A034-6697450D36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66EAD3A-3F79-DD4E-941E-1C23CCE352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a:extLst>
              <a:ext uri="{FF2B5EF4-FFF2-40B4-BE49-F238E27FC236}">
                <a16:creationId xmlns:a16="http://schemas.microsoft.com/office/drawing/2014/main" id="{50C7EC5A-1055-7A4B-929A-A36809B6EB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a:extLst>
              <a:ext uri="{FF2B5EF4-FFF2-40B4-BE49-F238E27FC236}">
                <a16:creationId xmlns:a16="http://schemas.microsoft.com/office/drawing/2014/main" id="{8551F03A-A96F-9D48-B597-31CB2AD18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02FBCD-9C47-294E-9C29-DD10A33CDBD3}" type="slidenum">
              <a:rPr lang="en-US" altLang="en-US" sz="1200" smtClean="0"/>
              <a:pPr/>
              <a:t>46</a:t>
            </a:fld>
            <a:endParaRPr lang="en-US" altLang="en-US" sz="1200"/>
          </a:p>
        </p:txBody>
      </p:sp>
      <p:sp>
        <p:nvSpPr>
          <p:cNvPr id="93186" name="Rectangle 2">
            <a:extLst>
              <a:ext uri="{FF2B5EF4-FFF2-40B4-BE49-F238E27FC236}">
                <a16:creationId xmlns:a16="http://schemas.microsoft.com/office/drawing/2014/main" id="{B7A04E6F-9F4F-0C47-86D2-985CDBA26C5E}"/>
              </a:ext>
            </a:extLst>
          </p:cNvPr>
          <p:cNvSpPr>
            <a:spLocks noGrp="1" noRot="1" noChangeAspect="1" noChangeArrowheads="1" noTextEdit="1"/>
          </p:cNvSpPr>
          <p:nvPr>
            <p:ph type="sldImg"/>
          </p:nvPr>
        </p:nvSpPr>
        <p:spPr>
          <a:solidFill>
            <a:srgbClr val="FFFFFF"/>
          </a:solidFill>
          <a:ln/>
        </p:spPr>
      </p:sp>
      <p:sp>
        <p:nvSpPr>
          <p:cNvPr id="93187" name="Rectangle 3">
            <a:extLst>
              <a:ext uri="{FF2B5EF4-FFF2-40B4-BE49-F238E27FC236}">
                <a16:creationId xmlns:a16="http://schemas.microsoft.com/office/drawing/2014/main" id="{E5BCD38E-B79A-2E4F-8C4C-9CA95D1E1913}"/>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Also note increased wind speed near CZK.  Possible where the flow becomes supercritical.  Also possibly Venturi.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FBB9AC01-3CEF-1748-B28F-DC787B3F2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7CE8399-EE16-A14D-8D7C-691B8855EFB8}" type="slidenum">
              <a:rPr lang="en-US" altLang="en-US" sz="1200" b="0"/>
              <a:pPr/>
              <a:t>55</a:t>
            </a:fld>
            <a:endParaRPr lang="en-US" altLang="en-US" sz="1200" b="0"/>
          </a:p>
        </p:txBody>
      </p:sp>
      <p:sp>
        <p:nvSpPr>
          <p:cNvPr id="36866" name="Slide Image Placeholder 1">
            <a:extLst>
              <a:ext uri="{FF2B5EF4-FFF2-40B4-BE49-F238E27FC236}">
                <a16:creationId xmlns:a16="http://schemas.microsoft.com/office/drawing/2014/main" id="{84BE916E-343B-E346-8C7A-45248E9E2A49}"/>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C302C6DB-0A1D-8F43-9B20-92C9B33ABDF8}"/>
              </a:ext>
            </a:extLst>
          </p:cNvPr>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Times" pitchFamily="2" charset="0"/>
                <a:ea typeface="ＭＳ Ｐゴシック" panose="020B0600070205080204" pitchFamily="34" charset="-128"/>
              </a:rPr>
              <a:t>This is a newspaper article published the next day in the Snohomish County Daily Herald showing ferry.</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An article run in the Seattle Times illustrates the destruction at local marinas.</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Another dangerous aspect of these storms, and one that was left off of the earlier list… TREE BRANCH MISSLES.  I love the look on this lady</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face… NOT AMMUSED.</a:t>
            </a:r>
            <a:endParaRPr lang="en-US" altLang="en-US">
              <a:latin typeface="Times" pitchFamily="2"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AEE1A3C8-4AC4-0040-8A86-8B44EEF8A75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algn="r" eaLnBrk="1" hangingPunct="1"/>
            <a:fld id="{08C83D66-10EC-9347-B93E-FC9B9A1C9589}" type="slidenum">
              <a:rPr lang="en-US" altLang="en-US" sz="1200" b="0">
                <a:latin typeface="Arial" panose="020B0604020202020204" pitchFamily="34" charset="0"/>
              </a:rPr>
              <a:pPr algn="r" eaLnBrk="1" hangingPunct="1"/>
              <a:t>55</a:t>
            </a:fld>
            <a:endParaRPr lang="en-US" altLang="en-US" sz="1200" b="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62DD7FF2-AE68-E04F-9D25-6558D7AAB779}"/>
              </a:ext>
            </a:extLst>
          </p:cNvPr>
          <p:cNvSpPr>
            <a:spLocks noGrp="1" noRot="1" noChangeAspect="1" noTextEdit="1"/>
          </p:cNvSpPr>
          <p:nvPr>
            <p:ph type="sldImg"/>
          </p:nvPr>
        </p:nvSpPr>
        <p:spPr>
          <a:ln/>
        </p:spPr>
      </p:sp>
      <p:sp>
        <p:nvSpPr>
          <p:cNvPr id="40962" name="Notes Placeholder 2">
            <a:extLst>
              <a:ext uri="{FF2B5EF4-FFF2-40B4-BE49-F238E27FC236}">
                <a16:creationId xmlns:a16="http://schemas.microsoft.com/office/drawing/2014/main" id="{809347F5-E337-7740-827E-DD1E2C6457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Ah yes, poor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restaurant.  Deck destruction and </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pile-o-chairs</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  Big news.  </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The windstorm makes front page news in the Seattle Times.  Death and power outages highlighted.</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mural and carp next…</a:t>
            </a:r>
            <a:endParaRPr lang="en-US" altLang="en-US">
              <a:latin typeface="Times" pitchFamily="2"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E8F605F5-871F-F345-84B7-D67D021241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DC39A5D-AD7B-4542-B168-08683090B312}" type="slidenum">
              <a:rPr lang="en-US" altLang="en-US" sz="1200" b="0"/>
              <a:pPr/>
              <a:t>56</a:t>
            </a:fld>
            <a:endParaRPr lang="en-US" altLang="en-US" sz="12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4325E6B7-1285-DC46-BB56-3D88B774C21C}"/>
              </a:ext>
            </a:extLst>
          </p:cNvPr>
          <p:cNvSpPr>
            <a:spLocks noGrp="1" noRot="1" noChangeAspect="1" noTextEdit="1"/>
          </p:cNvSpPr>
          <p:nvPr>
            <p:ph type="sldImg"/>
          </p:nvPr>
        </p:nvSpPr>
        <p:spPr>
          <a:ln/>
        </p:spPr>
      </p:sp>
      <p:sp>
        <p:nvSpPr>
          <p:cNvPr id="46082" name="Notes Placeholder 2">
            <a:extLst>
              <a:ext uri="{FF2B5EF4-FFF2-40B4-BE49-F238E27FC236}">
                <a16:creationId xmlns:a16="http://schemas.microsoft.com/office/drawing/2014/main" id="{A33F2340-483B-2744-B9A2-535DB0DD89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And since the storm was named after it… This presentation wouldn</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 be complete without talking about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further… so here we go…</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After the storm,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redecorated their entire restaurant, incorporating the storm into their décor.  I actually had the chance to have lunch with the artist, who painted the mural as accurately as possible according to first hand accounts… like by these people…</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Also, as you can see in the painting, there is the wooden statue of  </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the carp</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 which was washed away in the storm.  Free fish and chips for a year to anyone who safely returns the beloved carp to its home… and here it is.</a:t>
            </a:r>
            <a:endParaRPr lang="en-US" altLang="en-US">
              <a:latin typeface="Times" pitchFamily="2"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83DF66DD-721E-FA4C-A650-683686F334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96E0971-78B6-A04C-B9D1-6D4770D81E82}" type="slidenum">
              <a:rPr lang="en-US" altLang="en-US" sz="1200" b="0"/>
              <a:pPr/>
              <a:t>57</a:t>
            </a:fld>
            <a:endParaRPr lang="en-US" altLang="en-US" sz="12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FD3D3DE-F690-4D47-9DBF-36CA53305EE1}"/>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a:extLst>
              <a:ext uri="{FF2B5EF4-FFF2-40B4-BE49-F238E27FC236}">
                <a16:creationId xmlns:a16="http://schemas.microsoft.com/office/drawing/2014/main" id="{CE5220C7-4B72-A049-8897-6FA7BCF51B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92E42FD-BB6C-F740-97CA-0E6A05E7D3C8}"/>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29E094B6-7B75-2C4C-BBEB-8B6F6EE64B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CD1FF6D-F961-B649-94E2-A051D974BC17}"/>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108BA026-05C5-9449-BF13-0058EB7602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0068133-0827-7B41-B8C6-6C3472A08E29}"/>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55EC1108-CCA4-BD43-81E5-529F93080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FF28542-843C-FD4D-83B5-C74111781EB2}"/>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6308177F-D52D-6E45-8A82-E72CD5445A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FD19776C-8DFF-E54D-BA0A-34B4D44134CC}"/>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9226EA8D-5213-3448-8F09-F1D57DB0A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8895DC2D-456C-804D-AF0B-9DA9E67D03EB}"/>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56ABE88-EB85-AE48-B298-96B4208AA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210B0C7-BFC5-C149-B99E-5A7CD6DCB0C5}"/>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955A530C-A044-4A47-A47A-B01D83D284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9BDFF0F2-4AAF-0245-A175-58BC3EAE009E}"/>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C608B33C-05CA-8248-AEB1-ADD5EA9F86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545DFEFD-0332-9D43-BC08-EED699E77650}"/>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CE8F8C69-D477-6543-8D21-9E139DB1D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6F775A45-7EEE-814B-BCEB-AE3390108BF0}"/>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5115A454-525D-1648-9F24-1B844AA7E6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B9E83FA9-8A53-1B4C-8994-BE4145377B7E}"/>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69D9F8C9-3C19-824F-BB8D-E2CC0051C6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7DDF98C-3A65-E34A-BECE-DA18F5DB7EBF}"/>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5" name="Rectangle 3">
            <a:extLst>
              <a:ext uri="{FF2B5EF4-FFF2-40B4-BE49-F238E27FC236}">
                <a16:creationId xmlns:a16="http://schemas.microsoft.com/office/drawing/2014/main" id="{B348E6D8-99C4-874E-8840-0093714A9AE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4B195DA-F36B-4D4A-8695-9BCE417A9320}"/>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a:extLst>
              <a:ext uri="{FF2B5EF4-FFF2-40B4-BE49-F238E27FC236}">
                <a16:creationId xmlns:a16="http://schemas.microsoft.com/office/drawing/2014/main" id="{DFFFA9B5-A3C2-6E48-A568-EAF91B346FC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F024E6D-7B30-3044-AE9E-A484775CD05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1" name="Rectangle 3">
            <a:extLst>
              <a:ext uri="{FF2B5EF4-FFF2-40B4-BE49-F238E27FC236}">
                <a16:creationId xmlns:a16="http://schemas.microsoft.com/office/drawing/2014/main" id="{98F16104-81E4-D64D-AB9D-D909E240021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E4C9124-D1E7-A449-9DE8-6F0CD1CF9F4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8659" name="Rectangle 3">
            <a:extLst>
              <a:ext uri="{FF2B5EF4-FFF2-40B4-BE49-F238E27FC236}">
                <a16:creationId xmlns:a16="http://schemas.microsoft.com/office/drawing/2014/main" id="{32000BAA-CE19-C744-8481-FE68628BF6F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D9A3B6D-10B2-B84E-A5BD-8DF6B6B4AE7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7" name="Rectangle 3">
            <a:extLst>
              <a:ext uri="{FF2B5EF4-FFF2-40B4-BE49-F238E27FC236}">
                <a16:creationId xmlns:a16="http://schemas.microsoft.com/office/drawing/2014/main" id="{25FFE656-71B4-0347-860B-0551FC9C7DB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07AB7F3-7C6C-4241-81EB-D65943ED3BC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5" name="Rectangle 3">
            <a:extLst>
              <a:ext uri="{FF2B5EF4-FFF2-40B4-BE49-F238E27FC236}">
                <a16:creationId xmlns:a16="http://schemas.microsoft.com/office/drawing/2014/main" id="{2035F66E-2D7F-7044-A5BF-93781D30F63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8C353A2F-C539-F848-A9E0-6CA88090DF98}"/>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3" name="Rectangle 3">
            <a:extLst>
              <a:ext uri="{FF2B5EF4-FFF2-40B4-BE49-F238E27FC236}">
                <a16:creationId xmlns:a16="http://schemas.microsoft.com/office/drawing/2014/main" id="{E6C04D1F-E7E6-4440-B240-B3E600E14CE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79FDBA9-63DE-2E40-A460-1302B29C61C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555" name="Rectangle 3">
            <a:extLst>
              <a:ext uri="{FF2B5EF4-FFF2-40B4-BE49-F238E27FC236}">
                <a16:creationId xmlns:a16="http://schemas.microsoft.com/office/drawing/2014/main" id="{258A243E-E35C-3C43-8C7D-7D2A722415FF}"/>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4327FC7E-7736-0E47-A231-584BCD3667E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43" name="Rectangle 3">
            <a:extLst>
              <a:ext uri="{FF2B5EF4-FFF2-40B4-BE49-F238E27FC236}">
                <a16:creationId xmlns:a16="http://schemas.microsoft.com/office/drawing/2014/main" id="{4F1F7D6E-BB8D-1A41-BD44-D9D800CDD82E}"/>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1EB2EEAD-42BE-D645-A237-B080DC4AC7E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a:extLst>
              <a:ext uri="{FF2B5EF4-FFF2-40B4-BE49-F238E27FC236}">
                <a16:creationId xmlns:a16="http://schemas.microsoft.com/office/drawing/2014/main" id="{1BFFC101-91DD-B94C-8BF7-3A20B7378A4F}"/>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F24C658-4FC2-EE48-A6F4-2BB4ABBA26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a:extLst>
              <a:ext uri="{FF2B5EF4-FFF2-40B4-BE49-F238E27FC236}">
                <a16:creationId xmlns:a16="http://schemas.microsoft.com/office/drawing/2014/main" id="{F8E57F28-ADDF-C04E-AA79-BBE9FE0ED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B9C09C1-95FB-4343-92EE-B2361014D5E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6131" name="Rectangle 3">
            <a:extLst>
              <a:ext uri="{FF2B5EF4-FFF2-40B4-BE49-F238E27FC236}">
                <a16:creationId xmlns:a16="http://schemas.microsoft.com/office/drawing/2014/main" id="{EE53FE4E-5930-A64F-AA80-9243BB2B2C22}"/>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7808237-CC97-D248-9388-80DD8531F760}"/>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a:extLst>
              <a:ext uri="{FF2B5EF4-FFF2-40B4-BE49-F238E27FC236}">
                <a16:creationId xmlns:a16="http://schemas.microsoft.com/office/drawing/2014/main" id="{B30D1C20-BA17-9D48-89B1-208C88888011}"/>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CD3B04A-169B-5C4B-A883-BE0ED4BBAA8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a:extLst>
              <a:ext uri="{FF2B5EF4-FFF2-40B4-BE49-F238E27FC236}">
                <a16:creationId xmlns:a16="http://schemas.microsoft.com/office/drawing/2014/main" id="{A1272673-A132-D94F-A306-E5602273BD7C}"/>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3578BE8-6F40-0146-B3CB-D023A3025A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a:extLst>
              <a:ext uri="{FF2B5EF4-FFF2-40B4-BE49-F238E27FC236}">
                <a16:creationId xmlns:a16="http://schemas.microsoft.com/office/drawing/2014/main" id="{0D46AB11-A6E9-0748-ADA0-EC4BAE4F4C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8F950823-7F87-E873-D6E1-FF397FCAC8DE}"/>
              </a:ext>
            </a:extLst>
          </p:cNvPr>
          <p:cNvSpPr>
            <a:spLocks noGrp="1" noRot="1" noChangeAspect="1" noChangeArrowheads="1" noTextEdit="1"/>
          </p:cNvSpPr>
          <p:nvPr>
            <p:ph type="sldImg"/>
          </p:nvPr>
        </p:nvSpPr>
        <p:spPr>
          <a:ln/>
        </p:spPr>
      </p:sp>
      <p:sp>
        <p:nvSpPr>
          <p:cNvPr id="18434" name="Rectangle 3">
            <a:extLst>
              <a:ext uri="{FF2B5EF4-FFF2-40B4-BE49-F238E27FC236}">
                <a16:creationId xmlns:a16="http://schemas.microsoft.com/office/drawing/2014/main" id="{155675D2-B6D5-D977-6869-324D1AF4D1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BC3EDFA-2BDA-4BFF-DFE1-02724D7E5177}"/>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83DB98F-085B-D59F-CD81-38E43B528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BD8CD49-0D48-9790-10D3-FF445A7FF3A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65446A93-B1B0-390D-26BA-D38452CCD3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AACE7E0-C84C-3613-3C1F-33B287B874A2}"/>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CE139C80-1F71-E1BA-13BB-49A94AF7C3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7A06F6A-0AB4-34E3-9869-0D1AC0438B60}"/>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B00EAEB0-DE63-5DAB-1CCD-33C89BAAD8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09FD-66D9-52E4-D1CC-EA58D5099DDD}"/>
            </a:ext>
          </a:extLst>
        </p:cNvPr>
        <p:cNvGrpSpPr/>
        <p:nvPr/>
      </p:nvGrpSpPr>
      <p:grpSpPr>
        <a:xfrm>
          <a:off x="0" y="0"/>
          <a:ext cx="0" cy="0"/>
          <a:chOff x="0" y="0"/>
          <a:chExt cx="0" cy="0"/>
        </a:xfrm>
      </p:grpSpPr>
      <p:sp>
        <p:nvSpPr>
          <p:cNvPr id="59394" name="Rectangle 2">
            <a:extLst>
              <a:ext uri="{FF2B5EF4-FFF2-40B4-BE49-F238E27FC236}">
                <a16:creationId xmlns:a16="http://schemas.microsoft.com/office/drawing/2014/main" id="{C4BAD1CB-1DF9-E36D-6FD2-A753B4CEE8A5}"/>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C157D89E-8A3C-5CAC-A248-07CC827786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651907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50A50A3-F39C-8C4B-B382-7A72FE54DB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id="{91B1E259-F346-B04D-80E6-F28699E9A8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18326C9-B077-1474-2314-446335B2E081}"/>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931BB7B7-CF03-863D-93F7-DA424C3F1C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CFFDB23-2444-2A66-107C-6E29892B25C4}"/>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E4EE04FC-7983-188D-EBEA-688DADBFD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01FCF143-A412-088D-510B-9E255CA11E44}"/>
              </a:ext>
            </a:extLst>
          </p:cNvPr>
          <p:cNvSpPr>
            <a:spLocks noGrp="1" noRot="1" noChangeAspect="1" noTextEdit="1"/>
          </p:cNvSpPr>
          <p:nvPr>
            <p:ph type="sldImg"/>
          </p:nvPr>
        </p:nvSpPr>
        <p:spPr>
          <a:ln/>
        </p:spPr>
      </p:sp>
      <p:sp>
        <p:nvSpPr>
          <p:cNvPr id="28674" name="Rectangle 3">
            <a:extLst>
              <a:ext uri="{FF2B5EF4-FFF2-40B4-BE49-F238E27FC236}">
                <a16:creationId xmlns:a16="http://schemas.microsoft.com/office/drawing/2014/main" id="{714E7679-450F-0DE4-FD04-E093B28EA5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a:ea typeface="ＭＳ Ｐゴシック" panose="020B0600070205080204" pitchFamily="34" charset="-128"/>
            </a:endParaRPr>
          </a:p>
        </p:txBody>
      </p:sp>
    </p:spTree>
    <p:extLst>
      <p:ext uri="{BB962C8B-B14F-4D97-AF65-F5344CB8AC3E}">
        <p14:creationId xmlns:p14="http://schemas.microsoft.com/office/powerpoint/2010/main" val="33091931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47" name="Google Shape;547;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5431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54" name="Google Shape;554;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2517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7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61" name="Google Shape;561;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4945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67" name="Google Shape;56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13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D4B75198-698F-6E48-9985-CC50FB4EFA37}"/>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a:extLst>
              <a:ext uri="{FF2B5EF4-FFF2-40B4-BE49-F238E27FC236}">
                <a16:creationId xmlns:a16="http://schemas.microsoft.com/office/drawing/2014/main" id="{CDB3A1ED-95DB-3A4B-98D8-6988E8E907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0C1D91C-75F6-2D4B-8955-F3E7BC45D7CD}"/>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a:extLst>
              <a:ext uri="{FF2B5EF4-FFF2-40B4-BE49-F238E27FC236}">
                <a16:creationId xmlns:a16="http://schemas.microsoft.com/office/drawing/2014/main" id="{144A5F1E-6D74-A347-BCFD-973FD7C6C0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BB73EF0-5E1D-0E44-877B-1AD1018DB23E}"/>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a:extLst>
              <a:ext uri="{FF2B5EF4-FFF2-40B4-BE49-F238E27FC236}">
                <a16:creationId xmlns:a16="http://schemas.microsoft.com/office/drawing/2014/main" id="{F9EF7CB8-DC74-874E-AE21-7AF8C451A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038E30B-E5C1-874A-9F1C-C5C2BEBA3866}"/>
              </a:ext>
            </a:extLst>
          </p:cNvPr>
          <p:cNvSpPr>
            <a:spLocks noGrp="1"/>
          </p:cNvSpPr>
          <p:nvPr>
            <p:ph type="dt" sz="half" idx="10"/>
          </p:nvPr>
        </p:nvSpPr>
        <p:spPr/>
        <p:txBody>
          <a:bodyPr/>
          <a:lstStyle>
            <a:lvl1pPr>
              <a:defRPr/>
            </a:lvl1pPr>
          </a:lstStyle>
          <a:p>
            <a:fld id="{A6767BFA-E5D4-4D45-AB19-8106D1FC5235}" type="datetime1">
              <a:rPr lang="en-US" altLang="en-US"/>
              <a:pPr/>
              <a:t>12/2/25</a:t>
            </a:fld>
            <a:endParaRPr lang="en-US" altLang="en-US"/>
          </a:p>
        </p:txBody>
      </p:sp>
      <p:sp>
        <p:nvSpPr>
          <p:cNvPr id="5" name="Footer Placeholder 4">
            <a:extLst>
              <a:ext uri="{FF2B5EF4-FFF2-40B4-BE49-F238E27FC236}">
                <a16:creationId xmlns:a16="http://schemas.microsoft.com/office/drawing/2014/main" id="{76E9829C-A0AA-1449-8D33-7F90549EEF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99760-C214-0646-85F9-FFCEA4DCEA3C}"/>
              </a:ext>
            </a:extLst>
          </p:cNvPr>
          <p:cNvSpPr>
            <a:spLocks noGrp="1"/>
          </p:cNvSpPr>
          <p:nvPr>
            <p:ph type="sldNum" sz="quarter" idx="12"/>
          </p:nvPr>
        </p:nvSpPr>
        <p:spPr/>
        <p:txBody>
          <a:bodyPr/>
          <a:lstStyle>
            <a:lvl1pPr>
              <a:defRPr/>
            </a:lvl1pPr>
          </a:lstStyle>
          <a:p>
            <a:fld id="{CA28DC0E-2E53-8A47-A736-AD0EFD16E7B3}" type="slidenum">
              <a:rPr lang="en-US" altLang="en-US"/>
              <a:pPr/>
              <a:t>‹#›</a:t>
            </a:fld>
            <a:endParaRPr lang="en-US" altLang="en-US"/>
          </a:p>
        </p:txBody>
      </p:sp>
    </p:spTree>
    <p:extLst>
      <p:ext uri="{BB962C8B-B14F-4D97-AF65-F5344CB8AC3E}">
        <p14:creationId xmlns:p14="http://schemas.microsoft.com/office/powerpoint/2010/main" val="79609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156A0-CBE2-CB4A-ACF1-B09635AA123E}"/>
              </a:ext>
            </a:extLst>
          </p:cNvPr>
          <p:cNvSpPr>
            <a:spLocks noGrp="1"/>
          </p:cNvSpPr>
          <p:nvPr>
            <p:ph type="dt" sz="half" idx="10"/>
          </p:nvPr>
        </p:nvSpPr>
        <p:spPr/>
        <p:txBody>
          <a:bodyPr/>
          <a:lstStyle>
            <a:lvl1pPr>
              <a:defRPr/>
            </a:lvl1pPr>
          </a:lstStyle>
          <a:p>
            <a:fld id="{DF768779-3A48-EE48-ABB6-15FC6EFA14D6}" type="datetime1">
              <a:rPr lang="en-US" altLang="en-US"/>
              <a:pPr/>
              <a:t>12/2/25</a:t>
            </a:fld>
            <a:endParaRPr lang="en-US" altLang="en-US"/>
          </a:p>
        </p:txBody>
      </p:sp>
      <p:sp>
        <p:nvSpPr>
          <p:cNvPr id="5" name="Footer Placeholder 4">
            <a:extLst>
              <a:ext uri="{FF2B5EF4-FFF2-40B4-BE49-F238E27FC236}">
                <a16:creationId xmlns:a16="http://schemas.microsoft.com/office/drawing/2014/main" id="{2804D4FF-EBD4-9B43-B29F-560D0F4553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9AC891A-BCEE-834C-A607-D1329F31DDDA}"/>
              </a:ext>
            </a:extLst>
          </p:cNvPr>
          <p:cNvSpPr>
            <a:spLocks noGrp="1"/>
          </p:cNvSpPr>
          <p:nvPr>
            <p:ph type="sldNum" sz="quarter" idx="12"/>
          </p:nvPr>
        </p:nvSpPr>
        <p:spPr/>
        <p:txBody>
          <a:bodyPr/>
          <a:lstStyle>
            <a:lvl1pPr>
              <a:defRPr/>
            </a:lvl1pPr>
          </a:lstStyle>
          <a:p>
            <a:fld id="{B069A68A-DBB0-B048-BF9B-155D346F96AD}" type="slidenum">
              <a:rPr lang="en-US" altLang="en-US"/>
              <a:pPr/>
              <a:t>‹#›</a:t>
            </a:fld>
            <a:endParaRPr lang="en-US" altLang="en-US"/>
          </a:p>
        </p:txBody>
      </p:sp>
    </p:spTree>
    <p:extLst>
      <p:ext uri="{BB962C8B-B14F-4D97-AF65-F5344CB8AC3E}">
        <p14:creationId xmlns:p14="http://schemas.microsoft.com/office/powerpoint/2010/main" val="2594775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D1A76-1694-FB43-9621-20A24135EDDB}"/>
              </a:ext>
            </a:extLst>
          </p:cNvPr>
          <p:cNvSpPr>
            <a:spLocks noGrp="1"/>
          </p:cNvSpPr>
          <p:nvPr>
            <p:ph type="dt" sz="half" idx="10"/>
          </p:nvPr>
        </p:nvSpPr>
        <p:spPr/>
        <p:txBody>
          <a:bodyPr/>
          <a:lstStyle>
            <a:lvl1pPr>
              <a:defRPr/>
            </a:lvl1pPr>
          </a:lstStyle>
          <a:p>
            <a:fld id="{5BA36A79-AD7F-9444-966D-058358370BED}" type="datetime1">
              <a:rPr lang="en-US" altLang="en-US"/>
              <a:pPr/>
              <a:t>12/2/25</a:t>
            </a:fld>
            <a:endParaRPr lang="en-US" altLang="en-US"/>
          </a:p>
        </p:txBody>
      </p:sp>
      <p:sp>
        <p:nvSpPr>
          <p:cNvPr id="5" name="Footer Placeholder 4">
            <a:extLst>
              <a:ext uri="{FF2B5EF4-FFF2-40B4-BE49-F238E27FC236}">
                <a16:creationId xmlns:a16="http://schemas.microsoft.com/office/drawing/2014/main" id="{CE4AFDF1-0CD5-4140-A4DB-A8BB2D04DB9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4B55B2B-DC19-674F-AC2A-A45D3A8D6E3F}"/>
              </a:ext>
            </a:extLst>
          </p:cNvPr>
          <p:cNvSpPr>
            <a:spLocks noGrp="1"/>
          </p:cNvSpPr>
          <p:nvPr>
            <p:ph type="sldNum" sz="quarter" idx="12"/>
          </p:nvPr>
        </p:nvSpPr>
        <p:spPr/>
        <p:txBody>
          <a:bodyPr/>
          <a:lstStyle>
            <a:lvl1pPr>
              <a:defRPr/>
            </a:lvl1pPr>
          </a:lstStyle>
          <a:p>
            <a:fld id="{1E5CF945-FC71-C74B-8D19-6262F97340F3}" type="slidenum">
              <a:rPr lang="en-US" altLang="en-US"/>
              <a:pPr/>
              <a:t>‹#›</a:t>
            </a:fld>
            <a:endParaRPr lang="en-US" altLang="en-US"/>
          </a:p>
        </p:txBody>
      </p:sp>
    </p:spTree>
    <p:extLst>
      <p:ext uri="{BB962C8B-B14F-4D97-AF65-F5344CB8AC3E}">
        <p14:creationId xmlns:p14="http://schemas.microsoft.com/office/powerpoint/2010/main" val="55320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0DD31-3D21-2B4F-A5B8-CEC704987F7F}"/>
              </a:ext>
            </a:extLst>
          </p:cNvPr>
          <p:cNvSpPr>
            <a:spLocks noGrp="1"/>
          </p:cNvSpPr>
          <p:nvPr>
            <p:ph type="dt" sz="half" idx="10"/>
          </p:nvPr>
        </p:nvSpPr>
        <p:spPr/>
        <p:txBody>
          <a:bodyPr/>
          <a:lstStyle>
            <a:lvl1pPr>
              <a:defRPr/>
            </a:lvl1pPr>
          </a:lstStyle>
          <a:p>
            <a:fld id="{FF287E01-1F7C-AB40-B065-0EE46A4C7840}" type="datetime1">
              <a:rPr lang="en-US" altLang="en-US"/>
              <a:pPr/>
              <a:t>12/2/25</a:t>
            </a:fld>
            <a:endParaRPr lang="en-US" altLang="en-US"/>
          </a:p>
        </p:txBody>
      </p:sp>
      <p:sp>
        <p:nvSpPr>
          <p:cNvPr id="5" name="Footer Placeholder 4">
            <a:extLst>
              <a:ext uri="{FF2B5EF4-FFF2-40B4-BE49-F238E27FC236}">
                <a16:creationId xmlns:a16="http://schemas.microsoft.com/office/drawing/2014/main" id="{D4C6C467-C2A4-594A-A81F-04FF08B447D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7DEB7D-4BEB-DA49-B4D4-3D06F9D3157D}"/>
              </a:ext>
            </a:extLst>
          </p:cNvPr>
          <p:cNvSpPr>
            <a:spLocks noGrp="1"/>
          </p:cNvSpPr>
          <p:nvPr>
            <p:ph type="sldNum" sz="quarter" idx="12"/>
          </p:nvPr>
        </p:nvSpPr>
        <p:spPr/>
        <p:txBody>
          <a:bodyPr/>
          <a:lstStyle>
            <a:lvl1pPr>
              <a:defRPr/>
            </a:lvl1pPr>
          </a:lstStyle>
          <a:p>
            <a:fld id="{A42248A0-47C8-9B48-965E-2179B59710E5}" type="slidenum">
              <a:rPr lang="en-US" altLang="en-US"/>
              <a:pPr/>
              <a:t>‹#›</a:t>
            </a:fld>
            <a:endParaRPr lang="en-US" altLang="en-US"/>
          </a:p>
        </p:txBody>
      </p:sp>
    </p:spTree>
    <p:extLst>
      <p:ext uri="{BB962C8B-B14F-4D97-AF65-F5344CB8AC3E}">
        <p14:creationId xmlns:p14="http://schemas.microsoft.com/office/powerpoint/2010/main" val="356828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A1897-A002-184F-989F-8ECBAB115FF4}"/>
              </a:ext>
            </a:extLst>
          </p:cNvPr>
          <p:cNvSpPr>
            <a:spLocks noGrp="1"/>
          </p:cNvSpPr>
          <p:nvPr>
            <p:ph type="dt" sz="half" idx="10"/>
          </p:nvPr>
        </p:nvSpPr>
        <p:spPr/>
        <p:txBody>
          <a:bodyPr/>
          <a:lstStyle>
            <a:lvl1pPr>
              <a:defRPr/>
            </a:lvl1pPr>
          </a:lstStyle>
          <a:p>
            <a:fld id="{74456CD3-808A-3E4F-B10A-CF6591912AA3}" type="datetime1">
              <a:rPr lang="en-US" altLang="en-US"/>
              <a:pPr/>
              <a:t>12/2/25</a:t>
            </a:fld>
            <a:endParaRPr lang="en-US" altLang="en-US"/>
          </a:p>
        </p:txBody>
      </p:sp>
      <p:sp>
        <p:nvSpPr>
          <p:cNvPr id="5" name="Footer Placeholder 4">
            <a:extLst>
              <a:ext uri="{FF2B5EF4-FFF2-40B4-BE49-F238E27FC236}">
                <a16:creationId xmlns:a16="http://schemas.microsoft.com/office/drawing/2014/main" id="{B8FAFE9B-9A15-FA4E-89E4-0E67A4FE3A2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AF326C-4C59-0040-84B4-80ED5B00145F}"/>
              </a:ext>
            </a:extLst>
          </p:cNvPr>
          <p:cNvSpPr>
            <a:spLocks noGrp="1"/>
          </p:cNvSpPr>
          <p:nvPr>
            <p:ph type="sldNum" sz="quarter" idx="12"/>
          </p:nvPr>
        </p:nvSpPr>
        <p:spPr/>
        <p:txBody>
          <a:bodyPr/>
          <a:lstStyle>
            <a:lvl1pPr>
              <a:defRPr/>
            </a:lvl1pPr>
          </a:lstStyle>
          <a:p>
            <a:fld id="{025A9518-0F7C-D742-A31E-F26BE892DC19}" type="slidenum">
              <a:rPr lang="en-US" altLang="en-US"/>
              <a:pPr/>
              <a:t>‹#›</a:t>
            </a:fld>
            <a:endParaRPr lang="en-US" altLang="en-US"/>
          </a:p>
        </p:txBody>
      </p:sp>
    </p:spTree>
    <p:extLst>
      <p:ext uri="{BB962C8B-B14F-4D97-AF65-F5344CB8AC3E}">
        <p14:creationId xmlns:p14="http://schemas.microsoft.com/office/powerpoint/2010/main" val="326074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CA755AE-E274-3C40-89DA-3622579C498D}"/>
              </a:ext>
            </a:extLst>
          </p:cNvPr>
          <p:cNvSpPr>
            <a:spLocks noGrp="1"/>
          </p:cNvSpPr>
          <p:nvPr>
            <p:ph type="dt" sz="half" idx="10"/>
          </p:nvPr>
        </p:nvSpPr>
        <p:spPr/>
        <p:txBody>
          <a:bodyPr/>
          <a:lstStyle>
            <a:lvl1pPr>
              <a:defRPr/>
            </a:lvl1pPr>
          </a:lstStyle>
          <a:p>
            <a:fld id="{8E5B2A6F-2011-8949-AD3B-F98E10BD2613}" type="datetime1">
              <a:rPr lang="en-US" altLang="en-US"/>
              <a:pPr/>
              <a:t>12/2/25</a:t>
            </a:fld>
            <a:endParaRPr lang="en-US" altLang="en-US"/>
          </a:p>
        </p:txBody>
      </p:sp>
      <p:sp>
        <p:nvSpPr>
          <p:cNvPr id="6" name="Footer Placeholder 4">
            <a:extLst>
              <a:ext uri="{FF2B5EF4-FFF2-40B4-BE49-F238E27FC236}">
                <a16:creationId xmlns:a16="http://schemas.microsoft.com/office/drawing/2014/main" id="{16DB7902-B4F5-A443-8882-18D51751A92C}"/>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9BD1B4C0-034F-9C41-849C-6798C1B7FD23}"/>
              </a:ext>
            </a:extLst>
          </p:cNvPr>
          <p:cNvSpPr>
            <a:spLocks noGrp="1"/>
          </p:cNvSpPr>
          <p:nvPr>
            <p:ph type="sldNum" sz="quarter" idx="12"/>
          </p:nvPr>
        </p:nvSpPr>
        <p:spPr/>
        <p:txBody>
          <a:bodyPr/>
          <a:lstStyle>
            <a:lvl1pPr>
              <a:defRPr/>
            </a:lvl1pPr>
          </a:lstStyle>
          <a:p>
            <a:fld id="{85DB63AB-38BD-9945-9DB0-A77385FFD30F}" type="slidenum">
              <a:rPr lang="en-US" altLang="en-US"/>
              <a:pPr/>
              <a:t>‹#›</a:t>
            </a:fld>
            <a:endParaRPr lang="en-US" altLang="en-US"/>
          </a:p>
        </p:txBody>
      </p:sp>
    </p:spTree>
    <p:extLst>
      <p:ext uri="{BB962C8B-B14F-4D97-AF65-F5344CB8AC3E}">
        <p14:creationId xmlns:p14="http://schemas.microsoft.com/office/powerpoint/2010/main" val="219513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3F4A087-8491-4F46-9B0E-D8CACB0749E8}"/>
              </a:ext>
            </a:extLst>
          </p:cNvPr>
          <p:cNvSpPr>
            <a:spLocks noGrp="1"/>
          </p:cNvSpPr>
          <p:nvPr>
            <p:ph type="dt" sz="half" idx="10"/>
          </p:nvPr>
        </p:nvSpPr>
        <p:spPr/>
        <p:txBody>
          <a:bodyPr/>
          <a:lstStyle>
            <a:lvl1pPr>
              <a:defRPr/>
            </a:lvl1pPr>
          </a:lstStyle>
          <a:p>
            <a:fld id="{D2F7AD42-A9F8-3B4A-8E46-222764E72804}" type="datetime1">
              <a:rPr lang="en-US" altLang="en-US"/>
              <a:pPr/>
              <a:t>12/2/25</a:t>
            </a:fld>
            <a:endParaRPr lang="en-US" altLang="en-US"/>
          </a:p>
        </p:txBody>
      </p:sp>
      <p:sp>
        <p:nvSpPr>
          <p:cNvPr id="8" name="Footer Placeholder 4">
            <a:extLst>
              <a:ext uri="{FF2B5EF4-FFF2-40B4-BE49-F238E27FC236}">
                <a16:creationId xmlns:a16="http://schemas.microsoft.com/office/drawing/2014/main" id="{9066D0D5-C794-8642-80B9-7704F6719BA0}"/>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BF7F63FB-2282-1446-9A74-561DFD6A9A93}"/>
              </a:ext>
            </a:extLst>
          </p:cNvPr>
          <p:cNvSpPr>
            <a:spLocks noGrp="1"/>
          </p:cNvSpPr>
          <p:nvPr>
            <p:ph type="sldNum" sz="quarter" idx="12"/>
          </p:nvPr>
        </p:nvSpPr>
        <p:spPr/>
        <p:txBody>
          <a:bodyPr/>
          <a:lstStyle>
            <a:lvl1pPr>
              <a:defRPr/>
            </a:lvl1pPr>
          </a:lstStyle>
          <a:p>
            <a:fld id="{39993549-EC08-AF46-B365-A51E6732AEFA}" type="slidenum">
              <a:rPr lang="en-US" altLang="en-US"/>
              <a:pPr/>
              <a:t>‹#›</a:t>
            </a:fld>
            <a:endParaRPr lang="en-US" altLang="en-US"/>
          </a:p>
        </p:txBody>
      </p:sp>
    </p:spTree>
    <p:extLst>
      <p:ext uri="{BB962C8B-B14F-4D97-AF65-F5344CB8AC3E}">
        <p14:creationId xmlns:p14="http://schemas.microsoft.com/office/powerpoint/2010/main" val="216742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8EBF3D3-15F9-F746-91E9-09FBFCF127B2}"/>
              </a:ext>
            </a:extLst>
          </p:cNvPr>
          <p:cNvSpPr>
            <a:spLocks noGrp="1"/>
          </p:cNvSpPr>
          <p:nvPr>
            <p:ph type="dt" sz="half" idx="10"/>
          </p:nvPr>
        </p:nvSpPr>
        <p:spPr/>
        <p:txBody>
          <a:bodyPr/>
          <a:lstStyle>
            <a:lvl1pPr>
              <a:defRPr/>
            </a:lvl1pPr>
          </a:lstStyle>
          <a:p>
            <a:fld id="{3F4C66B1-D23A-5340-A23D-1971E0D680D5}" type="datetime1">
              <a:rPr lang="en-US" altLang="en-US"/>
              <a:pPr/>
              <a:t>12/2/25</a:t>
            </a:fld>
            <a:endParaRPr lang="en-US" altLang="en-US"/>
          </a:p>
        </p:txBody>
      </p:sp>
      <p:sp>
        <p:nvSpPr>
          <p:cNvPr id="4" name="Footer Placeholder 4">
            <a:extLst>
              <a:ext uri="{FF2B5EF4-FFF2-40B4-BE49-F238E27FC236}">
                <a16:creationId xmlns:a16="http://schemas.microsoft.com/office/drawing/2014/main" id="{6B503E5E-4816-3343-8A30-69E29D134A29}"/>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45CDC96D-FE63-364B-A9E5-B75C6486A7EA}"/>
              </a:ext>
            </a:extLst>
          </p:cNvPr>
          <p:cNvSpPr>
            <a:spLocks noGrp="1"/>
          </p:cNvSpPr>
          <p:nvPr>
            <p:ph type="sldNum" sz="quarter" idx="12"/>
          </p:nvPr>
        </p:nvSpPr>
        <p:spPr/>
        <p:txBody>
          <a:bodyPr/>
          <a:lstStyle>
            <a:lvl1pPr>
              <a:defRPr/>
            </a:lvl1pPr>
          </a:lstStyle>
          <a:p>
            <a:fld id="{2333BA0F-338F-5A4A-85C4-85D83158D585}" type="slidenum">
              <a:rPr lang="en-US" altLang="en-US"/>
              <a:pPr/>
              <a:t>‹#›</a:t>
            </a:fld>
            <a:endParaRPr lang="en-US" altLang="en-US"/>
          </a:p>
        </p:txBody>
      </p:sp>
    </p:spTree>
    <p:extLst>
      <p:ext uri="{BB962C8B-B14F-4D97-AF65-F5344CB8AC3E}">
        <p14:creationId xmlns:p14="http://schemas.microsoft.com/office/powerpoint/2010/main" val="276005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A001D3-17D7-8545-824E-552C5657A9EA}"/>
              </a:ext>
            </a:extLst>
          </p:cNvPr>
          <p:cNvSpPr>
            <a:spLocks noGrp="1"/>
          </p:cNvSpPr>
          <p:nvPr>
            <p:ph type="dt" sz="half" idx="10"/>
          </p:nvPr>
        </p:nvSpPr>
        <p:spPr/>
        <p:txBody>
          <a:bodyPr/>
          <a:lstStyle>
            <a:lvl1pPr>
              <a:defRPr/>
            </a:lvl1pPr>
          </a:lstStyle>
          <a:p>
            <a:fld id="{79B6F2C8-830E-8046-95B2-644CD6B68F93}" type="datetime1">
              <a:rPr lang="en-US" altLang="en-US"/>
              <a:pPr/>
              <a:t>12/2/25</a:t>
            </a:fld>
            <a:endParaRPr lang="en-US" altLang="en-US"/>
          </a:p>
        </p:txBody>
      </p:sp>
      <p:sp>
        <p:nvSpPr>
          <p:cNvPr id="3" name="Footer Placeholder 4">
            <a:extLst>
              <a:ext uri="{FF2B5EF4-FFF2-40B4-BE49-F238E27FC236}">
                <a16:creationId xmlns:a16="http://schemas.microsoft.com/office/drawing/2014/main" id="{D68D6889-3FD1-504B-B2FB-273945FFD448}"/>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541823F5-9277-8A42-8F13-4DD28605408A}"/>
              </a:ext>
            </a:extLst>
          </p:cNvPr>
          <p:cNvSpPr>
            <a:spLocks noGrp="1"/>
          </p:cNvSpPr>
          <p:nvPr>
            <p:ph type="sldNum" sz="quarter" idx="12"/>
          </p:nvPr>
        </p:nvSpPr>
        <p:spPr/>
        <p:txBody>
          <a:bodyPr/>
          <a:lstStyle>
            <a:lvl1pPr>
              <a:defRPr/>
            </a:lvl1pPr>
          </a:lstStyle>
          <a:p>
            <a:fld id="{EBBA60C1-A8D4-C840-8387-15E7A5940EE4}" type="slidenum">
              <a:rPr lang="en-US" altLang="en-US"/>
              <a:pPr/>
              <a:t>‹#›</a:t>
            </a:fld>
            <a:endParaRPr lang="en-US" altLang="en-US"/>
          </a:p>
        </p:txBody>
      </p:sp>
    </p:spTree>
    <p:extLst>
      <p:ext uri="{BB962C8B-B14F-4D97-AF65-F5344CB8AC3E}">
        <p14:creationId xmlns:p14="http://schemas.microsoft.com/office/powerpoint/2010/main" val="3740701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B70E7EB-DF18-354B-9526-790691B7021C}"/>
              </a:ext>
            </a:extLst>
          </p:cNvPr>
          <p:cNvSpPr>
            <a:spLocks noGrp="1"/>
          </p:cNvSpPr>
          <p:nvPr>
            <p:ph type="dt" sz="half" idx="10"/>
          </p:nvPr>
        </p:nvSpPr>
        <p:spPr/>
        <p:txBody>
          <a:bodyPr/>
          <a:lstStyle>
            <a:lvl1pPr>
              <a:defRPr/>
            </a:lvl1pPr>
          </a:lstStyle>
          <a:p>
            <a:fld id="{2FE966C8-62B9-E847-A52C-23A41F128DA4}" type="datetime1">
              <a:rPr lang="en-US" altLang="en-US"/>
              <a:pPr/>
              <a:t>12/2/25</a:t>
            </a:fld>
            <a:endParaRPr lang="en-US" altLang="en-US"/>
          </a:p>
        </p:txBody>
      </p:sp>
      <p:sp>
        <p:nvSpPr>
          <p:cNvPr id="6" name="Footer Placeholder 4">
            <a:extLst>
              <a:ext uri="{FF2B5EF4-FFF2-40B4-BE49-F238E27FC236}">
                <a16:creationId xmlns:a16="http://schemas.microsoft.com/office/drawing/2014/main" id="{A0DC1FB9-3DD2-2F42-9F64-7D551FC9C51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14D28F28-16B4-1C42-A9F2-946CE7321BDA}"/>
              </a:ext>
            </a:extLst>
          </p:cNvPr>
          <p:cNvSpPr>
            <a:spLocks noGrp="1"/>
          </p:cNvSpPr>
          <p:nvPr>
            <p:ph type="sldNum" sz="quarter" idx="12"/>
          </p:nvPr>
        </p:nvSpPr>
        <p:spPr/>
        <p:txBody>
          <a:bodyPr/>
          <a:lstStyle>
            <a:lvl1pPr>
              <a:defRPr/>
            </a:lvl1pPr>
          </a:lstStyle>
          <a:p>
            <a:fld id="{83E47D14-DB0C-2747-941A-E8E6A5910A75}" type="slidenum">
              <a:rPr lang="en-US" altLang="en-US"/>
              <a:pPr/>
              <a:t>‹#›</a:t>
            </a:fld>
            <a:endParaRPr lang="en-US" altLang="en-US"/>
          </a:p>
        </p:txBody>
      </p:sp>
    </p:spTree>
    <p:extLst>
      <p:ext uri="{BB962C8B-B14F-4D97-AF65-F5344CB8AC3E}">
        <p14:creationId xmlns:p14="http://schemas.microsoft.com/office/powerpoint/2010/main" val="283355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357BC88-3CEC-A543-AA6B-CCE543F0B56E}"/>
              </a:ext>
            </a:extLst>
          </p:cNvPr>
          <p:cNvSpPr>
            <a:spLocks noGrp="1"/>
          </p:cNvSpPr>
          <p:nvPr>
            <p:ph type="dt" sz="half" idx="10"/>
          </p:nvPr>
        </p:nvSpPr>
        <p:spPr/>
        <p:txBody>
          <a:bodyPr/>
          <a:lstStyle>
            <a:lvl1pPr>
              <a:defRPr/>
            </a:lvl1pPr>
          </a:lstStyle>
          <a:p>
            <a:fld id="{C5C3E59C-E055-ED46-8CC8-3D000E5981AE}" type="datetime1">
              <a:rPr lang="en-US" altLang="en-US"/>
              <a:pPr/>
              <a:t>12/2/25</a:t>
            </a:fld>
            <a:endParaRPr lang="en-US" altLang="en-US"/>
          </a:p>
        </p:txBody>
      </p:sp>
      <p:sp>
        <p:nvSpPr>
          <p:cNvPr id="6" name="Footer Placeholder 4">
            <a:extLst>
              <a:ext uri="{FF2B5EF4-FFF2-40B4-BE49-F238E27FC236}">
                <a16:creationId xmlns:a16="http://schemas.microsoft.com/office/drawing/2014/main" id="{EF7728DD-B234-CB4F-8F77-1E49FB128A4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EA7DF90F-5862-7648-B140-2E61F1D9D98A}"/>
              </a:ext>
            </a:extLst>
          </p:cNvPr>
          <p:cNvSpPr>
            <a:spLocks noGrp="1"/>
          </p:cNvSpPr>
          <p:nvPr>
            <p:ph type="sldNum" sz="quarter" idx="12"/>
          </p:nvPr>
        </p:nvSpPr>
        <p:spPr/>
        <p:txBody>
          <a:bodyPr/>
          <a:lstStyle>
            <a:lvl1pPr>
              <a:defRPr/>
            </a:lvl1pPr>
          </a:lstStyle>
          <a:p>
            <a:fld id="{D543F6E3-79E2-5D41-9BFB-DDB629A6ACF9}" type="slidenum">
              <a:rPr lang="en-US" altLang="en-US"/>
              <a:pPr/>
              <a:t>‹#›</a:t>
            </a:fld>
            <a:endParaRPr lang="en-US" altLang="en-US"/>
          </a:p>
        </p:txBody>
      </p:sp>
    </p:spTree>
    <p:extLst>
      <p:ext uri="{BB962C8B-B14F-4D97-AF65-F5344CB8AC3E}">
        <p14:creationId xmlns:p14="http://schemas.microsoft.com/office/powerpoint/2010/main" val="1879516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2C5F78-DB74-1849-A4FB-A7EC99E7C78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8794685-8459-4A4B-92C6-9E6D66F20CB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ADFF4D-596E-454F-B951-2FA74DEF114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16480250-B710-B34F-B4D4-D5FE53F6FDAA}" type="datetime1">
              <a:rPr lang="en-US" altLang="en-US"/>
              <a:pPr/>
              <a:t>12/2/25</a:t>
            </a:fld>
            <a:endParaRPr lang="en-US" altLang="en-US"/>
          </a:p>
        </p:txBody>
      </p:sp>
      <p:sp>
        <p:nvSpPr>
          <p:cNvPr id="5" name="Footer Placeholder 4">
            <a:extLst>
              <a:ext uri="{FF2B5EF4-FFF2-40B4-BE49-F238E27FC236}">
                <a16:creationId xmlns:a16="http://schemas.microsoft.com/office/drawing/2014/main" id="{D4603C19-C85A-3741-B091-60FE8003C81C}"/>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endParaRPr lang="en-US" altLang="en-US"/>
          </a:p>
        </p:txBody>
      </p:sp>
      <p:sp>
        <p:nvSpPr>
          <p:cNvPr id="6" name="Slide Number Placeholder 5">
            <a:extLst>
              <a:ext uri="{FF2B5EF4-FFF2-40B4-BE49-F238E27FC236}">
                <a16:creationId xmlns:a16="http://schemas.microsoft.com/office/drawing/2014/main" id="{2BD32024-5241-3A4D-B0C7-4F4C4A0E91F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C0D40D6-E2A5-8C42-91C5-E70D64E48E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6.gif"/></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2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4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0.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atmos.washington.edu/~ovens/loops/wxloop.cgi?/home/user_www/justin/Defense/horiz_wsp+al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8D47-170C-C749-B81D-4966BFDCE0A2}"/>
              </a:ext>
            </a:extLst>
          </p:cNvPr>
          <p:cNvSpPr>
            <a:spLocks noGrp="1"/>
          </p:cNvSpPr>
          <p:nvPr>
            <p:ph type="title"/>
          </p:nvPr>
        </p:nvSpPr>
        <p:spPr/>
        <p:txBody>
          <a:bodyPr/>
          <a:lstStyle/>
          <a:p>
            <a:r>
              <a:rPr lang="en-US" dirty="0">
                <a:solidFill>
                  <a:schemeClr val="accent1"/>
                </a:solidFill>
              </a:rPr>
              <a:t>Final Exam</a:t>
            </a:r>
          </a:p>
        </p:txBody>
      </p:sp>
      <p:sp>
        <p:nvSpPr>
          <p:cNvPr id="3" name="Content Placeholder 2">
            <a:extLst>
              <a:ext uri="{FF2B5EF4-FFF2-40B4-BE49-F238E27FC236}">
                <a16:creationId xmlns:a16="http://schemas.microsoft.com/office/drawing/2014/main" id="{5F43991C-A397-0F4D-9194-F1A1BA324694}"/>
              </a:ext>
            </a:extLst>
          </p:cNvPr>
          <p:cNvSpPr>
            <a:spLocks noGrp="1"/>
          </p:cNvSpPr>
          <p:nvPr>
            <p:ph idx="1"/>
          </p:nvPr>
        </p:nvSpPr>
        <p:spPr/>
        <p:txBody>
          <a:bodyPr/>
          <a:lstStyle/>
          <a:p>
            <a:pPr marL="0" indent="0">
              <a:buNone/>
            </a:pPr>
            <a:r>
              <a:rPr lang="en-US" b="1" dirty="0"/>
              <a:t>Final Exam</a:t>
            </a:r>
          </a:p>
          <a:p>
            <a:pPr lvl="1"/>
            <a:r>
              <a:rPr lang="en-US" b="1" dirty="0"/>
              <a:t>Online</a:t>
            </a:r>
          </a:p>
          <a:p>
            <a:pPr lvl="1"/>
            <a:r>
              <a:rPr lang="en-US" dirty="0"/>
              <a:t>Wednesday, December 10 at 8:30 AM-10:20 AM</a:t>
            </a:r>
          </a:p>
          <a:p>
            <a:pPr lvl="1"/>
            <a:r>
              <a:rPr lang="en-US" dirty="0"/>
              <a:t>Comprehensive, but will more questions on second half</a:t>
            </a:r>
          </a:p>
          <a:p>
            <a:pPr lvl="1"/>
            <a:r>
              <a:rPr lang="en-US" dirty="0"/>
              <a:t>Open book</a:t>
            </a:r>
          </a:p>
          <a:p>
            <a:pPr marL="57150" indent="0">
              <a:buNone/>
            </a:pPr>
            <a:endParaRPr lang="en-US" dirty="0"/>
          </a:p>
          <a:p>
            <a:pPr lvl="1"/>
            <a:endParaRPr lang="en-US" dirty="0"/>
          </a:p>
        </p:txBody>
      </p:sp>
    </p:spTree>
    <p:extLst>
      <p:ext uri="{BB962C8B-B14F-4D97-AF65-F5344CB8AC3E}">
        <p14:creationId xmlns:p14="http://schemas.microsoft.com/office/powerpoint/2010/main" val="99584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B40ABA5-CB31-B54C-B56A-315C5DF3F8CB}"/>
              </a:ext>
            </a:extLst>
          </p:cNvPr>
          <p:cNvPicPr>
            <a:picLocks noChangeAspect="1"/>
          </p:cNvPicPr>
          <p:nvPr/>
        </p:nvPicPr>
        <p:blipFill>
          <a:blip r:embed="rId2"/>
          <a:stretch>
            <a:fillRect/>
          </a:stretch>
        </p:blipFill>
        <p:spPr>
          <a:xfrm>
            <a:off x="1543050" y="533400"/>
            <a:ext cx="6057900" cy="6057900"/>
          </a:xfrm>
          <a:prstGeom prst="rect">
            <a:avLst/>
          </a:prstGeom>
        </p:spPr>
      </p:pic>
    </p:spTree>
    <p:extLst>
      <p:ext uri="{BB962C8B-B14F-4D97-AF65-F5344CB8AC3E}">
        <p14:creationId xmlns:p14="http://schemas.microsoft.com/office/powerpoint/2010/main" val="1209021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7"/>
          <p:cNvSpPr txBox="1">
            <a:spLocks noGrp="1"/>
          </p:cNvSpPr>
          <p:nvPr>
            <p:ph type="title"/>
          </p:nvPr>
        </p:nvSpPr>
        <p:spPr>
          <a:xfrm>
            <a:off x="628650" y="681037"/>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ct val="100000"/>
            </a:pPr>
            <a:r>
              <a:rPr lang="en-US" b="1" dirty="0">
                <a:solidFill>
                  <a:schemeClr val="accent1"/>
                </a:solidFill>
                <a:latin typeface="Calibri"/>
                <a:ea typeface="Calibri"/>
                <a:cs typeface="Calibri"/>
                <a:sym typeface="Calibri"/>
              </a:rPr>
              <a:t>Approaching trough resulted in enhanced downslope (southeasterly) winds at low levels</a:t>
            </a:r>
            <a:endParaRPr dirty="0"/>
          </a:p>
        </p:txBody>
      </p:sp>
      <p:pic>
        <p:nvPicPr>
          <p:cNvPr id="205" name="Google Shape;205;p17" descr="A picture containing diagram&#10;&#10;Description automatically generated"/>
          <p:cNvPicPr preferRelativeResize="0">
            <a:picLocks noGrp="1"/>
          </p:cNvPicPr>
          <p:nvPr>
            <p:ph type="body" idx="1"/>
          </p:nvPr>
        </p:nvPicPr>
        <p:blipFill rotWithShape="1">
          <a:blip r:embed="rId3">
            <a:alphaModFix/>
          </a:blip>
          <a:srcRect/>
          <a:stretch/>
        </p:blipFill>
        <p:spPr>
          <a:xfrm>
            <a:off x="457200" y="2366066"/>
            <a:ext cx="3493868" cy="3263504"/>
          </a:xfrm>
          <a:prstGeom prst="rect">
            <a:avLst/>
          </a:prstGeom>
          <a:noFill/>
          <a:ln>
            <a:noFill/>
          </a:ln>
        </p:spPr>
      </p:pic>
      <p:pic>
        <p:nvPicPr>
          <p:cNvPr id="206" name="Google Shape;206;p17" descr="Map&#10;&#10;Description automatically generated"/>
          <p:cNvPicPr preferRelativeResize="0"/>
          <p:nvPr/>
        </p:nvPicPr>
        <p:blipFill rotWithShape="1">
          <a:blip r:embed="rId4">
            <a:alphaModFix/>
          </a:blip>
          <a:srcRect/>
          <a:stretch/>
        </p:blipFill>
        <p:spPr>
          <a:xfrm>
            <a:off x="4339848" y="2222302"/>
            <a:ext cx="4076700" cy="3457575"/>
          </a:xfrm>
          <a:prstGeom prst="rect">
            <a:avLst/>
          </a:prstGeom>
          <a:noFill/>
          <a:ln>
            <a:noFill/>
          </a:ln>
        </p:spPr>
      </p:pic>
      <p:sp>
        <p:nvSpPr>
          <p:cNvPr id="207" name="Google Shape;207;p17"/>
          <p:cNvSpPr txBox="1"/>
          <p:nvPr/>
        </p:nvSpPr>
        <p:spPr>
          <a:xfrm>
            <a:off x="1710966" y="5629570"/>
            <a:ext cx="701057" cy="276969"/>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a:solidFill>
                  <a:schemeClr val="dk1"/>
                </a:solidFill>
                <a:latin typeface="Calibri"/>
                <a:ea typeface="Calibri"/>
                <a:cs typeface="Calibri"/>
                <a:sym typeface="Calibri"/>
              </a:rPr>
              <a:t>500 hPa</a:t>
            </a:r>
            <a:endParaRPr sz="1350">
              <a:solidFill>
                <a:schemeClr val="dk1"/>
              </a:solidFill>
              <a:latin typeface="Calibri"/>
              <a:ea typeface="Calibri"/>
              <a:cs typeface="Calibri"/>
              <a:sym typeface="Calibri"/>
            </a:endParaRPr>
          </a:p>
        </p:txBody>
      </p:sp>
      <p:sp>
        <p:nvSpPr>
          <p:cNvPr id="208" name="Google Shape;208;p17"/>
          <p:cNvSpPr txBox="1"/>
          <p:nvPr/>
        </p:nvSpPr>
        <p:spPr>
          <a:xfrm>
            <a:off x="6027670" y="5664091"/>
            <a:ext cx="701057" cy="276969"/>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a:solidFill>
                  <a:schemeClr val="dk1"/>
                </a:solidFill>
                <a:latin typeface="Calibri"/>
                <a:ea typeface="Calibri"/>
                <a:cs typeface="Calibri"/>
                <a:sym typeface="Calibri"/>
              </a:rPr>
              <a:t>850 hPa</a:t>
            </a:r>
            <a:endParaRPr sz="1350">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9A771FB4-E533-5ECA-6A61-FD3A572BF3CE}"/>
              </a:ext>
            </a:extLst>
          </p:cNvPr>
          <p:cNvSpPr>
            <a:spLocks noGrp="1" noChangeArrowheads="1"/>
          </p:cNvSpPr>
          <p:nvPr>
            <p:ph type="subTitle" idx="1"/>
          </p:nvPr>
        </p:nvSpPr>
        <p:spPr>
          <a:xfrm>
            <a:off x="838200" y="3657600"/>
            <a:ext cx="3124200" cy="2438400"/>
          </a:xfrm>
        </p:spPr>
        <p:txBody>
          <a:bodyPr>
            <a:normAutofit/>
          </a:bodyPr>
          <a:lstStyle/>
          <a:p>
            <a:pPr eaLnBrk="1" hangingPunct="1"/>
            <a:endParaRPr lang="en-US" altLang="en-US" sz="2000" b="1" dirty="0">
              <a:ea typeface="ＭＳ Ｐゴシック" panose="020B0600070205080204" pitchFamily="34" charset="-128"/>
            </a:endParaRPr>
          </a:p>
        </p:txBody>
      </p:sp>
      <p:pic>
        <p:nvPicPr>
          <p:cNvPr id="14339" name="Picture 5" descr="&#13;Stormpic.jpeg                                                  00029E37&#10;Cliff Disk                     BB5EA40C:">
            <a:extLst>
              <a:ext uri="{FF2B5EF4-FFF2-40B4-BE49-F238E27FC236}">
                <a16:creationId xmlns:a16="http://schemas.microsoft.com/office/drawing/2014/main" id="{32A9796C-D8EC-C09B-2250-D79630C3E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3" t="6000" r="3893" b="6000"/>
          <a:stretch>
            <a:fillRect/>
          </a:stretch>
        </p:blipFill>
        <p:spPr bwMode="auto">
          <a:xfrm>
            <a:off x="4876800" y="609600"/>
            <a:ext cx="371951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A316A5D-F031-B2D5-9601-0D2F037F5B00}"/>
              </a:ext>
            </a:extLst>
          </p:cNvPr>
          <p:cNvSpPr txBox="1"/>
          <p:nvPr/>
        </p:nvSpPr>
        <p:spPr>
          <a:xfrm>
            <a:off x="4528457" y="1016000"/>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43134C81-1512-3E6A-FB60-5FE351D74F9A}"/>
              </a:ext>
            </a:extLst>
          </p:cNvPr>
          <p:cNvSpPr txBox="1">
            <a:spLocks noChangeArrowheads="1"/>
          </p:cNvSpPr>
          <p:nvPr/>
        </p:nvSpPr>
        <p:spPr>
          <a:xfrm>
            <a:off x="243441" y="262915"/>
            <a:ext cx="4332188" cy="3202371"/>
          </a:xfrm>
          <a:prstGeom prst="rect">
            <a:avLst/>
          </a:prstGeom>
          <a:ln>
            <a:noFill/>
            <a:miter lim="800000"/>
            <a:headEnd/>
            <a:tailEnd/>
          </a:ln>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5400" b="1" dirty="0">
                <a:solidFill>
                  <a:srgbClr val="39275B"/>
                </a:solidFill>
                <a:latin typeface="Calibri" panose="020F0502020204030204" pitchFamily="34" charset="0"/>
                <a:cs typeface="Calibri" panose="020F0502020204030204" pitchFamily="34" charset="0"/>
              </a:rPr>
              <a:t>The Great Storms of the Northwest Coast</a:t>
            </a:r>
            <a:endParaRPr lang="en-US" altLang="en-US" sz="5400" b="1" dirty="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5">
            <a:extLst>
              <a:ext uri="{FF2B5EF4-FFF2-40B4-BE49-F238E27FC236}">
                <a16:creationId xmlns:a16="http://schemas.microsoft.com/office/drawing/2014/main" id="{EA051548-EDE8-FD43-BE7B-542FBF0B637A}"/>
              </a:ext>
            </a:extLst>
          </p:cNvPr>
          <p:cNvSpPr txBox="1">
            <a:spLocks noChangeArrowheads="1"/>
          </p:cNvSpPr>
          <p:nvPr/>
        </p:nvSpPr>
        <p:spPr bwMode="auto">
          <a:xfrm>
            <a:off x="4945117" y="5166572"/>
            <a:ext cx="3868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dirty="0"/>
              <a:t>1993 Inauguration Day Storm</a:t>
            </a:r>
          </a:p>
        </p:txBody>
      </p:sp>
      <p:sp>
        <p:nvSpPr>
          <p:cNvPr id="15362" name="TextBox 5">
            <a:extLst>
              <a:ext uri="{FF2B5EF4-FFF2-40B4-BE49-F238E27FC236}">
                <a16:creationId xmlns:a16="http://schemas.microsoft.com/office/drawing/2014/main" id="{C5D2BAB1-D805-3156-14D1-27E6275EAF62}"/>
              </a:ext>
            </a:extLst>
          </p:cNvPr>
          <p:cNvSpPr txBox="1">
            <a:spLocks noChangeArrowheads="1"/>
          </p:cNvSpPr>
          <p:nvPr/>
        </p:nvSpPr>
        <p:spPr bwMode="auto">
          <a:xfrm>
            <a:off x="76200" y="1104220"/>
            <a:ext cx="47165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pPr marL="457200" indent="-457200">
              <a:buFont typeface="Arial" panose="020B0604020202020204" pitchFamily="34" charset="0"/>
              <a:buChar char="•"/>
            </a:pPr>
            <a:r>
              <a:rPr lang="en-US" altLang="en-US" sz="3200" b="1" dirty="0">
                <a:solidFill>
                  <a:schemeClr val="accent1"/>
                </a:solidFill>
                <a:latin typeface="+mn-lt"/>
              </a:rPr>
              <a:t>The Pacific Northwest does not experience tropical storms or hurricanes</a:t>
            </a:r>
          </a:p>
          <a:p>
            <a:pPr marL="457200" indent="-457200">
              <a:buFont typeface="Arial" panose="020B0604020202020204" pitchFamily="34" charset="0"/>
              <a:buChar char="•"/>
            </a:pPr>
            <a:r>
              <a:rPr lang="en-US" altLang="en-US" sz="3200" b="1" dirty="0">
                <a:latin typeface="+mn-lt"/>
              </a:rPr>
              <a:t>But we </a:t>
            </a:r>
            <a:r>
              <a:rPr lang="en-US" altLang="en-US" sz="3200" b="1" i="1" dirty="0">
                <a:latin typeface="+mn-lt"/>
              </a:rPr>
              <a:t>do</a:t>
            </a:r>
            <a:r>
              <a:rPr lang="en-US" altLang="en-US" sz="3200" b="1" dirty="0">
                <a:latin typeface="+mn-lt"/>
              </a:rPr>
              <a:t> experience very strong </a:t>
            </a:r>
            <a:r>
              <a:rPr lang="en-US" altLang="en-US" sz="3200" b="1" dirty="0">
                <a:solidFill>
                  <a:srgbClr val="0070C0"/>
                </a:solidFill>
                <a:latin typeface="+mn-lt"/>
              </a:rPr>
              <a:t>Pacific cyclones</a:t>
            </a:r>
            <a:r>
              <a:rPr lang="en-US" altLang="en-US" sz="3200" b="1" dirty="0">
                <a:latin typeface="+mn-lt"/>
              </a:rPr>
              <a:t>, with winds equal to category 2-3 hurricanes</a:t>
            </a:r>
          </a:p>
        </p:txBody>
      </p:sp>
      <p:pic>
        <p:nvPicPr>
          <p:cNvPr id="15363" name="Picture 4">
            <a:extLst>
              <a:ext uri="{FF2B5EF4-FFF2-40B4-BE49-F238E27FC236}">
                <a16:creationId xmlns:a16="http://schemas.microsoft.com/office/drawing/2014/main" id="{23FA1CCD-24E6-ADB6-EC63-1F0B99611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483" y="1732839"/>
            <a:ext cx="3810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B2E2-1BD2-30B4-FBCF-B0FEBDF2B3FA}"/>
              </a:ext>
            </a:extLst>
          </p:cNvPr>
          <p:cNvSpPr>
            <a:spLocks noGrp="1"/>
          </p:cNvSpPr>
          <p:nvPr>
            <p:ph type="title"/>
          </p:nvPr>
        </p:nvSpPr>
        <p:spPr>
          <a:xfrm>
            <a:off x="628650" y="365127"/>
            <a:ext cx="4543740" cy="1274762"/>
          </a:xfrm>
        </p:spPr>
        <p:txBody>
          <a:bodyPr>
            <a:normAutofit/>
          </a:bodyPr>
          <a:lstStyle/>
          <a:p>
            <a:r>
              <a:rPr lang="en-US" sz="3600" b="1" dirty="0">
                <a:solidFill>
                  <a:srgbClr val="0070C0"/>
                </a:solidFill>
              </a:rPr>
              <a:t>Intense midlatitude cyclones</a:t>
            </a:r>
          </a:p>
        </p:txBody>
      </p:sp>
      <p:sp>
        <p:nvSpPr>
          <p:cNvPr id="3" name="Content Placeholder 2">
            <a:extLst>
              <a:ext uri="{FF2B5EF4-FFF2-40B4-BE49-F238E27FC236}">
                <a16:creationId xmlns:a16="http://schemas.microsoft.com/office/drawing/2014/main" id="{C9B4F7CD-F43B-D4DD-C48D-7DA80C953358}"/>
              </a:ext>
            </a:extLst>
          </p:cNvPr>
          <p:cNvSpPr>
            <a:spLocks noGrp="1"/>
          </p:cNvSpPr>
          <p:nvPr>
            <p:ph idx="1"/>
          </p:nvPr>
        </p:nvSpPr>
        <p:spPr>
          <a:xfrm>
            <a:off x="628650" y="1825625"/>
            <a:ext cx="4171950" cy="4351338"/>
          </a:xfrm>
        </p:spPr>
        <p:txBody>
          <a:bodyPr>
            <a:normAutofit/>
          </a:bodyPr>
          <a:lstStyle/>
          <a:p>
            <a:r>
              <a:rPr lang="en-US" sz="3200" dirty="0"/>
              <a:t>Wind can exceed 100 mph </a:t>
            </a:r>
          </a:p>
          <a:p>
            <a:r>
              <a:rPr lang="en-US" sz="3200" dirty="0"/>
              <a:t>The energy source?</a:t>
            </a:r>
          </a:p>
          <a:p>
            <a:r>
              <a:rPr lang="en-US" sz="3200" dirty="0"/>
              <a:t>The large horizontal temperature contrasts in the midlatitudes.</a:t>
            </a:r>
          </a:p>
        </p:txBody>
      </p:sp>
      <p:pic>
        <p:nvPicPr>
          <p:cNvPr id="4" name="Picture 5" descr="&#13;Stormpic.jpeg                                                  00029E37&#10;Cliff Disk                     BB5EA40C:">
            <a:extLst>
              <a:ext uri="{FF2B5EF4-FFF2-40B4-BE49-F238E27FC236}">
                <a16:creationId xmlns:a16="http://schemas.microsoft.com/office/drawing/2014/main" id="{D61F3CAE-EF72-03A8-7F00-5AD0283CB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3" t="6000" r="3893" b="6000"/>
          <a:stretch>
            <a:fillRect/>
          </a:stretch>
        </p:blipFill>
        <p:spPr bwMode="auto">
          <a:xfrm>
            <a:off x="5172390" y="1066800"/>
            <a:ext cx="3423923"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380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169-401A-BB39-1270-F2BAEDF6B3FA}"/>
              </a:ext>
            </a:extLst>
          </p:cNvPr>
          <p:cNvSpPr>
            <a:spLocks noGrp="1"/>
          </p:cNvSpPr>
          <p:nvPr>
            <p:ph type="ctrTitle"/>
          </p:nvPr>
        </p:nvSpPr>
        <p:spPr/>
        <p:txBody>
          <a:bodyPr/>
          <a:lstStyle/>
          <a:p>
            <a:r>
              <a:rPr lang="en-US" b="1" dirty="0">
                <a:solidFill>
                  <a:srgbClr val="0070C0"/>
                </a:solidFill>
              </a:rPr>
              <a:t>Reminder:  Northwest Windstorms are strong examples of midlatitude cyclones</a:t>
            </a:r>
          </a:p>
        </p:txBody>
      </p:sp>
      <p:sp>
        <p:nvSpPr>
          <p:cNvPr id="3" name="Subtitle 2">
            <a:extLst>
              <a:ext uri="{FF2B5EF4-FFF2-40B4-BE49-F238E27FC236}">
                <a16:creationId xmlns:a16="http://schemas.microsoft.com/office/drawing/2014/main" id="{FA4ADE30-7F1E-9902-BB12-1BA8F93D26F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87279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3297ECF9-EFF3-1DBF-7499-F58CAF2445F9}"/>
              </a:ext>
            </a:extLst>
          </p:cNvPr>
          <p:cNvSpPr>
            <a:spLocks noGrp="1" noChangeArrowheads="1"/>
          </p:cNvSpPr>
          <p:nvPr>
            <p:ph type="title"/>
          </p:nvPr>
        </p:nvSpPr>
        <p:spPr>
          <a:xfrm>
            <a:off x="304800" y="990600"/>
            <a:ext cx="4267200" cy="1066800"/>
          </a:xfrm>
        </p:spPr>
        <p:txBody>
          <a:bodyPr/>
          <a:lstStyle/>
          <a:p>
            <a:r>
              <a:rPr lang="en-US" altLang="en-US" b="1" dirty="0">
                <a:solidFill>
                  <a:srgbClr val="0070C0"/>
                </a:solidFill>
                <a:ea typeface="ＭＳ Ｐゴシック" panose="020B0600070205080204" pitchFamily="34" charset="-128"/>
              </a:rPr>
              <a:t>Midlatitude Cyclones</a:t>
            </a:r>
          </a:p>
        </p:txBody>
      </p:sp>
      <p:sp>
        <p:nvSpPr>
          <p:cNvPr id="23554" name="Rectangle 3">
            <a:extLst>
              <a:ext uri="{FF2B5EF4-FFF2-40B4-BE49-F238E27FC236}">
                <a16:creationId xmlns:a16="http://schemas.microsoft.com/office/drawing/2014/main" id="{08D604D6-8810-2DED-6A0A-A5C39DD78522}"/>
              </a:ext>
            </a:extLst>
          </p:cNvPr>
          <p:cNvSpPr>
            <a:spLocks noGrp="1" noChangeArrowheads="1"/>
          </p:cNvSpPr>
          <p:nvPr>
            <p:ph idx="1"/>
          </p:nvPr>
        </p:nvSpPr>
        <p:spPr>
          <a:xfrm>
            <a:off x="952500" y="3022601"/>
            <a:ext cx="7239000" cy="2971800"/>
          </a:xfrm>
        </p:spPr>
        <p:txBody>
          <a:bodyPr>
            <a:noAutofit/>
          </a:bodyPr>
          <a:lstStyle/>
          <a:p>
            <a:pPr>
              <a:lnSpc>
                <a:spcPct val="90000"/>
              </a:lnSpc>
            </a:pPr>
            <a:r>
              <a:rPr lang="en-US" altLang="en-US" sz="3200" dirty="0">
                <a:ea typeface="ＭＳ Ｐゴシック" panose="020B0600070205080204" pitchFamily="34" charset="-128"/>
              </a:rPr>
              <a:t>The lower the central pressure the stronger the winds.  Typical winter low 990-1000 hPa.  Moderate windstorms 980-990 hPa.  Strong ones, 950-980hPa</a:t>
            </a:r>
          </a:p>
          <a:p>
            <a:pPr>
              <a:lnSpc>
                <a:spcPct val="90000"/>
              </a:lnSpc>
            </a:pPr>
            <a:r>
              <a:rPr lang="en-US" altLang="en-US" sz="3200" dirty="0">
                <a:ea typeface="ＭＳ Ｐゴシック" panose="020B0600070205080204" pitchFamily="34" charset="-128"/>
              </a:rPr>
              <a:t>Deep lows have strong pressure gradients, which result in the strong winds.</a:t>
            </a:r>
          </a:p>
        </p:txBody>
      </p:sp>
      <p:pic>
        <p:nvPicPr>
          <p:cNvPr id="23555" name="Picture 4" descr="C:\Documents and Settings\Cliff Mass\Desktop\midcyclone.GIF">
            <a:extLst>
              <a:ext uri="{FF2B5EF4-FFF2-40B4-BE49-F238E27FC236}">
                <a16:creationId xmlns:a16="http://schemas.microsoft.com/office/drawing/2014/main" id="{77D16BDA-E212-D913-9583-6034238C4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8600"/>
            <a:ext cx="3048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7884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608D5744-0C89-94C9-2660-EEF2C29687BA}"/>
              </a:ext>
            </a:extLst>
          </p:cNvPr>
          <p:cNvSpPr>
            <a:spLocks noGrp="1" noChangeArrowheads="1"/>
          </p:cNvSpPr>
          <p:nvPr>
            <p:ph type="ctrTitle"/>
          </p:nvPr>
        </p:nvSpPr>
        <p:spPr>
          <a:xfrm>
            <a:off x="685800" y="609600"/>
            <a:ext cx="7772400" cy="1143000"/>
          </a:xfrm>
        </p:spPr>
        <p:txBody>
          <a:bodyPr>
            <a:normAutofit/>
          </a:bodyPr>
          <a:lstStyle/>
          <a:p>
            <a:pPr eaLnBrk="1" hangingPunct="1"/>
            <a:r>
              <a:rPr lang="en-US" altLang="en-US" sz="3200" b="1" dirty="0">
                <a:solidFill>
                  <a:srgbClr val="0070C0"/>
                </a:solidFill>
                <a:ea typeface="ＭＳ Ｐゴシック" panose="020B0600070205080204" pitchFamily="34" charset="-128"/>
              </a:rPr>
              <a:t>Weather Satellites Imagery of Our Storms Reveal The Huge Scale  of Our Major Storms</a:t>
            </a:r>
          </a:p>
        </p:txBody>
      </p:sp>
      <p:pic>
        <p:nvPicPr>
          <p:cNvPr id="24578" name="Picture 4" descr="&#13;Stormpic.jpeg                                                  00029E37&#10;Cliff Disk                     BB5EA40C:">
            <a:extLst>
              <a:ext uri="{FF2B5EF4-FFF2-40B4-BE49-F238E27FC236}">
                <a16:creationId xmlns:a16="http://schemas.microsoft.com/office/drawing/2014/main" id="{29F0836B-E85F-A66E-53D4-53BED1936723}"/>
              </a:ext>
            </a:extLst>
          </p:cNvPr>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l="3893" t="6000" r="3893" b="6000"/>
          <a:stretch>
            <a:fillRect/>
          </a:stretch>
        </p:blipFill>
        <p:spPr>
          <a:xfrm>
            <a:off x="990600" y="2209800"/>
            <a:ext cx="2513013" cy="3886200"/>
          </a:xfrm>
          <a:noFill/>
        </p:spPr>
      </p:pic>
      <p:pic>
        <p:nvPicPr>
          <p:cNvPr id="24579" name="Picture 5">
            <a:extLst>
              <a:ext uri="{FF2B5EF4-FFF2-40B4-BE49-F238E27FC236}">
                <a16:creationId xmlns:a16="http://schemas.microsoft.com/office/drawing/2014/main" id="{163F6B6B-AED0-47E9-7404-7D5785DFA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09800"/>
            <a:ext cx="44196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4928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2A184727-D856-EDBA-9F74-DDFB9FE2BCB7}"/>
              </a:ext>
            </a:extLst>
          </p:cNvPr>
          <p:cNvSpPr>
            <a:spLocks noGrp="1" noChangeArrowheads="1"/>
          </p:cNvSpPr>
          <p:nvPr>
            <p:ph type="title"/>
          </p:nvPr>
        </p:nvSpPr>
        <p:spPr/>
        <p:txBody>
          <a:bodyPr/>
          <a:lstStyle/>
          <a:p>
            <a:pPr eaLnBrk="1" hangingPunct="1"/>
            <a:r>
              <a:rPr lang="en-US" altLang="en-US" b="1" dirty="0">
                <a:solidFill>
                  <a:srgbClr val="0070C0"/>
                </a:solidFill>
                <a:ea typeface="ＭＳ Ｐゴシック" panose="020B0600070205080204" pitchFamily="34" charset="-128"/>
              </a:rPr>
              <a:t>Tropical Cyclones:  </a:t>
            </a:r>
            <a:r>
              <a:rPr lang="en-US" altLang="en-US" b="1" u="sng" dirty="0">
                <a:solidFill>
                  <a:srgbClr val="0070C0"/>
                </a:solidFill>
                <a:ea typeface="ＭＳ Ｐゴシック" panose="020B0600070205080204" pitchFamily="34" charset="-128"/>
              </a:rPr>
              <a:t>Much</a:t>
            </a:r>
            <a:r>
              <a:rPr lang="en-US" altLang="en-US" b="1" dirty="0">
                <a:solidFill>
                  <a:srgbClr val="0070C0"/>
                </a:solidFill>
                <a:ea typeface="ＭＳ Ｐゴシック" panose="020B0600070205080204" pitchFamily="34" charset="-128"/>
              </a:rPr>
              <a:t> Smaller</a:t>
            </a:r>
          </a:p>
        </p:txBody>
      </p:sp>
      <p:pic>
        <p:nvPicPr>
          <p:cNvPr id="25602" name="Picture 4" descr="C:\Documents and Settings\Cliff Mass\Desktop\hurr-charley-20040813-1745-g12vis.jpg">
            <a:extLst>
              <a:ext uri="{FF2B5EF4-FFF2-40B4-BE49-F238E27FC236}">
                <a16:creationId xmlns:a16="http://schemas.microsoft.com/office/drawing/2014/main" id="{6EF7F320-AA60-9323-21A2-9D20AE6A4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1" r="20000"/>
          <a:stretch>
            <a:fillRect/>
          </a:stretch>
        </p:blipFill>
        <p:spPr bwMode="auto">
          <a:xfrm>
            <a:off x="381000" y="2057400"/>
            <a:ext cx="4640263"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C:\Documents and Settings\Cliff Mass\Desktop\tc.jpg">
            <a:extLst>
              <a:ext uri="{FF2B5EF4-FFF2-40B4-BE49-F238E27FC236}">
                <a16:creationId xmlns:a16="http://schemas.microsoft.com/office/drawing/2014/main" id="{8FE03DEE-0C98-8084-B245-CFD1CDD3B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52" r="7201"/>
          <a:stretch>
            <a:fillRect/>
          </a:stretch>
        </p:blipFill>
        <p:spPr bwMode="auto">
          <a:xfrm>
            <a:off x="5181600" y="2286000"/>
            <a:ext cx="3535363"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1319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26AB0-46DE-9BDD-BCEE-2FE0758B2D26}"/>
              </a:ext>
            </a:extLst>
          </p:cNvPr>
          <p:cNvSpPr>
            <a:spLocks noGrp="1"/>
          </p:cNvSpPr>
          <p:nvPr>
            <p:ph type="title"/>
          </p:nvPr>
        </p:nvSpPr>
        <p:spPr>
          <a:xfrm>
            <a:off x="457200" y="838200"/>
            <a:ext cx="8229600" cy="1143000"/>
          </a:xfrm>
        </p:spPr>
        <p:txBody>
          <a:bodyPr/>
          <a:lstStyle/>
          <a:p>
            <a:r>
              <a:rPr lang="en-US" b="1" dirty="0"/>
              <a:t>The Media Often Calls our storms “bomb cyclones” because most develop rapidly</a:t>
            </a:r>
          </a:p>
        </p:txBody>
      </p:sp>
      <p:pic>
        <p:nvPicPr>
          <p:cNvPr id="5" name="Picture 4" descr="A screenshot of a news article&#10;&#10;AI-generated content may be incorrect.">
            <a:extLst>
              <a:ext uri="{FF2B5EF4-FFF2-40B4-BE49-F238E27FC236}">
                <a16:creationId xmlns:a16="http://schemas.microsoft.com/office/drawing/2014/main" id="{7493E4B4-1E2B-4EA2-7D0C-07F3EB1B0A22}"/>
              </a:ext>
            </a:extLst>
          </p:cNvPr>
          <p:cNvPicPr>
            <a:picLocks noChangeAspect="1"/>
          </p:cNvPicPr>
          <p:nvPr/>
        </p:nvPicPr>
        <p:blipFill>
          <a:blip r:embed="rId2"/>
          <a:stretch>
            <a:fillRect/>
          </a:stretch>
        </p:blipFill>
        <p:spPr>
          <a:xfrm>
            <a:off x="762000" y="2971800"/>
            <a:ext cx="7772400" cy="2606084"/>
          </a:xfrm>
          <a:prstGeom prst="rect">
            <a:avLst/>
          </a:prstGeom>
        </p:spPr>
      </p:pic>
    </p:spTree>
    <p:extLst>
      <p:ext uri="{BB962C8B-B14F-4D97-AF65-F5344CB8AC3E}">
        <p14:creationId xmlns:p14="http://schemas.microsoft.com/office/powerpoint/2010/main" val="1536593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85CA9-D13D-8B26-897D-CC0136461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26A81-6E32-DBF3-F81E-6DB1364BF41A}"/>
              </a:ext>
            </a:extLst>
          </p:cNvPr>
          <p:cNvSpPr>
            <a:spLocks noGrp="1"/>
          </p:cNvSpPr>
          <p:nvPr>
            <p:ph type="title"/>
          </p:nvPr>
        </p:nvSpPr>
        <p:spPr/>
        <p:txBody>
          <a:bodyPr/>
          <a:lstStyle/>
          <a:p>
            <a:r>
              <a:rPr lang="en-US" b="1" dirty="0">
                <a:solidFill>
                  <a:srgbClr val="0070C0"/>
                </a:solidFill>
              </a:rPr>
              <a:t>When is a midlatitude cyclone a “bomb”?</a:t>
            </a:r>
          </a:p>
        </p:txBody>
      </p:sp>
      <p:pic>
        <p:nvPicPr>
          <p:cNvPr id="8" name="Picture 7" descr="A satellite image of a hurricane&#10;&#10;AI-generated content may be incorrect.">
            <a:extLst>
              <a:ext uri="{FF2B5EF4-FFF2-40B4-BE49-F238E27FC236}">
                <a16:creationId xmlns:a16="http://schemas.microsoft.com/office/drawing/2014/main" id="{605BEA33-078A-9890-31F3-722CDF26DE21}"/>
              </a:ext>
            </a:extLst>
          </p:cNvPr>
          <p:cNvPicPr>
            <a:picLocks noChangeAspect="1"/>
          </p:cNvPicPr>
          <p:nvPr/>
        </p:nvPicPr>
        <p:blipFill>
          <a:blip r:embed="rId2"/>
          <a:stretch>
            <a:fillRect/>
          </a:stretch>
        </p:blipFill>
        <p:spPr>
          <a:xfrm>
            <a:off x="2403518" y="4035707"/>
            <a:ext cx="4336963" cy="2315497"/>
          </a:xfrm>
          <a:prstGeom prst="rect">
            <a:avLst/>
          </a:prstGeom>
        </p:spPr>
      </p:pic>
      <p:sp>
        <p:nvSpPr>
          <p:cNvPr id="4" name="Content Placeholder 3">
            <a:extLst>
              <a:ext uri="{FF2B5EF4-FFF2-40B4-BE49-F238E27FC236}">
                <a16:creationId xmlns:a16="http://schemas.microsoft.com/office/drawing/2014/main" id="{7CC2CC0B-4DF3-02F5-5E3E-83CCB6D0BE7A}"/>
              </a:ext>
            </a:extLst>
          </p:cNvPr>
          <p:cNvSpPr>
            <a:spLocks noGrp="1"/>
          </p:cNvSpPr>
          <p:nvPr>
            <p:ph idx="1"/>
          </p:nvPr>
        </p:nvSpPr>
        <p:spPr/>
        <p:txBody>
          <a:bodyPr>
            <a:normAutofit/>
          </a:bodyPr>
          <a:lstStyle/>
          <a:p>
            <a:r>
              <a:rPr lang="en-US" sz="3200" dirty="0"/>
              <a:t>When the central pressure lowers by about 24 </a:t>
            </a:r>
            <a:r>
              <a:rPr lang="en-US" sz="3200" dirty="0" err="1"/>
              <a:t>hPa</a:t>
            </a:r>
            <a:r>
              <a:rPr lang="en-US" sz="3200" dirty="0"/>
              <a:t> in 24 </a:t>
            </a:r>
            <a:r>
              <a:rPr lang="en-US" sz="3200" dirty="0" err="1"/>
              <a:t>hr</a:t>
            </a:r>
            <a:endParaRPr lang="en-US" sz="3200" dirty="0"/>
          </a:p>
          <a:p>
            <a:r>
              <a:rPr lang="en-US" sz="3200" dirty="0" err="1"/>
              <a:t>hPa</a:t>
            </a:r>
            <a:r>
              <a:rPr lang="en-US" sz="3200" dirty="0"/>
              <a:t> is hector (100) Pascals– unit of pressure</a:t>
            </a:r>
          </a:p>
        </p:txBody>
      </p:sp>
    </p:spTree>
    <p:extLst>
      <p:ext uri="{BB962C8B-B14F-4D97-AF65-F5344CB8AC3E}">
        <p14:creationId xmlns:p14="http://schemas.microsoft.com/office/powerpoint/2010/main" val="1263904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6524A0-0119-6544-9695-E121DAE90A3B}"/>
              </a:ext>
            </a:extLst>
          </p:cNvPr>
          <p:cNvPicPr>
            <a:picLocks noChangeAspect="1"/>
          </p:cNvPicPr>
          <p:nvPr/>
        </p:nvPicPr>
        <p:blipFill>
          <a:blip r:embed="rId2"/>
          <a:stretch>
            <a:fillRect/>
          </a:stretch>
        </p:blipFill>
        <p:spPr>
          <a:xfrm>
            <a:off x="1147837" y="943641"/>
            <a:ext cx="7516974" cy="5328699"/>
          </a:xfrm>
          <a:prstGeom prst="rect">
            <a:avLst/>
          </a:prstGeom>
        </p:spPr>
      </p:pic>
      <p:sp>
        <p:nvSpPr>
          <p:cNvPr id="4" name="Title 3">
            <a:extLst>
              <a:ext uri="{FF2B5EF4-FFF2-40B4-BE49-F238E27FC236}">
                <a16:creationId xmlns:a16="http://schemas.microsoft.com/office/drawing/2014/main" id="{7A9A61C4-3474-194F-A43C-D069AF87145B}"/>
              </a:ext>
            </a:extLst>
          </p:cNvPr>
          <p:cNvSpPr>
            <a:spLocks noGrp="1"/>
          </p:cNvSpPr>
          <p:nvPr>
            <p:ph type="title"/>
          </p:nvPr>
        </p:nvSpPr>
        <p:spPr>
          <a:xfrm>
            <a:off x="495300" y="227679"/>
            <a:ext cx="8153400" cy="715962"/>
          </a:xfrm>
        </p:spPr>
        <p:txBody>
          <a:bodyPr/>
          <a:lstStyle/>
          <a:p>
            <a:r>
              <a:rPr lang="en-US" b="1" dirty="0">
                <a:solidFill>
                  <a:schemeClr val="tx2"/>
                </a:solidFill>
              </a:rPr>
              <a:t>Mild Winter</a:t>
            </a:r>
          </a:p>
        </p:txBody>
      </p:sp>
    </p:spTree>
    <p:extLst>
      <p:ext uri="{BB962C8B-B14F-4D97-AF65-F5344CB8AC3E}">
        <p14:creationId xmlns:p14="http://schemas.microsoft.com/office/powerpoint/2010/main" val="41416245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BEBE-F9FD-AEA6-F1C1-F51C6730108B}"/>
              </a:ext>
            </a:extLst>
          </p:cNvPr>
          <p:cNvSpPr>
            <a:spLocks noGrp="1"/>
          </p:cNvSpPr>
          <p:nvPr>
            <p:ph type="title"/>
          </p:nvPr>
        </p:nvSpPr>
        <p:spPr/>
        <p:txBody>
          <a:bodyPr/>
          <a:lstStyle/>
          <a:p>
            <a:r>
              <a:rPr lang="en-US" b="1" dirty="0"/>
              <a:t>Last Year We Had Several “Bomb Cyclones” That Stayed Offshore</a:t>
            </a:r>
          </a:p>
        </p:txBody>
      </p:sp>
      <p:pic>
        <p:nvPicPr>
          <p:cNvPr id="6" name="Content Placeholder 5" descr="A map of a hurricane&#10;&#10;AI-generated content may be incorrect.">
            <a:extLst>
              <a:ext uri="{FF2B5EF4-FFF2-40B4-BE49-F238E27FC236}">
                <a16:creationId xmlns:a16="http://schemas.microsoft.com/office/drawing/2014/main" id="{5BEEA3D9-314E-89FD-4C8C-4B34F04A0CD2}"/>
              </a:ext>
            </a:extLst>
          </p:cNvPr>
          <p:cNvPicPr>
            <a:picLocks noGrp="1" noChangeAspect="1"/>
          </p:cNvPicPr>
          <p:nvPr>
            <p:ph idx="1"/>
          </p:nvPr>
        </p:nvPicPr>
        <p:blipFill>
          <a:blip r:embed="rId2"/>
          <a:stretch>
            <a:fillRect/>
          </a:stretch>
        </p:blipFill>
        <p:spPr>
          <a:xfrm>
            <a:off x="229556" y="2129362"/>
            <a:ext cx="4037644" cy="3890438"/>
          </a:xfrm>
        </p:spPr>
      </p:pic>
      <p:pic>
        <p:nvPicPr>
          <p:cNvPr id="8" name="Picture 7" descr="A satellite image of a hurricane&#10;&#10;AI-generated content may be incorrect.">
            <a:extLst>
              <a:ext uri="{FF2B5EF4-FFF2-40B4-BE49-F238E27FC236}">
                <a16:creationId xmlns:a16="http://schemas.microsoft.com/office/drawing/2014/main" id="{B36BE711-33FB-4CF8-F562-E88AF9F57407}"/>
              </a:ext>
            </a:extLst>
          </p:cNvPr>
          <p:cNvPicPr>
            <a:picLocks noChangeAspect="1"/>
          </p:cNvPicPr>
          <p:nvPr/>
        </p:nvPicPr>
        <p:blipFill>
          <a:blip r:embed="rId3"/>
          <a:stretch>
            <a:fillRect/>
          </a:stretch>
        </p:blipFill>
        <p:spPr>
          <a:xfrm>
            <a:off x="4572000" y="2667000"/>
            <a:ext cx="4336963" cy="2315497"/>
          </a:xfrm>
          <a:prstGeom prst="rect">
            <a:avLst/>
          </a:prstGeom>
        </p:spPr>
      </p:pic>
    </p:spTree>
    <p:extLst>
      <p:ext uri="{BB962C8B-B14F-4D97-AF65-F5344CB8AC3E}">
        <p14:creationId xmlns:p14="http://schemas.microsoft.com/office/powerpoint/2010/main" val="1962640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68584BE-EFDA-B15B-9304-A337B305B154}"/>
              </a:ext>
            </a:extLst>
          </p:cNvPr>
          <p:cNvSpPr>
            <a:spLocks noGrp="1" noChangeArrowheads="1"/>
          </p:cNvSpPr>
          <p:nvPr>
            <p:ph type="title"/>
          </p:nvPr>
        </p:nvSpPr>
        <p:spPr>
          <a:xfrm>
            <a:off x="266700" y="762000"/>
            <a:ext cx="8610600" cy="762000"/>
          </a:xfrm>
        </p:spPr>
        <p:txBody>
          <a:bodyPr>
            <a:noAutofit/>
          </a:bodyPr>
          <a:lstStyle/>
          <a:p>
            <a:pPr eaLnBrk="1" hangingPunct="1"/>
            <a:r>
              <a:rPr lang="en-US" altLang="en-US" sz="3600" b="1" dirty="0">
                <a:solidFill>
                  <a:srgbClr val="0070C0"/>
                </a:solidFill>
                <a:ea typeface="ＭＳ Ｐゴシック" panose="020B0600070205080204" pitchFamily="34" charset="-128"/>
              </a:rPr>
              <a:t>Ocean Midlatitude Cyclone Have Modestly Different Structure than Land </a:t>
            </a:r>
            <a:r>
              <a:rPr lang="en-US" altLang="en-US" sz="3600" b="1" dirty="0" err="1">
                <a:solidFill>
                  <a:srgbClr val="0070C0"/>
                </a:solidFill>
                <a:ea typeface="ＭＳ Ｐゴシック" panose="020B0600070205080204" pitchFamily="34" charset="-128"/>
              </a:rPr>
              <a:t>Cyclons</a:t>
            </a:r>
            <a:endParaRPr lang="en-US" altLang="en-US" sz="3600" b="1" dirty="0">
              <a:solidFill>
                <a:srgbClr val="0070C0"/>
              </a:solidFill>
              <a:ea typeface="ＭＳ Ｐゴシック" panose="020B0600070205080204" pitchFamily="34" charset="-128"/>
            </a:endParaRPr>
          </a:p>
        </p:txBody>
      </p:sp>
      <p:pic>
        <p:nvPicPr>
          <p:cNvPr id="26626" name="Picture 4" descr="sk.png">
            <a:extLst>
              <a:ext uri="{FF2B5EF4-FFF2-40B4-BE49-F238E27FC236}">
                <a16:creationId xmlns:a16="http://schemas.microsoft.com/office/drawing/2014/main" id="{E770FA1C-B6A5-4513-6AAD-80BE22D2CA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9185" y="2057400"/>
            <a:ext cx="5785629"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784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10E5056-17FF-E331-8070-F57298B8A612}"/>
              </a:ext>
            </a:extLst>
          </p:cNvPr>
          <p:cNvSpPr>
            <a:spLocks noGrp="1"/>
          </p:cNvSpPr>
          <p:nvPr>
            <p:ph type="title"/>
          </p:nvPr>
        </p:nvSpPr>
        <p:spPr>
          <a:xfrm>
            <a:off x="685800" y="457200"/>
            <a:ext cx="7772400" cy="1143000"/>
          </a:xfrm>
        </p:spPr>
        <p:txBody>
          <a:bodyPr/>
          <a:lstStyle/>
          <a:p>
            <a:r>
              <a:rPr lang="en-US" altLang="en-US" b="1" dirty="0">
                <a:ea typeface="ＭＳ Ｐゴシック" panose="020B0600070205080204" pitchFamily="34" charset="-128"/>
              </a:rPr>
              <a:t>Example: Strongest Winds Are in the Back-Bent Trough on the Southwest Side</a:t>
            </a:r>
          </a:p>
        </p:txBody>
      </p:sp>
      <p:pic>
        <p:nvPicPr>
          <p:cNvPr id="49155" name="Content Placeholder 3" descr="i1520-0493-138-7-2499-f12.gif">
            <a:extLst>
              <a:ext uri="{FF2B5EF4-FFF2-40B4-BE49-F238E27FC236}">
                <a16:creationId xmlns:a16="http://schemas.microsoft.com/office/drawing/2014/main" id="{2105B938-B4EB-5285-3AB7-68851F9C730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89117"/>
            <a:ext cx="4724400" cy="4724400"/>
          </a:xfrm>
        </p:spPr>
      </p:pic>
      <p:pic>
        <p:nvPicPr>
          <p:cNvPr id="49156" name="Picture 3" descr="backbent.tiff">
            <a:extLst>
              <a:ext uri="{FF2B5EF4-FFF2-40B4-BE49-F238E27FC236}">
                <a16:creationId xmlns:a16="http://schemas.microsoft.com/office/drawing/2014/main" id="{33BDDE19-8F16-378F-42A9-B4B935FBDB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73300"/>
            <a:ext cx="305752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4074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68DB16FC-3084-DEA8-0E53-41271FC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667000"/>
            <a:ext cx="68992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3">
            <a:extLst>
              <a:ext uri="{FF2B5EF4-FFF2-40B4-BE49-F238E27FC236}">
                <a16:creationId xmlns:a16="http://schemas.microsoft.com/office/drawing/2014/main" id="{1778BAE2-EBF1-9787-459A-B40985B7C917}"/>
              </a:ext>
            </a:extLst>
          </p:cNvPr>
          <p:cNvSpPr txBox="1">
            <a:spLocks noChangeArrowheads="1"/>
          </p:cNvSpPr>
          <p:nvPr/>
        </p:nvSpPr>
        <p:spPr bwMode="auto">
          <a:xfrm>
            <a:off x="381000" y="609600"/>
            <a:ext cx="89122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sz="3200" b="1" dirty="0"/>
              <a:t>Native Americans knew about NW windstorms and had several legends regarding their origins</a:t>
            </a:r>
            <a:endParaRPr lang="en-US" altLang="en-US" b="1" dirty="0"/>
          </a:p>
        </p:txBody>
      </p:sp>
      <p:sp>
        <p:nvSpPr>
          <p:cNvPr id="16387" name="Text Box 4">
            <a:extLst>
              <a:ext uri="{FF2B5EF4-FFF2-40B4-BE49-F238E27FC236}">
                <a16:creationId xmlns:a16="http://schemas.microsoft.com/office/drawing/2014/main" id="{9766D97B-A0DE-B84D-E9A7-6A909092E9F8}"/>
              </a:ext>
            </a:extLst>
          </p:cNvPr>
          <p:cNvSpPr txBox="1">
            <a:spLocks noChangeArrowheads="1"/>
          </p:cNvSpPr>
          <p:nvPr/>
        </p:nvSpPr>
        <p:spPr bwMode="auto">
          <a:xfrm>
            <a:off x="2514600" y="2133600"/>
            <a:ext cx="3651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sz="3600" b="1" dirty="0">
                <a:solidFill>
                  <a:schemeClr val="tx2">
                    <a:lumMod val="50000"/>
                    <a:lumOff val="50000"/>
                  </a:schemeClr>
                </a:solidFill>
              </a:rPr>
              <a:t>The Thunderbird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with lightning coming out of its wings&#10;&#10;AI-generated content may be incorrect.">
            <a:extLst>
              <a:ext uri="{FF2B5EF4-FFF2-40B4-BE49-F238E27FC236}">
                <a16:creationId xmlns:a16="http://schemas.microsoft.com/office/drawing/2014/main" id="{22FA7351-9E33-C97F-F93A-20149112467C}"/>
              </a:ext>
            </a:extLst>
          </p:cNvPr>
          <p:cNvPicPr>
            <a:picLocks noChangeAspect="1"/>
          </p:cNvPicPr>
          <p:nvPr/>
        </p:nvPicPr>
        <p:blipFill>
          <a:blip r:embed="rId2"/>
          <a:stretch>
            <a:fillRect/>
          </a:stretch>
        </p:blipFill>
        <p:spPr>
          <a:xfrm>
            <a:off x="4800600" y="3886200"/>
            <a:ext cx="3657600" cy="2682240"/>
          </a:xfrm>
          <a:prstGeom prst="rect">
            <a:avLst/>
          </a:prstGeom>
        </p:spPr>
      </p:pic>
      <p:pic>
        <p:nvPicPr>
          <p:cNvPr id="5" name="Picture 4" descr="A totem pole with a bird and a cat&#10;&#10;AI-generated content may be incorrect.">
            <a:extLst>
              <a:ext uri="{FF2B5EF4-FFF2-40B4-BE49-F238E27FC236}">
                <a16:creationId xmlns:a16="http://schemas.microsoft.com/office/drawing/2014/main" id="{4C9659BE-DF4A-FBD3-AE2A-63DD764107B9}"/>
              </a:ext>
            </a:extLst>
          </p:cNvPr>
          <p:cNvPicPr>
            <a:picLocks noChangeAspect="1"/>
          </p:cNvPicPr>
          <p:nvPr/>
        </p:nvPicPr>
        <p:blipFill>
          <a:blip r:embed="rId3"/>
          <a:stretch>
            <a:fillRect/>
          </a:stretch>
        </p:blipFill>
        <p:spPr>
          <a:xfrm>
            <a:off x="228600" y="531311"/>
            <a:ext cx="4899781" cy="3086862"/>
          </a:xfrm>
          <a:prstGeom prst="rect">
            <a:avLst/>
          </a:prstGeom>
        </p:spPr>
      </p:pic>
    </p:spTree>
    <p:extLst>
      <p:ext uri="{BB962C8B-B14F-4D97-AF65-F5344CB8AC3E}">
        <p14:creationId xmlns:p14="http://schemas.microsoft.com/office/powerpoint/2010/main" val="2955534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F86554B-B392-30F3-2AA8-226AA36B8021}"/>
              </a:ext>
            </a:extLst>
          </p:cNvPr>
          <p:cNvSpPr>
            <a:spLocks noGrp="1"/>
          </p:cNvSpPr>
          <p:nvPr>
            <p:ph type="subTitle" idx="4294967295"/>
          </p:nvPr>
        </p:nvSpPr>
        <p:spPr>
          <a:xfrm>
            <a:off x="0" y="4191000"/>
            <a:ext cx="8991600" cy="2209800"/>
          </a:xfrm>
        </p:spPr>
        <p:txBody>
          <a:bodyPr>
            <a:noAutofit/>
          </a:bodyPr>
          <a:lstStyle/>
          <a:p>
            <a:pPr algn="ctr" defTabSz="457200" eaLnBrk="1" hangingPunct="1">
              <a:buClr>
                <a:schemeClr val="accent1"/>
              </a:buClr>
              <a:buFontTx/>
              <a:buNone/>
              <a:defRPr/>
            </a:pPr>
            <a:r>
              <a:rPr lang="en-GB" altLang="en-US" sz="2800" b="1" dirty="0">
                <a:solidFill>
                  <a:srgbClr val="898989"/>
                </a:solidFill>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 </a:t>
            </a:r>
            <a:r>
              <a:rPr lang="en-GB" altLang="en-US" sz="2800" b="1" dirty="0">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The force of southerly storms was evident to every eye; large and extensive woods being laid flat by their power, the branches forming one long line to the North West, intermingled with the roots of innumerable trees, which have been torn from their beds and helped to mark the furious course of their tempests.</a:t>
            </a:r>
            <a:endParaRPr lang="en-US" altLang="en-US" sz="2800" dirty="0">
              <a:latin typeface="Calibri" panose="020F0502020204030204" pitchFamily="34" charset="0"/>
              <a:ea typeface="ＭＳ Ｐゴシック" charset="-128"/>
              <a:cs typeface="Calibri" panose="020F0502020204030204" pitchFamily="34" charset="0"/>
            </a:endParaRPr>
          </a:p>
        </p:txBody>
      </p:sp>
      <p:pic>
        <p:nvPicPr>
          <p:cNvPr id="17410" name="Picture 3" descr="Meares.gif">
            <a:extLst>
              <a:ext uri="{FF2B5EF4-FFF2-40B4-BE49-F238E27FC236}">
                <a16:creationId xmlns:a16="http://schemas.microsoft.com/office/drawing/2014/main" id="{7760E15C-0A50-4E68-B5ED-A57AC358E5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117600"/>
            <a:ext cx="2286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004091-l.jpg">
            <a:extLst>
              <a:ext uri="{FF2B5EF4-FFF2-40B4-BE49-F238E27FC236}">
                <a16:creationId xmlns:a16="http://schemas.microsoft.com/office/drawing/2014/main" id="{F3DB5BEE-4E16-B9D9-795A-50A8CBF459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8588"/>
            <a:ext cx="2508250"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7">
            <a:extLst>
              <a:ext uri="{FF2B5EF4-FFF2-40B4-BE49-F238E27FC236}">
                <a16:creationId xmlns:a16="http://schemas.microsoft.com/office/drawing/2014/main" id="{B3EE4671-5592-08A8-0F05-E8F884424F43}"/>
              </a:ext>
            </a:extLst>
          </p:cNvPr>
          <p:cNvSpPr txBox="1">
            <a:spLocks noChangeArrowheads="1"/>
          </p:cNvSpPr>
          <p:nvPr/>
        </p:nvSpPr>
        <p:spPr bwMode="auto">
          <a:xfrm>
            <a:off x="3636032" y="1676400"/>
            <a:ext cx="1981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a:ea typeface="ＭＳ Ｐゴシック" panose="020B0600070205080204" pitchFamily="34" charset="-128"/>
              </a:defRPr>
            </a:lvl1pPr>
            <a:lvl2pPr marL="37931725" indent="-37474525" defTabSz="457200">
              <a:defRPr sz="2400">
                <a:solidFill>
                  <a:schemeClr val="tx1"/>
                </a:solidFill>
                <a:latin typeface="Times"/>
                <a:ea typeface="ＭＳ Ｐゴシック" panose="020B0600070205080204" pitchFamily="34" charset="-128"/>
              </a:defRPr>
            </a:lvl2pPr>
            <a:lvl3pPr marL="1143000" indent="-228600" defTabSz="457200">
              <a:defRPr sz="2400">
                <a:solidFill>
                  <a:schemeClr val="tx1"/>
                </a:solidFill>
                <a:latin typeface="Times"/>
                <a:ea typeface="ＭＳ Ｐゴシック" panose="020B0600070205080204" pitchFamily="34" charset="-128"/>
              </a:defRPr>
            </a:lvl3pPr>
            <a:lvl4pPr marL="1600200" indent="-228600" defTabSz="457200">
              <a:defRPr sz="2400">
                <a:solidFill>
                  <a:schemeClr val="tx1"/>
                </a:solidFill>
                <a:latin typeface="Times"/>
                <a:ea typeface="ＭＳ Ｐゴシック" panose="020B0600070205080204" pitchFamily="34" charset="-128"/>
              </a:defRPr>
            </a:lvl4pPr>
            <a:lvl5pPr marL="2057400" indent="-228600" defTabSz="457200">
              <a:defRPr sz="2400">
                <a:solidFill>
                  <a:schemeClr val="tx1"/>
                </a:solidFill>
                <a:latin typeface="Times"/>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pPr eaLnBrk="1" hangingPunct="1"/>
            <a:r>
              <a:rPr lang="en-US" altLang="en-US" dirty="0">
                <a:latin typeface="Arial" panose="020B0604020202020204" pitchFamily="34" charset="0"/>
              </a:rPr>
              <a:t>John Meares,</a:t>
            </a:r>
          </a:p>
          <a:p>
            <a:pPr eaLnBrk="1" hangingPunct="1"/>
            <a:r>
              <a:rPr lang="en-US" altLang="en-US" dirty="0">
                <a:latin typeface="Arial" panose="020B0604020202020204" pitchFamily="34" charset="0"/>
              </a:rPr>
              <a:t>1788, off Cape </a:t>
            </a:r>
          </a:p>
          <a:p>
            <a:pPr eaLnBrk="1" hangingPunct="1"/>
            <a:r>
              <a:rPr lang="en-US" altLang="en-US" dirty="0">
                <a:latin typeface="Arial" panose="020B0604020202020204" pitchFamily="34" charset="0"/>
              </a:rPr>
              <a:t>Flattery of the Olympics</a:t>
            </a:r>
            <a:r>
              <a:rPr lang="en-US" altLang="en-US" dirty="0">
                <a:solidFill>
                  <a:srgbClr val="000000"/>
                </a:solidFill>
                <a:latin typeface="Arial" panose="020B0604020202020204" pitchFamily="34" charset="0"/>
              </a:rPr>
              <a:t> </a:t>
            </a:r>
            <a:r>
              <a:rPr lang="en-US" altLang="en-US" sz="1800" dirty="0">
                <a:solidFill>
                  <a:srgbClr val="FFFFFF"/>
                </a:solidFill>
                <a:latin typeface="Arial" panose="020B0604020202020204" pitchFamily="34" charset="0"/>
              </a:rPr>
              <a:t>Peninsula</a:t>
            </a:r>
          </a:p>
        </p:txBody>
      </p:sp>
      <p:sp>
        <p:nvSpPr>
          <p:cNvPr id="2" name="TextBox 1">
            <a:extLst>
              <a:ext uri="{FF2B5EF4-FFF2-40B4-BE49-F238E27FC236}">
                <a16:creationId xmlns:a16="http://schemas.microsoft.com/office/drawing/2014/main" id="{B8C9A1B4-6FFC-AB66-7F34-20153B4CE93F}"/>
              </a:ext>
            </a:extLst>
          </p:cNvPr>
          <p:cNvSpPr txBox="1"/>
          <p:nvPr/>
        </p:nvSpPr>
        <p:spPr>
          <a:xfrm>
            <a:off x="3659680" y="131216"/>
            <a:ext cx="5029200" cy="1200329"/>
          </a:xfrm>
          <a:prstGeom prst="rect">
            <a:avLst/>
          </a:prstGeom>
          <a:noFill/>
        </p:spPr>
        <p:txBody>
          <a:bodyPr wrap="square" rtlCol="0">
            <a:spAutoFit/>
          </a:bodyPr>
          <a:lstStyle/>
          <a:p>
            <a:r>
              <a:rPr lang="en-US" sz="2400" b="1" dirty="0">
                <a:solidFill>
                  <a:srgbClr val="0070C0"/>
                </a:solidFill>
              </a:rPr>
              <a:t>Early European Explorers Realized the Profound Effects of Strong Winds in our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80D077FD-8F3E-F5F5-A515-9D91915F771F}"/>
              </a:ext>
            </a:extLst>
          </p:cNvPr>
          <p:cNvSpPr>
            <a:spLocks noGrp="1" noChangeArrowheads="1"/>
          </p:cNvSpPr>
          <p:nvPr>
            <p:ph type="title"/>
          </p:nvPr>
        </p:nvSpPr>
        <p:spPr>
          <a:xfrm>
            <a:off x="762000" y="152400"/>
            <a:ext cx="7848600" cy="609600"/>
          </a:xfrm>
        </p:spPr>
        <p:txBody>
          <a:bodyPr/>
          <a:lstStyle/>
          <a:p>
            <a:pPr eaLnBrk="1" hangingPunct="1"/>
            <a:r>
              <a:rPr lang="en-US" altLang="en-US" b="1" dirty="0">
                <a:solidFill>
                  <a:srgbClr val="0070C0"/>
                </a:solidFill>
                <a:ea typeface="ＭＳ Ｐゴシック" panose="020B0600070205080204" pitchFamily="34" charset="-128"/>
              </a:rPr>
              <a:t>Early Settlers </a:t>
            </a:r>
          </a:p>
        </p:txBody>
      </p:sp>
      <p:sp>
        <p:nvSpPr>
          <p:cNvPr id="19458" name="Rectangle 3">
            <a:extLst>
              <a:ext uri="{FF2B5EF4-FFF2-40B4-BE49-F238E27FC236}">
                <a16:creationId xmlns:a16="http://schemas.microsoft.com/office/drawing/2014/main" id="{A3A28ADD-298D-B3EA-6FE0-CC29236F57FF}"/>
              </a:ext>
            </a:extLst>
          </p:cNvPr>
          <p:cNvSpPr>
            <a:spLocks noGrp="1" noChangeArrowheads="1"/>
          </p:cNvSpPr>
          <p:nvPr>
            <p:ph idx="1"/>
          </p:nvPr>
        </p:nvSpPr>
        <p:spPr>
          <a:xfrm>
            <a:off x="228600" y="914400"/>
            <a:ext cx="5943600" cy="5638800"/>
          </a:xfrm>
        </p:spPr>
        <p:txBody>
          <a:bodyPr/>
          <a:lstStyle/>
          <a:p>
            <a:pPr algn="just" eaLnBrk="1" hangingPunct="1">
              <a:lnSpc>
                <a:spcPct val="90000"/>
              </a:lnSpc>
            </a:pPr>
            <a:r>
              <a:rPr lang="en-US" altLang="en-US" sz="2800" dirty="0">
                <a:ea typeface="ＭＳ Ｐゴシック" panose="020B0600070205080204" pitchFamily="34" charset="-128"/>
              </a:rPr>
              <a:t>European settlers during the later half of the nineteenth century, learned that Northwest windstorms were a force to be reckoned with.  </a:t>
            </a:r>
          </a:p>
          <a:p>
            <a:pPr algn="just" eaLnBrk="1" hangingPunct="1">
              <a:lnSpc>
                <a:spcPct val="90000"/>
              </a:lnSpc>
            </a:pPr>
            <a:r>
              <a:rPr lang="en-US" altLang="en-US" sz="2800" dirty="0">
                <a:ea typeface="ＭＳ Ｐゴシック" panose="020B0600070205080204" pitchFamily="34" charset="-128"/>
              </a:rPr>
              <a:t>Seattle pioneer Arthur Denny noted that "the heaviest windstorm since the settlement of the country" occurred on 16 November 1875 and was "a strong gale, which threw down considerable timber and overturned light structures, such as sheds and outbuildings.”  </a:t>
            </a:r>
          </a:p>
          <a:p>
            <a:pPr eaLnBrk="1" hangingPunct="1">
              <a:lnSpc>
                <a:spcPct val="90000"/>
              </a:lnSpc>
            </a:pPr>
            <a:endParaRPr lang="en-US" altLang="en-US" sz="2800" dirty="0">
              <a:ea typeface="ＭＳ Ｐゴシック" panose="020B0600070205080204" pitchFamily="34" charset="-128"/>
            </a:endParaRPr>
          </a:p>
        </p:txBody>
      </p:sp>
      <p:pic>
        <p:nvPicPr>
          <p:cNvPr id="19459" name="Picture 4" descr="C:\Documents and Settings\Cliff Mass\Desktop\denny5.jpg">
            <a:extLst>
              <a:ext uri="{FF2B5EF4-FFF2-40B4-BE49-F238E27FC236}">
                <a16:creationId xmlns:a16="http://schemas.microsoft.com/office/drawing/2014/main" id="{B787569E-D5D8-5EDE-D500-1AEF59B2C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838200"/>
            <a:ext cx="18954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C:\Documents and Settings\Cliff Mass\Desktop\226centralschool.jpg">
            <a:extLst>
              <a:ext uri="{FF2B5EF4-FFF2-40B4-BE49-F238E27FC236}">
                <a16:creationId xmlns:a16="http://schemas.microsoft.com/office/drawing/2014/main" id="{660475D5-73EC-9E9C-1632-4CE692C1B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14800"/>
            <a:ext cx="25828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a:extLst>
              <a:ext uri="{FF2B5EF4-FFF2-40B4-BE49-F238E27FC236}">
                <a16:creationId xmlns:a16="http://schemas.microsoft.com/office/drawing/2014/main" id="{FD14E016-205A-9E36-9E36-12E4BB8A2891}"/>
              </a:ext>
            </a:extLst>
          </p:cNvPr>
          <p:cNvSpPr txBox="1">
            <a:spLocks noChangeArrowheads="1"/>
          </p:cNvSpPr>
          <p:nvPr/>
        </p:nvSpPr>
        <p:spPr bwMode="auto">
          <a:xfrm>
            <a:off x="6765925" y="3481388"/>
            <a:ext cx="1460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sz="1800" dirty="0"/>
              <a:t>Arthur Denny</a:t>
            </a:r>
          </a:p>
        </p:txBody>
      </p:sp>
      <p:sp>
        <p:nvSpPr>
          <p:cNvPr id="19462" name="Text Box 7">
            <a:extLst>
              <a:ext uri="{FF2B5EF4-FFF2-40B4-BE49-F238E27FC236}">
                <a16:creationId xmlns:a16="http://schemas.microsoft.com/office/drawing/2014/main" id="{C0B5C929-A442-F962-708B-5FFE786AC6D1}"/>
              </a:ext>
            </a:extLst>
          </p:cNvPr>
          <p:cNvSpPr txBox="1">
            <a:spLocks noChangeArrowheads="1"/>
          </p:cNvSpPr>
          <p:nvPr/>
        </p:nvSpPr>
        <p:spPr bwMode="auto">
          <a:xfrm>
            <a:off x="7315200" y="6172200"/>
            <a:ext cx="73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sz="1600" dirty="0"/>
              <a:t>Seattle</a:t>
            </a:r>
            <a:endParaRPr lang="en-US"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27AE300-6A69-D988-0B43-57B6ABA7BAA6}"/>
              </a:ext>
            </a:extLst>
          </p:cNvPr>
          <p:cNvSpPr>
            <a:spLocks noGrp="1" noChangeArrowheads="1"/>
          </p:cNvSpPr>
          <p:nvPr>
            <p:ph type="title"/>
          </p:nvPr>
        </p:nvSpPr>
        <p:spPr>
          <a:xfrm>
            <a:off x="990600" y="381000"/>
            <a:ext cx="7696200" cy="533400"/>
          </a:xfrm>
        </p:spPr>
        <p:txBody>
          <a:bodyPr>
            <a:normAutofit fontScale="90000"/>
          </a:bodyPr>
          <a:lstStyle/>
          <a:p>
            <a:pPr>
              <a:defRPr/>
            </a:pPr>
            <a:r>
              <a:rPr lang="en-US" sz="3600" b="1" dirty="0">
                <a:solidFill>
                  <a:schemeClr val="accent1">
                    <a:lumMod val="75000"/>
                  </a:schemeClr>
                </a:solidFill>
                <a:ea typeface="ＭＳ Ｐゴシック" pitchFamily="-84" charset="-128"/>
                <a:cs typeface="ＭＳ Ｐゴシック" pitchFamily="-84" charset="-128"/>
              </a:rPr>
              <a:t>The Great Gale: January 9, 1880</a:t>
            </a:r>
          </a:p>
        </p:txBody>
      </p:sp>
      <p:sp>
        <p:nvSpPr>
          <p:cNvPr id="18435" name="Rectangle 3">
            <a:extLst>
              <a:ext uri="{FF2B5EF4-FFF2-40B4-BE49-F238E27FC236}">
                <a16:creationId xmlns:a16="http://schemas.microsoft.com/office/drawing/2014/main" id="{8FAD77C2-8E0F-3063-174B-EDBA0A1DB1A9}"/>
              </a:ext>
            </a:extLst>
          </p:cNvPr>
          <p:cNvSpPr>
            <a:spLocks noGrp="1" noChangeArrowheads="1"/>
          </p:cNvSpPr>
          <p:nvPr>
            <p:ph type="body" idx="1"/>
          </p:nvPr>
        </p:nvSpPr>
        <p:spPr>
          <a:xfrm>
            <a:off x="609600" y="1143000"/>
            <a:ext cx="8001000" cy="2433145"/>
          </a:xfrm>
        </p:spPr>
        <p:txBody>
          <a:bodyPr>
            <a:noAutofit/>
          </a:bodyPr>
          <a:lstStyle/>
          <a:p>
            <a:pPr algn="just">
              <a:lnSpc>
                <a:spcPct val="90000"/>
              </a:lnSpc>
            </a:pPr>
            <a:r>
              <a:rPr lang="en-US" altLang="en-US" sz="2800" b="1" dirty="0">
                <a:solidFill>
                  <a:srgbClr val="000073"/>
                </a:solidFill>
                <a:ea typeface="ＭＳ Ｐゴシック" panose="020B0600070205080204" pitchFamily="34" charset="-128"/>
                <a:cs typeface="Times New Roman" panose="02020603050405020304" pitchFamily="18" charset="0"/>
              </a:rPr>
              <a:t>Hit northern Oregon and southern Washington toppling tens of thousands of trees.  </a:t>
            </a:r>
          </a:p>
          <a:p>
            <a:pPr algn="just">
              <a:lnSpc>
                <a:spcPct val="90000"/>
              </a:lnSpc>
            </a:pPr>
            <a:r>
              <a:rPr lang="en-US" altLang="en-US" sz="2800" b="1" dirty="0">
                <a:solidFill>
                  <a:srgbClr val="000073"/>
                </a:solidFill>
                <a:ea typeface="ＭＳ Ｐゴシック" panose="020B0600070205080204" pitchFamily="34" charset="-128"/>
                <a:cs typeface="Times New Roman" panose="02020603050405020304" pitchFamily="18" charset="0"/>
              </a:rPr>
              <a:t>Wind gusts were estimated to reach 138 mph on the coast and 70-80 mph in the interior.</a:t>
            </a:r>
          </a:p>
          <a:p>
            <a:pPr algn="just">
              <a:lnSpc>
                <a:spcPct val="90000"/>
              </a:lnSpc>
            </a:pPr>
            <a:r>
              <a:rPr lang="en-US" altLang="en-US" sz="2800" b="1" dirty="0">
                <a:solidFill>
                  <a:srgbClr val="000073"/>
                </a:solidFill>
                <a:ea typeface="ＭＳ Ｐゴシック" panose="020B0600070205080204" pitchFamily="34" charset="-128"/>
                <a:cs typeface="Times New Roman" panose="02020603050405020304" pitchFamily="18" charset="0"/>
              </a:rPr>
              <a:t>Buildings throughout the Willamette Valley, were damaged or destroyed.  Part of the roof of the Oregon State Capital in Salem was blown off.  </a:t>
            </a:r>
          </a:p>
          <a:p>
            <a:pPr algn="just">
              <a:lnSpc>
                <a:spcPct val="90000"/>
              </a:lnSpc>
            </a:pPr>
            <a:r>
              <a:rPr lang="en-US" altLang="en-US" sz="2800" b="1" dirty="0">
                <a:solidFill>
                  <a:srgbClr val="000073"/>
                </a:solidFill>
                <a:ea typeface="ＭＳ Ｐゴシック" panose="020B0600070205080204" pitchFamily="34" charset="-128"/>
                <a:cs typeface="Times New Roman" panose="02020603050405020304" pitchFamily="18" charset="0"/>
              </a:rPr>
              <a:t>955 hPa central pressure</a:t>
            </a:r>
          </a:p>
        </p:txBody>
      </p:sp>
      <p:pic>
        <p:nvPicPr>
          <p:cNvPr id="18436" name="Picture 4" descr="C:\Documents and Settings\Cliff Mass\Desktop\st454.jpg">
            <a:extLst>
              <a:ext uri="{FF2B5EF4-FFF2-40B4-BE49-F238E27FC236}">
                <a16:creationId xmlns:a16="http://schemas.microsoft.com/office/drawing/2014/main" id="{A7AF4E0F-EB72-59EF-0042-0CB3E6C23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75" y="4572000"/>
            <a:ext cx="3197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6426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Cliff Mass\Desktop\Jan1880EventsMapWAOR.jpg">
            <a:extLst>
              <a:ext uri="{FF2B5EF4-FFF2-40B4-BE49-F238E27FC236}">
                <a16:creationId xmlns:a16="http://schemas.microsoft.com/office/drawing/2014/main" id="{F5F17396-38E8-0A3B-B2AF-5ED7EDDAA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47675"/>
            <a:ext cx="48577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651AB247-1D02-1926-043A-8585B181691B}"/>
              </a:ext>
            </a:extLst>
          </p:cNvPr>
          <p:cNvSpPr txBox="1">
            <a:spLocks noChangeArrowheads="1"/>
          </p:cNvSpPr>
          <p:nvPr/>
        </p:nvSpPr>
        <p:spPr bwMode="auto">
          <a:xfrm>
            <a:off x="152400" y="2286000"/>
            <a:ext cx="29883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sz="3200" b="1" dirty="0">
                <a:solidFill>
                  <a:srgbClr val="0070C0"/>
                </a:solidFill>
              </a:rPr>
              <a:t>The 1880 Storm</a:t>
            </a:r>
          </a:p>
          <a:p>
            <a:r>
              <a:rPr lang="en-US" altLang="en-US" sz="3200" b="1" dirty="0">
                <a:solidFill>
                  <a:srgbClr val="0070C0"/>
                </a:solidFill>
              </a:rPr>
              <a:t>Had Both</a:t>
            </a:r>
          </a:p>
          <a:p>
            <a:r>
              <a:rPr lang="en-US" altLang="en-US" sz="3200" b="1" dirty="0">
                <a:solidFill>
                  <a:srgbClr val="0070C0"/>
                </a:solidFill>
              </a:rPr>
              <a:t>Wind and Snow</a:t>
            </a:r>
          </a:p>
        </p:txBody>
      </p:sp>
      <p:sp>
        <p:nvSpPr>
          <p:cNvPr id="23556" name="Text Box 4">
            <a:extLst>
              <a:ext uri="{FF2B5EF4-FFF2-40B4-BE49-F238E27FC236}">
                <a16:creationId xmlns:a16="http://schemas.microsoft.com/office/drawing/2014/main" id="{EB78C9F4-34AE-8E5F-9A2F-1B50FA95F985}"/>
              </a:ext>
            </a:extLst>
          </p:cNvPr>
          <p:cNvSpPr txBox="1">
            <a:spLocks noChangeArrowheads="1"/>
          </p:cNvSpPr>
          <p:nvPr/>
        </p:nvSpPr>
        <p:spPr bwMode="auto">
          <a:xfrm>
            <a:off x="4648200" y="5715000"/>
            <a:ext cx="301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dirty="0"/>
              <a:t>Courtesy of Wolf Read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7A694A9-4C4F-DD46-64A8-B4AD57DA92D3}"/>
              </a:ext>
            </a:extLst>
          </p:cNvPr>
          <p:cNvSpPr>
            <a:spLocks noGrp="1" noChangeArrowheads="1"/>
          </p:cNvSpPr>
          <p:nvPr>
            <p:ph type="title"/>
          </p:nvPr>
        </p:nvSpPr>
        <p:spPr>
          <a:xfrm>
            <a:off x="685800" y="457200"/>
            <a:ext cx="7772400" cy="533400"/>
          </a:xfrm>
        </p:spPr>
        <p:txBody>
          <a:bodyPr>
            <a:normAutofit fontScale="90000"/>
          </a:bodyPr>
          <a:lstStyle/>
          <a:p>
            <a:pPr eaLnBrk="1" hangingPunct="1"/>
            <a:r>
              <a:rPr lang="en-US" altLang="en-US" b="1" dirty="0">
                <a:ea typeface="ＭＳ Ｐゴシック" panose="020B0600070205080204" pitchFamily="34" charset="-128"/>
              </a:rPr>
              <a:t> </a:t>
            </a:r>
            <a:r>
              <a:rPr lang="en-US" altLang="en-US" b="1" dirty="0">
                <a:solidFill>
                  <a:srgbClr val="264D99"/>
                </a:solidFill>
                <a:ea typeface="ＭＳ Ｐゴシック" panose="020B0600070205080204" pitchFamily="34" charset="-128"/>
              </a:rPr>
              <a:t>January 29, 1921</a:t>
            </a:r>
          </a:p>
        </p:txBody>
      </p:sp>
      <p:sp>
        <p:nvSpPr>
          <p:cNvPr id="19459" name="Rectangle 3">
            <a:extLst>
              <a:ext uri="{FF2B5EF4-FFF2-40B4-BE49-F238E27FC236}">
                <a16:creationId xmlns:a16="http://schemas.microsoft.com/office/drawing/2014/main" id="{F2E86862-BE99-03F6-E32D-D5E298D42CCA}"/>
              </a:ext>
            </a:extLst>
          </p:cNvPr>
          <p:cNvSpPr>
            <a:spLocks noGrp="1" noChangeArrowheads="1"/>
          </p:cNvSpPr>
          <p:nvPr>
            <p:ph type="body" idx="1"/>
          </p:nvPr>
        </p:nvSpPr>
        <p:spPr>
          <a:xfrm>
            <a:off x="381000" y="1143000"/>
            <a:ext cx="8229600" cy="2514600"/>
          </a:xfrm>
        </p:spPr>
        <p:txBody>
          <a:bodyPr>
            <a:noAutofit/>
          </a:bodyPr>
          <a:lstStyle/>
          <a:p>
            <a:pPr marL="0" indent="0" eaLnBrk="1" hangingPunct="1">
              <a:lnSpc>
                <a:spcPct val="90000"/>
              </a:lnSpc>
              <a:buNone/>
            </a:pPr>
            <a:r>
              <a:rPr lang="en-US" altLang="en-US" sz="2800" b="1" dirty="0">
                <a:solidFill>
                  <a:srgbClr val="000073"/>
                </a:solidFill>
                <a:ea typeface="ＭＳ Ｐゴシック" panose="020B0600070205080204" pitchFamily="34" charset="-128"/>
              </a:rPr>
              <a:t>A Pacific storm brough hurricane-force winds to the entire Washington Coast </a:t>
            </a:r>
          </a:p>
          <a:p>
            <a:pPr lvl="1" eaLnBrk="1" hangingPunct="1">
              <a:lnSpc>
                <a:spcPct val="90000"/>
              </a:lnSpc>
            </a:pPr>
            <a:r>
              <a:rPr lang="en-US" altLang="en-US" sz="2800" dirty="0">
                <a:solidFill>
                  <a:srgbClr val="000073"/>
                </a:solidFill>
                <a:ea typeface="ＭＳ Ｐゴシック" panose="020B0600070205080204" pitchFamily="34" charset="-128"/>
              </a:rPr>
              <a:t>At North Head sustained winds reached 126 mph, with a maximum one-minute wind of 150 mph before the sensor failed.</a:t>
            </a:r>
            <a:endParaRPr lang="en-US" altLang="en-US" sz="2800" b="1" dirty="0">
              <a:solidFill>
                <a:srgbClr val="000073"/>
              </a:solidFill>
              <a:ea typeface="ＭＳ Ｐゴシック" panose="020B0600070205080204" pitchFamily="34" charset="-128"/>
            </a:endParaRPr>
          </a:p>
          <a:p>
            <a:pPr lvl="1" eaLnBrk="1" hangingPunct="1">
              <a:lnSpc>
                <a:spcPct val="90000"/>
              </a:lnSpc>
            </a:pPr>
            <a:r>
              <a:rPr lang="en-US" altLang="en-US" sz="2800" dirty="0">
                <a:solidFill>
                  <a:srgbClr val="000073"/>
                </a:solidFill>
                <a:ea typeface="ＭＳ Ｐゴシック" panose="020B0600070205080204" pitchFamily="34" charset="-128"/>
              </a:rPr>
              <a:t>At Tatoosh Island, 150 miles to the north, winds reached 110 mph.</a:t>
            </a:r>
          </a:p>
        </p:txBody>
      </p:sp>
      <p:pic>
        <p:nvPicPr>
          <p:cNvPr id="19460" name="Picture 3" descr="C:\Documents and Settings\Cliff Mass\Desktop\noaa-photo-archives_north_head_lighthouse_1912.jpg">
            <a:extLst>
              <a:ext uri="{FF2B5EF4-FFF2-40B4-BE49-F238E27FC236}">
                <a16:creationId xmlns:a16="http://schemas.microsoft.com/office/drawing/2014/main" id="{E0243E2B-28A8-1C17-D646-CD8AF4832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33" r="17067" b="54468"/>
          <a:stretch>
            <a:fillRect/>
          </a:stretch>
        </p:blipFill>
        <p:spPr bwMode="auto">
          <a:xfrm>
            <a:off x="1981200" y="4210844"/>
            <a:ext cx="5952095" cy="218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021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A0F0B4F-6207-DD4E-BFC6-824E106B5F20}"/>
              </a:ext>
            </a:extLst>
          </p:cNvPr>
          <p:cNvPicPr>
            <a:picLocks noChangeAspect="1"/>
          </p:cNvPicPr>
          <p:nvPr/>
        </p:nvPicPr>
        <p:blipFill>
          <a:blip r:embed="rId2"/>
          <a:stretch>
            <a:fillRect/>
          </a:stretch>
        </p:blipFill>
        <p:spPr>
          <a:xfrm>
            <a:off x="838200" y="767655"/>
            <a:ext cx="7886700" cy="5590794"/>
          </a:xfrm>
          <a:prstGeom prst="rect">
            <a:avLst/>
          </a:prstGeom>
        </p:spPr>
      </p:pic>
      <p:sp>
        <p:nvSpPr>
          <p:cNvPr id="4" name="TextBox 3">
            <a:extLst>
              <a:ext uri="{FF2B5EF4-FFF2-40B4-BE49-F238E27FC236}">
                <a16:creationId xmlns:a16="http://schemas.microsoft.com/office/drawing/2014/main" id="{A4422E20-FA34-894F-AD3B-076A4FD7DF10}"/>
              </a:ext>
            </a:extLst>
          </p:cNvPr>
          <p:cNvSpPr txBox="1"/>
          <p:nvPr/>
        </p:nvSpPr>
        <p:spPr>
          <a:xfrm>
            <a:off x="3077840" y="152400"/>
            <a:ext cx="2988319" cy="584775"/>
          </a:xfrm>
          <a:prstGeom prst="rect">
            <a:avLst/>
          </a:prstGeom>
          <a:noFill/>
        </p:spPr>
        <p:txBody>
          <a:bodyPr wrap="none" rtlCol="0">
            <a:spAutoFit/>
          </a:bodyPr>
          <a:lstStyle/>
          <a:p>
            <a:r>
              <a:rPr lang="en-US" sz="3200" b="1" dirty="0">
                <a:solidFill>
                  <a:schemeClr val="tx2"/>
                </a:solidFill>
              </a:rPr>
              <a:t>Mild Summers</a:t>
            </a:r>
          </a:p>
        </p:txBody>
      </p:sp>
    </p:spTree>
    <p:extLst>
      <p:ext uri="{BB962C8B-B14F-4D97-AF65-F5344CB8AC3E}">
        <p14:creationId xmlns:p14="http://schemas.microsoft.com/office/powerpoint/2010/main" val="12265934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Cliff Mass\Desktop\blowdown21.jpg">
            <a:extLst>
              <a:ext uri="{FF2B5EF4-FFF2-40B4-BE49-F238E27FC236}">
                <a16:creationId xmlns:a16="http://schemas.microsoft.com/office/drawing/2014/main" id="{A3D0B182-E97A-149C-A570-6EB598147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723" y="866775"/>
            <a:ext cx="6666077"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a:extLst>
              <a:ext uri="{FF2B5EF4-FFF2-40B4-BE49-F238E27FC236}">
                <a16:creationId xmlns:a16="http://schemas.microsoft.com/office/drawing/2014/main" id="{11784534-50E3-C93B-B092-4B65FEA423C3}"/>
              </a:ext>
            </a:extLst>
          </p:cNvPr>
          <p:cNvSpPr>
            <a:spLocks noChangeArrowheads="1"/>
          </p:cNvSpPr>
          <p:nvPr/>
        </p:nvSpPr>
        <p:spPr bwMode="auto">
          <a:xfrm>
            <a:off x="2324100" y="2024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32" charset="0"/>
                <a:ea typeface="ＭＳ Ｐゴシック" panose="020B0600070205080204" pitchFamily="34" charset="-128"/>
              </a:defRPr>
            </a:lvl1pPr>
            <a:lvl2pPr marL="37931725" indent="-37474525">
              <a:defRPr sz="2400">
                <a:solidFill>
                  <a:schemeClr val="tx1"/>
                </a:solidFill>
                <a:latin typeface="Times" pitchFamily="-32" charset="0"/>
                <a:ea typeface="ＭＳ Ｐゴシック" panose="020B0600070205080204" pitchFamily="34" charset="-128"/>
              </a:defRPr>
            </a:lvl2pPr>
            <a:lvl3pPr>
              <a:defRPr sz="2400">
                <a:solidFill>
                  <a:schemeClr val="tx1"/>
                </a:solidFill>
                <a:latin typeface="Times" pitchFamily="-32" charset="0"/>
                <a:ea typeface="ＭＳ Ｐゴシック" panose="020B0600070205080204" pitchFamily="34" charset="-128"/>
              </a:defRPr>
            </a:lvl3pPr>
            <a:lvl4pPr>
              <a:defRPr sz="2400">
                <a:solidFill>
                  <a:schemeClr val="tx1"/>
                </a:solidFill>
                <a:latin typeface="Times" pitchFamily="-32" charset="0"/>
                <a:ea typeface="ＭＳ Ｐゴシック" panose="020B0600070205080204" pitchFamily="34" charset="-128"/>
              </a:defRPr>
            </a:lvl4pPr>
            <a:lvl5pPr>
              <a:defRPr sz="2400">
                <a:solidFill>
                  <a:schemeClr val="tx1"/>
                </a:solidFill>
                <a:latin typeface="Times" pitchFamily="-3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3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3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3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32" charset="0"/>
                <a:ea typeface="ＭＳ Ｐゴシック" panose="020B0600070205080204" pitchFamily="34" charset="-128"/>
              </a:defRPr>
            </a:lvl9pPr>
          </a:lstStyle>
          <a:p>
            <a:endParaRPr lang="en-US" altLang="en-US"/>
          </a:p>
        </p:txBody>
      </p:sp>
      <p:sp>
        <p:nvSpPr>
          <p:cNvPr id="22532" name="Text Box 5">
            <a:extLst>
              <a:ext uri="{FF2B5EF4-FFF2-40B4-BE49-F238E27FC236}">
                <a16:creationId xmlns:a16="http://schemas.microsoft.com/office/drawing/2014/main" id="{AD10D546-56E6-16BB-57DB-B3BA8C796282}"/>
              </a:ext>
            </a:extLst>
          </p:cNvPr>
          <p:cNvSpPr txBox="1">
            <a:spLocks noChangeArrowheads="1"/>
          </p:cNvSpPr>
          <p:nvPr/>
        </p:nvSpPr>
        <p:spPr bwMode="auto">
          <a:xfrm>
            <a:off x="2057400" y="4800600"/>
            <a:ext cx="5238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32" charset="0"/>
                <a:ea typeface="ＭＳ Ｐゴシック" panose="020B0600070205080204" pitchFamily="34" charset="-128"/>
              </a:defRPr>
            </a:lvl1pPr>
            <a:lvl2pPr marL="37931725" indent="-37474525">
              <a:defRPr sz="2400">
                <a:solidFill>
                  <a:schemeClr val="tx1"/>
                </a:solidFill>
                <a:latin typeface="Times" pitchFamily="-32" charset="0"/>
                <a:ea typeface="ＭＳ Ｐゴシック" panose="020B0600070205080204" pitchFamily="34" charset="-128"/>
              </a:defRPr>
            </a:lvl2pPr>
            <a:lvl3pPr>
              <a:defRPr sz="2400">
                <a:solidFill>
                  <a:schemeClr val="tx1"/>
                </a:solidFill>
                <a:latin typeface="Times" pitchFamily="-32" charset="0"/>
                <a:ea typeface="ＭＳ Ｐゴシック" panose="020B0600070205080204" pitchFamily="34" charset="-128"/>
              </a:defRPr>
            </a:lvl3pPr>
            <a:lvl4pPr>
              <a:defRPr sz="2400">
                <a:solidFill>
                  <a:schemeClr val="tx1"/>
                </a:solidFill>
                <a:latin typeface="Times" pitchFamily="-32" charset="0"/>
                <a:ea typeface="ＭＳ Ｐゴシック" panose="020B0600070205080204" pitchFamily="34" charset="-128"/>
              </a:defRPr>
            </a:lvl4pPr>
            <a:lvl5pPr>
              <a:defRPr sz="2400">
                <a:solidFill>
                  <a:schemeClr val="tx1"/>
                </a:solidFill>
                <a:latin typeface="Times" pitchFamily="-3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3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3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3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32" charset="0"/>
                <a:ea typeface="ＭＳ Ｐゴシック" panose="020B0600070205080204" pitchFamily="34" charset="-128"/>
              </a:defRPr>
            </a:lvl9pPr>
          </a:lstStyle>
          <a:p>
            <a:r>
              <a:rPr lang="en-US" altLang="en-US" sz="3600"/>
              <a:t>1921 Historical Photograph</a:t>
            </a:r>
          </a:p>
          <a:p>
            <a:r>
              <a:rPr lang="en-US" altLang="en-US" sz="3600"/>
              <a:t>Of Tree Blow-Down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921blow">
            <a:extLst>
              <a:ext uri="{FF2B5EF4-FFF2-40B4-BE49-F238E27FC236}">
                <a16:creationId xmlns:a16="http://schemas.microsoft.com/office/drawing/2014/main" id="{7899895A-3DA7-4E34-1FF5-BE232A480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DC595AA2-5C3F-B08A-B260-559D56B1FBAD}"/>
              </a:ext>
            </a:extLst>
          </p:cNvPr>
          <p:cNvSpPr txBox="1">
            <a:spLocks noChangeArrowheads="1"/>
          </p:cNvSpPr>
          <p:nvPr/>
        </p:nvSpPr>
        <p:spPr bwMode="auto">
          <a:xfrm>
            <a:off x="962025" y="5410200"/>
            <a:ext cx="7419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800" b="1" dirty="0">
                <a:solidFill>
                  <a:srgbClr val="000073"/>
                </a:solidFill>
              </a:rPr>
              <a:t>As a result, this event has become known as the </a:t>
            </a:r>
          </a:p>
          <a:p>
            <a:pPr algn="ctr"/>
            <a:r>
              <a:rPr lang="en-US" altLang="en-US" sz="3200" b="1" dirty="0">
                <a:solidFill>
                  <a:srgbClr val="000073"/>
                </a:solidFill>
              </a:rPr>
              <a:t>“The Olympic Blowdown Storm</a:t>
            </a:r>
            <a:r>
              <a:rPr lang="en-US" altLang="en-US" sz="2800" b="1" dirty="0">
                <a:solidFill>
                  <a:srgbClr val="000073"/>
                </a:solidFill>
              </a:rPr>
              <a:t>”</a:t>
            </a:r>
          </a:p>
        </p:txBody>
      </p:sp>
      <p:sp>
        <p:nvSpPr>
          <p:cNvPr id="20484" name="Text Box 4">
            <a:extLst>
              <a:ext uri="{FF2B5EF4-FFF2-40B4-BE49-F238E27FC236}">
                <a16:creationId xmlns:a16="http://schemas.microsoft.com/office/drawing/2014/main" id="{6F097D5D-3253-D946-6CF9-1B742BE1C276}"/>
              </a:ext>
            </a:extLst>
          </p:cNvPr>
          <p:cNvSpPr txBox="1">
            <a:spLocks noChangeArrowheads="1"/>
          </p:cNvSpPr>
          <p:nvPr/>
        </p:nvSpPr>
        <p:spPr bwMode="auto">
          <a:xfrm>
            <a:off x="1295400" y="304800"/>
            <a:ext cx="7240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solidFill>
                  <a:srgbClr val="000073"/>
                </a:solidFill>
              </a:rPr>
              <a:t>In some areas over 40% of the trees were blown down</a:t>
            </a:r>
          </a:p>
        </p:txBody>
      </p:sp>
    </p:spTree>
    <p:extLst>
      <p:ext uri="{BB962C8B-B14F-4D97-AF65-F5344CB8AC3E}">
        <p14:creationId xmlns:p14="http://schemas.microsoft.com/office/powerpoint/2010/main" val="15760856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92D8C-3A16-754B-A4F6-7D1A09E58F03}"/>
              </a:ext>
            </a:extLst>
          </p:cNvPr>
          <p:cNvSpPr>
            <a:spLocks noGrp="1"/>
          </p:cNvSpPr>
          <p:nvPr>
            <p:ph type="title"/>
          </p:nvPr>
        </p:nvSpPr>
        <p:spPr>
          <a:xfrm>
            <a:off x="628650" y="75854"/>
            <a:ext cx="8286750" cy="1325563"/>
          </a:xfrm>
        </p:spPr>
        <p:txBody>
          <a:bodyPr/>
          <a:lstStyle/>
          <a:p>
            <a:r>
              <a:rPr lang="en-US" b="1" dirty="0"/>
              <a:t>Why Strongest Winds on the Central WA coast?</a:t>
            </a:r>
          </a:p>
        </p:txBody>
      </p:sp>
      <p:pic>
        <p:nvPicPr>
          <p:cNvPr id="4" name="Content Placeholder 4">
            <a:extLst>
              <a:ext uri="{FF2B5EF4-FFF2-40B4-BE49-F238E27FC236}">
                <a16:creationId xmlns:a16="http://schemas.microsoft.com/office/drawing/2014/main" id="{0ADC4E5F-FFBD-FB47-B42D-932436A333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046" t="5952" r="8472" b="21429"/>
          <a:stretch>
            <a:fillRect/>
          </a:stretch>
        </p:blipFill>
        <p:spPr>
          <a:xfrm>
            <a:off x="2406795" y="1379294"/>
            <a:ext cx="4330409" cy="5179488"/>
          </a:xfrm>
        </p:spPr>
      </p:pic>
      <p:sp>
        <p:nvSpPr>
          <p:cNvPr id="3" name="Up Arrow 2">
            <a:extLst>
              <a:ext uri="{FF2B5EF4-FFF2-40B4-BE49-F238E27FC236}">
                <a16:creationId xmlns:a16="http://schemas.microsoft.com/office/drawing/2014/main" id="{4912BAC5-47B7-2C57-7218-762F5767858E}"/>
              </a:ext>
            </a:extLst>
          </p:cNvPr>
          <p:cNvSpPr/>
          <p:nvPr/>
        </p:nvSpPr>
        <p:spPr>
          <a:xfrm rot="836960">
            <a:off x="3899512" y="5075514"/>
            <a:ext cx="533400" cy="12192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8A11AA6-BD11-3213-ECED-1472EC2F2A8A}"/>
              </a:ext>
            </a:extLst>
          </p:cNvPr>
          <p:cNvSpPr txBox="1"/>
          <p:nvPr/>
        </p:nvSpPr>
        <p:spPr>
          <a:xfrm>
            <a:off x="3991344" y="4451667"/>
            <a:ext cx="1126388" cy="1015663"/>
          </a:xfrm>
          <a:prstGeom prst="rect">
            <a:avLst/>
          </a:prstGeom>
          <a:noFill/>
        </p:spPr>
        <p:txBody>
          <a:bodyPr wrap="square" rtlCol="0">
            <a:spAutoFit/>
          </a:bodyPr>
          <a:lstStyle/>
          <a:p>
            <a:r>
              <a:rPr lang="en-US" sz="3000" b="1" dirty="0"/>
              <a:t>High</a:t>
            </a:r>
          </a:p>
          <a:p>
            <a:endParaRPr lang="en-US" sz="3000" b="1" dirty="0"/>
          </a:p>
        </p:txBody>
      </p:sp>
      <p:sp>
        <p:nvSpPr>
          <p:cNvPr id="7" name="TextBox 6">
            <a:extLst>
              <a:ext uri="{FF2B5EF4-FFF2-40B4-BE49-F238E27FC236}">
                <a16:creationId xmlns:a16="http://schemas.microsoft.com/office/drawing/2014/main" id="{64EFA709-8781-656C-C70E-415DC32E98AB}"/>
              </a:ext>
            </a:extLst>
          </p:cNvPr>
          <p:cNvSpPr txBox="1"/>
          <p:nvPr/>
        </p:nvSpPr>
        <p:spPr>
          <a:xfrm>
            <a:off x="4365087" y="3023561"/>
            <a:ext cx="1126388" cy="1015663"/>
          </a:xfrm>
          <a:prstGeom prst="rect">
            <a:avLst/>
          </a:prstGeom>
          <a:noFill/>
        </p:spPr>
        <p:txBody>
          <a:bodyPr wrap="square" rtlCol="0">
            <a:spAutoFit/>
          </a:bodyPr>
          <a:lstStyle/>
          <a:p>
            <a:r>
              <a:rPr lang="en-US" sz="3000" b="1" dirty="0"/>
              <a:t>Low</a:t>
            </a:r>
          </a:p>
          <a:p>
            <a:endParaRPr lang="en-US" sz="3000" b="1" dirty="0"/>
          </a:p>
        </p:txBody>
      </p:sp>
      <p:sp>
        <p:nvSpPr>
          <p:cNvPr id="6" name="TextBox 5">
            <a:extLst>
              <a:ext uri="{FF2B5EF4-FFF2-40B4-BE49-F238E27FC236}">
                <a16:creationId xmlns:a16="http://schemas.microsoft.com/office/drawing/2014/main" id="{31966FFA-D43F-C100-4F95-0B143CBB9A4D}"/>
              </a:ext>
            </a:extLst>
          </p:cNvPr>
          <p:cNvSpPr txBox="1"/>
          <p:nvPr/>
        </p:nvSpPr>
        <p:spPr>
          <a:xfrm>
            <a:off x="6760931" y="3127769"/>
            <a:ext cx="2130742" cy="923330"/>
          </a:xfrm>
          <a:prstGeom prst="rect">
            <a:avLst/>
          </a:prstGeom>
          <a:noFill/>
        </p:spPr>
        <p:txBody>
          <a:bodyPr wrap="square" rtlCol="0">
            <a:spAutoFit/>
          </a:bodyPr>
          <a:lstStyle/>
          <a:p>
            <a:r>
              <a:rPr lang="en-US" b="1" dirty="0"/>
              <a:t>Pressure pattern produced by the Olympics</a:t>
            </a:r>
          </a:p>
        </p:txBody>
      </p:sp>
    </p:spTree>
    <p:extLst>
      <p:ext uri="{BB962C8B-B14F-4D97-AF65-F5344CB8AC3E}">
        <p14:creationId xmlns:p14="http://schemas.microsoft.com/office/powerpoint/2010/main" val="31744136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9728357-2DEF-B9B3-DA69-33D9F908CA21}"/>
              </a:ext>
            </a:extLst>
          </p:cNvPr>
          <p:cNvSpPr>
            <a:spLocks noGrp="1"/>
          </p:cNvSpPr>
          <p:nvPr>
            <p:ph type="title"/>
          </p:nvPr>
        </p:nvSpPr>
        <p:spPr>
          <a:xfrm>
            <a:off x="685800" y="838200"/>
            <a:ext cx="7772400" cy="1143000"/>
          </a:xfrm>
        </p:spPr>
        <p:txBody>
          <a:bodyPr>
            <a:normAutofit fontScale="90000"/>
          </a:bodyPr>
          <a:lstStyle/>
          <a:p>
            <a:r>
              <a:rPr lang="en-US" altLang="en-US" b="1" dirty="0">
                <a:solidFill>
                  <a:srgbClr val="000073"/>
                </a:solidFill>
                <a:ea typeface="ＭＳ Ｐゴシック" panose="020B0600070205080204" pitchFamily="34" charset="-128"/>
              </a:rPr>
              <a:t>The Columbus Day Storm</a:t>
            </a:r>
            <a:br>
              <a:rPr lang="en-US" altLang="en-US" b="1" dirty="0">
                <a:solidFill>
                  <a:srgbClr val="000073"/>
                </a:solidFill>
                <a:ea typeface="ＭＳ Ｐゴシック" panose="020B0600070205080204" pitchFamily="34" charset="-128"/>
              </a:rPr>
            </a:br>
            <a:r>
              <a:rPr lang="en-US" altLang="en-US" b="1" dirty="0">
                <a:solidFill>
                  <a:srgbClr val="000073"/>
                </a:solidFill>
                <a:ea typeface="ＭＳ Ｐゴシック" panose="020B0600070205080204" pitchFamily="34" charset="-128"/>
              </a:rPr>
              <a:t>October 12, 1962</a:t>
            </a:r>
            <a:br>
              <a:rPr lang="en-US" altLang="en-US" dirty="0">
                <a:solidFill>
                  <a:srgbClr val="003366"/>
                </a:solidFill>
                <a:ea typeface="ＭＳ Ｐゴシック" panose="020B0600070205080204" pitchFamily="34" charset="-128"/>
              </a:rPr>
            </a:br>
            <a:endParaRPr lang="en-US" altLang="en-US" dirty="0">
              <a:ea typeface="ＭＳ Ｐゴシック" panose="020B0600070205080204" pitchFamily="34" charset="-128"/>
            </a:endParaRPr>
          </a:p>
        </p:txBody>
      </p:sp>
      <p:pic>
        <p:nvPicPr>
          <p:cNvPr id="14339" name="Content Placeholder 3" descr="columbus-day-cover-1.jpg">
            <a:extLst>
              <a:ext uri="{FF2B5EF4-FFF2-40B4-BE49-F238E27FC236}">
                <a16:creationId xmlns:a16="http://schemas.microsoft.com/office/drawing/2014/main" id="{CD09332E-CCE2-365C-93D1-509E5C5F40B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366" r="-33366"/>
          <a:stretch>
            <a:fillRect/>
          </a:stretch>
        </p:blipFill>
        <p:spPr>
          <a:xfrm>
            <a:off x="914400" y="2182210"/>
            <a:ext cx="7772400" cy="4114800"/>
          </a:xfrm>
        </p:spPr>
      </p:pic>
      <p:sp>
        <p:nvSpPr>
          <p:cNvPr id="14340" name="TextBox 4">
            <a:extLst>
              <a:ext uri="{FF2B5EF4-FFF2-40B4-BE49-F238E27FC236}">
                <a16:creationId xmlns:a16="http://schemas.microsoft.com/office/drawing/2014/main" id="{3D07D628-18A7-C1FE-6EED-AB0EBB6FCF17}"/>
              </a:ext>
            </a:extLst>
          </p:cNvPr>
          <p:cNvSpPr txBox="1">
            <a:spLocks noChangeArrowheads="1"/>
          </p:cNvSpPr>
          <p:nvPr/>
        </p:nvSpPr>
        <p:spPr bwMode="auto">
          <a:xfrm>
            <a:off x="1600200" y="6477000"/>
            <a:ext cx="6278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200" dirty="0">
                <a:solidFill>
                  <a:srgbClr val="003366"/>
                </a:solidFill>
              </a:rPr>
              <a:t>The steeple atop historic Campbell Hall, on the Oregon College of Education Campus, Monmouth.</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B9AE840-6D17-8C69-CD2C-929707636179}"/>
              </a:ext>
            </a:extLst>
          </p:cNvPr>
          <p:cNvSpPr>
            <a:spLocks noGrp="1"/>
          </p:cNvSpPr>
          <p:nvPr>
            <p:ph type="title"/>
          </p:nvPr>
        </p:nvSpPr>
        <p:spPr>
          <a:xfrm>
            <a:off x="762000" y="762000"/>
            <a:ext cx="7772400" cy="914400"/>
          </a:xfrm>
        </p:spPr>
        <p:txBody>
          <a:bodyPr>
            <a:normAutofit fontScale="90000"/>
          </a:bodyPr>
          <a:lstStyle/>
          <a:p>
            <a:pPr>
              <a:defRPr/>
            </a:pPr>
            <a:r>
              <a:rPr lang="en-US" sz="3600" b="1" dirty="0">
                <a:solidFill>
                  <a:schemeClr val="accent5">
                    <a:lumMod val="50000"/>
                  </a:schemeClr>
                </a:solidFill>
              </a:rPr>
              <a:t>The Strongest Pacific Storm To Strike the Northwest Since the Arrival of European Settlers</a:t>
            </a:r>
            <a:endParaRPr lang="en-US" sz="3600" dirty="0">
              <a:solidFill>
                <a:schemeClr val="accent5">
                  <a:lumMod val="50000"/>
                </a:schemeClr>
              </a:solidFill>
            </a:endParaRPr>
          </a:p>
        </p:txBody>
      </p:sp>
      <p:sp>
        <p:nvSpPr>
          <p:cNvPr id="25603" name="Content Placeholder 2">
            <a:extLst>
              <a:ext uri="{FF2B5EF4-FFF2-40B4-BE49-F238E27FC236}">
                <a16:creationId xmlns:a16="http://schemas.microsoft.com/office/drawing/2014/main" id="{4243E2EE-E485-1E70-1FDE-8EF4E9A2A70F}"/>
              </a:ext>
            </a:extLst>
          </p:cNvPr>
          <p:cNvSpPr>
            <a:spLocks noGrp="1"/>
          </p:cNvSpPr>
          <p:nvPr>
            <p:ph sz="half" idx="1"/>
          </p:nvPr>
        </p:nvSpPr>
        <p:spPr>
          <a:xfrm>
            <a:off x="316625" y="2514600"/>
            <a:ext cx="4171950" cy="4114800"/>
          </a:xfrm>
        </p:spPr>
        <p:txBody>
          <a:bodyPr>
            <a:normAutofit/>
          </a:bodyPr>
          <a:lstStyle/>
          <a:p>
            <a:pPr marL="0" indent="0">
              <a:buNone/>
            </a:pPr>
            <a:r>
              <a:rPr lang="en-US" altLang="en-US" sz="3200" b="1" dirty="0">
                <a:solidFill>
                  <a:srgbClr val="000073"/>
                </a:solidFill>
                <a:ea typeface="ＭＳ Ｐゴシック" panose="020B0600070205080204" pitchFamily="34" charset="-128"/>
              </a:rPr>
              <a:t>Probably the most powerful non-tropical cyclone to hit the lower-48 states in a century. Maybe more.</a:t>
            </a:r>
          </a:p>
        </p:txBody>
      </p:sp>
      <p:pic>
        <p:nvPicPr>
          <p:cNvPr id="25604" name="Content Placeholder 4">
            <a:extLst>
              <a:ext uri="{FF2B5EF4-FFF2-40B4-BE49-F238E27FC236}">
                <a16:creationId xmlns:a16="http://schemas.microsoft.com/office/drawing/2014/main" id="{3DFF4780-ECFF-2D85-F63F-CE1EBCC4FCD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8403" b="-28403"/>
          <a:stretch>
            <a:fillRect/>
          </a:stretch>
        </p:blip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AC0D296-A19C-FD4B-2D08-FFD56544B236}"/>
              </a:ext>
            </a:extLst>
          </p:cNvPr>
          <p:cNvSpPr>
            <a:spLocks noGrp="1" noChangeArrowheads="1"/>
          </p:cNvSpPr>
          <p:nvPr>
            <p:ph type="title"/>
          </p:nvPr>
        </p:nvSpPr>
        <p:spPr>
          <a:xfrm>
            <a:off x="685800" y="304800"/>
            <a:ext cx="7620000" cy="457200"/>
          </a:xfrm>
        </p:spPr>
        <p:txBody>
          <a:bodyPr>
            <a:normAutofit fontScale="90000"/>
          </a:bodyPr>
          <a:lstStyle/>
          <a:p>
            <a:pPr eaLnBrk="1" hangingPunct="1"/>
            <a:r>
              <a:rPr lang="en-US" altLang="en-US" sz="4000" b="1" dirty="0">
                <a:solidFill>
                  <a:srgbClr val="344893"/>
                </a:solidFill>
                <a:ea typeface="ＭＳ Ｐゴシック" panose="020B0600070205080204" pitchFamily="34" charset="-128"/>
              </a:rPr>
              <a:t>Extraordinary Impact</a:t>
            </a:r>
          </a:p>
        </p:txBody>
      </p:sp>
      <p:sp>
        <p:nvSpPr>
          <p:cNvPr id="26627" name="Rectangle 3">
            <a:extLst>
              <a:ext uri="{FF2B5EF4-FFF2-40B4-BE49-F238E27FC236}">
                <a16:creationId xmlns:a16="http://schemas.microsoft.com/office/drawing/2014/main" id="{52D17DA3-59E8-D0F8-0F9F-EE6C0DB1D509}"/>
              </a:ext>
            </a:extLst>
          </p:cNvPr>
          <p:cNvSpPr>
            <a:spLocks noGrp="1" noChangeArrowheads="1"/>
          </p:cNvSpPr>
          <p:nvPr>
            <p:ph type="body" idx="1"/>
          </p:nvPr>
        </p:nvSpPr>
        <p:spPr>
          <a:xfrm>
            <a:off x="304800" y="990600"/>
            <a:ext cx="6324600" cy="5257800"/>
          </a:xfrm>
        </p:spPr>
        <p:txBody>
          <a:bodyPr>
            <a:normAutofit lnSpcReduction="10000"/>
          </a:bodyPr>
          <a:lstStyle/>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An extensive area, stretching from northern California to southern British Columbia experienced hurricane-force winds, massive treefalls, and power outages.  </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Sustained winds reaching 60-70 mph and gusts </a:t>
            </a:r>
            <a:r>
              <a:rPr lang="en-US" altLang="en-US" sz="2800" b="1" dirty="0">
                <a:solidFill>
                  <a:srgbClr val="000073"/>
                </a:solidFill>
                <a:ea typeface="ＭＳ Ｐゴシック" panose="020B0600070205080204" pitchFamily="34" charset="-128"/>
                <a:cs typeface="Times New Roman" panose="02020603050405020304" pitchFamily="18" charset="0"/>
              </a:rPr>
              <a:t>over 120 mph</a:t>
            </a:r>
            <a:r>
              <a:rPr lang="en-US" altLang="en-US" sz="2800" dirty="0">
                <a:solidFill>
                  <a:srgbClr val="000073"/>
                </a:solidFill>
                <a:ea typeface="ＭＳ Ｐゴシック" panose="020B0600070205080204" pitchFamily="34" charset="-128"/>
                <a:cs typeface="Times New Roman" panose="02020603050405020304" pitchFamily="18" charset="0"/>
              </a:rPr>
              <a:t>.</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In Oregon and Washington, 46 died and 317 required hospitalization. </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Flooding and landslides in northern California. </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955 hPa low moved northward along the coast.</a:t>
            </a:r>
          </a:p>
        </p:txBody>
      </p:sp>
      <p:pic>
        <p:nvPicPr>
          <p:cNvPr id="26628" name="Picture 3" descr="map.tiff">
            <a:extLst>
              <a:ext uri="{FF2B5EF4-FFF2-40B4-BE49-F238E27FC236}">
                <a16:creationId xmlns:a16="http://schemas.microsoft.com/office/drawing/2014/main" id="{54702DD8-2500-FF8B-3181-D123FA2876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295400"/>
            <a:ext cx="2190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9" name="Picture 3" descr="columt1.tiff                                                   00029E37&#10;Cliff Disk                     BB5EA40C:">
            <a:extLst>
              <a:ext uri="{FF2B5EF4-FFF2-40B4-BE49-F238E27FC236}">
                <a16:creationId xmlns:a16="http://schemas.microsoft.com/office/drawing/2014/main" id="{AD7BCEAD-4D39-5472-3BD9-40E403DBD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755650"/>
            <a:ext cx="4394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0" name="Picture 4" descr="columbust2.tiff                                                00029E37&#10;Cliff Disk                     BB5EA40C:">
            <a:extLst>
              <a:ext uri="{FF2B5EF4-FFF2-40B4-BE49-F238E27FC236}">
                <a16:creationId xmlns:a16="http://schemas.microsoft.com/office/drawing/2014/main" id="{CFD3C0A0-3A26-0AA0-BC1D-1E5071FD5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730250"/>
            <a:ext cx="45085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5" descr="columt3.tiff                                                   00029E37&#10;Cliff Disk                     BB5EA40C:">
            <a:extLst>
              <a:ext uri="{FF2B5EF4-FFF2-40B4-BE49-F238E27FC236}">
                <a16:creationId xmlns:a16="http://schemas.microsoft.com/office/drawing/2014/main" id="{5706D25D-9540-0ABF-B255-45A1646C3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781050"/>
            <a:ext cx="44958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6" descr="colut4.tiff                                                    00029E37&#10;Cliff Disk                     BB5EA40C:">
            <a:extLst>
              <a:ext uri="{FF2B5EF4-FFF2-40B4-BE49-F238E27FC236}">
                <a16:creationId xmlns:a16="http://schemas.microsoft.com/office/drawing/2014/main" id="{6EDAAB04-2583-1E4F-BB55-B7D4C74479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806450"/>
            <a:ext cx="40005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70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70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70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70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2D7EFD02-515F-57A9-9A1C-DB117F1BE629}"/>
              </a:ext>
            </a:extLst>
          </p:cNvPr>
          <p:cNvSpPr>
            <a:spLocks noGrp="1"/>
          </p:cNvSpPr>
          <p:nvPr>
            <p:ph type="title"/>
          </p:nvPr>
        </p:nvSpPr>
        <p:spPr>
          <a:xfrm>
            <a:off x="609600" y="228600"/>
            <a:ext cx="8001000" cy="762000"/>
          </a:xfrm>
        </p:spPr>
        <p:txBody>
          <a:bodyPr/>
          <a:lstStyle/>
          <a:p>
            <a:r>
              <a:rPr lang="en-US" altLang="en-US" dirty="0">
                <a:solidFill>
                  <a:srgbClr val="264D99"/>
                </a:solidFill>
                <a:ea typeface="ＭＳ Ｐゴシック" panose="020B0600070205080204" pitchFamily="34" charset="-128"/>
              </a:rPr>
              <a:t>Impacts</a:t>
            </a:r>
          </a:p>
        </p:txBody>
      </p:sp>
      <p:sp>
        <p:nvSpPr>
          <p:cNvPr id="30723" name="Content Placeholder 2">
            <a:extLst>
              <a:ext uri="{FF2B5EF4-FFF2-40B4-BE49-F238E27FC236}">
                <a16:creationId xmlns:a16="http://schemas.microsoft.com/office/drawing/2014/main" id="{9BDDE04E-3BD9-1A27-2C59-457D761A6E26}"/>
              </a:ext>
            </a:extLst>
          </p:cNvPr>
          <p:cNvSpPr>
            <a:spLocks noGrp="1"/>
          </p:cNvSpPr>
          <p:nvPr>
            <p:ph idx="1"/>
          </p:nvPr>
        </p:nvSpPr>
        <p:spPr>
          <a:xfrm>
            <a:off x="457200" y="990600"/>
            <a:ext cx="8153400" cy="3048000"/>
          </a:xfrm>
        </p:spPr>
        <p:txBody>
          <a:bodyPr/>
          <a:lstStyle/>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Ten to 15 </a:t>
            </a:r>
            <a:r>
              <a:rPr lang="en-US" altLang="en-US" sz="2800" u="sng" dirty="0">
                <a:solidFill>
                  <a:srgbClr val="000073"/>
                </a:solidFill>
                <a:ea typeface="ＭＳ Ｐゴシック" panose="020B0600070205080204" pitchFamily="34" charset="-128"/>
                <a:cs typeface="Times New Roman" panose="02020603050405020304" pitchFamily="18" charset="0"/>
              </a:rPr>
              <a:t>billion </a:t>
            </a:r>
            <a:r>
              <a:rPr lang="en-US" altLang="en-US" sz="2800" dirty="0">
                <a:solidFill>
                  <a:srgbClr val="000073"/>
                </a:solidFill>
                <a:ea typeface="ＭＳ Ｐゴシック" panose="020B0600070205080204" pitchFamily="34" charset="-128"/>
                <a:cs typeface="Times New Roman" panose="02020603050405020304" pitchFamily="18" charset="0"/>
              </a:rPr>
              <a:t>board feet of timber were downed, enough to build a million homes and far greater than the yearly output of the NW forest industry.</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53,000 homes were damaged, thousands of utility poles were toppled, and the twin 520-ft steel towers that carried the main power lines of Portland were crumpled.  </a:t>
            </a:r>
          </a:p>
          <a:p>
            <a:pPr eaLnBrk="1" hangingPunct="1">
              <a:lnSpc>
                <a:spcPct val="90000"/>
              </a:lnSpc>
            </a:pPr>
            <a:endParaRPr lang="en-US" altLang="en-US" dirty="0">
              <a:solidFill>
                <a:srgbClr val="7070FF"/>
              </a:solidFill>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30724" name="Picture 3" descr="windthrow-columbus-day-oct-62.jpg">
            <a:extLst>
              <a:ext uri="{FF2B5EF4-FFF2-40B4-BE49-F238E27FC236}">
                <a16:creationId xmlns:a16="http://schemas.microsoft.com/office/drawing/2014/main" id="{0BB0F5EC-FF8D-7841-4857-B545D6F1FA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733800"/>
            <a:ext cx="43434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ColumbusDay02.jpg">
            <a:extLst>
              <a:ext uri="{FF2B5EF4-FFF2-40B4-BE49-F238E27FC236}">
                <a16:creationId xmlns:a16="http://schemas.microsoft.com/office/drawing/2014/main" id="{12097B19-B875-127A-B4B2-C2FA71425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419600"/>
            <a:ext cx="24907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towers.jpeg                                                    00029E37&#10;Cliff Disk                     BB5EA40C:">
            <a:extLst>
              <a:ext uri="{FF2B5EF4-FFF2-40B4-BE49-F238E27FC236}">
                <a16:creationId xmlns:a16="http://schemas.microsoft.com/office/drawing/2014/main" id="{DD37AF97-3760-F25F-D466-68BE4F236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239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46EDB67-DCBA-C0AC-3709-A4728A6F553C}"/>
              </a:ext>
            </a:extLst>
          </p:cNvPr>
          <p:cNvSpPr>
            <a:spLocks noGrp="1"/>
          </p:cNvSpPr>
          <p:nvPr>
            <p:ph type="title"/>
          </p:nvPr>
        </p:nvSpPr>
        <p:spPr/>
        <p:txBody>
          <a:bodyPr/>
          <a:lstStyle/>
          <a:p>
            <a:endParaRPr lang="en-US" altLang="en-US" dirty="0">
              <a:ea typeface="ＭＳ Ｐゴシック" panose="020B0600070205080204" pitchFamily="34" charset="-128"/>
            </a:endParaRPr>
          </a:p>
        </p:txBody>
      </p:sp>
      <p:sp>
        <p:nvSpPr>
          <p:cNvPr id="33795" name="Text Placeholder 2">
            <a:extLst>
              <a:ext uri="{FF2B5EF4-FFF2-40B4-BE49-F238E27FC236}">
                <a16:creationId xmlns:a16="http://schemas.microsoft.com/office/drawing/2014/main" id="{058FFBCF-9BEE-96AE-F352-54D35B54E086}"/>
              </a:ext>
            </a:extLst>
          </p:cNvPr>
          <p:cNvSpPr>
            <a:spLocks noGrp="1"/>
          </p:cNvSpPr>
          <p:nvPr>
            <p:ph type="body" idx="1"/>
          </p:nvPr>
        </p:nvSpPr>
        <p:spPr/>
        <p:txBody>
          <a:bodyPr/>
          <a:lstStyle/>
          <a:p>
            <a:endParaRPr lang="en-US" altLang="en-US" dirty="0">
              <a:ea typeface="ＭＳ Ｐゴシック" panose="020B0600070205080204" pitchFamily="34" charset="-128"/>
            </a:endParaRPr>
          </a:p>
        </p:txBody>
      </p:sp>
      <p:pic>
        <p:nvPicPr>
          <p:cNvPr id="33796" name="Content Placeholder 6" descr="Figure1.1.tiff">
            <a:extLst>
              <a:ext uri="{FF2B5EF4-FFF2-40B4-BE49-F238E27FC236}">
                <a16:creationId xmlns:a16="http://schemas.microsoft.com/office/drawing/2014/main" id="{1901C209-3F0D-E180-89F1-B50E5B66B9C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431" b="562"/>
          <a:stretch>
            <a:fillRect/>
          </a:stretch>
        </p:blipFill>
        <p:spPr>
          <a:xfrm>
            <a:off x="1371600" y="457200"/>
            <a:ext cx="6553200" cy="4964113"/>
          </a:xfrm>
        </p:spPr>
      </p:pic>
      <p:sp>
        <p:nvSpPr>
          <p:cNvPr id="33797" name="TextBox 7">
            <a:extLst>
              <a:ext uri="{FF2B5EF4-FFF2-40B4-BE49-F238E27FC236}">
                <a16:creationId xmlns:a16="http://schemas.microsoft.com/office/drawing/2014/main" id="{BDACA1CA-5A45-540A-0C1D-081D8152B60A}"/>
              </a:ext>
            </a:extLst>
          </p:cNvPr>
          <p:cNvSpPr txBox="1">
            <a:spLocks noChangeArrowheads="1"/>
          </p:cNvSpPr>
          <p:nvPr/>
        </p:nvSpPr>
        <p:spPr bwMode="auto">
          <a:xfrm>
            <a:off x="228600" y="5562600"/>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dirty="0">
                <a:solidFill>
                  <a:srgbClr val="344893"/>
                </a:solidFill>
              </a:rPr>
              <a:t>On the state capitol ground in Salem, Oregon, the bronze status, the Circuit Rider was toppled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15D59-91AB-D145-8CBD-F6FF04A5D936}"/>
              </a:ext>
            </a:extLst>
          </p:cNvPr>
          <p:cNvPicPr>
            <a:picLocks noChangeAspect="1"/>
          </p:cNvPicPr>
          <p:nvPr/>
        </p:nvPicPr>
        <p:blipFill rotWithShape="1">
          <a:blip r:embed="rId2"/>
          <a:srcRect l="17197" t="46667" r="16544" b="21095"/>
          <a:stretch/>
        </p:blipFill>
        <p:spPr>
          <a:xfrm>
            <a:off x="457200" y="838200"/>
            <a:ext cx="8229600" cy="5181600"/>
          </a:xfrm>
          <a:prstGeom prst="rect">
            <a:avLst/>
          </a:prstGeom>
        </p:spPr>
      </p:pic>
    </p:spTree>
    <p:extLst>
      <p:ext uri="{BB962C8B-B14F-4D97-AF65-F5344CB8AC3E}">
        <p14:creationId xmlns:p14="http://schemas.microsoft.com/office/powerpoint/2010/main" val="28389251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C1229C17-F9C7-DA85-0BB0-BE8BDD3DB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7086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a:extLst>
              <a:ext uri="{FF2B5EF4-FFF2-40B4-BE49-F238E27FC236}">
                <a16:creationId xmlns:a16="http://schemas.microsoft.com/office/drawing/2014/main" id="{C3E40CEF-31D0-5CB2-A047-6A946B3D6279}"/>
              </a:ext>
            </a:extLst>
          </p:cNvPr>
          <p:cNvSpPr txBox="1">
            <a:spLocks noChangeArrowheads="1"/>
          </p:cNvSpPr>
          <p:nvPr/>
        </p:nvSpPr>
        <p:spPr bwMode="auto">
          <a:xfrm>
            <a:off x="914400" y="457200"/>
            <a:ext cx="7559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sz="2800" dirty="0">
                <a:solidFill>
                  <a:srgbClr val="344893"/>
                </a:solidFill>
              </a:rPr>
              <a:t>Columbus Day 1962:  At Cape Blanco estimated winds were 150 mph with gusts to 179! </a:t>
            </a:r>
            <a:endParaRPr lang="en-US" altLang="en-US" dirty="0">
              <a:solidFill>
                <a:srgbClr val="344893"/>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cropped hebo.jpg">
            <a:extLst>
              <a:ext uri="{FF2B5EF4-FFF2-40B4-BE49-F238E27FC236}">
                <a16:creationId xmlns:a16="http://schemas.microsoft.com/office/drawing/2014/main" id="{03997E1C-6167-4D7D-E808-320C89CE2E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16993" y="431007"/>
            <a:ext cx="4519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3">
            <a:extLst>
              <a:ext uri="{FF2B5EF4-FFF2-40B4-BE49-F238E27FC236}">
                <a16:creationId xmlns:a16="http://schemas.microsoft.com/office/drawing/2014/main" id="{42EE1490-806C-057A-BE5B-E417C18B952E}"/>
              </a:ext>
            </a:extLst>
          </p:cNvPr>
          <p:cNvSpPr>
            <a:spLocks noGrp="1"/>
          </p:cNvSpPr>
          <p:nvPr>
            <p:ph type="title"/>
          </p:nvPr>
        </p:nvSpPr>
        <p:spPr>
          <a:xfrm>
            <a:off x="914400" y="533400"/>
            <a:ext cx="7772400" cy="1143000"/>
          </a:xfrm>
        </p:spPr>
        <p:txBody>
          <a:bodyPr>
            <a:normAutofit fontScale="90000"/>
          </a:bodyPr>
          <a:lstStyle/>
          <a:p>
            <a:r>
              <a:rPr lang="en-US" altLang="en-US" b="1" dirty="0">
                <a:solidFill>
                  <a:srgbClr val="344893"/>
                </a:solidFill>
                <a:ea typeface="ＭＳ Ｐゴシック" panose="020B0600070205080204" pitchFamily="34" charset="-128"/>
              </a:rPr>
              <a:t>Mt. Hebo Radar Facility on the Oregon Coast  </a:t>
            </a:r>
            <a:br>
              <a:rPr lang="en-US" altLang="en-US" dirty="0">
                <a:solidFill>
                  <a:srgbClr val="344893"/>
                </a:solidFill>
                <a:ea typeface="ＭＳ Ｐゴシック" panose="020B0600070205080204" pitchFamily="34" charset="-128"/>
              </a:rPr>
            </a:br>
            <a:r>
              <a:rPr lang="en-US" altLang="en-US" sz="3200" dirty="0">
                <a:solidFill>
                  <a:srgbClr val="344893"/>
                </a:solidFill>
                <a:ea typeface="ＭＳ Ｐゴシック" panose="020B0600070205080204" pitchFamily="34" charset="-128"/>
              </a:rPr>
              <a:t>Gusts exceeding 130 mph</a:t>
            </a:r>
          </a:p>
        </p:txBody>
      </p:sp>
      <p:sp>
        <p:nvSpPr>
          <p:cNvPr id="36868" name="TextBox 4">
            <a:extLst>
              <a:ext uri="{FF2B5EF4-FFF2-40B4-BE49-F238E27FC236}">
                <a16:creationId xmlns:a16="http://schemas.microsoft.com/office/drawing/2014/main" id="{4DD6386B-92B0-F5BB-1A43-C63B507AF34B}"/>
              </a:ext>
            </a:extLst>
          </p:cNvPr>
          <p:cNvSpPr txBox="1">
            <a:spLocks noChangeArrowheads="1"/>
          </p:cNvSpPr>
          <p:nvPr/>
        </p:nvSpPr>
        <p:spPr bwMode="auto">
          <a:xfrm>
            <a:off x="3048000" y="6172200"/>
            <a:ext cx="2860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dirty="0">
                <a:solidFill>
                  <a:srgbClr val="00264D"/>
                </a:solidFill>
              </a:rPr>
              <a:t>Courtesy:  Mark Cole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47BF8D22-A478-3CDA-585D-55F748F396AA}"/>
              </a:ext>
            </a:extLst>
          </p:cNvPr>
          <p:cNvSpPr>
            <a:spLocks noGrp="1"/>
          </p:cNvSpPr>
          <p:nvPr>
            <p:ph type="title"/>
          </p:nvPr>
        </p:nvSpPr>
        <p:spPr>
          <a:xfrm>
            <a:off x="914400" y="2438400"/>
            <a:ext cx="7772400" cy="1143000"/>
          </a:xfrm>
        </p:spPr>
        <p:txBody>
          <a:bodyPr/>
          <a:lstStyle/>
          <a:p>
            <a:r>
              <a:rPr lang="en-US" altLang="en-US" b="1" dirty="0">
                <a:solidFill>
                  <a:srgbClr val="000090"/>
                </a:solidFill>
                <a:ea typeface="ＭＳ Ｐゴシック" panose="020B0600070205080204" pitchFamily="34" charset="-128"/>
              </a:rPr>
              <a:t>How good were the Weather Bureau Predictions for the Columbus Day Storm?</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a:extLst>
              <a:ext uri="{FF2B5EF4-FFF2-40B4-BE49-F238E27FC236}">
                <a16:creationId xmlns:a16="http://schemas.microsoft.com/office/drawing/2014/main" id="{A2FDD8F5-AFCD-2A59-84BF-85E3F08D58CD}"/>
              </a:ext>
            </a:extLst>
          </p:cNvPr>
          <p:cNvSpPr>
            <a:spLocks noGrp="1"/>
          </p:cNvSpPr>
          <p:nvPr>
            <p:ph type="title"/>
          </p:nvPr>
        </p:nvSpPr>
        <p:spPr>
          <a:xfrm>
            <a:off x="609600" y="228600"/>
            <a:ext cx="7696200" cy="762000"/>
          </a:xfrm>
        </p:spPr>
        <p:txBody>
          <a:bodyPr/>
          <a:lstStyle/>
          <a:p>
            <a:r>
              <a:rPr lang="en-US" altLang="en-US" b="1" dirty="0">
                <a:solidFill>
                  <a:srgbClr val="264D99"/>
                </a:solidFill>
                <a:ea typeface="ＭＳ Ｐゴシック" panose="020B0600070205080204" pitchFamily="34" charset="-128"/>
              </a:rPr>
              <a:t>The Lead Up</a:t>
            </a:r>
          </a:p>
        </p:txBody>
      </p:sp>
      <p:sp>
        <p:nvSpPr>
          <p:cNvPr id="38915" name="Content Placeholder 3">
            <a:extLst>
              <a:ext uri="{FF2B5EF4-FFF2-40B4-BE49-F238E27FC236}">
                <a16:creationId xmlns:a16="http://schemas.microsoft.com/office/drawing/2014/main" id="{EF15E533-4144-2371-58D7-456D87E5F458}"/>
              </a:ext>
            </a:extLst>
          </p:cNvPr>
          <p:cNvSpPr>
            <a:spLocks noGrp="1"/>
          </p:cNvSpPr>
          <p:nvPr>
            <p:ph idx="1"/>
          </p:nvPr>
        </p:nvSpPr>
        <p:spPr>
          <a:xfrm>
            <a:off x="533400" y="1066800"/>
            <a:ext cx="8305800" cy="3581400"/>
          </a:xfrm>
        </p:spPr>
        <p:txBody>
          <a:bodyPr>
            <a:normAutofit fontScale="92500"/>
          </a:bodyPr>
          <a:lstStyle/>
          <a:p>
            <a:r>
              <a:rPr lang="en-US" altLang="en-US" sz="3200" b="1" dirty="0">
                <a:solidFill>
                  <a:srgbClr val="000090"/>
                </a:solidFill>
                <a:ea typeface="ＭＳ Ｐゴシック" panose="020B0600070205080204" pitchFamily="34" charset="-128"/>
              </a:rPr>
              <a:t>Forecasters in the Portland and Seattle offices of the Weather Bureau knew there was a fast-moving disturbance out there.</a:t>
            </a:r>
          </a:p>
          <a:p>
            <a:r>
              <a:rPr lang="en-US" altLang="en-US" sz="3200" b="1" dirty="0">
                <a:solidFill>
                  <a:srgbClr val="000090"/>
                </a:solidFill>
                <a:ea typeface="ＭＳ Ｐゴシック" panose="020B0600070205080204" pitchFamily="34" charset="-128"/>
              </a:rPr>
              <a:t>But the position and amplitude were uncertain.</a:t>
            </a:r>
          </a:p>
          <a:p>
            <a:r>
              <a:rPr lang="en-US" altLang="en-US" sz="3200" b="1" dirty="0">
                <a:solidFill>
                  <a:srgbClr val="000090"/>
                </a:solidFill>
                <a:ea typeface="ＭＳ Ｐゴシック" panose="020B0600070205080204" pitchFamily="34" charset="-128"/>
              </a:rPr>
              <a:t>The weather models of the day predicted a modest system making landfall south of Portland.</a:t>
            </a:r>
          </a:p>
          <a:p>
            <a:endParaRPr lang="en-US" altLang="en-US" dirty="0">
              <a:ea typeface="ＭＳ Ｐゴシック" panose="020B0600070205080204" pitchFamily="34" charset="-128"/>
            </a:endParaRPr>
          </a:p>
        </p:txBody>
      </p:sp>
      <p:pic>
        <p:nvPicPr>
          <p:cNvPr id="38916" name="Picture 4" descr="goldbeach.tiff">
            <a:extLst>
              <a:ext uri="{FF2B5EF4-FFF2-40B4-BE49-F238E27FC236}">
                <a16:creationId xmlns:a16="http://schemas.microsoft.com/office/drawing/2014/main" id="{32A61E1E-BDE3-5897-B13E-064593D7068E}"/>
              </a:ext>
            </a:extLst>
          </p:cNvPr>
          <p:cNvPicPr>
            <a:picLocks noChangeAspect="1"/>
          </p:cNvPicPr>
          <p:nvPr/>
        </p:nvPicPr>
        <p:blipFill>
          <a:blip r:embed="rId2">
            <a:extLst>
              <a:ext uri="{28A0092B-C50C-407E-A947-70E740481C1C}">
                <a14:useLocalDpi xmlns:a14="http://schemas.microsoft.com/office/drawing/2010/main" val="0"/>
              </a:ext>
            </a:extLst>
          </a:blip>
          <a:srcRect t="9184" b="6429"/>
          <a:stretch>
            <a:fillRect/>
          </a:stretch>
        </p:blipFill>
        <p:spPr bwMode="auto">
          <a:xfrm>
            <a:off x="3124200" y="4648200"/>
            <a:ext cx="3505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October11Forecast 1.jpeg">
            <a:extLst>
              <a:ext uri="{FF2B5EF4-FFF2-40B4-BE49-F238E27FC236}">
                <a16:creationId xmlns:a16="http://schemas.microsoft.com/office/drawing/2014/main" id="{664DBB8D-C8C2-751E-AC90-814FDCBBA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49530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2">
            <a:extLst>
              <a:ext uri="{FF2B5EF4-FFF2-40B4-BE49-F238E27FC236}">
                <a16:creationId xmlns:a16="http://schemas.microsoft.com/office/drawing/2014/main" id="{CDE126F4-3AD0-2BC6-96B1-5421C3438556}"/>
              </a:ext>
            </a:extLst>
          </p:cNvPr>
          <p:cNvSpPr>
            <a:spLocks noGrp="1"/>
          </p:cNvSpPr>
          <p:nvPr>
            <p:ph type="title"/>
          </p:nvPr>
        </p:nvSpPr>
        <p:spPr>
          <a:xfrm>
            <a:off x="762000" y="457200"/>
            <a:ext cx="7772400" cy="1143000"/>
          </a:xfrm>
        </p:spPr>
        <p:txBody>
          <a:bodyPr/>
          <a:lstStyle/>
          <a:p>
            <a:r>
              <a:rPr lang="en-US" altLang="en-US" b="1" dirty="0">
                <a:solidFill>
                  <a:srgbClr val="000090"/>
                </a:solidFill>
                <a:ea typeface="ＭＳ Ｐゴシック" panose="020B0600070205080204" pitchFamily="34" charset="-128"/>
              </a:rPr>
              <a:t>October 11</a:t>
            </a:r>
            <a:r>
              <a:rPr lang="en-US" altLang="en-US" b="1" baseline="30000" dirty="0">
                <a:solidFill>
                  <a:srgbClr val="000090"/>
                </a:solidFill>
                <a:ea typeface="ＭＳ Ｐゴシック" panose="020B0600070205080204" pitchFamily="34" charset="-128"/>
              </a:rPr>
              <a:t>th</a:t>
            </a:r>
            <a:r>
              <a:rPr lang="en-US" altLang="en-US" b="1" dirty="0">
                <a:solidFill>
                  <a:srgbClr val="000090"/>
                </a:solidFill>
                <a:ea typeface="ＭＳ Ｐゴシック" panose="020B0600070205080204" pitchFamily="34" charset="-128"/>
              </a:rPr>
              <a:t> Forecast:  No Storm on October 12</a:t>
            </a:r>
            <a:r>
              <a:rPr lang="en-US" altLang="en-US" b="1" baseline="30000" dirty="0">
                <a:solidFill>
                  <a:srgbClr val="000090"/>
                </a:solidFill>
                <a:ea typeface="ＭＳ Ｐゴシック" panose="020B0600070205080204" pitchFamily="34" charset="-128"/>
              </a:rPr>
              <a:t>th</a:t>
            </a:r>
            <a:r>
              <a:rPr lang="en-US" altLang="en-US" b="1" dirty="0">
                <a:solidFill>
                  <a:srgbClr val="000090"/>
                </a:solidFill>
                <a:ea typeface="ＭＳ Ｐゴシック" panose="020B0600070205080204" pitchFamily="34" charset="-128"/>
              </a:rPr>
              <a:t>! </a:t>
            </a:r>
          </a:p>
        </p:txBody>
      </p:sp>
      <p:pic>
        <p:nvPicPr>
          <p:cNvPr id="39940" name="Picture 3" descr="October11Forecastlong.jpeg">
            <a:extLst>
              <a:ext uri="{FF2B5EF4-FFF2-40B4-BE49-F238E27FC236}">
                <a16:creationId xmlns:a16="http://schemas.microsoft.com/office/drawing/2014/main" id="{EDA4C61A-A849-FC83-4591-DAD3B85291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05000"/>
            <a:ext cx="342900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4">
            <a:extLst>
              <a:ext uri="{FF2B5EF4-FFF2-40B4-BE49-F238E27FC236}">
                <a16:creationId xmlns:a16="http://schemas.microsoft.com/office/drawing/2014/main" id="{62D0C3E2-94ED-A30F-CEB9-FD1A1B7516CC}"/>
              </a:ext>
            </a:extLst>
          </p:cNvPr>
          <p:cNvSpPr txBox="1">
            <a:spLocks noChangeArrowheads="1"/>
          </p:cNvSpPr>
          <p:nvPr/>
        </p:nvSpPr>
        <p:spPr bwMode="auto">
          <a:xfrm>
            <a:off x="1676400" y="5029200"/>
            <a:ext cx="1852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dirty="0">
                <a:solidFill>
                  <a:srgbClr val="000090"/>
                </a:solidFill>
              </a:rPr>
              <a:t>Seattle Times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95435B3-6E0E-1B11-0D50-5803E48915A1}"/>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0963" name="Content Placeholder 3" descr="Series1_12Oct_12z-1surface.jpg">
            <a:extLst>
              <a:ext uri="{FF2B5EF4-FFF2-40B4-BE49-F238E27FC236}">
                <a16:creationId xmlns:a16="http://schemas.microsoft.com/office/drawing/2014/main" id="{4A40DDFF-42C1-4F75-4F7A-5B3C361DE0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9767" t="8636" r="-41164" b="8997"/>
          <a:stretch>
            <a:fillRect/>
          </a:stretch>
        </p:blipFill>
        <p:spPr>
          <a:xfrm>
            <a:off x="152400" y="2133600"/>
            <a:ext cx="9563100" cy="4202113"/>
          </a:xfrm>
        </p:spPr>
      </p:pic>
      <p:sp>
        <p:nvSpPr>
          <p:cNvPr id="40964" name="TextBox 4">
            <a:extLst>
              <a:ext uri="{FF2B5EF4-FFF2-40B4-BE49-F238E27FC236}">
                <a16:creationId xmlns:a16="http://schemas.microsoft.com/office/drawing/2014/main" id="{FE602B2E-0D12-D5E8-86F8-915B5A72D54D}"/>
              </a:ext>
            </a:extLst>
          </p:cNvPr>
          <p:cNvSpPr txBox="1">
            <a:spLocks noChangeArrowheads="1"/>
          </p:cNvSpPr>
          <p:nvPr/>
        </p:nvSpPr>
        <p:spPr bwMode="auto">
          <a:xfrm>
            <a:off x="762000" y="152400"/>
            <a:ext cx="784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b="1" dirty="0">
                <a:solidFill>
                  <a:srgbClr val="264D99"/>
                </a:solidFill>
              </a:rPr>
              <a:t>As Weather Bureau forecasters analyzed the sparse data over the Pacific for the 5 AM October 12</a:t>
            </a:r>
            <a:r>
              <a:rPr lang="en-US" altLang="en-US" b="1" baseline="30000" dirty="0">
                <a:solidFill>
                  <a:srgbClr val="264D99"/>
                </a:solidFill>
              </a:rPr>
              <a:t>th</a:t>
            </a:r>
            <a:r>
              <a:rPr lang="en-US" altLang="en-US" b="1" dirty="0">
                <a:solidFill>
                  <a:srgbClr val="264D99"/>
                </a:solidFill>
              </a:rPr>
              <a:t> chart, they realized that the storm was stronger and the threat to the West Coast was substantial</a:t>
            </a:r>
            <a:endParaRPr lang="en-US" altLang="en-US" b="1"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D672950-ED94-FD00-8D03-45A536B0220E}"/>
              </a:ext>
            </a:extLst>
          </p:cNvPr>
          <p:cNvSpPr>
            <a:spLocks noGrp="1"/>
          </p:cNvSpPr>
          <p:nvPr>
            <p:ph type="title"/>
          </p:nvPr>
        </p:nvSpPr>
        <p:spPr>
          <a:xfrm>
            <a:off x="838200" y="228600"/>
            <a:ext cx="8001000" cy="1143000"/>
          </a:xfrm>
        </p:spPr>
        <p:txBody>
          <a:bodyPr/>
          <a:lstStyle/>
          <a:p>
            <a:r>
              <a:rPr lang="en-US" altLang="en-US" sz="2800" b="1" dirty="0">
                <a:solidFill>
                  <a:srgbClr val="000090"/>
                </a:solidFill>
                <a:ea typeface="ＭＳ Ｐゴシック" panose="020B0600070205080204" pitchFamily="34" charset="-128"/>
              </a:rPr>
              <a:t>Forecasts were updated to predict a more dangerous storm—hours before it hit</a:t>
            </a:r>
          </a:p>
        </p:txBody>
      </p:sp>
      <p:pic>
        <p:nvPicPr>
          <p:cNvPr id="43011" name="Picture 2" descr="October12Forecast.jpeg">
            <a:extLst>
              <a:ext uri="{FF2B5EF4-FFF2-40B4-BE49-F238E27FC236}">
                <a16:creationId xmlns:a16="http://schemas.microsoft.com/office/drawing/2014/main" id="{5668FA61-AC4E-A412-7863-C9893108DC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34226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October12Forecast 3.jpeg">
            <a:extLst>
              <a:ext uri="{FF2B5EF4-FFF2-40B4-BE49-F238E27FC236}">
                <a16:creationId xmlns:a16="http://schemas.microsoft.com/office/drawing/2014/main" id="{8C72616B-F116-4DC9-E9F3-EB3BFA8EA3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95400"/>
            <a:ext cx="66294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36DE3-27DE-BE70-83E7-CAD4507EBA80}"/>
            </a:ext>
          </a:extLst>
        </p:cNvPr>
        <p:cNvGrpSpPr/>
        <p:nvPr/>
      </p:nvGrpSpPr>
      <p:grpSpPr>
        <a:xfrm>
          <a:off x="0" y="0"/>
          <a:ext cx="0" cy="0"/>
          <a:chOff x="0" y="0"/>
          <a:chExt cx="0" cy="0"/>
        </a:xfrm>
      </p:grpSpPr>
      <p:sp>
        <p:nvSpPr>
          <p:cNvPr id="53250" name="Title 1">
            <a:extLst>
              <a:ext uri="{FF2B5EF4-FFF2-40B4-BE49-F238E27FC236}">
                <a16:creationId xmlns:a16="http://schemas.microsoft.com/office/drawing/2014/main" id="{7B9A83F6-8EE7-B13D-DFCC-A667457CF296}"/>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3251" name="Picture 2" descr="1962sl1.tiff">
            <a:extLst>
              <a:ext uri="{FF2B5EF4-FFF2-40B4-BE49-F238E27FC236}">
                <a16:creationId xmlns:a16="http://schemas.microsoft.com/office/drawing/2014/main" id="{3DD04D60-05B3-2B9C-157E-19DA5CF144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775" y="0"/>
            <a:ext cx="8426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5267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64BCC-BA51-C74B-A696-ED7E4BDA08C4}"/>
            </a:ext>
          </a:extLst>
        </p:cNvPr>
        <p:cNvGrpSpPr/>
        <p:nvPr/>
      </p:nvGrpSpPr>
      <p:grpSpPr>
        <a:xfrm>
          <a:off x="0" y="0"/>
          <a:ext cx="0" cy="0"/>
          <a:chOff x="0" y="0"/>
          <a:chExt cx="0" cy="0"/>
        </a:xfrm>
      </p:grpSpPr>
      <p:sp>
        <p:nvSpPr>
          <p:cNvPr id="54274" name="Title 1">
            <a:extLst>
              <a:ext uri="{FF2B5EF4-FFF2-40B4-BE49-F238E27FC236}">
                <a16:creationId xmlns:a16="http://schemas.microsoft.com/office/drawing/2014/main" id="{D8A12C53-AD59-2678-1C7B-9C954AC19B0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4275" name="Picture 2" descr="1962slp2.tiff">
            <a:extLst>
              <a:ext uri="{FF2B5EF4-FFF2-40B4-BE49-F238E27FC236}">
                <a16:creationId xmlns:a16="http://schemas.microsoft.com/office/drawing/2014/main" id="{60D6D49B-445F-3989-BE4D-598DEFBBAE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0"/>
            <a:ext cx="847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7288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75C30-419D-DB90-BFC9-B1AA78B81212}"/>
            </a:ext>
          </a:extLst>
        </p:cNvPr>
        <p:cNvGrpSpPr/>
        <p:nvPr/>
      </p:nvGrpSpPr>
      <p:grpSpPr>
        <a:xfrm>
          <a:off x="0" y="0"/>
          <a:ext cx="0" cy="0"/>
          <a:chOff x="0" y="0"/>
          <a:chExt cx="0" cy="0"/>
        </a:xfrm>
      </p:grpSpPr>
      <p:sp>
        <p:nvSpPr>
          <p:cNvPr id="55298" name="Title 1">
            <a:extLst>
              <a:ext uri="{FF2B5EF4-FFF2-40B4-BE49-F238E27FC236}">
                <a16:creationId xmlns:a16="http://schemas.microsoft.com/office/drawing/2014/main" id="{82907DEC-AFBF-DC23-28A0-A2F653946991}"/>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5299" name="Picture 2" descr="1962slp3.tiff">
            <a:extLst>
              <a:ext uri="{FF2B5EF4-FFF2-40B4-BE49-F238E27FC236}">
                <a16:creationId xmlns:a16="http://schemas.microsoft.com/office/drawing/2014/main" id="{D52E1184-EA82-ADC2-0FCF-FF0D7A9EAA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0"/>
            <a:ext cx="844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8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33555BB-732F-CC4A-A02F-DFF9AB2EDDA9}"/>
              </a:ext>
            </a:extLst>
          </p:cNvPr>
          <p:cNvSpPr>
            <a:spLocks noGrp="1"/>
          </p:cNvSpPr>
          <p:nvPr>
            <p:ph type="title"/>
          </p:nvPr>
        </p:nvSpPr>
        <p:spPr>
          <a:xfrm>
            <a:off x="76200" y="1066800"/>
            <a:ext cx="3231292" cy="3230562"/>
          </a:xfrm>
        </p:spPr>
        <p:txBody>
          <a:bodyPr/>
          <a:lstStyle/>
          <a:p>
            <a:r>
              <a:rPr lang="en-US" altLang="en-US" sz="4000" dirty="0"/>
              <a:t>Extraordinary Precipitation Contrasts</a:t>
            </a:r>
          </a:p>
        </p:txBody>
      </p:sp>
      <p:pic>
        <p:nvPicPr>
          <p:cNvPr id="38915" name="Content Placeholder 4" descr="Figure2.6.jpg">
            <a:extLst>
              <a:ext uri="{FF2B5EF4-FFF2-40B4-BE49-F238E27FC236}">
                <a16:creationId xmlns:a16="http://schemas.microsoft.com/office/drawing/2014/main" id="{CE2C59BF-F611-E742-9F52-018892DB9E1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41429"/>
          <a:stretch>
            <a:fillRect/>
          </a:stretch>
        </p:blipFill>
        <p:spPr>
          <a:xfrm>
            <a:off x="3079750" y="152400"/>
            <a:ext cx="5683250" cy="5334000"/>
          </a:xfrm>
        </p:spPr>
      </p:pic>
      <p:pic>
        <p:nvPicPr>
          <p:cNvPr id="38916" name="Picture 5" descr="Figure2.6.jpg">
            <a:extLst>
              <a:ext uri="{FF2B5EF4-FFF2-40B4-BE49-F238E27FC236}">
                <a16:creationId xmlns:a16="http://schemas.microsoft.com/office/drawing/2014/main" id="{05D7786E-57F3-F348-AE20-23BB93FACF5B}"/>
              </a:ext>
            </a:extLst>
          </p:cNvPr>
          <p:cNvPicPr>
            <a:picLocks noChangeAspect="1"/>
          </p:cNvPicPr>
          <p:nvPr/>
        </p:nvPicPr>
        <p:blipFill>
          <a:blip r:embed="rId3">
            <a:extLst>
              <a:ext uri="{28A0092B-C50C-407E-A947-70E740481C1C}">
                <a14:useLocalDpi xmlns:a14="http://schemas.microsoft.com/office/drawing/2010/main" val="0"/>
              </a:ext>
            </a:extLst>
          </a:blip>
          <a:srcRect t="85715"/>
          <a:stretch>
            <a:fillRect/>
          </a:stretch>
        </p:blipFill>
        <p:spPr bwMode="auto">
          <a:xfrm>
            <a:off x="3276600" y="5591060"/>
            <a:ext cx="5486400" cy="126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EC1F-035F-FD71-4CDA-A644C3F6FCAF}"/>
            </a:ext>
          </a:extLst>
        </p:cNvPr>
        <p:cNvGrpSpPr/>
        <p:nvPr/>
      </p:nvGrpSpPr>
      <p:grpSpPr>
        <a:xfrm>
          <a:off x="0" y="0"/>
          <a:ext cx="0" cy="0"/>
          <a:chOff x="0" y="0"/>
          <a:chExt cx="0" cy="0"/>
        </a:xfrm>
      </p:grpSpPr>
      <p:sp>
        <p:nvSpPr>
          <p:cNvPr id="56322" name="Title 1">
            <a:extLst>
              <a:ext uri="{FF2B5EF4-FFF2-40B4-BE49-F238E27FC236}">
                <a16:creationId xmlns:a16="http://schemas.microsoft.com/office/drawing/2014/main" id="{5596021F-0492-36DF-BBBA-0571921E8AF8}"/>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6323" name="Picture 2" descr="1962slpN.tiff">
            <a:extLst>
              <a:ext uri="{FF2B5EF4-FFF2-40B4-BE49-F238E27FC236}">
                <a16:creationId xmlns:a16="http://schemas.microsoft.com/office/drawing/2014/main" id="{E0E20260-A1B1-55C3-056A-628B6C85CD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0"/>
            <a:ext cx="844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1962slpN.tiff">
            <a:extLst>
              <a:ext uri="{FF2B5EF4-FFF2-40B4-BE49-F238E27FC236}">
                <a16:creationId xmlns:a16="http://schemas.microsoft.com/office/drawing/2014/main" id="{607F6C20-EA4D-17B6-127E-7CAC1A3777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 y="32657"/>
            <a:ext cx="844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9299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156C8-826A-2D07-90DE-9D9819F020C9}"/>
            </a:ext>
          </a:extLst>
        </p:cNvPr>
        <p:cNvGrpSpPr/>
        <p:nvPr/>
      </p:nvGrpSpPr>
      <p:grpSpPr>
        <a:xfrm>
          <a:off x="0" y="0"/>
          <a:ext cx="0" cy="0"/>
          <a:chOff x="0" y="0"/>
          <a:chExt cx="0" cy="0"/>
        </a:xfrm>
      </p:grpSpPr>
      <p:sp>
        <p:nvSpPr>
          <p:cNvPr id="57346" name="Title 1">
            <a:extLst>
              <a:ext uri="{FF2B5EF4-FFF2-40B4-BE49-F238E27FC236}">
                <a16:creationId xmlns:a16="http://schemas.microsoft.com/office/drawing/2014/main" id="{ED1C1A26-520D-AED4-2A79-655338FD9B34}"/>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7347" name="Picture 2" descr="196slpn2.tiff">
            <a:extLst>
              <a:ext uri="{FF2B5EF4-FFF2-40B4-BE49-F238E27FC236}">
                <a16:creationId xmlns:a16="http://schemas.microsoft.com/office/drawing/2014/main" id="{DDD72926-AC16-73E4-2D2B-2AC6850955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0"/>
            <a:ext cx="836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1935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AB74-0E18-FBE3-B93F-0CA6A31C24E5}"/>
            </a:ext>
          </a:extLst>
        </p:cNvPr>
        <p:cNvGrpSpPr/>
        <p:nvPr/>
      </p:nvGrpSpPr>
      <p:grpSpPr>
        <a:xfrm>
          <a:off x="0" y="0"/>
          <a:ext cx="0" cy="0"/>
          <a:chOff x="0" y="0"/>
          <a:chExt cx="0" cy="0"/>
        </a:xfrm>
      </p:grpSpPr>
      <p:pic>
        <p:nvPicPr>
          <p:cNvPr id="270339" name="Picture 3" descr="columt1.tiff                                                   00029E37&#10;Cliff Disk                     BB5EA40C:">
            <a:extLst>
              <a:ext uri="{FF2B5EF4-FFF2-40B4-BE49-F238E27FC236}">
                <a16:creationId xmlns:a16="http://schemas.microsoft.com/office/drawing/2014/main" id="{49D9641B-6D6E-77A1-DBB3-69E8A84F1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755650"/>
            <a:ext cx="4394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0" name="Picture 4" descr="columbust2.tiff                                                00029E37&#10;Cliff Disk                     BB5EA40C:">
            <a:extLst>
              <a:ext uri="{FF2B5EF4-FFF2-40B4-BE49-F238E27FC236}">
                <a16:creationId xmlns:a16="http://schemas.microsoft.com/office/drawing/2014/main" id="{5D8B7925-A0CD-151A-08CE-634FC0E863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730250"/>
            <a:ext cx="45085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5" descr="columt3.tiff                                                   00029E37&#10;Cliff Disk                     BB5EA40C:">
            <a:extLst>
              <a:ext uri="{FF2B5EF4-FFF2-40B4-BE49-F238E27FC236}">
                <a16:creationId xmlns:a16="http://schemas.microsoft.com/office/drawing/2014/main" id="{C75EEF37-B277-DC5A-7D88-1A7A8E40F1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781050"/>
            <a:ext cx="44958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6" descr="colut4.tiff                                                    00029E37&#10;Cliff Disk                     BB5EA40C:">
            <a:extLst>
              <a:ext uri="{FF2B5EF4-FFF2-40B4-BE49-F238E27FC236}">
                <a16:creationId xmlns:a16="http://schemas.microsoft.com/office/drawing/2014/main" id="{2BB99C2D-7FB0-8625-2690-15AC13A384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850900"/>
            <a:ext cx="40005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56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70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70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70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70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7D30412E-2821-3A00-3671-EA1545AECC7D}"/>
              </a:ext>
            </a:extLst>
          </p:cNvPr>
          <p:cNvSpPr>
            <a:spLocks noGrp="1"/>
          </p:cNvSpPr>
          <p:nvPr>
            <p:ph type="title"/>
          </p:nvPr>
        </p:nvSpPr>
        <p:spPr>
          <a:xfrm>
            <a:off x="533400" y="304800"/>
            <a:ext cx="7772400" cy="1143000"/>
          </a:xfrm>
        </p:spPr>
        <p:txBody>
          <a:bodyPr/>
          <a:lstStyle/>
          <a:p>
            <a:r>
              <a:rPr lang="en-US" altLang="en-US" dirty="0">
                <a:solidFill>
                  <a:srgbClr val="000073"/>
                </a:solidFill>
                <a:ea typeface="ＭＳ Ｐゴシック" panose="020B0600070205080204" pitchFamily="34" charset="-128"/>
              </a:rPr>
              <a:t>Impact on the Forestry Industry</a:t>
            </a:r>
          </a:p>
        </p:txBody>
      </p:sp>
      <p:pic>
        <p:nvPicPr>
          <p:cNvPr id="63491" name="Content Placeholder 3" descr="treefallclatsop.jpeg">
            <a:extLst>
              <a:ext uri="{FF2B5EF4-FFF2-40B4-BE49-F238E27FC236}">
                <a16:creationId xmlns:a16="http://schemas.microsoft.com/office/drawing/2014/main" id="{77530A35-1ABD-100B-7BF6-604146E1458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495" r="-37495"/>
          <a:stretch>
            <a:fillRect/>
          </a:stretch>
        </p:blipFill>
        <p:spPr>
          <a:xfrm>
            <a:off x="-457200" y="1295400"/>
            <a:ext cx="10218738" cy="5410200"/>
          </a:xfrm>
        </p:spPr>
      </p:pic>
    </p:spTree>
    <p:extLst>
      <p:ext uri="{BB962C8B-B14F-4D97-AF65-F5344CB8AC3E}">
        <p14:creationId xmlns:p14="http://schemas.microsoft.com/office/powerpoint/2010/main" val="5776850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5AB6F61E-14FE-5BA0-0DE9-71BC65F4E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851" b="25262"/>
          <a:stretch>
            <a:fillRect/>
          </a:stretch>
        </p:blipFill>
        <p:spPr bwMode="auto">
          <a:xfrm>
            <a:off x="3276600" y="152400"/>
            <a:ext cx="39973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4">
            <a:extLst>
              <a:ext uri="{FF2B5EF4-FFF2-40B4-BE49-F238E27FC236}">
                <a16:creationId xmlns:a16="http://schemas.microsoft.com/office/drawing/2014/main" id="{A24D3B56-C960-4F6A-1052-3AD3BDACEA76}"/>
              </a:ext>
            </a:extLst>
          </p:cNvPr>
          <p:cNvSpPr txBox="1">
            <a:spLocks noChangeArrowheads="1"/>
          </p:cNvSpPr>
          <p:nvPr/>
        </p:nvSpPr>
        <p:spPr bwMode="auto">
          <a:xfrm>
            <a:off x="533400" y="1676400"/>
            <a:ext cx="2438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800" b="1" dirty="0">
                <a:solidFill>
                  <a:srgbClr val="344893"/>
                </a:solidFill>
              </a:rPr>
              <a:t>Max Winds (mph)</a:t>
            </a:r>
          </a:p>
          <a:p>
            <a:pPr>
              <a:spcBef>
                <a:spcPct val="50000"/>
              </a:spcBef>
            </a:pPr>
            <a:r>
              <a:rPr lang="en-US" altLang="en-US" sz="2800" b="1" dirty="0">
                <a:solidFill>
                  <a:srgbClr val="344893"/>
                </a:solidFill>
              </a:rPr>
              <a:t>Columbus Day Storm 1962</a:t>
            </a:r>
            <a:endParaRPr lang="en-US" altLang="en-US" b="1" dirty="0">
              <a:solidFill>
                <a:srgbClr val="344893"/>
              </a:solidFill>
            </a:endParaRPr>
          </a:p>
        </p:txBody>
      </p:sp>
      <p:sp>
        <p:nvSpPr>
          <p:cNvPr id="4" name="TextBox 3">
            <a:extLst>
              <a:ext uri="{FF2B5EF4-FFF2-40B4-BE49-F238E27FC236}">
                <a16:creationId xmlns:a16="http://schemas.microsoft.com/office/drawing/2014/main" id="{A45BAD77-9E1C-8E1C-B1CE-FD948ABDD476}"/>
              </a:ext>
            </a:extLst>
          </p:cNvPr>
          <p:cNvSpPr txBox="1"/>
          <p:nvPr/>
        </p:nvSpPr>
        <p:spPr>
          <a:xfrm>
            <a:off x="7620000" y="3505200"/>
            <a:ext cx="1039813" cy="1200150"/>
          </a:xfrm>
          <a:prstGeom prst="rect">
            <a:avLst/>
          </a:prstGeom>
          <a:noFill/>
        </p:spPr>
        <p:txBody>
          <a:bodyPr wrap="none">
            <a:spAutoFit/>
          </a:bodyPr>
          <a:lstStyle/>
          <a:p>
            <a:pPr>
              <a:defRPr/>
            </a:pPr>
            <a:r>
              <a:rPr lang="en-US" dirty="0">
                <a:solidFill>
                  <a:schemeClr val="bg2">
                    <a:lumMod val="75000"/>
                  </a:schemeClr>
                </a:solidFill>
                <a:latin typeface="Times" pitchFamily="-84" charset="0"/>
                <a:ea typeface="+mn-ea"/>
              </a:rPr>
              <a:t>Credit:</a:t>
            </a:r>
          </a:p>
          <a:p>
            <a:pPr>
              <a:defRPr/>
            </a:pPr>
            <a:r>
              <a:rPr lang="en-US" dirty="0">
                <a:solidFill>
                  <a:schemeClr val="bg2">
                    <a:lumMod val="75000"/>
                  </a:schemeClr>
                </a:solidFill>
                <a:latin typeface="Times" pitchFamily="-84" charset="0"/>
                <a:ea typeface="+mn-ea"/>
              </a:rPr>
              <a:t>Wolf </a:t>
            </a:r>
          </a:p>
          <a:p>
            <a:pPr>
              <a:defRPr/>
            </a:pPr>
            <a:r>
              <a:rPr lang="en-US" dirty="0">
                <a:solidFill>
                  <a:schemeClr val="bg2">
                    <a:lumMod val="75000"/>
                  </a:schemeClr>
                </a:solidFill>
                <a:latin typeface="Times" pitchFamily="-84" charset="0"/>
                <a:ea typeface="+mn-ea"/>
              </a:rPr>
              <a:t>Read</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CD5F35D-5F16-B115-54BD-5609AF619416}"/>
              </a:ext>
            </a:extLst>
          </p:cNvPr>
          <p:cNvSpPr>
            <a:spLocks noGrp="1" noChangeArrowheads="1"/>
          </p:cNvSpPr>
          <p:nvPr>
            <p:ph type="title"/>
          </p:nvPr>
        </p:nvSpPr>
        <p:spPr>
          <a:xfrm>
            <a:off x="609600" y="152400"/>
            <a:ext cx="8305800" cy="1143000"/>
          </a:xfrm>
        </p:spPr>
        <p:txBody>
          <a:bodyPr/>
          <a:lstStyle/>
          <a:p>
            <a:pPr algn="l" eaLnBrk="1" hangingPunct="1"/>
            <a:r>
              <a:rPr lang="en-US" altLang="en-US" sz="3200" b="1" dirty="0">
                <a:solidFill>
                  <a:srgbClr val="344893"/>
                </a:solidFill>
                <a:latin typeface="Times New Roman" panose="02020603050405020304" pitchFamily="18" charset="0"/>
                <a:ea typeface="ＭＳ Ｐゴシック" panose="020B0600070205080204" pitchFamily="34" charset="-128"/>
                <a:cs typeface="Arial" panose="020B0604020202020204" pitchFamily="34" charset="0"/>
              </a:rPr>
              <a:t>The Columbus Day Storm was the equivalent to a </a:t>
            </a:r>
            <a:r>
              <a:rPr lang="en-US" altLang="en-US" sz="3200" b="1" u="sng" dirty="0">
                <a:solidFill>
                  <a:srgbClr val="344893"/>
                </a:solidFill>
                <a:latin typeface="Times New Roman" panose="02020603050405020304" pitchFamily="18" charset="0"/>
                <a:ea typeface="ＭＳ Ｐゴシック" panose="020B0600070205080204" pitchFamily="34" charset="-128"/>
                <a:cs typeface="Arial" panose="020B0604020202020204" pitchFamily="34" charset="0"/>
              </a:rPr>
              <a:t>category 3 hurricane</a:t>
            </a:r>
            <a:r>
              <a:rPr lang="en-US" altLang="en-US" sz="3600" dirty="0">
                <a:solidFill>
                  <a:srgbClr val="344893"/>
                </a:solidFill>
                <a:latin typeface="Times New Roman" panose="02020603050405020304" pitchFamily="18" charset="0"/>
                <a:ea typeface="ＭＳ Ｐゴシック" panose="020B0600070205080204" pitchFamily="34" charset="-128"/>
                <a:cs typeface="Arial" panose="020B0604020202020204" pitchFamily="34" charset="0"/>
              </a:rPr>
              <a:t>.</a:t>
            </a:r>
          </a:p>
        </p:txBody>
      </p:sp>
      <p:sp>
        <p:nvSpPr>
          <p:cNvPr id="33795" name="Rectangle 3">
            <a:extLst>
              <a:ext uri="{FF2B5EF4-FFF2-40B4-BE49-F238E27FC236}">
                <a16:creationId xmlns:a16="http://schemas.microsoft.com/office/drawing/2014/main" id="{F0988C32-53B6-900A-9444-857D36645920}"/>
              </a:ext>
            </a:extLst>
          </p:cNvPr>
          <p:cNvSpPr>
            <a:spLocks noGrp="1" noChangeArrowheads="1"/>
          </p:cNvSpPr>
          <p:nvPr>
            <p:ph type="body" idx="1"/>
          </p:nvPr>
        </p:nvSpPr>
        <p:spPr>
          <a:xfrm>
            <a:off x="228600" y="1447800"/>
            <a:ext cx="8458200" cy="5181600"/>
          </a:xfrm>
          <a:ln>
            <a:solidFill>
              <a:srgbClr val="ED181E"/>
            </a:solidFill>
            <a:miter lim="800000"/>
            <a:headEnd/>
            <a:tailEnd/>
          </a:ln>
        </p:spPr>
        <p:txBody>
          <a:bodyPr>
            <a:normAutofit/>
          </a:bodyPr>
          <a:lstStyle/>
          <a:p>
            <a:pPr algn="ctr" eaLnBrk="1" hangingPunct="1">
              <a:lnSpc>
                <a:spcPct val="90000"/>
              </a:lnSpc>
              <a:buFontTx/>
              <a:buNone/>
            </a:pPr>
            <a:r>
              <a:rPr lang="en-US" altLang="en-US" sz="2400" b="1" dirty="0">
                <a:solidFill>
                  <a:srgbClr val="000073"/>
                </a:solidFill>
                <a:ea typeface="ＭＳ Ｐゴシック" panose="020B0600070205080204" pitchFamily="34" charset="-128"/>
              </a:rPr>
              <a:t>The Saffir-Simpson Hurricane Scale</a:t>
            </a:r>
            <a:endParaRPr lang="en-US" altLang="en-US" sz="2400" dirty="0">
              <a:solidFill>
                <a:srgbClr val="000073"/>
              </a:solidFill>
              <a:ea typeface="ＭＳ Ｐゴシック" panose="020B0600070205080204" pitchFamily="34" charset="-128"/>
            </a:endParaRPr>
          </a:p>
          <a:p>
            <a:pPr algn="ctr" eaLnBrk="1" hangingPunct="1">
              <a:lnSpc>
                <a:spcPct val="90000"/>
              </a:lnSpc>
              <a:buFontTx/>
              <a:buNone/>
            </a:pPr>
            <a:r>
              <a:rPr lang="en-US" altLang="en-US" sz="2400" dirty="0">
                <a:solidFill>
                  <a:srgbClr val="000073"/>
                </a:solidFill>
                <a:ea typeface="ＭＳ Ｐゴシック" panose="020B0600070205080204" pitchFamily="34" charset="-128"/>
              </a:rPr>
              <a:t>Note that 1-minute average winds are used below.</a:t>
            </a:r>
          </a:p>
          <a:p>
            <a:pPr algn="ctr" eaLnBrk="1" hangingPunct="1">
              <a:lnSpc>
                <a:spcPct val="90000"/>
              </a:lnSpc>
              <a:buFontTx/>
              <a:buNone/>
            </a:pPr>
            <a:endParaRPr lang="en-US" altLang="en-US" sz="800" dirty="0">
              <a:solidFill>
                <a:srgbClr val="000073"/>
              </a:solidFill>
              <a:ea typeface="ＭＳ Ｐゴシック" panose="020B0600070205080204" pitchFamily="34" charset="-128"/>
            </a:endParaRPr>
          </a:p>
          <a:p>
            <a:pPr algn="ctr" eaLnBrk="1" hangingPunct="1">
              <a:lnSpc>
                <a:spcPct val="90000"/>
              </a:lnSpc>
            </a:pPr>
            <a:r>
              <a:rPr lang="en-US" altLang="en-US" sz="2000" b="1" dirty="0">
                <a:solidFill>
                  <a:srgbClr val="000073"/>
                </a:solidFill>
                <a:ea typeface="ＭＳ Ｐゴシック" panose="020B0600070205080204" pitchFamily="34" charset="-128"/>
              </a:rPr>
              <a:t>Category One:</a:t>
            </a:r>
            <a:endParaRPr lang="en-US" altLang="en-US" sz="2000" dirty="0">
              <a:solidFill>
                <a:srgbClr val="000073"/>
              </a:solidFill>
              <a:ea typeface="ＭＳ Ｐゴシック" panose="020B0600070205080204" pitchFamily="34" charset="-128"/>
            </a:endParaRPr>
          </a:p>
          <a:p>
            <a:pPr lvl="1" algn="ctr" eaLnBrk="1" hangingPunct="1">
              <a:lnSpc>
                <a:spcPct val="90000"/>
              </a:lnSpc>
              <a:buFontTx/>
              <a:buNone/>
            </a:pPr>
            <a:r>
              <a:rPr lang="en-US" altLang="en-US" sz="2000" dirty="0">
                <a:solidFill>
                  <a:srgbClr val="000073"/>
                </a:solidFill>
                <a:ea typeface="ＭＳ Ｐゴシック" panose="020B0600070205080204" pitchFamily="34" charset="-128"/>
              </a:rPr>
              <a:t>Winds 74-95 mph, above 980 mb</a:t>
            </a:r>
          </a:p>
          <a:p>
            <a:pPr algn="ctr" eaLnBrk="1" hangingPunct="1">
              <a:lnSpc>
                <a:spcPct val="90000"/>
              </a:lnSpc>
            </a:pPr>
            <a:r>
              <a:rPr lang="en-US" altLang="en-US" sz="2000" b="1" dirty="0">
                <a:solidFill>
                  <a:srgbClr val="000073"/>
                </a:solidFill>
                <a:ea typeface="ＭＳ Ｐゴシック" panose="020B0600070205080204" pitchFamily="34" charset="-128"/>
              </a:rPr>
              <a:t>Category Two:</a:t>
            </a:r>
            <a:endParaRPr lang="en-US" altLang="en-US" sz="2000" dirty="0">
              <a:solidFill>
                <a:srgbClr val="000073"/>
              </a:solidFill>
              <a:ea typeface="ＭＳ Ｐゴシック" panose="020B0600070205080204" pitchFamily="34" charset="-128"/>
            </a:endParaRPr>
          </a:p>
          <a:p>
            <a:pPr lvl="1" algn="ctr" eaLnBrk="1" hangingPunct="1">
              <a:lnSpc>
                <a:spcPct val="90000"/>
              </a:lnSpc>
              <a:buFontTx/>
              <a:buNone/>
            </a:pPr>
            <a:r>
              <a:rPr lang="en-US" altLang="en-US" sz="2000" dirty="0">
                <a:solidFill>
                  <a:srgbClr val="000073"/>
                </a:solidFill>
                <a:ea typeface="ＭＳ Ｐゴシック" panose="020B0600070205080204" pitchFamily="34" charset="-128"/>
              </a:rPr>
              <a:t>Winds 96-110 mph, 965-980 mb</a:t>
            </a:r>
          </a:p>
          <a:p>
            <a:pPr algn="ctr" eaLnBrk="1" hangingPunct="1">
              <a:lnSpc>
                <a:spcPct val="90000"/>
              </a:lnSpc>
            </a:pPr>
            <a:r>
              <a:rPr lang="en-US" altLang="en-US" sz="2000" b="1" dirty="0">
                <a:solidFill>
                  <a:srgbClr val="FF0000"/>
                </a:solidFill>
                <a:ea typeface="ＭＳ Ｐゴシック" panose="020B0600070205080204" pitchFamily="34" charset="-128"/>
              </a:rPr>
              <a:t>Category Three:</a:t>
            </a:r>
            <a:endParaRPr lang="en-US" altLang="en-US" sz="2000" dirty="0">
              <a:solidFill>
                <a:srgbClr val="FF0000"/>
              </a:solidFill>
              <a:ea typeface="ＭＳ Ｐゴシック" panose="020B0600070205080204" pitchFamily="34" charset="-128"/>
            </a:endParaRPr>
          </a:p>
          <a:p>
            <a:pPr lvl="1" algn="ctr" eaLnBrk="1" hangingPunct="1">
              <a:lnSpc>
                <a:spcPct val="90000"/>
              </a:lnSpc>
              <a:buFontTx/>
              <a:buNone/>
            </a:pPr>
            <a:r>
              <a:rPr lang="en-US" altLang="en-US" sz="2000" dirty="0">
                <a:solidFill>
                  <a:srgbClr val="FF0000"/>
                </a:solidFill>
                <a:ea typeface="ＭＳ Ｐゴシック" panose="020B0600070205080204" pitchFamily="34" charset="-128"/>
              </a:rPr>
              <a:t>Winds 111-130 mph , 945-965 mb</a:t>
            </a:r>
            <a:endParaRPr lang="en-US" altLang="en-US" sz="1800" b="1" dirty="0">
              <a:solidFill>
                <a:srgbClr val="FF0000"/>
              </a:solidFill>
              <a:ea typeface="ＭＳ Ｐゴシック" panose="020B0600070205080204" pitchFamily="34" charset="-128"/>
            </a:endParaRPr>
          </a:p>
          <a:p>
            <a:pPr algn="ctr" eaLnBrk="1" hangingPunct="1">
              <a:lnSpc>
                <a:spcPct val="90000"/>
              </a:lnSpc>
            </a:pPr>
            <a:r>
              <a:rPr lang="en-US" altLang="en-US" sz="2000" b="1" dirty="0">
                <a:solidFill>
                  <a:srgbClr val="000073"/>
                </a:solidFill>
                <a:ea typeface="ＭＳ Ｐゴシック" panose="020B0600070205080204" pitchFamily="34" charset="-128"/>
              </a:rPr>
              <a:t>Category Four:</a:t>
            </a:r>
            <a:endParaRPr lang="en-US" altLang="en-US" sz="2000" dirty="0">
              <a:solidFill>
                <a:srgbClr val="000073"/>
              </a:solidFill>
              <a:ea typeface="ＭＳ Ｐゴシック" panose="020B0600070205080204" pitchFamily="34" charset="-128"/>
            </a:endParaRPr>
          </a:p>
          <a:p>
            <a:pPr lvl="1" algn="ctr" eaLnBrk="1" hangingPunct="1">
              <a:lnSpc>
                <a:spcPct val="90000"/>
              </a:lnSpc>
              <a:buFontTx/>
              <a:buNone/>
            </a:pPr>
            <a:r>
              <a:rPr lang="en-US" altLang="en-US" sz="2000" dirty="0">
                <a:solidFill>
                  <a:srgbClr val="000073"/>
                </a:solidFill>
                <a:ea typeface="ＭＳ Ｐゴシック" panose="020B0600070205080204" pitchFamily="34" charset="-128"/>
              </a:rPr>
              <a:t>Winds 131-155 mph, 920-945 mb </a:t>
            </a:r>
          </a:p>
          <a:p>
            <a:pPr algn="ctr" eaLnBrk="1" hangingPunct="1">
              <a:lnSpc>
                <a:spcPct val="90000"/>
              </a:lnSpc>
            </a:pPr>
            <a:r>
              <a:rPr lang="en-US" altLang="en-US" sz="2000" b="1" dirty="0">
                <a:solidFill>
                  <a:srgbClr val="000073"/>
                </a:solidFill>
                <a:ea typeface="ＭＳ Ｐゴシック" panose="020B0600070205080204" pitchFamily="34" charset="-128"/>
              </a:rPr>
              <a:t>Category Five:</a:t>
            </a:r>
            <a:endParaRPr lang="en-US" altLang="en-US" sz="2000" dirty="0">
              <a:solidFill>
                <a:srgbClr val="000073"/>
              </a:solidFill>
              <a:ea typeface="ＭＳ Ｐゴシック" panose="020B0600070205080204" pitchFamily="34" charset="-128"/>
            </a:endParaRPr>
          </a:p>
          <a:p>
            <a:pPr lvl="1" algn="ctr" eaLnBrk="1" hangingPunct="1">
              <a:lnSpc>
                <a:spcPct val="90000"/>
              </a:lnSpc>
              <a:buFontTx/>
              <a:buNone/>
            </a:pPr>
            <a:r>
              <a:rPr lang="en-US" altLang="en-US" sz="2000" dirty="0">
                <a:solidFill>
                  <a:srgbClr val="000073"/>
                </a:solidFill>
                <a:ea typeface="ＭＳ Ｐゴシック" panose="020B0600070205080204" pitchFamily="34" charset="-128"/>
              </a:rPr>
              <a:t>Winds greater than 155 mph, below 920 mb</a:t>
            </a:r>
          </a:p>
          <a:p>
            <a:pPr lvl="1" algn="ctr" eaLnBrk="1" hangingPunct="1">
              <a:lnSpc>
                <a:spcPct val="90000"/>
              </a:lnSpc>
              <a:buFont typeface="Times" pitchFamily="2" charset="0"/>
              <a:buChar char="•"/>
            </a:pPr>
            <a:r>
              <a:rPr lang="en-US" altLang="en-US" sz="2000" b="1" dirty="0">
                <a:solidFill>
                  <a:srgbClr val="000073"/>
                </a:solidFill>
                <a:ea typeface="ＭＳ Ｐゴシック" panose="020B0600070205080204" pitchFamily="34" charset="-128"/>
              </a:rPr>
              <a:t>Category Six: </a:t>
            </a:r>
          </a:p>
          <a:p>
            <a:pPr lvl="1" algn="ctr" eaLnBrk="1" hangingPunct="1">
              <a:lnSpc>
                <a:spcPct val="90000"/>
              </a:lnSpc>
              <a:buFontTx/>
              <a:buNone/>
            </a:pPr>
            <a:r>
              <a:rPr lang="en-US" altLang="en-US" sz="2000" b="1" dirty="0">
                <a:solidFill>
                  <a:srgbClr val="000073"/>
                </a:solidFill>
                <a:ea typeface="ＭＳ Ｐゴシック" panose="020B0600070205080204" pitchFamily="34" charset="-128"/>
              </a:rPr>
              <a:t>Only in the imagination of TV scriptwriters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C0098212-D3C8-1674-9E4C-97D5F2966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0"/>
            <a:ext cx="60198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225BB28A-77B1-3F01-FD5A-01480A304FA7}"/>
              </a:ext>
            </a:extLst>
          </p:cNvPr>
          <p:cNvSpPr txBox="1">
            <a:spLocks noChangeArrowheads="1"/>
          </p:cNvSpPr>
          <p:nvPr/>
        </p:nvSpPr>
        <p:spPr bwMode="auto">
          <a:xfrm>
            <a:off x="365125" y="1870075"/>
            <a:ext cx="17414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dirty="0"/>
              <a:t>Inauguration</a:t>
            </a:r>
          </a:p>
          <a:p>
            <a:r>
              <a:rPr lang="en-US" altLang="en-US" dirty="0"/>
              <a:t>Day</a:t>
            </a:r>
          </a:p>
          <a:p>
            <a:r>
              <a:rPr lang="en-US" altLang="en-US" dirty="0"/>
              <a:t>Storm</a:t>
            </a:r>
          </a:p>
          <a:p>
            <a:r>
              <a:rPr lang="en-US" altLang="en-US" dirty="0"/>
              <a:t>January 20,</a:t>
            </a:r>
          </a:p>
          <a:p>
            <a:r>
              <a:rPr lang="en-US" altLang="en-US" dirty="0"/>
              <a:t>1993</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a:extLst>
              <a:ext uri="{FF2B5EF4-FFF2-40B4-BE49-F238E27FC236}">
                <a16:creationId xmlns:a16="http://schemas.microsoft.com/office/drawing/2014/main" id="{4A38DD75-4779-B68F-BDBD-763E68DC1C99}"/>
              </a:ext>
            </a:extLst>
          </p:cNvPr>
          <p:cNvSpPr txBox="1">
            <a:spLocks noChangeArrowheads="1"/>
          </p:cNvSpPr>
          <p:nvPr/>
        </p:nvSpPr>
        <p:spPr bwMode="auto">
          <a:xfrm>
            <a:off x="1066800" y="5334000"/>
            <a:ext cx="75231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dirty="0"/>
              <a:t>The first major windstorm to be highly skillfully forecast….</a:t>
            </a:r>
          </a:p>
          <a:p>
            <a:r>
              <a:rPr lang="en-US" altLang="en-US" dirty="0"/>
              <a:t>But the media and public were not paying attention!</a:t>
            </a:r>
          </a:p>
        </p:txBody>
      </p:sp>
      <p:pic>
        <p:nvPicPr>
          <p:cNvPr id="38915" name="Picture 4" descr="C:\Documents and Settings\Cliff Mass\Desktop\INAU18.GIF">
            <a:extLst>
              <a:ext uri="{FF2B5EF4-FFF2-40B4-BE49-F238E27FC236}">
                <a16:creationId xmlns:a16="http://schemas.microsoft.com/office/drawing/2014/main" id="{60163235-0FE6-21A5-D8B5-501FA7C8E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5867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9E71DAC-130E-1253-9FEA-431411DE400A}"/>
              </a:ext>
            </a:extLst>
          </p:cNvPr>
          <p:cNvSpPr>
            <a:spLocks noGrp="1" noChangeArrowheads="1"/>
          </p:cNvSpPr>
          <p:nvPr>
            <p:ph type="title"/>
          </p:nvPr>
        </p:nvSpPr>
        <p:spPr>
          <a:xfrm>
            <a:off x="609600" y="533400"/>
            <a:ext cx="7772400" cy="381000"/>
          </a:xfrm>
        </p:spPr>
        <p:txBody>
          <a:bodyPr>
            <a:normAutofit fontScale="90000"/>
          </a:bodyPr>
          <a:lstStyle/>
          <a:p>
            <a:pPr eaLnBrk="1" hangingPunct="1"/>
            <a:r>
              <a:rPr lang="en-US" altLang="en-US" b="1" dirty="0">
                <a:solidFill>
                  <a:srgbClr val="0070C0"/>
                </a:solidFill>
                <a:ea typeface="ＭＳ Ｐゴシック" panose="020B0600070205080204" pitchFamily="34" charset="-128"/>
              </a:rPr>
              <a:t>Inauguration Day Storm</a:t>
            </a:r>
          </a:p>
        </p:txBody>
      </p:sp>
      <p:sp>
        <p:nvSpPr>
          <p:cNvPr id="39939" name="Rectangle 3">
            <a:extLst>
              <a:ext uri="{FF2B5EF4-FFF2-40B4-BE49-F238E27FC236}">
                <a16:creationId xmlns:a16="http://schemas.microsoft.com/office/drawing/2014/main" id="{DA39582B-4BF0-708C-C9AB-7AD300405388}"/>
              </a:ext>
            </a:extLst>
          </p:cNvPr>
          <p:cNvSpPr>
            <a:spLocks noGrp="1" noChangeArrowheads="1"/>
          </p:cNvSpPr>
          <p:nvPr>
            <p:ph type="body" idx="1"/>
          </p:nvPr>
        </p:nvSpPr>
        <p:spPr>
          <a:xfrm>
            <a:off x="457200" y="1371600"/>
            <a:ext cx="8077200" cy="5105400"/>
          </a:xfrm>
        </p:spPr>
        <p:txBody>
          <a:bodyPr>
            <a:normAutofit fontScale="85000" lnSpcReduction="20000"/>
          </a:bodyPr>
          <a:lstStyle/>
          <a:p>
            <a:pPr algn="just" eaLnBrk="1" hangingPunct="1">
              <a:lnSpc>
                <a:spcPct val="90000"/>
              </a:lnSpc>
            </a:pPr>
            <a:r>
              <a:rPr lang="en-US" altLang="en-US" sz="3500" dirty="0">
                <a:ea typeface="ＭＳ Ｐゴシック" panose="020B0600070205080204" pitchFamily="34" charset="-128"/>
                <a:cs typeface="Times New Roman" panose="02020603050405020304" pitchFamily="18" charset="0"/>
              </a:rPr>
              <a:t>Probably the third most damaging storm during the past 50 years (Columbus Day Storm being number one, 2006 Chanukah Eve number 2) </a:t>
            </a:r>
          </a:p>
          <a:p>
            <a:pPr algn="just" eaLnBrk="1" hangingPunct="1">
              <a:lnSpc>
                <a:spcPct val="90000"/>
              </a:lnSpc>
            </a:pPr>
            <a:r>
              <a:rPr lang="en-US" altLang="en-US" sz="3500" dirty="0">
                <a:solidFill>
                  <a:srgbClr val="0070C0"/>
                </a:solidFill>
                <a:ea typeface="ＭＳ Ｐゴシック" panose="020B0600070205080204" pitchFamily="34" charset="-128"/>
                <a:cs typeface="Times New Roman" panose="02020603050405020304" pitchFamily="18" charset="0"/>
              </a:rPr>
              <a:t>Winds of over 100 mph were observed at exposed sites in the coastal mountains and the Cascades, with speeds exceeding 80 mph along the coast and in the interior of western Washington</a:t>
            </a:r>
            <a:r>
              <a:rPr lang="en-US" altLang="en-US" sz="3500" dirty="0">
                <a:ea typeface="ＭＳ Ｐゴシック" panose="020B0600070205080204" pitchFamily="34" charset="-128"/>
                <a:cs typeface="Times New Roman" panose="02020603050405020304" pitchFamily="18" charset="0"/>
              </a:rPr>
              <a:t>.  </a:t>
            </a:r>
          </a:p>
          <a:p>
            <a:pPr algn="just" eaLnBrk="1" hangingPunct="1">
              <a:lnSpc>
                <a:spcPct val="90000"/>
              </a:lnSpc>
            </a:pPr>
            <a:r>
              <a:rPr lang="en-US" altLang="en-US" sz="3500" dirty="0">
                <a:ea typeface="ＭＳ Ｐゴシック" panose="020B0600070205080204" pitchFamily="34" charset="-128"/>
                <a:cs typeface="Times New Roman" panose="02020603050405020304" pitchFamily="18" charset="0"/>
              </a:rPr>
              <a:t>In Washington State six people died, approximately 870,000 customers lost power, 79 homes and 4 apartment buildings were destroyed, 581 dwellings sustained major damage, and insured damage was estimated at 159 million. </a:t>
            </a:r>
          </a:p>
          <a:p>
            <a:pPr eaLnBrk="1" hangingPunct="1">
              <a:lnSpc>
                <a:spcPct val="90000"/>
              </a:lnSpc>
            </a:pPr>
            <a:endParaRPr lang="en-US" altLang="en-US" sz="2800" dirty="0">
              <a:ea typeface="ＭＳ Ｐゴシック" panose="020B0600070205080204" pitchFamily="34" charset="-128"/>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Documents and Settings\Cliff Mass\Desktop\Jan1993PeakGustMapWAORCA.jpg">
            <a:extLst>
              <a:ext uri="{FF2B5EF4-FFF2-40B4-BE49-F238E27FC236}">
                <a16:creationId xmlns:a16="http://schemas.microsoft.com/office/drawing/2014/main" id="{CA0B2072-60D3-2391-5AA0-D8C841E6E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442913"/>
            <a:ext cx="485775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2724-60E4-D271-EBF4-B6278C36196D}"/>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986897C-C32B-CB05-671A-654F8F00535A}"/>
              </a:ext>
            </a:extLst>
          </p:cNvPr>
          <p:cNvPicPr>
            <a:picLocks noGrp="1" noChangeAspect="1"/>
          </p:cNvPicPr>
          <p:nvPr>
            <p:ph idx="1"/>
          </p:nvPr>
        </p:nvPicPr>
        <p:blipFill>
          <a:blip r:embed="rId2"/>
          <a:stretch>
            <a:fillRect/>
          </a:stretch>
        </p:blipFill>
        <p:spPr>
          <a:xfrm>
            <a:off x="2362200" y="-88428"/>
            <a:ext cx="5480050" cy="7034855"/>
          </a:xfrm>
        </p:spPr>
      </p:pic>
    </p:spTree>
    <p:extLst>
      <p:ext uri="{BB962C8B-B14F-4D97-AF65-F5344CB8AC3E}">
        <p14:creationId xmlns:p14="http://schemas.microsoft.com/office/powerpoint/2010/main" val="37712711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ingausteen.tiff                                                00029E37&#10;Cliff Disk                     BB5EA40C:">
            <a:extLst>
              <a:ext uri="{FF2B5EF4-FFF2-40B4-BE49-F238E27FC236}">
                <a16:creationId xmlns:a16="http://schemas.microsoft.com/office/drawing/2014/main" id="{80BE32E7-E78D-3ADE-6678-9103133D5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
            <a:ext cx="578485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9E77E080-6307-AA9E-81C3-F66E1028ED0C}"/>
              </a:ext>
            </a:extLst>
          </p:cNvPr>
          <p:cNvSpPr>
            <a:spLocks noGrp="1"/>
          </p:cNvSpPr>
          <p:nvPr>
            <p:ph type="title"/>
          </p:nvPr>
        </p:nvSpPr>
        <p:spPr>
          <a:xfrm>
            <a:off x="838200" y="685800"/>
            <a:ext cx="7772400" cy="1143000"/>
          </a:xfrm>
        </p:spPr>
        <p:txBody>
          <a:bodyPr>
            <a:normAutofit fontScale="90000"/>
          </a:bodyPr>
          <a:lstStyle/>
          <a:p>
            <a:r>
              <a:rPr lang="en-US" altLang="en-US" b="1" dirty="0">
                <a:solidFill>
                  <a:srgbClr val="000099"/>
                </a:solidFill>
                <a:ea typeface="ＭＳ Ｐゴシック" panose="020B0600070205080204" pitchFamily="34" charset="-128"/>
              </a:rPr>
              <a:t>Chanukah Eve Storm</a:t>
            </a:r>
            <a:br>
              <a:rPr lang="en-US" altLang="en-US" b="1" dirty="0">
                <a:solidFill>
                  <a:srgbClr val="000099"/>
                </a:solidFill>
                <a:ea typeface="ＭＳ Ｐゴシック" panose="020B0600070205080204" pitchFamily="34" charset="-128"/>
              </a:rPr>
            </a:br>
            <a:r>
              <a:rPr lang="en-US" altLang="en-US" b="1" dirty="0">
                <a:solidFill>
                  <a:srgbClr val="000099"/>
                </a:solidFill>
                <a:ea typeface="ＭＳ Ｐゴシック" panose="020B0600070205080204" pitchFamily="34" charset="-128"/>
              </a:rPr>
              <a:t>December 15, 2006</a:t>
            </a:r>
          </a:p>
        </p:txBody>
      </p:sp>
      <p:pic>
        <p:nvPicPr>
          <p:cNvPr id="58371" name="Content Placeholder 3" descr="Figure5.17.jpg">
            <a:extLst>
              <a:ext uri="{FF2B5EF4-FFF2-40B4-BE49-F238E27FC236}">
                <a16:creationId xmlns:a16="http://schemas.microsoft.com/office/drawing/2014/main" id="{358F78B1-BDF6-B85E-8565-E187B79E493C}"/>
              </a:ext>
            </a:extLst>
          </p:cNvPr>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2" y="2286000"/>
            <a:ext cx="5451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16ED5EDD-CDF0-C155-64AB-A1AC85A693A4}"/>
              </a:ext>
            </a:extLst>
          </p:cNvPr>
          <p:cNvSpPr txBox="1">
            <a:spLocks noChangeArrowheads="1"/>
          </p:cNvSpPr>
          <p:nvPr/>
        </p:nvSpPr>
        <p:spPr bwMode="auto">
          <a:xfrm>
            <a:off x="685800" y="228600"/>
            <a:ext cx="8077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pPr>
              <a:spcBef>
                <a:spcPct val="50000"/>
              </a:spcBef>
            </a:pPr>
            <a:r>
              <a:rPr lang="en-US" altLang="en-US" dirty="0"/>
              <a:t>And I have mentioned only a few of the major storms….</a:t>
            </a:r>
          </a:p>
          <a:p>
            <a:pPr>
              <a:spcBef>
                <a:spcPct val="50000"/>
              </a:spcBef>
            </a:pPr>
            <a:endParaRPr lang="en-US" altLang="en-US" dirty="0"/>
          </a:p>
        </p:txBody>
      </p:sp>
      <p:sp>
        <p:nvSpPr>
          <p:cNvPr id="44035" name="Text Box 3">
            <a:extLst>
              <a:ext uri="{FF2B5EF4-FFF2-40B4-BE49-F238E27FC236}">
                <a16:creationId xmlns:a16="http://schemas.microsoft.com/office/drawing/2014/main" id="{2F7A19BB-4804-0592-8EB8-5EDA18E76729}"/>
              </a:ext>
            </a:extLst>
          </p:cNvPr>
          <p:cNvSpPr txBox="1">
            <a:spLocks noChangeArrowheads="1"/>
          </p:cNvSpPr>
          <p:nvPr/>
        </p:nvSpPr>
        <p:spPr bwMode="auto">
          <a:xfrm>
            <a:off x="152400" y="990600"/>
            <a:ext cx="42672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sz="1300" dirty="0">
                <a:latin typeface="Lucida Grande" panose="020B0600040502020204" pitchFamily="34" charset="0"/>
              </a:rPr>
              <a:t>The January 29, 1921 Olympic Blowdown</a:t>
            </a:r>
          </a:p>
          <a:p>
            <a:r>
              <a:rPr lang="en-US" altLang="en-US" sz="1300" dirty="0">
                <a:latin typeface="Lucida Grande" panose="020B0600040502020204" pitchFamily="34" charset="0"/>
              </a:rPr>
              <a:t>The Classic Sou'wester of December 21, 1940</a:t>
            </a:r>
          </a:p>
          <a:p>
            <a:r>
              <a:rPr lang="en-US" altLang="en-US" sz="1300" dirty="0">
                <a:latin typeface="Lucida Grande" panose="020B0600040502020204" pitchFamily="34" charset="0"/>
              </a:rPr>
              <a:t>The Major Sou'wester of December 4, 1945</a:t>
            </a:r>
          </a:p>
          <a:p>
            <a:r>
              <a:rPr lang="en-US" altLang="en-US" sz="1300" dirty="0">
                <a:latin typeface="Lucida Grande" panose="020B0600040502020204" pitchFamily="34" charset="0"/>
              </a:rPr>
              <a:t>The Double Windstorms of October 26-27, 1950</a:t>
            </a:r>
          </a:p>
          <a:p>
            <a:r>
              <a:rPr lang="en-US" altLang="en-US" sz="1300" dirty="0">
                <a:latin typeface="Lucida Grande" panose="020B0600040502020204" pitchFamily="34" charset="0"/>
              </a:rPr>
              <a:t>The Double Windstorms of December 21-22, 1955</a:t>
            </a:r>
          </a:p>
          <a:p>
            <a:r>
              <a:rPr lang="en-US" altLang="en-US" sz="1300" dirty="0">
                <a:latin typeface="Lucida Grande" panose="020B0600040502020204" pitchFamily="34" charset="0"/>
              </a:rPr>
              <a:t>The Spring Gale of April 14, 1957</a:t>
            </a:r>
          </a:p>
          <a:p>
            <a:r>
              <a:rPr lang="en-US" altLang="en-US" sz="1300" dirty="0">
                <a:latin typeface="Lucida Grande" panose="020B0600040502020204" pitchFamily="34" charset="0"/>
              </a:rPr>
              <a:t>The Columbus Day "Big Blow" of 1962</a:t>
            </a:r>
          </a:p>
          <a:p>
            <a:r>
              <a:rPr lang="en-US" altLang="en-US" sz="1300" dirty="0">
                <a:latin typeface="Lucida Grande" panose="020B0600040502020204" pitchFamily="34" charset="0"/>
              </a:rPr>
              <a:t>The Big Sou'wester of March 26, 1971</a:t>
            </a:r>
          </a:p>
          <a:p>
            <a:r>
              <a:rPr lang="en-US" altLang="en-US" sz="1300" dirty="0">
                <a:latin typeface="Lucida Grande" panose="020B0600040502020204" pitchFamily="34" charset="0"/>
              </a:rPr>
              <a:t>The Double Windstorms of November 13-15, 1981</a:t>
            </a:r>
          </a:p>
          <a:p>
            <a:r>
              <a:rPr lang="en-US" altLang="en-US" sz="1300" dirty="0">
                <a:latin typeface="Lucida Grande" panose="020B0600040502020204" pitchFamily="34" charset="0"/>
              </a:rPr>
              <a:t>The Strong Gale of December 21, 1982</a:t>
            </a:r>
          </a:p>
          <a:p>
            <a:r>
              <a:rPr lang="en-US" altLang="en-US" sz="1300" dirty="0">
                <a:latin typeface="Lucida Grande" panose="020B0600040502020204" pitchFamily="34" charset="0"/>
              </a:rPr>
              <a:t>The Surprise Gale of March 16, 1984</a:t>
            </a:r>
          </a:p>
          <a:p>
            <a:r>
              <a:rPr lang="en-US" altLang="en-US" sz="1300" dirty="0">
                <a:latin typeface="Lucida Grande" panose="020B0600040502020204" pitchFamily="34" charset="0"/>
              </a:rPr>
              <a:t>The Major Windstorm of December 12, 1995</a:t>
            </a:r>
          </a:p>
          <a:p>
            <a:r>
              <a:rPr lang="en-US" altLang="en-US" sz="1300" dirty="0">
                <a:latin typeface="Lucida Grande" panose="020B0600040502020204" pitchFamily="34" charset="0"/>
              </a:rPr>
              <a:t>The New Year's Day Storm of January 1, 1997</a:t>
            </a:r>
          </a:p>
          <a:p>
            <a:r>
              <a:rPr lang="en-US" altLang="en-US" sz="1300" dirty="0">
                <a:latin typeface="Lucida Grande" panose="020B0600040502020204" pitchFamily="34" charset="0"/>
              </a:rPr>
              <a:t>The Windstorm of January 16, 2000</a:t>
            </a:r>
          </a:p>
          <a:p>
            <a:r>
              <a:rPr lang="en-US" altLang="en-US" sz="1300" dirty="0">
                <a:latin typeface="Lucida Grande" panose="020B0600040502020204" pitchFamily="34" charset="0"/>
              </a:rPr>
              <a:t>The Storms of December 14-16, 2002</a:t>
            </a:r>
          </a:p>
          <a:p>
            <a:r>
              <a:rPr lang="en-US" altLang="en-US" sz="1300" dirty="0">
                <a:latin typeface="Lucida Grande" panose="020B0600040502020204" pitchFamily="34" charset="0"/>
              </a:rPr>
              <a:t>Kitsap Blowdown of February 13, 1979:</a:t>
            </a:r>
          </a:p>
          <a:p>
            <a:r>
              <a:rPr lang="en-US" altLang="en-US" sz="1300" dirty="0">
                <a:latin typeface="Lucida Grande" panose="020B0600040502020204" pitchFamily="34" charset="0"/>
              </a:rPr>
              <a:t>The Thanksgiving Day Storm of 1983</a:t>
            </a:r>
          </a:p>
          <a:p>
            <a:r>
              <a:rPr lang="en-US" altLang="en-US" sz="1300" dirty="0">
                <a:latin typeface="Lucida Grande" panose="020B0600040502020204" pitchFamily="34" charset="0"/>
              </a:rPr>
              <a:t>The Gale of January 16-17, 1986</a:t>
            </a:r>
          </a:p>
          <a:p>
            <a:r>
              <a:rPr lang="en-US" altLang="en-US" sz="1300" dirty="0">
                <a:latin typeface="Lucida Grande" panose="020B0600040502020204" pitchFamily="34" charset="0"/>
              </a:rPr>
              <a:t>The Devastating Inaugural Day Storm of January 20, 1993</a:t>
            </a:r>
          </a:p>
          <a:p>
            <a:r>
              <a:rPr lang="en-US" altLang="en-US" sz="1300" dirty="0">
                <a:latin typeface="Lucida Grande" panose="020B0600040502020204" pitchFamily="34" charset="0"/>
              </a:rPr>
              <a:t>The Underachieving Cyclone of January 18, 1996</a:t>
            </a:r>
          </a:p>
          <a:p>
            <a:r>
              <a:rPr lang="en-US" altLang="en-US" sz="1300" dirty="0">
                <a:latin typeface="Lucida Grande" panose="020B0600040502020204" pitchFamily="34" charset="0"/>
              </a:rPr>
              <a:t>The Major Windstorm of March 2-3, 1999</a:t>
            </a:r>
          </a:p>
          <a:p>
            <a:endParaRPr lang="en-US" altLang="en-US" sz="1300" dirty="0">
              <a:solidFill>
                <a:srgbClr val="000000"/>
              </a:solidFill>
              <a:latin typeface="Lucida Grande" panose="020B0600040502020204" pitchFamily="34" charset="0"/>
            </a:endParaRPr>
          </a:p>
        </p:txBody>
      </p:sp>
      <p:sp>
        <p:nvSpPr>
          <p:cNvPr id="44036" name="Text Box 5">
            <a:extLst>
              <a:ext uri="{FF2B5EF4-FFF2-40B4-BE49-F238E27FC236}">
                <a16:creationId xmlns:a16="http://schemas.microsoft.com/office/drawing/2014/main" id="{875AFB0F-3504-76F2-DC50-0E0A00B19F22}"/>
              </a:ext>
            </a:extLst>
          </p:cNvPr>
          <p:cNvSpPr txBox="1">
            <a:spLocks noChangeArrowheads="1"/>
          </p:cNvSpPr>
          <p:nvPr/>
        </p:nvSpPr>
        <p:spPr bwMode="auto">
          <a:xfrm>
            <a:off x="4419600" y="1219200"/>
            <a:ext cx="4572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a:defRPr sz="2400">
                <a:solidFill>
                  <a:schemeClr val="tx1"/>
                </a:solidFill>
                <a:latin typeface="Times"/>
                <a:ea typeface="ＭＳ Ｐゴシック" panose="020B0600070205080204" pitchFamily="34" charset="-128"/>
              </a:defRPr>
            </a:lvl3pPr>
            <a:lvl4pPr>
              <a:defRPr sz="2400">
                <a:solidFill>
                  <a:schemeClr val="tx1"/>
                </a:solidFill>
                <a:latin typeface="Times"/>
                <a:ea typeface="ＭＳ Ｐゴシック" panose="020B0600070205080204" pitchFamily="34" charset="-128"/>
              </a:defRPr>
            </a:lvl4pPr>
            <a:lvl5pPr>
              <a:defRPr sz="2400">
                <a:solidFill>
                  <a:schemeClr val="tx1"/>
                </a:solidFill>
                <a:latin typeface="Times"/>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sz="1300" dirty="0">
                <a:latin typeface="Lucida Grande" panose="020B0600040502020204" pitchFamily="34" charset="0"/>
              </a:rPr>
              <a:t>The Storm King of January 9, 1880</a:t>
            </a:r>
          </a:p>
          <a:p>
            <a:r>
              <a:rPr lang="en-US" altLang="en-US" sz="1300" dirty="0">
                <a:latin typeface="Lucida Grande" panose="020B0600040502020204" pitchFamily="34" charset="0"/>
              </a:rPr>
              <a:t>The Springtime Gale of March 27, 1963</a:t>
            </a:r>
          </a:p>
          <a:p>
            <a:r>
              <a:rPr lang="en-US" altLang="en-US" sz="1300" dirty="0">
                <a:latin typeface="Lucida Grande" panose="020B0600040502020204" pitchFamily="34" charset="0"/>
              </a:rPr>
              <a:t>The Gale of February 5, 1965: Storm King Redux</a:t>
            </a:r>
          </a:p>
          <a:p>
            <a:r>
              <a:rPr lang="en-US" altLang="en-US" sz="1300" dirty="0">
                <a:latin typeface="Lucida Grande" panose="020B0600040502020204" pitchFamily="34" charset="0"/>
              </a:rPr>
              <a:t>The October 2, 1967 Storm King "Jr."</a:t>
            </a:r>
          </a:p>
          <a:p>
            <a:r>
              <a:rPr lang="en-US" altLang="en-US" sz="1300" dirty="0">
                <a:latin typeface="Lucida Grande" panose="020B0600040502020204" pitchFamily="34" charset="0"/>
              </a:rPr>
              <a:t>The Sudden Windstorm of March 1, 1974</a:t>
            </a:r>
          </a:p>
          <a:p>
            <a:r>
              <a:rPr lang="en-US" altLang="en-US" sz="1300" dirty="0">
                <a:latin typeface="Lucida Grande" panose="020B0600040502020204" pitchFamily="34" charset="0"/>
              </a:rPr>
              <a:t>The Intense Cyclone of November 9-10, 1975</a:t>
            </a:r>
          </a:p>
          <a:p>
            <a:r>
              <a:rPr lang="en-US" altLang="en-US" sz="1300" dirty="0">
                <a:latin typeface="Lucida Grande" panose="020B0600040502020204" pitchFamily="34" charset="0"/>
              </a:rPr>
              <a:t>The Sudden Blast of January 10-11, 1988</a:t>
            </a:r>
          </a:p>
          <a:p>
            <a:r>
              <a:rPr lang="en-US" altLang="en-US" sz="1300" dirty="0">
                <a:latin typeface="Lucida Grande" panose="020B0600040502020204" pitchFamily="34" charset="0"/>
              </a:rPr>
              <a:t>The November 15, 1994 South Valley Windstorm</a:t>
            </a:r>
          </a:p>
          <a:p>
            <a:r>
              <a:rPr lang="en-US" altLang="en-US" sz="1300" dirty="0">
                <a:latin typeface="Lucida Grande" panose="020B0600040502020204" pitchFamily="34" charset="0"/>
              </a:rPr>
              <a:t>The February 7, 2002 South Valley Surprise</a:t>
            </a:r>
          </a:p>
          <a:p>
            <a:r>
              <a:rPr lang="en-US" altLang="en-US" sz="1300" dirty="0">
                <a:latin typeface="Lucida Grande" panose="020B0600040502020204" pitchFamily="34" charset="0"/>
              </a:rPr>
              <a:t>The December 16, 2002 South Valley Storm</a:t>
            </a:r>
          </a:p>
          <a:p>
            <a:r>
              <a:rPr lang="en-US" altLang="en-US" sz="1300" dirty="0">
                <a:latin typeface="Lucida Grande" panose="020B0600040502020204" pitchFamily="34" charset="0"/>
              </a:rPr>
              <a:t>The January 1, 2004 Cyclone: Snowstorm and Blizzard Storms</a:t>
            </a:r>
          </a:p>
          <a:p>
            <a:r>
              <a:rPr lang="en-US" altLang="en-US" sz="1300" dirty="0">
                <a:latin typeface="Lucida Grande" panose="020B0600040502020204" pitchFamily="34" charset="0"/>
              </a:rPr>
              <a:t>The Major Windstorm of October 21, 1934</a:t>
            </a:r>
          </a:p>
          <a:p>
            <a:r>
              <a:rPr lang="en-US" altLang="en-US" sz="1300" dirty="0">
                <a:latin typeface="Lucida Grande" panose="020B0600040502020204" pitchFamily="34" charset="0"/>
              </a:rPr>
              <a:t>The Intense Spring Gale of April 23, 1943</a:t>
            </a:r>
          </a:p>
          <a:p>
            <a:r>
              <a:rPr lang="en-US" altLang="en-US" sz="1300" dirty="0">
                <a:latin typeface="Lucida Grande" panose="020B0600040502020204" pitchFamily="34" charset="0"/>
              </a:rPr>
              <a:t>The Strong Storm of January 15, 1951</a:t>
            </a:r>
          </a:p>
          <a:p>
            <a:r>
              <a:rPr lang="en-US" altLang="en-US" sz="1300" dirty="0">
                <a:latin typeface="Lucida Grande" panose="020B0600040502020204" pitchFamily="34" charset="0"/>
              </a:rPr>
              <a:t>The Major Windstorm of December 4, 1951</a:t>
            </a:r>
          </a:p>
          <a:p>
            <a:r>
              <a:rPr lang="en-US" altLang="en-US" sz="1300" dirty="0">
                <a:latin typeface="Lucida Grande" panose="020B0600040502020204" pitchFamily="34" charset="0"/>
              </a:rPr>
              <a:t>The Intense Cyclone of November 3, 1958</a:t>
            </a:r>
          </a:p>
          <a:p>
            <a:r>
              <a:rPr lang="en-US" altLang="en-US" sz="1300" dirty="0">
                <a:latin typeface="Lucida Grande" panose="020B0600040502020204" pitchFamily="34" charset="0"/>
              </a:rPr>
              <a:t>The Windstorm of December 20, 1961</a:t>
            </a:r>
          </a:p>
          <a:p>
            <a:r>
              <a:rPr lang="en-US" altLang="en-US" sz="1300" dirty="0">
                <a:latin typeface="Lucida Grande" panose="020B0600040502020204" pitchFamily="34" charset="0"/>
              </a:rPr>
              <a:t>The Mid-Spring Gale of April 27, 1962</a:t>
            </a:r>
          </a:p>
          <a:p>
            <a:r>
              <a:rPr lang="en-US" altLang="en-US" sz="1300" dirty="0">
                <a:latin typeface="Lucida Grande" panose="020B0600040502020204" pitchFamily="34" charset="0"/>
              </a:rPr>
              <a:t>The Powerful Windstorm of January 19, 1964</a:t>
            </a:r>
          </a:p>
          <a:p>
            <a:r>
              <a:rPr lang="en-US" altLang="en-US" sz="1300" dirty="0">
                <a:latin typeface="Lucida Grande" panose="020B0600040502020204" pitchFamily="34" charset="0"/>
              </a:rPr>
              <a:t>On the Track of '58: The Windstorm of December 15, 1977</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69F8DFB9-115C-704C-B2E6-BAFD78BAAE56}"/>
              </a:ext>
            </a:extLst>
          </p:cNvPr>
          <p:cNvSpPr>
            <a:spLocks noGrp="1"/>
          </p:cNvSpPr>
          <p:nvPr>
            <p:ph type="title"/>
          </p:nvPr>
        </p:nvSpPr>
        <p:spPr>
          <a:xfrm>
            <a:off x="533682" y="457200"/>
            <a:ext cx="8001000" cy="685800"/>
          </a:xfrm>
        </p:spPr>
        <p:txBody>
          <a:bodyPr>
            <a:noAutofit/>
          </a:bodyPr>
          <a:lstStyle/>
          <a:p>
            <a:r>
              <a:rPr lang="en-US" altLang="en-US" sz="3600" b="1" dirty="0">
                <a:solidFill>
                  <a:srgbClr val="264D99"/>
                </a:solidFill>
                <a:ea typeface="ＭＳ Ｐゴシック" panose="020B0600070205080204" pitchFamily="34" charset="-128"/>
              </a:rPr>
              <a:t>The perfect path for major NW cyclones to give powerful winds over western WA</a:t>
            </a:r>
          </a:p>
        </p:txBody>
      </p:sp>
      <p:sp>
        <p:nvSpPr>
          <p:cNvPr id="47107" name="Content Placeholder 2">
            <a:extLst>
              <a:ext uri="{FF2B5EF4-FFF2-40B4-BE49-F238E27FC236}">
                <a16:creationId xmlns:a16="http://schemas.microsoft.com/office/drawing/2014/main" id="{7F927D7D-EBCF-8894-E87D-277811988847}"/>
              </a:ext>
            </a:extLst>
          </p:cNvPr>
          <p:cNvSpPr>
            <a:spLocks noGrp="1"/>
          </p:cNvSpPr>
          <p:nvPr>
            <p:ph idx="1"/>
          </p:nvPr>
        </p:nvSpPr>
        <p:spPr>
          <a:xfrm>
            <a:off x="533682" y="2286000"/>
            <a:ext cx="3758293" cy="3886200"/>
          </a:xfrm>
        </p:spPr>
        <p:txBody>
          <a:bodyPr/>
          <a:lstStyle/>
          <a:p>
            <a:r>
              <a:rPr lang="en-US" altLang="en-US" sz="3200" b="1" dirty="0">
                <a:solidFill>
                  <a:srgbClr val="264D99"/>
                </a:solidFill>
                <a:ea typeface="ＭＳ Ｐゴシック" panose="020B0600070205080204" pitchFamily="34" charset="-128"/>
              </a:rPr>
              <a:t>Southwest to northeast path</a:t>
            </a:r>
          </a:p>
          <a:p>
            <a:r>
              <a:rPr lang="en-US" altLang="en-US" sz="3200" b="1" dirty="0">
                <a:solidFill>
                  <a:srgbClr val="264D99"/>
                </a:solidFill>
                <a:ea typeface="ＭＳ Ｐゴシック" panose="020B0600070205080204" pitchFamily="34" charset="-128"/>
              </a:rPr>
              <a:t>Crossing the coast just north of Washington</a:t>
            </a:r>
          </a:p>
          <a:p>
            <a:endParaRPr lang="en-US" altLang="en-US" dirty="0">
              <a:ea typeface="ＭＳ Ｐゴシック" panose="020B0600070205080204" pitchFamily="34" charset="-128"/>
            </a:endParaRPr>
          </a:p>
        </p:txBody>
      </p:sp>
      <p:pic>
        <p:nvPicPr>
          <p:cNvPr id="47108" name="Picture 3">
            <a:extLst>
              <a:ext uri="{FF2B5EF4-FFF2-40B4-BE49-F238E27FC236}">
                <a16:creationId xmlns:a16="http://schemas.microsoft.com/office/drawing/2014/main" id="{E6C6B52E-D0E5-2844-F33A-1C4690D81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000"/>
          <a:stretch>
            <a:fillRect/>
          </a:stretch>
        </p:blipFill>
        <p:spPr bwMode="auto">
          <a:xfrm>
            <a:off x="4844143" y="1371600"/>
            <a:ext cx="3638550"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9751-78A8-61EC-5E30-4FB8BD24D92D}"/>
              </a:ext>
            </a:extLst>
          </p:cNvPr>
          <p:cNvSpPr>
            <a:spLocks noGrp="1"/>
          </p:cNvSpPr>
          <p:nvPr>
            <p:ph type="title"/>
          </p:nvPr>
        </p:nvSpPr>
        <p:spPr>
          <a:xfrm>
            <a:off x="522515" y="762000"/>
            <a:ext cx="3962400" cy="4572000"/>
          </a:xfrm>
        </p:spPr>
        <p:txBody>
          <a:bodyPr/>
          <a:lstStyle/>
          <a:p>
            <a:r>
              <a:rPr lang="en-US" dirty="0">
                <a:solidFill>
                  <a:schemeClr val="bg1"/>
                </a:solidFill>
              </a:rPr>
              <a:t>Why is this a perfect location/path of the low center for big winds in western Washington?</a:t>
            </a:r>
          </a:p>
        </p:txBody>
      </p:sp>
      <p:pic>
        <p:nvPicPr>
          <p:cNvPr id="5" name="Content Placeholder 4" descr="Map&#10;&#10;Description automatically generated">
            <a:extLst>
              <a:ext uri="{FF2B5EF4-FFF2-40B4-BE49-F238E27FC236}">
                <a16:creationId xmlns:a16="http://schemas.microsoft.com/office/drawing/2014/main" id="{7E10F169-AF4D-69BA-FB69-9934E6A31EB3}"/>
              </a:ext>
            </a:extLst>
          </p:cNvPr>
          <p:cNvPicPr>
            <a:picLocks noGrp="1" noChangeAspect="1"/>
          </p:cNvPicPr>
          <p:nvPr>
            <p:ph idx="1"/>
          </p:nvPr>
        </p:nvPicPr>
        <p:blipFill>
          <a:blip r:embed="rId2"/>
          <a:stretch>
            <a:fillRect/>
          </a:stretch>
        </p:blipFill>
        <p:spPr>
          <a:xfrm>
            <a:off x="1547778" y="365061"/>
            <a:ext cx="6048444" cy="5365878"/>
          </a:xfrm>
        </p:spPr>
      </p:pic>
      <p:sp>
        <p:nvSpPr>
          <p:cNvPr id="3" name="TextBox 2">
            <a:extLst>
              <a:ext uri="{FF2B5EF4-FFF2-40B4-BE49-F238E27FC236}">
                <a16:creationId xmlns:a16="http://schemas.microsoft.com/office/drawing/2014/main" id="{216F6549-E14E-39F0-9F2C-8132DECAEEBB}"/>
              </a:ext>
            </a:extLst>
          </p:cNvPr>
          <p:cNvSpPr txBox="1"/>
          <p:nvPr/>
        </p:nvSpPr>
        <p:spPr>
          <a:xfrm>
            <a:off x="1828800" y="5865167"/>
            <a:ext cx="6308586" cy="461665"/>
          </a:xfrm>
          <a:prstGeom prst="rect">
            <a:avLst/>
          </a:prstGeom>
          <a:noFill/>
        </p:spPr>
        <p:txBody>
          <a:bodyPr wrap="none" rtlCol="0">
            <a:spAutoFit/>
          </a:bodyPr>
          <a:lstStyle/>
          <a:p>
            <a:r>
              <a:rPr lang="en-US" sz="2400" b="1" dirty="0"/>
              <a:t>The Ideal Path for Western WA Strong Winds</a:t>
            </a:r>
          </a:p>
        </p:txBody>
      </p:sp>
    </p:spTree>
    <p:extLst>
      <p:ext uri="{BB962C8B-B14F-4D97-AF65-F5344CB8AC3E}">
        <p14:creationId xmlns:p14="http://schemas.microsoft.com/office/powerpoint/2010/main" val="1708970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lp.18.0000.gif">
            <a:extLst>
              <a:ext uri="{FF2B5EF4-FFF2-40B4-BE49-F238E27FC236}">
                <a16:creationId xmlns:a16="http://schemas.microsoft.com/office/drawing/2014/main" id="{DABD0FF7-4780-6449-60FD-CC88E3B0F18D}"/>
              </a:ext>
            </a:extLst>
          </p:cNvPr>
          <p:cNvPicPr>
            <a:picLocks noChangeAspect="1"/>
          </p:cNvPicPr>
          <p:nvPr/>
        </p:nvPicPr>
        <p:blipFill>
          <a:blip r:embed="rId3">
            <a:lum contrast="44000"/>
            <a:grayscl/>
            <a:biLevel thresh="50000"/>
            <a:extLst>
              <a:ext uri="{28A0092B-C50C-407E-A947-70E740481C1C}">
                <a14:useLocalDpi xmlns:a14="http://schemas.microsoft.com/office/drawing/2010/main" val="0"/>
              </a:ext>
            </a:extLst>
          </a:blip>
          <a:srcRect l="7201" t="12601" r="4800" b="10800"/>
          <a:stretch>
            <a:fillRect/>
          </a:stretch>
        </p:blipFill>
        <p:spPr bwMode="auto">
          <a:xfrm>
            <a:off x="990600" y="1066800"/>
            <a:ext cx="7239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2">
            <a:extLst>
              <a:ext uri="{FF2B5EF4-FFF2-40B4-BE49-F238E27FC236}">
                <a16:creationId xmlns:a16="http://schemas.microsoft.com/office/drawing/2014/main" id="{61AFE2A8-2D4C-643F-82FE-2EDBC2334F8B}"/>
              </a:ext>
            </a:extLst>
          </p:cNvPr>
          <p:cNvSpPr txBox="1">
            <a:spLocks noChangeArrowheads="1"/>
          </p:cNvSpPr>
          <p:nvPr/>
        </p:nvSpPr>
        <p:spPr bwMode="auto">
          <a:xfrm>
            <a:off x="533400" y="457200"/>
            <a:ext cx="8389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dirty="0">
                <a:solidFill>
                  <a:srgbClr val="FFFFFF"/>
                </a:solidFill>
                <a:latin typeface="Calibri" panose="020F0502020204030204" pitchFamily="34" charset="0"/>
              </a:rPr>
              <a:t>Chanukah Eve Storm:  18-h forecast for 10 PM December 14, 2006</a:t>
            </a:r>
          </a:p>
        </p:txBody>
      </p:sp>
      <p:sp>
        <p:nvSpPr>
          <p:cNvPr id="27651" name="TextBox 3">
            <a:extLst>
              <a:ext uri="{FF2B5EF4-FFF2-40B4-BE49-F238E27FC236}">
                <a16:creationId xmlns:a16="http://schemas.microsoft.com/office/drawing/2014/main" id="{69C2A45C-F214-99CC-BEB9-DFE5FA8C4FD1}"/>
              </a:ext>
            </a:extLst>
          </p:cNvPr>
          <p:cNvSpPr txBox="1">
            <a:spLocks noChangeArrowheads="1"/>
          </p:cNvSpPr>
          <p:nvPr/>
        </p:nvSpPr>
        <p:spPr bwMode="auto">
          <a:xfrm>
            <a:off x="2814638" y="2438400"/>
            <a:ext cx="312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r>
              <a:rPr lang="en-US" altLang="en-US" b="1" dirty="0">
                <a:solidFill>
                  <a:srgbClr val="FF0000"/>
                </a:solidFill>
                <a:latin typeface="Calibri" panose="020F0502020204030204" pitchFamily="34" charset="0"/>
              </a:rPr>
              <a:t>L</a:t>
            </a:r>
          </a:p>
        </p:txBody>
      </p:sp>
      <p:sp>
        <p:nvSpPr>
          <p:cNvPr id="2" name="TextBox 1">
            <a:extLst>
              <a:ext uri="{FF2B5EF4-FFF2-40B4-BE49-F238E27FC236}">
                <a16:creationId xmlns:a16="http://schemas.microsoft.com/office/drawing/2014/main" id="{D02B6146-8108-1BA2-17C6-FD1B2C6733E7}"/>
              </a:ext>
            </a:extLst>
          </p:cNvPr>
          <p:cNvSpPr txBox="1"/>
          <p:nvPr/>
        </p:nvSpPr>
        <p:spPr>
          <a:xfrm>
            <a:off x="827958" y="326978"/>
            <a:ext cx="7869142" cy="369332"/>
          </a:xfrm>
          <a:prstGeom prst="rect">
            <a:avLst/>
          </a:prstGeom>
          <a:noFill/>
        </p:spPr>
        <p:txBody>
          <a:bodyPr wrap="none" rtlCol="0">
            <a:spAutoFit/>
          </a:bodyPr>
          <a:lstStyle/>
          <a:p>
            <a:r>
              <a:rPr lang="en-US" b="1" dirty="0"/>
              <a:t>That path creates a strong north-south pressure difference over the region</a:t>
            </a:r>
          </a:p>
        </p:txBody>
      </p:sp>
    </p:spTree>
    <p:extLst>
      <p:ext uri="{BB962C8B-B14F-4D97-AF65-F5344CB8AC3E}">
        <p14:creationId xmlns:p14="http://schemas.microsoft.com/office/powerpoint/2010/main" val="987032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71906546-04B7-E0CC-3C3D-A00D350DA795}"/>
              </a:ext>
            </a:extLst>
          </p:cNvPr>
          <p:cNvSpPr>
            <a:spLocks noGrp="1" noChangeArrowheads="1"/>
          </p:cNvSpPr>
          <p:nvPr>
            <p:ph type="ctrTitle"/>
          </p:nvPr>
        </p:nvSpPr>
        <p:spPr>
          <a:xfrm>
            <a:off x="152400" y="228600"/>
            <a:ext cx="3352800" cy="2286000"/>
          </a:xfrm>
        </p:spPr>
        <p:txBody>
          <a:bodyPr/>
          <a:lstStyle/>
          <a:p>
            <a:pPr eaLnBrk="1" hangingPunct="1"/>
            <a:r>
              <a:rPr lang="en-US" altLang="en-US" b="1" dirty="0">
                <a:ea typeface="ＭＳ Ｐゴシック" panose="020B0600070205080204" pitchFamily="34" charset="-128"/>
              </a:rPr>
              <a:t>Big Trees: Our Force Multiplier</a:t>
            </a:r>
          </a:p>
        </p:txBody>
      </p:sp>
      <p:pic>
        <p:nvPicPr>
          <p:cNvPr id="20482" name="Picture 4">
            <a:extLst>
              <a:ext uri="{FF2B5EF4-FFF2-40B4-BE49-F238E27FC236}">
                <a16:creationId xmlns:a16="http://schemas.microsoft.com/office/drawing/2014/main" id="{9537563D-F7BE-C9FA-8006-C30ACD4A6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914400"/>
            <a:ext cx="441007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a:extLst>
              <a:ext uri="{FF2B5EF4-FFF2-40B4-BE49-F238E27FC236}">
                <a16:creationId xmlns:a16="http://schemas.microsoft.com/office/drawing/2014/main" id="{9BAFB677-AD99-FC84-D6A3-D8C386D62F5E}"/>
              </a:ext>
            </a:extLst>
          </p:cNvPr>
          <p:cNvSpPr txBox="1">
            <a:spLocks noChangeArrowheads="1"/>
          </p:cNvSpPr>
          <p:nvPr/>
        </p:nvSpPr>
        <p:spPr bwMode="auto">
          <a:xfrm>
            <a:off x="228600" y="2667000"/>
            <a:ext cx="3352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ea typeface="ＭＳ Ｐゴシック" panose="020B0600070205080204" pitchFamily="34" charset="-128"/>
              </a:defRPr>
            </a:lvl1pPr>
            <a:lvl2pPr marL="37931725" indent="-37474525">
              <a:defRPr sz="2400">
                <a:solidFill>
                  <a:schemeClr val="tx1"/>
                </a:solidFill>
                <a:latin typeface="Times"/>
                <a:ea typeface="ＭＳ Ｐゴシック" panose="020B0600070205080204" pitchFamily="34" charset="-128"/>
              </a:defRPr>
            </a:lvl2pPr>
            <a:lvl3pPr marL="1143000" indent="-228600">
              <a:defRPr sz="2400">
                <a:solidFill>
                  <a:schemeClr val="tx1"/>
                </a:solidFill>
                <a:latin typeface="Times"/>
                <a:ea typeface="ＭＳ Ｐゴシック" panose="020B0600070205080204" pitchFamily="34" charset="-128"/>
              </a:defRPr>
            </a:lvl3pPr>
            <a:lvl4pPr marL="1600200" indent="-228600">
              <a:defRPr sz="2400">
                <a:solidFill>
                  <a:schemeClr val="tx1"/>
                </a:solidFill>
                <a:latin typeface="Times"/>
                <a:ea typeface="ＭＳ Ｐゴシック" panose="020B0600070205080204" pitchFamily="34" charset="-128"/>
              </a:defRPr>
            </a:lvl4pPr>
            <a:lvl5pPr marL="2057400" indent="-228600">
              <a:defRPr sz="2400">
                <a:solidFill>
                  <a:schemeClr val="tx1"/>
                </a:solidFill>
                <a:latin typeface="Times"/>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a:ea typeface="ＭＳ Ｐゴシック" panose="020B0600070205080204" pitchFamily="34" charset="-128"/>
              </a:defRPr>
            </a:lvl9pPr>
          </a:lstStyle>
          <a:p>
            <a:endParaRPr lang="en-US" altLang="en-US" sz="2800" dirty="0"/>
          </a:p>
          <a:p>
            <a:r>
              <a:rPr lang="en-US" altLang="en-US" sz="2800" dirty="0"/>
              <a:t>Easter Sunday, April 97</a:t>
            </a:r>
          </a:p>
        </p:txBody>
      </p:sp>
    </p:spTree>
    <p:extLst>
      <p:ext uri="{BB962C8B-B14F-4D97-AF65-F5344CB8AC3E}">
        <p14:creationId xmlns:p14="http://schemas.microsoft.com/office/powerpoint/2010/main" val="23531664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4EB47BC7-1A92-5E7E-7973-393E3ACAFD1E}"/>
              </a:ext>
            </a:extLst>
          </p:cNvPr>
          <p:cNvSpPr>
            <a:spLocks noGrp="1"/>
          </p:cNvSpPr>
          <p:nvPr>
            <p:ph type="title"/>
          </p:nvPr>
        </p:nvSpPr>
        <p:spPr/>
        <p:txBody>
          <a:bodyPr/>
          <a:lstStyle/>
          <a:p>
            <a:pPr eaLnBrk="1" hangingPunct="1"/>
            <a:r>
              <a:rPr lang="en-US" altLang="en-US" b="1" dirty="0">
                <a:solidFill>
                  <a:srgbClr val="0070C0"/>
                </a:solidFill>
                <a:ea typeface="ＭＳ Ｐゴシック" panose="020B0600070205080204" pitchFamily="34" charset="-128"/>
              </a:rPr>
              <a:t>Hurricanes have this to work with….</a:t>
            </a:r>
          </a:p>
        </p:txBody>
      </p:sp>
      <p:pic>
        <p:nvPicPr>
          <p:cNvPr id="21506" name="Content Placeholder 3" descr="palm-tree-on-beach.jpg">
            <a:extLst>
              <a:ext uri="{FF2B5EF4-FFF2-40B4-BE49-F238E27FC236}">
                <a16:creationId xmlns:a16="http://schemas.microsoft.com/office/drawing/2014/main" id="{E7515128-A619-33A6-C384-D11C62E46E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2514600"/>
            <a:ext cx="4746027" cy="3555206"/>
          </a:xfrm>
        </p:spPr>
      </p:pic>
    </p:spTree>
    <p:extLst>
      <p:ext uri="{BB962C8B-B14F-4D97-AF65-F5344CB8AC3E}">
        <p14:creationId xmlns:p14="http://schemas.microsoft.com/office/powerpoint/2010/main" val="18093363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75BCDA90-7AE5-BA45-B93D-DC3045554106}"/>
              </a:ext>
            </a:extLst>
          </p:cNvPr>
          <p:cNvSpPr>
            <a:spLocks noGrp="1"/>
          </p:cNvSpPr>
          <p:nvPr>
            <p:ph type="title"/>
          </p:nvPr>
        </p:nvSpPr>
        <p:spPr/>
        <p:txBody>
          <a:bodyPr/>
          <a:lstStyle/>
          <a:p>
            <a:r>
              <a:rPr lang="en-US" altLang="en-US" dirty="0">
                <a:ea typeface="ＭＳ Ｐゴシック" panose="020B0600070205080204" pitchFamily="34" charset="-128"/>
              </a:rPr>
              <a:t>Main Season:  Nov-Feb</a:t>
            </a:r>
          </a:p>
        </p:txBody>
      </p:sp>
      <p:pic>
        <p:nvPicPr>
          <p:cNvPr id="47107" name="Content Placeholder 3" descr="i1520-0493-138-7-2499-f06.gif">
            <a:extLst>
              <a:ext uri="{FF2B5EF4-FFF2-40B4-BE49-F238E27FC236}">
                <a16:creationId xmlns:a16="http://schemas.microsoft.com/office/drawing/2014/main" id="{ABB9FF7E-F061-8BB7-16D7-9F7FF555B2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20" b="-6320"/>
          <a:stretch>
            <a:fillRect/>
          </a:stretch>
        </p:blip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848F1777-E528-C1C1-376B-181C9A5C385B}"/>
              </a:ext>
            </a:extLst>
          </p:cNvPr>
          <p:cNvSpPr>
            <a:spLocks noGrp="1"/>
          </p:cNvSpPr>
          <p:nvPr>
            <p:ph type="title"/>
          </p:nvPr>
        </p:nvSpPr>
        <p:spPr>
          <a:xfrm>
            <a:off x="685800" y="1219200"/>
            <a:ext cx="7772400" cy="1143000"/>
          </a:xfrm>
        </p:spPr>
        <p:txBody>
          <a:bodyPr>
            <a:normAutofit fontScale="90000"/>
          </a:bodyPr>
          <a:lstStyle/>
          <a:p>
            <a:r>
              <a:rPr lang="en-US" altLang="en-US" sz="4000" b="1" dirty="0">
                <a:solidFill>
                  <a:srgbClr val="000099"/>
                </a:solidFill>
                <a:ea typeface="ＭＳ Ｐゴシック" panose="020B0600070205080204" pitchFamily="34" charset="-128"/>
              </a:rPr>
              <a:t>Major Progress:</a:t>
            </a:r>
            <a:br>
              <a:rPr lang="en-US" altLang="en-US" sz="4000" dirty="0">
                <a:solidFill>
                  <a:srgbClr val="000099"/>
                </a:solidFill>
                <a:ea typeface="ＭＳ Ｐゴシック" panose="020B0600070205080204" pitchFamily="34" charset="-128"/>
              </a:rPr>
            </a:br>
            <a:r>
              <a:rPr lang="en-US" altLang="en-US" sz="4000" dirty="0">
                <a:ea typeface="ＭＳ Ｐゴシック" panose="020B0600070205080204" pitchFamily="34" charset="-128"/>
              </a:rPr>
              <a:t>Since the early 1990s meteorologists have successfully predicted nearly every major Pacific windstorm the day before…and many several days before.</a:t>
            </a:r>
          </a:p>
        </p:txBody>
      </p:sp>
      <p:pic>
        <p:nvPicPr>
          <p:cNvPr id="82947" name="Picture 3" descr="seattletimes.tiff                                              00029E37&#10;Cliff Disk                     BB5EA40C:">
            <a:extLst>
              <a:ext uri="{FF2B5EF4-FFF2-40B4-BE49-F238E27FC236}">
                <a16:creationId xmlns:a16="http://schemas.microsoft.com/office/drawing/2014/main" id="{738E50EF-357F-86DD-CDFA-E47F21D6A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81400"/>
            <a:ext cx="45720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264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7A3A5BD-9312-214C-83BD-3DAA3E9C4822}"/>
              </a:ext>
            </a:extLst>
          </p:cNvPr>
          <p:cNvSpPr>
            <a:spLocks noGrp="1"/>
          </p:cNvSpPr>
          <p:nvPr>
            <p:ph type="title"/>
          </p:nvPr>
        </p:nvSpPr>
        <p:spPr>
          <a:xfrm>
            <a:off x="424721" y="342900"/>
            <a:ext cx="6096000" cy="1143000"/>
          </a:xfrm>
        </p:spPr>
        <p:txBody>
          <a:bodyPr/>
          <a:lstStyle/>
          <a:p>
            <a:r>
              <a:rPr lang="en-US" altLang="en-US" sz="3600" b="1" dirty="0">
                <a:solidFill>
                  <a:schemeClr val="tx2"/>
                </a:solidFill>
              </a:rPr>
              <a:t>  are as important as windward enhancement</a:t>
            </a:r>
          </a:p>
        </p:txBody>
      </p:sp>
      <p:sp>
        <p:nvSpPr>
          <p:cNvPr id="36867" name="Content Placeholder 2">
            <a:extLst>
              <a:ext uri="{FF2B5EF4-FFF2-40B4-BE49-F238E27FC236}">
                <a16:creationId xmlns:a16="http://schemas.microsoft.com/office/drawing/2014/main" id="{8E36F1AF-AC83-E24B-AE5D-481B992D8EEA}"/>
              </a:ext>
            </a:extLst>
          </p:cNvPr>
          <p:cNvSpPr>
            <a:spLocks noGrp="1"/>
          </p:cNvSpPr>
          <p:nvPr>
            <p:ph idx="1"/>
          </p:nvPr>
        </p:nvSpPr>
        <p:spPr>
          <a:xfrm>
            <a:off x="457200" y="1905000"/>
            <a:ext cx="8229600" cy="3581400"/>
          </a:xfrm>
        </p:spPr>
        <p:txBody>
          <a:bodyPr/>
          <a:lstStyle/>
          <a:p>
            <a:r>
              <a:rPr lang="en-US" altLang="en-US" dirty="0"/>
              <a:t>The result is huge precipitation contrasts…some of the largest in the nation.</a:t>
            </a:r>
          </a:p>
          <a:p>
            <a:r>
              <a:rPr lang="en-US" altLang="en-US" dirty="0"/>
              <a:t>Substantial variations in solar radiation as well</a:t>
            </a:r>
          </a:p>
        </p:txBody>
      </p:sp>
      <p:pic>
        <p:nvPicPr>
          <p:cNvPr id="36868" name="Picture 3" descr="Golf_Umbrella.jpg">
            <a:extLst>
              <a:ext uri="{FF2B5EF4-FFF2-40B4-BE49-F238E27FC236}">
                <a16:creationId xmlns:a16="http://schemas.microsoft.com/office/drawing/2014/main" id="{59E578E0-019C-8942-8C2C-923271E965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
            <a:ext cx="2019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Cliff Mass\Desktop\2.13windward.jpg">
            <a:extLst>
              <a:ext uri="{FF2B5EF4-FFF2-40B4-BE49-F238E27FC236}">
                <a16:creationId xmlns:a16="http://schemas.microsoft.com/office/drawing/2014/main" id="{9F19CD1F-2585-E748-A77D-552DFBAA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471" y="3924300"/>
            <a:ext cx="4420220" cy="239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146D-D8B4-1F95-6B65-38F72D161543}"/>
              </a:ext>
            </a:extLst>
          </p:cNvPr>
          <p:cNvSpPr>
            <a:spLocks noGrp="1"/>
          </p:cNvSpPr>
          <p:nvPr>
            <p:ph type="title"/>
          </p:nvPr>
        </p:nvSpPr>
        <p:spPr>
          <a:xfrm>
            <a:off x="457200" y="609600"/>
            <a:ext cx="8229600" cy="1143000"/>
          </a:xfrm>
        </p:spPr>
        <p:txBody>
          <a:bodyPr>
            <a:normAutofit fontScale="90000"/>
          </a:bodyPr>
          <a:lstStyle/>
          <a:p>
            <a:r>
              <a:rPr lang="en-US" b="1" dirty="0"/>
              <a:t>The Main Reason the Forecasts are Better?</a:t>
            </a:r>
            <a:br>
              <a:rPr lang="en-US" b="1" dirty="0"/>
            </a:br>
            <a:r>
              <a:rPr lang="en-US" b="1" dirty="0"/>
              <a:t>Satellites Provide Lots of Data over the Ocean!</a:t>
            </a:r>
          </a:p>
        </p:txBody>
      </p:sp>
      <p:pic>
        <p:nvPicPr>
          <p:cNvPr id="5" name="Content Placeholder 4">
            <a:extLst>
              <a:ext uri="{FF2B5EF4-FFF2-40B4-BE49-F238E27FC236}">
                <a16:creationId xmlns:a16="http://schemas.microsoft.com/office/drawing/2014/main" id="{1DA1FC2E-305E-D011-3E69-27E09429DFF2}"/>
              </a:ext>
            </a:extLst>
          </p:cNvPr>
          <p:cNvPicPr>
            <a:picLocks noGrp="1" noChangeAspect="1"/>
          </p:cNvPicPr>
          <p:nvPr>
            <p:ph idx="1"/>
          </p:nvPr>
        </p:nvPicPr>
        <p:blipFill>
          <a:blip r:embed="rId2"/>
          <a:stretch>
            <a:fillRect/>
          </a:stretch>
        </p:blipFill>
        <p:spPr>
          <a:xfrm>
            <a:off x="628650" y="2438400"/>
            <a:ext cx="7886700" cy="4313039"/>
          </a:xfrm>
        </p:spPr>
      </p:pic>
    </p:spTree>
    <p:extLst>
      <p:ext uri="{BB962C8B-B14F-4D97-AF65-F5344CB8AC3E}">
        <p14:creationId xmlns:p14="http://schemas.microsoft.com/office/powerpoint/2010/main" val="15252028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1"/>
          <p:cNvSpPr txBox="1">
            <a:spLocks noGrp="1"/>
          </p:cNvSpPr>
          <p:nvPr>
            <p:ph type="title"/>
          </p:nvPr>
        </p:nvSpPr>
        <p:spPr>
          <a:xfrm>
            <a:off x="990600" y="7620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solidFill>
                  <a:srgbClr val="000090"/>
                </a:solidFill>
              </a:rPr>
              <a:t>Will Northwest Windstorms</a:t>
            </a:r>
            <a:br>
              <a:rPr lang="en-US" sz="3600" b="1" dirty="0">
                <a:solidFill>
                  <a:srgbClr val="000090"/>
                </a:solidFill>
              </a:rPr>
            </a:br>
            <a:r>
              <a:rPr lang="en-US" sz="3600" b="1" dirty="0">
                <a:solidFill>
                  <a:srgbClr val="000090"/>
                </a:solidFill>
              </a:rPr>
              <a:t>Increase in Intensity Under Global Warming?</a:t>
            </a:r>
            <a:endParaRPr sz="3600" dirty="0"/>
          </a:p>
        </p:txBody>
      </p:sp>
      <p:pic>
        <p:nvPicPr>
          <p:cNvPr id="551" name="Google Shape;551;p71"/>
          <p:cNvPicPr preferRelativeResize="0"/>
          <p:nvPr/>
        </p:nvPicPr>
        <p:blipFill rotWithShape="1">
          <a:blip r:embed="rId3">
            <a:alphaModFix/>
          </a:blip>
          <a:srcRect/>
          <a:stretch/>
        </p:blipFill>
        <p:spPr>
          <a:xfrm>
            <a:off x="1905000" y="2524125"/>
            <a:ext cx="4800600" cy="3571875"/>
          </a:xfrm>
          <a:prstGeom prst="rect">
            <a:avLst/>
          </a:prstGeom>
          <a:noFill/>
          <a:ln>
            <a:noFill/>
          </a:ln>
        </p:spPr>
      </p:pic>
    </p:spTree>
    <p:extLst>
      <p:ext uri="{BB962C8B-B14F-4D97-AF65-F5344CB8AC3E}">
        <p14:creationId xmlns:p14="http://schemas.microsoft.com/office/powerpoint/2010/main" val="238731408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2"/>
          <p:cNvSpPr txBox="1">
            <a:spLocks noGrp="1"/>
          </p:cNvSpPr>
          <p:nvPr>
            <p:ph type="title"/>
          </p:nvPr>
        </p:nvSpPr>
        <p:spPr>
          <a:xfrm>
            <a:off x="609600" y="5334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solidFill>
                  <a:srgbClr val="0070C0"/>
                </a:solidFill>
              </a:rPr>
              <a:t>The Answer Appears to be No</a:t>
            </a:r>
            <a:endParaRPr sz="3600" b="1" dirty="0">
              <a:solidFill>
                <a:srgbClr val="0070C0"/>
              </a:solidFill>
            </a:endParaRPr>
          </a:p>
        </p:txBody>
      </p:sp>
      <p:sp>
        <p:nvSpPr>
          <p:cNvPr id="557" name="Google Shape;557;p72"/>
          <p:cNvSpPr txBox="1">
            <a:spLocks noGrp="1"/>
          </p:cNvSpPr>
          <p:nvPr>
            <p:ph type="body" idx="1"/>
          </p:nvPr>
        </p:nvSpPr>
        <p:spPr>
          <a:xfrm>
            <a:off x="990600" y="17526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a:buChar char="•"/>
            </a:pPr>
            <a:r>
              <a:rPr lang="en-US" sz="3200" dirty="0">
                <a:solidFill>
                  <a:schemeClr val="dk1"/>
                </a:solidFill>
              </a:rPr>
              <a:t>No observed increasing trend </a:t>
            </a:r>
            <a:endParaRPr sz="3200" dirty="0"/>
          </a:p>
          <a:p>
            <a:pPr marL="342900" lvl="0" indent="-342900" algn="l" rtl="0">
              <a:spcBef>
                <a:spcPts val="640"/>
              </a:spcBef>
              <a:spcAft>
                <a:spcPts val="0"/>
              </a:spcAft>
              <a:buClr>
                <a:srgbClr val="002060"/>
              </a:buClr>
              <a:buSzPts val="3200"/>
              <a:buFont typeface="Times"/>
              <a:buChar char="•"/>
            </a:pPr>
            <a:r>
              <a:rPr lang="en-US" sz="3200" dirty="0">
                <a:solidFill>
                  <a:srgbClr val="002060"/>
                </a:solidFill>
              </a:rPr>
              <a:t>None suggested by climate models.</a:t>
            </a:r>
            <a:endParaRPr sz="3200" dirty="0"/>
          </a:p>
          <a:p>
            <a:pPr marL="342900" lvl="0" indent="-342900" algn="l" rtl="0">
              <a:spcBef>
                <a:spcPts val="640"/>
              </a:spcBef>
              <a:spcAft>
                <a:spcPts val="0"/>
              </a:spcAft>
              <a:buClr>
                <a:srgbClr val="002060"/>
              </a:buClr>
              <a:buSzPts val="3200"/>
              <a:buFont typeface="Times"/>
              <a:buChar char="•"/>
            </a:pPr>
            <a:r>
              <a:rPr lang="en-US" sz="3200" dirty="0">
                <a:solidFill>
                  <a:srgbClr val="002060"/>
                </a:solidFill>
              </a:rPr>
              <a:t>UW investigated this issue for Seattle City Light</a:t>
            </a:r>
            <a:endParaRPr sz="3200" dirty="0"/>
          </a:p>
          <a:p>
            <a:pPr marL="342900" lvl="0" indent="-139700" algn="l" rtl="0">
              <a:spcBef>
                <a:spcPts val="640"/>
              </a:spcBef>
              <a:spcAft>
                <a:spcPts val="0"/>
              </a:spcAft>
              <a:buClr>
                <a:schemeClr val="lt1"/>
              </a:buClr>
              <a:buSzPts val="3200"/>
              <a:buFont typeface="Times"/>
              <a:buNone/>
            </a:pPr>
            <a:endParaRPr dirty="0"/>
          </a:p>
        </p:txBody>
      </p:sp>
      <p:pic>
        <p:nvPicPr>
          <p:cNvPr id="558" name="Google Shape;558;p72"/>
          <p:cNvPicPr preferRelativeResize="0"/>
          <p:nvPr/>
        </p:nvPicPr>
        <p:blipFill rotWithShape="1">
          <a:blip r:embed="rId3">
            <a:alphaModFix/>
          </a:blip>
          <a:srcRect/>
          <a:stretch/>
        </p:blipFill>
        <p:spPr>
          <a:xfrm>
            <a:off x="3200400" y="3581400"/>
            <a:ext cx="4532900" cy="3186545"/>
          </a:xfrm>
          <a:prstGeom prst="rect">
            <a:avLst/>
          </a:prstGeom>
          <a:noFill/>
          <a:ln>
            <a:noFill/>
          </a:ln>
        </p:spPr>
      </p:pic>
    </p:spTree>
    <p:extLst>
      <p:ext uri="{BB962C8B-B14F-4D97-AF65-F5344CB8AC3E}">
        <p14:creationId xmlns:p14="http://schemas.microsoft.com/office/powerpoint/2010/main" val="4652888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52CA-F02E-0FF6-26D0-B3610945F93A}"/>
              </a:ext>
            </a:extLst>
          </p:cNvPr>
          <p:cNvSpPr>
            <a:spLocks noGrp="1"/>
          </p:cNvSpPr>
          <p:nvPr>
            <p:ph type="title"/>
          </p:nvPr>
        </p:nvSpPr>
        <p:spPr/>
        <p:txBody>
          <a:bodyPr/>
          <a:lstStyle/>
          <a:p>
            <a:endParaRPr lang="en-US" dirty="0"/>
          </a:p>
        </p:txBody>
      </p:sp>
      <p:pic>
        <p:nvPicPr>
          <p:cNvPr id="9" name="Picture 8" descr="Chart, line chart&#10;&#10;Description automatically generated">
            <a:extLst>
              <a:ext uri="{FF2B5EF4-FFF2-40B4-BE49-F238E27FC236}">
                <a16:creationId xmlns:a16="http://schemas.microsoft.com/office/drawing/2014/main" id="{3EF52EEF-1205-816C-B035-E21D24103557}"/>
              </a:ext>
            </a:extLst>
          </p:cNvPr>
          <p:cNvPicPr>
            <a:picLocks noChangeAspect="1"/>
          </p:cNvPicPr>
          <p:nvPr/>
        </p:nvPicPr>
        <p:blipFill>
          <a:blip r:embed="rId2"/>
          <a:stretch>
            <a:fillRect/>
          </a:stretch>
        </p:blipFill>
        <p:spPr>
          <a:xfrm>
            <a:off x="308029" y="838200"/>
            <a:ext cx="8115300" cy="5410200"/>
          </a:xfrm>
          <a:prstGeom prst="rect">
            <a:avLst/>
          </a:prstGeom>
        </p:spPr>
      </p:pic>
    </p:spTree>
    <p:extLst>
      <p:ext uri="{BB962C8B-B14F-4D97-AF65-F5344CB8AC3E}">
        <p14:creationId xmlns:p14="http://schemas.microsoft.com/office/powerpoint/2010/main" val="14012225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3"/>
          <p:cNvSpPr txBox="1">
            <a:spLocks noGrp="1"/>
          </p:cNvSpPr>
          <p:nvPr>
            <p:ph type="title"/>
          </p:nvPr>
        </p:nvSpPr>
        <p:spPr>
          <a:xfrm>
            <a:off x="304800" y="762000"/>
            <a:ext cx="8659813" cy="8556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solidFill>
                  <a:srgbClr val="000090"/>
                </a:solidFill>
              </a:rPr>
              <a:t>Number of times per year winds exceed a high-wind threshold (DJF) at Seattle for several simulations</a:t>
            </a:r>
            <a:endParaRPr dirty="0"/>
          </a:p>
        </p:txBody>
      </p:sp>
      <p:pic>
        <p:nvPicPr>
          <p:cNvPr id="564" name="Google Shape;564;p73"/>
          <p:cNvPicPr preferRelativeResize="0">
            <a:picLocks noGrp="1"/>
          </p:cNvPicPr>
          <p:nvPr>
            <p:ph type="body" idx="1"/>
          </p:nvPr>
        </p:nvPicPr>
        <p:blipFill rotWithShape="1">
          <a:blip r:embed="rId3">
            <a:alphaModFix/>
          </a:blip>
          <a:srcRect t="18333"/>
          <a:stretch/>
        </p:blipFill>
        <p:spPr>
          <a:xfrm>
            <a:off x="457200" y="2133600"/>
            <a:ext cx="7962900" cy="4876800"/>
          </a:xfrm>
          <a:prstGeom prst="rect">
            <a:avLst/>
          </a:prstGeom>
          <a:noFill/>
          <a:ln>
            <a:noFill/>
          </a:ln>
        </p:spPr>
      </p:pic>
    </p:spTree>
    <p:extLst>
      <p:ext uri="{BB962C8B-B14F-4D97-AF65-F5344CB8AC3E}">
        <p14:creationId xmlns:p14="http://schemas.microsoft.com/office/powerpoint/2010/main" val="28576203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BFAC-DE66-D396-686D-558E7F9C758E}"/>
              </a:ext>
            </a:extLst>
          </p:cNvPr>
          <p:cNvSpPr>
            <a:spLocks noGrp="1"/>
          </p:cNvSpPr>
          <p:nvPr>
            <p:ph type="title"/>
          </p:nvPr>
        </p:nvSpPr>
        <p:spPr>
          <a:xfrm>
            <a:off x="565688" y="228600"/>
            <a:ext cx="7772400" cy="685800"/>
          </a:xfrm>
        </p:spPr>
        <p:txBody>
          <a:bodyPr/>
          <a:lstStyle/>
          <a:p>
            <a:r>
              <a:rPr lang="en-US" b="1" dirty="0"/>
              <a:t>UW Climate Impacts Report</a:t>
            </a:r>
          </a:p>
        </p:txBody>
      </p:sp>
      <p:sp>
        <p:nvSpPr>
          <p:cNvPr id="3" name="Content Placeholder 2">
            <a:extLst>
              <a:ext uri="{FF2B5EF4-FFF2-40B4-BE49-F238E27FC236}">
                <a16:creationId xmlns:a16="http://schemas.microsoft.com/office/drawing/2014/main" id="{309E4E18-D89D-8090-6DC0-13D769ECDBC5}"/>
              </a:ext>
            </a:extLst>
          </p:cNvPr>
          <p:cNvSpPr>
            <a:spLocks noGrp="1"/>
          </p:cNvSpPr>
          <p:nvPr>
            <p:ph idx="1"/>
          </p:nvPr>
        </p:nvSpPr>
        <p:spPr>
          <a:xfrm>
            <a:off x="573571" y="1295400"/>
            <a:ext cx="8077200" cy="4114800"/>
          </a:xfrm>
        </p:spPr>
        <p:txBody>
          <a:bodyPr/>
          <a:lstStyle/>
          <a:p>
            <a:pPr marL="0" indent="0">
              <a:buNone/>
            </a:pPr>
            <a:r>
              <a:rPr lang="en-US" sz="2800" b="1" dirty="0"/>
              <a:t>“For the 2030s and 2050s, most regional climate models project a slight decrease in the number of hours where wind gust speeds exceed 30, 40, 50 mph”</a:t>
            </a:r>
          </a:p>
          <a:p>
            <a:pPr marL="0" indent="0">
              <a:buNone/>
            </a:pPr>
            <a:endParaRPr lang="en-US" dirty="0">
              <a:solidFill>
                <a:schemeClr val="bg2"/>
              </a:solidFill>
            </a:endParaRPr>
          </a:p>
        </p:txBody>
      </p:sp>
      <p:pic>
        <p:nvPicPr>
          <p:cNvPr id="5" name="Picture 4" descr="Table&#10;&#10;Description automatically generated">
            <a:extLst>
              <a:ext uri="{FF2B5EF4-FFF2-40B4-BE49-F238E27FC236}">
                <a16:creationId xmlns:a16="http://schemas.microsoft.com/office/drawing/2014/main" id="{2C9628AF-AF15-CCAD-7BF5-23C277F662A4}"/>
              </a:ext>
            </a:extLst>
          </p:cNvPr>
          <p:cNvPicPr>
            <a:picLocks noChangeAspect="1"/>
          </p:cNvPicPr>
          <p:nvPr/>
        </p:nvPicPr>
        <p:blipFill>
          <a:blip r:embed="rId2"/>
          <a:stretch>
            <a:fillRect/>
          </a:stretch>
        </p:blipFill>
        <p:spPr>
          <a:xfrm>
            <a:off x="2209800" y="3124200"/>
            <a:ext cx="5486400" cy="3107260"/>
          </a:xfrm>
          <a:prstGeom prst="rect">
            <a:avLst/>
          </a:prstGeom>
        </p:spPr>
      </p:pic>
    </p:spTree>
    <p:extLst>
      <p:ext uri="{BB962C8B-B14F-4D97-AF65-F5344CB8AC3E}">
        <p14:creationId xmlns:p14="http://schemas.microsoft.com/office/powerpoint/2010/main" val="7555131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4"/>
          <p:cNvSpPr txBox="1">
            <a:spLocks noGrp="1"/>
          </p:cNvSpPr>
          <p:nvPr>
            <p:ph type="title"/>
          </p:nvPr>
        </p:nvSpPr>
        <p:spPr>
          <a:xfrm>
            <a:off x="2743200" y="533400"/>
            <a:ext cx="3064675" cy="107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73"/>
                </a:solidFill>
              </a:rPr>
              <a:t>The End</a:t>
            </a:r>
            <a:endParaRPr dirty="0"/>
          </a:p>
        </p:txBody>
      </p:sp>
      <p:pic>
        <p:nvPicPr>
          <p:cNvPr id="3" name="Picture 2" descr="A picture containing text&#10;&#10;Description automatically generated">
            <a:extLst>
              <a:ext uri="{FF2B5EF4-FFF2-40B4-BE49-F238E27FC236}">
                <a16:creationId xmlns:a16="http://schemas.microsoft.com/office/drawing/2014/main" id="{989D722C-2F2C-DEE5-FE0C-CE7EDA85466D}"/>
              </a:ext>
            </a:extLst>
          </p:cNvPr>
          <p:cNvPicPr>
            <a:picLocks noChangeAspect="1"/>
          </p:cNvPicPr>
          <p:nvPr/>
        </p:nvPicPr>
        <p:blipFill>
          <a:blip r:embed="rId3"/>
          <a:stretch>
            <a:fillRect/>
          </a:stretch>
        </p:blipFill>
        <p:spPr>
          <a:xfrm>
            <a:off x="1143000" y="1752600"/>
            <a:ext cx="6435315" cy="3845493"/>
          </a:xfrm>
          <a:prstGeom prst="rect">
            <a:avLst/>
          </a:prstGeom>
        </p:spPr>
      </p:pic>
    </p:spTree>
    <p:extLst>
      <p:ext uri="{BB962C8B-B14F-4D97-AF65-F5344CB8AC3E}">
        <p14:creationId xmlns:p14="http://schemas.microsoft.com/office/powerpoint/2010/main" val="424450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BA9988F-A870-F047-A781-94A66D4FA33A}"/>
              </a:ext>
            </a:extLst>
          </p:cNvPr>
          <p:cNvSpPr>
            <a:spLocks noGrp="1"/>
          </p:cNvSpPr>
          <p:nvPr>
            <p:ph type="title"/>
          </p:nvPr>
        </p:nvSpPr>
        <p:spPr/>
        <p:txBody>
          <a:bodyPr/>
          <a:lstStyle/>
          <a:p>
            <a:r>
              <a:rPr lang="en-US" altLang="en-US" dirty="0"/>
              <a:t>Sequim:  Irrigation Needed, Cacti</a:t>
            </a:r>
          </a:p>
        </p:txBody>
      </p:sp>
      <p:pic>
        <p:nvPicPr>
          <p:cNvPr id="37891" name="Content Placeholder 3" descr="Figure10.2.jpg">
            <a:extLst>
              <a:ext uri="{FF2B5EF4-FFF2-40B4-BE49-F238E27FC236}">
                <a16:creationId xmlns:a16="http://schemas.microsoft.com/office/drawing/2014/main" id="{C4075FD7-65FA-304C-90FB-28FD0391041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500" r="-9500"/>
          <a:stretch>
            <a:fillRect/>
          </a:stretch>
        </p:blipFill>
        <p:spPr>
          <a:xfrm>
            <a:off x="-228600" y="1417638"/>
            <a:ext cx="6427788" cy="3535362"/>
          </a:xfrm>
        </p:spPr>
      </p:pic>
      <p:pic>
        <p:nvPicPr>
          <p:cNvPr id="37892" name="Picture 4" descr="Figure10.1a.jpg">
            <a:extLst>
              <a:ext uri="{FF2B5EF4-FFF2-40B4-BE49-F238E27FC236}">
                <a16:creationId xmlns:a16="http://schemas.microsoft.com/office/drawing/2014/main" id="{6435D49C-0775-D341-9D6A-D482D8BD65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0488" y="1676400"/>
            <a:ext cx="3516312"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Figure10.1b.jpg">
            <a:extLst>
              <a:ext uri="{FF2B5EF4-FFF2-40B4-BE49-F238E27FC236}">
                <a16:creationId xmlns:a16="http://schemas.microsoft.com/office/drawing/2014/main" id="{F89BFFD0-909A-B145-B213-68163E59BB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4178300"/>
            <a:ext cx="38481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34F75F3-C4C7-9347-BB32-BF8F82A1D5D2}"/>
              </a:ext>
            </a:extLst>
          </p:cNvPr>
          <p:cNvSpPr>
            <a:spLocks noGrp="1"/>
          </p:cNvSpPr>
          <p:nvPr>
            <p:ph type="title"/>
          </p:nvPr>
        </p:nvSpPr>
        <p:spPr/>
        <p:txBody>
          <a:bodyPr/>
          <a:lstStyle/>
          <a:p>
            <a:r>
              <a:rPr lang="en-US" altLang="en-US"/>
              <a:t>Annual Precipitation</a:t>
            </a:r>
          </a:p>
        </p:txBody>
      </p:sp>
      <p:sp>
        <p:nvSpPr>
          <p:cNvPr id="43011" name="Content Placeholder 2">
            <a:extLst>
              <a:ext uri="{FF2B5EF4-FFF2-40B4-BE49-F238E27FC236}">
                <a16:creationId xmlns:a16="http://schemas.microsoft.com/office/drawing/2014/main" id="{77A88E2E-4C83-6741-92DE-7565A088F918}"/>
              </a:ext>
            </a:extLst>
          </p:cNvPr>
          <p:cNvSpPr>
            <a:spLocks noGrp="1"/>
          </p:cNvSpPr>
          <p:nvPr>
            <p:ph idx="1"/>
          </p:nvPr>
        </p:nvSpPr>
        <p:spPr/>
        <p:txBody>
          <a:bodyPr/>
          <a:lstStyle/>
          <a:p>
            <a:r>
              <a:rPr lang="en-US" altLang="en-US"/>
              <a:t>Sequim:  15.97 inches</a:t>
            </a:r>
          </a:p>
          <a:p>
            <a:r>
              <a:rPr lang="en-US" altLang="en-US"/>
              <a:t>Los Angeles:  14.89 inches</a:t>
            </a:r>
          </a:p>
        </p:txBody>
      </p:sp>
      <p:pic>
        <p:nvPicPr>
          <p:cNvPr id="43012" name="Picture 3" descr="2479664-On_our_way_to_Downtown_LA-Los_Angeles.jpg">
            <a:extLst>
              <a:ext uri="{FF2B5EF4-FFF2-40B4-BE49-F238E27FC236}">
                <a16:creationId xmlns:a16="http://schemas.microsoft.com/office/drawing/2014/main" id="{A0DA1BCC-49EE-3342-9911-E01B373059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0480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C5A7-81F9-4542-B11B-5108E9C5D9F4}"/>
              </a:ext>
            </a:extLst>
          </p:cNvPr>
          <p:cNvSpPr>
            <a:spLocks noGrp="1"/>
          </p:cNvSpPr>
          <p:nvPr>
            <p:ph type="title"/>
          </p:nvPr>
        </p:nvSpPr>
        <p:spPr/>
        <p:txBody>
          <a:bodyPr/>
          <a:lstStyle/>
          <a:p>
            <a:endParaRPr lang="en-US"/>
          </a:p>
        </p:txBody>
      </p:sp>
      <p:pic>
        <p:nvPicPr>
          <p:cNvPr id="8" name="Content Placeholder 7" descr="Map&#10;&#10;Description automatically generated">
            <a:extLst>
              <a:ext uri="{FF2B5EF4-FFF2-40B4-BE49-F238E27FC236}">
                <a16:creationId xmlns:a16="http://schemas.microsoft.com/office/drawing/2014/main" id="{A2BE65B2-1FDE-7B40-85CF-FD8C1A0E1494}"/>
              </a:ext>
            </a:extLst>
          </p:cNvPr>
          <p:cNvPicPr>
            <a:picLocks noGrp="1" noChangeAspect="1"/>
          </p:cNvPicPr>
          <p:nvPr>
            <p:ph idx="1"/>
          </p:nvPr>
        </p:nvPicPr>
        <p:blipFill>
          <a:blip r:embed="rId2"/>
          <a:stretch>
            <a:fillRect/>
          </a:stretch>
        </p:blipFill>
        <p:spPr>
          <a:xfrm>
            <a:off x="888369" y="1600200"/>
            <a:ext cx="7367261" cy="4525963"/>
          </a:xfrm>
        </p:spPr>
      </p:pic>
    </p:spTree>
    <p:extLst>
      <p:ext uri="{BB962C8B-B14F-4D97-AF65-F5344CB8AC3E}">
        <p14:creationId xmlns:p14="http://schemas.microsoft.com/office/powerpoint/2010/main" val="134641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420E-60DD-5E4A-AEB6-EFEAEBE04FB1}"/>
              </a:ext>
            </a:extLst>
          </p:cNvPr>
          <p:cNvSpPr>
            <a:spLocks noGrp="1"/>
          </p:cNvSpPr>
          <p:nvPr>
            <p:ph type="title"/>
          </p:nvPr>
        </p:nvSpPr>
        <p:spPr/>
        <p:txBody>
          <a:bodyPr/>
          <a:lstStyle/>
          <a:p>
            <a:r>
              <a:rPr lang="en-US" b="1" dirty="0">
                <a:solidFill>
                  <a:schemeClr val="accent1"/>
                </a:solidFill>
              </a:rPr>
              <a:t>Final Exam</a:t>
            </a:r>
          </a:p>
        </p:txBody>
      </p:sp>
      <p:sp>
        <p:nvSpPr>
          <p:cNvPr id="3" name="Content Placeholder 2">
            <a:extLst>
              <a:ext uri="{FF2B5EF4-FFF2-40B4-BE49-F238E27FC236}">
                <a16:creationId xmlns:a16="http://schemas.microsoft.com/office/drawing/2014/main" id="{5F14821F-7BF3-7B4D-B015-CAA4B9B8A089}"/>
              </a:ext>
            </a:extLst>
          </p:cNvPr>
          <p:cNvSpPr>
            <a:spLocks noGrp="1"/>
          </p:cNvSpPr>
          <p:nvPr>
            <p:ph idx="1"/>
          </p:nvPr>
        </p:nvSpPr>
        <p:spPr/>
        <p:txBody>
          <a:bodyPr/>
          <a:lstStyle/>
          <a:p>
            <a:r>
              <a:rPr lang="en-US" dirty="0"/>
              <a:t>Happy to answer your questions via email.</a:t>
            </a:r>
          </a:p>
          <a:p>
            <a:r>
              <a:rPr lang="en-US" dirty="0"/>
              <a:t>Can talk over the phone or through zoom for individual questions.</a:t>
            </a:r>
          </a:p>
          <a:p>
            <a:r>
              <a:rPr lang="en-US" dirty="0"/>
              <a:t>Course Evaluation is now online.  Appreciate your feedback.</a:t>
            </a:r>
          </a:p>
        </p:txBody>
      </p:sp>
    </p:spTree>
    <p:extLst>
      <p:ext uri="{BB962C8B-B14F-4D97-AF65-F5344CB8AC3E}">
        <p14:creationId xmlns:p14="http://schemas.microsoft.com/office/powerpoint/2010/main" val="158335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DC70-1478-304B-8917-B926E8D7A78F}"/>
              </a:ext>
            </a:extLst>
          </p:cNvPr>
          <p:cNvSpPr>
            <a:spLocks noGrp="1"/>
          </p:cNvSpPr>
          <p:nvPr>
            <p:ph type="title"/>
          </p:nvPr>
        </p:nvSpPr>
        <p:spPr/>
        <p:txBody>
          <a:bodyPr/>
          <a:lstStyle/>
          <a:p>
            <a:endParaRPr lang="en-US"/>
          </a:p>
        </p:txBody>
      </p:sp>
      <p:pic>
        <p:nvPicPr>
          <p:cNvPr id="5" name="Content Placeholder 4" descr="Chart, bar chart&#10;&#10;Description automatically generated">
            <a:extLst>
              <a:ext uri="{FF2B5EF4-FFF2-40B4-BE49-F238E27FC236}">
                <a16:creationId xmlns:a16="http://schemas.microsoft.com/office/drawing/2014/main" id="{D02902E6-B519-1142-8506-1C8C9CB85A64}"/>
              </a:ext>
            </a:extLst>
          </p:cNvPr>
          <p:cNvPicPr>
            <a:picLocks noGrp="1" noChangeAspect="1"/>
          </p:cNvPicPr>
          <p:nvPr>
            <p:ph idx="1"/>
          </p:nvPr>
        </p:nvPicPr>
        <p:blipFill>
          <a:blip r:embed="rId2"/>
          <a:stretch>
            <a:fillRect/>
          </a:stretch>
        </p:blipFill>
        <p:spPr>
          <a:xfrm>
            <a:off x="1171279" y="1219200"/>
            <a:ext cx="7515521" cy="4936331"/>
          </a:xfrm>
        </p:spPr>
      </p:pic>
    </p:spTree>
    <p:extLst>
      <p:ext uri="{BB962C8B-B14F-4D97-AF65-F5344CB8AC3E}">
        <p14:creationId xmlns:p14="http://schemas.microsoft.com/office/powerpoint/2010/main" val="1946723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5862-FEBC-714C-9880-B9DD04EF120E}"/>
              </a:ext>
            </a:extLst>
          </p:cNvPr>
          <p:cNvSpPr>
            <a:spLocks noGrp="1"/>
          </p:cNvSpPr>
          <p:nvPr>
            <p:ph type="title"/>
          </p:nvPr>
        </p:nvSpPr>
        <p:spPr>
          <a:xfrm>
            <a:off x="304800" y="487680"/>
            <a:ext cx="8229600" cy="1143000"/>
          </a:xfrm>
        </p:spPr>
        <p:txBody>
          <a:bodyPr/>
          <a:lstStyle/>
          <a:p>
            <a:r>
              <a:rPr lang="en-US" dirty="0"/>
              <a:t>The Driest Location in Washington State?</a:t>
            </a:r>
          </a:p>
        </p:txBody>
      </p:sp>
      <p:pic>
        <p:nvPicPr>
          <p:cNvPr id="5" name="Content Placeholder 4" descr="Calendar&#10;&#10;Description automatically generated with low confidence">
            <a:extLst>
              <a:ext uri="{FF2B5EF4-FFF2-40B4-BE49-F238E27FC236}">
                <a16:creationId xmlns:a16="http://schemas.microsoft.com/office/drawing/2014/main" id="{CEFA765E-5D7A-574C-BAA0-EAB697202888}"/>
              </a:ext>
            </a:extLst>
          </p:cNvPr>
          <p:cNvPicPr>
            <a:picLocks noGrp="1" noChangeAspect="1"/>
          </p:cNvPicPr>
          <p:nvPr>
            <p:ph idx="1"/>
          </p:nvPr>
        </p:nvPicPr>
        <p:blipFill>
          <a:blip r:embed="rId2"/>
          <a:stretch>
            <a:fillRect/>
          </a:stretch>
        </p:blipFill>
        <p:spPr>
          <a:xfrm>
            <a:off x="2326130" y="1600200"/>
            <a:ext cx="4991172" cy="5029200"/>
          </a:xfrm>
        </p:spPr>
      </p:pic>
    </p:spTree>
    <p:extLst>
      <p:ext uri="{BB962C8B-B14F-4D97-AF65-F5344CB8AC3E}">
        <p14:creationId xmlns:p14="http://schemas.microsoft.com/office/powerpoint/2010/main" val="260429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34E0-4E76-8142-9C60-C176D67F12EC}"/>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A2892E9F-C1EB-F740-863C-28A2707FC82A}"/>
              </a:ext>
            </a:extLst>
          </p:cNvPr>
          <p:cNvPicPr>
            <a:picLocks noGrp="1" noChangeAspect="1"/>
          </p:cNvPicPr>
          <p:nvPr>
            <p:ph idx="1"/>
          </p:nvPr>
        </p:nvPicPr>
        <p:blipFill>
          <a:blip r:embed="rId2"/>
          <a:stretch>
            <a:fillRect/>
          </a:stretch>
        </p:blipFill>
        <p:spPr>
          <a:xfrm>
            <a:off x="902188" y="533400"/>
            <a:ext cx="7219901" cy="6049962"/>
          </a:xfrm>
        </p:spPr>
      </p:pic>
    </p:spTree>
    <p:extLst>
      <p:ext uri="{BB962C8B-B14F-4D97-AF65-F5344CB8AC3E}">
        <p14:creationId xmlns:p14="http://schemas.microsoft.com/office/powerpoint/2010/main" val="33597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716C-2FDD-9943-A3DE-B961F4D06037}"/>
              </a:ext>
            </a:extLst>
          </p:cNvPr>
          <p:cNvSpPr>
            <a:spLocks noGrp="1"/>
          </p:cNvSpPr>
          <p:nvPr>
            <p:ph type="title"/>
          </p:nvPr>
        </p:nvSpPr>
        <p:spPr/>
        <p:txBody>
          <a:bodyPr>
            <a:normAutofit fontScale="90000"/>
          </a:bodyPr>
          <a:lstStyle/>
          <a:p>
            <a:r>
              <a:rPr lang="en-US" altLang="en-US" sz="4000" dirty="0"/>
              <a:t>Rain shadows can move: depending on direction of the wind</a:t>
            </a:r>
          </a:p>
        </p:txBody>
      </p:sp>
      <p:pic>
        <p:nvPicPr>
          <p:cNvPr id="44035" name="Picture 4" descr="200811121639.gif">
            <a:extLst>
              <a:ext uri="{FF2B5EF4-FFF2-40B4-BE49-F238E27FC236}">
                <a16:creationId xmlns:a16="http://schemas.microsoft.com/office/drawing/2014/main" id="{8E801B87-A0DE-0545-8AE0-37FBBE698B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259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Content Placeholder 6" descr="wa_pcp24.48.0000.gif">
            <a:extLst>
              <a:ext uri="{FF2B5EF4-FFF2-40B4-BE49-F238E27FC236}">
                <a16:creationId xmlns:a16="http://schemas.microsoft.com/office/drawing/2014/main" id="{58F10767-C299-D147-9218-DC6EF1B37DF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8000" r="8000"/>
          <a:stretch>
            <a:fillRect/>
          </a:stretch>
        </p:blipFill>
        <p:spPr>
          <a:xfrm>
            <a:off x="4495800" y="1417638"/>
            <a:ext cx="4276725" cy="4525962"/>
          </a:xfrm>
        </p:spPr>
      </p:pic>
      <p:sp>
        <p:nvSpPr>
          <p:cNvPr id="3" name="TextBox 2">
            <a:extLst>
              <a:ext uri="{FF2B5EF4-FFF2-40B4-BE49-F238E27FC236}">
                <a16:creationId xmlns:a16="http://schemas.microsoft.com/office/drawing/2014/main" id="{219554D9-05CF-D246-8A07-EE0F9AAF589F}"/>
              </a:ext>
            </a:extLst>
          </p:cNvPr>
          <p:cNvSpPr txBox="1"/>
          <p:nvPr/>
        </p:nvSpPr>
        <p:spPr>
          <a:xfrm>
            <a:off x="1447800" y="6153070"/>
            <a:ext cx="5570756" cy="369332"/>
          </a:xfrm>
          <a:prstGeom prst="rect">
            <a:avLst/>
          </a:prstGeom>
          <a:noFill/>
        </p:spPr>
        <p:txBody>
          <a:bodyPr wrap="none" rtlCol="0">
            <a:spAutoFit/>
          </a:bodyPr>
          <a:lstStyle/>
          <a:p>
            <a:r>
              <a:rPr lang="en-US" dirty="0"/>
              <a:t>For westerly winds, Seattle can be in the </a:t>
            </a:r>
            <a:r>
              <a:rPr lang="en-US" dirty="0" err="1"/>
              <a:t>rainshadow</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F65E-F340-3645-B8E5-E5109AA42478}"/>
              </a:ext>
            </a:extLst>
          </p:cNvPr>
          <p:cNvSpPr>
            <a:spLocks noGrp="1"/>
          </p:cNvSpPr>
          <p:nvPr>
            <p:ph type="title"/>
          </p:nvPr>
        </p:nvSpPr>
        <p:spPr>
          <a:xfrm>
            <a:off x="378267" y="139378"/>
            <a:ext cx="8458200" cy="944562"/>
          </a:xfrm>
        </p:spPr>
        <p:txBody>
          <a:bodyPr/>
          <a:lstStyle/>
          <a:p>
            <a:r>
              <a:rPr lang="en-US" sz="3600" dirty="0"/>
              <a:t>Western WA is the wettest part of Lower 48 states</a:t>
            </a:r>
          </a:p>
        </p:txBody>
      </p:sp>
      <p:pic>
        <p:nvPicPr>
          <p:cNvPr id="5" name="Content Placeholder 4" descr="Map&#10;&#10;Description automatically generated">
            <a:extLst>
              <a:ext uri="{FF2B5EF4-FFF2-40B4-BE49-F238E27FC236}">
                <a16:creationId xmlns:a16="http://schemas.microsoft.com/office/drawing/2014/main" id="{24CBFD75-117F-984A-8130-E280EFD8060F}"/>
              </a:ext>
            </a:extLst>
          </p:cNvPr>
          <p:cNvPicPr>
            <a:picLocks noGrp="1" noChangeAspect="1"/>
          </p:cNvPicPr>
          <p:nvPr>
            <p:ph idx="1"/>
          </p:nvPr>
        </p:nvPicPr>
        <p:blipFill>
          <a:blip r:embed="rId2"/>
          <a:stretch>
            <a:fillRect/>
          </a:stretch>
        </p:blipFill>
        <p:spPr>
          <a:xfrm>
            <a:off x="685800" y="1080082"/>
            <a:ext cx="8150667" cy="5777918"/>
          </a:xfrm>
        </p:spPr>
      </p:pic>
    </p:spTree>
    <p:extLst>
      <p:ext uri="{BB962C8B-B14F-4D97-AF65-F5344CB8AC3E}">
        <p14:creationId xmlns:p14="http://schemas.microsoft.com/office/powerpoint/2010/main" val="1899867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5E13-B9E5-FC44-8B2A-9CBF820F039C}"/>
              </a:ext>
            </a:extLst>
          </p:cNvPr>
          <p:cNvSpPr>
            <a:spLocks noGrp="1"/>
          </p:cNvSpPr>
          <p:nvPr>
            <p:ph type="title"/>
          </p:nvPr>
        </p:nvSpPr>
        <p:spPr>
          <a:xfrm>
            <a:off x="457200" y="381000"/>
            <a:ext cx="8229600" cy="1143000"/>
          </a:xfrm>
        </p:spPr>
        <p:txBody>
          <a:bodyPr>
            <a:normAutofit fontScale="90000"/>
          </a:bodyPr>
          <a:lstStyle/>
          <a:p>
            <a:r>
              <a:rPr lang="en-US" altLang="en-US" sz="2800" dirty="0"/>
              <a:t>The western Washington </a:t>
            </a:r>
            <a:r>
              <a:rPr lang="en-US" altLang="en-US" sz="2800" b="1" dirty="0"/>
              <a:t>lowlands</a:t>
            </a:r>
            <a:r>
              <a:rPr lang="en-US" altLang="en-US" sz="2800" dirty="0"/>
              <a:t> really aren’t that wet—partially because we are often in the rain shadow of the Olympics and Mts. Of Vancouver Island…but the NUMBER of light rain/cloudy days is substantial</a:t>
            </a:r>
            <a:endParaRPr lang="en-US" altLang="en-US" sz="4000" dirty="0"/>
          </a:p>
        </p:txBody>
      </p:sp>
      <p:pic>
        <p:nvPicPr>
          <p:cNvPr id="46083" name="Content Placeholder 3" descr="Table2.jpg">
            <a:extLst>
              <a:ext uri="{FF2B5EF4-FFF2-40B4-BE49-F238E27FC236}">
                <a16:creationId xmlns:a16="http://schemas.microsoft.com/office/drawing/2014/main" id="{08544EC1-7E6E-6B4A-9E1E-E0AE9836CDF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551" b="-8551"/>
          <a:stretch>
            <a:fillRect/>
          </a:stretch>
        </p:blipFill>
        <p:spPr>
          <a:xfrm>
            <a:off x="457200" y="1828800"/>
            <a:ext cx="8229600"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Monthlyprecip.jpg">
            <a:extLst>
              <a:ext uri="{FF2B5EF4-FFF2-40B4-BE49-F238E27FC236}">
                <a16:creationId xmlns:a16="http://schemas.microsoft.com/office/drawing/2014/main" id="{FA3D33B4-D6F2-D942-93E5-5F7B53F81D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88011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4">
            <a:extLst>
              <a:ext uri="{FF2B5EF4-FFF2-40B4-BE49-F238E27FC236}">
                <a16:creationId xmlns:a16="http://schemas.microsoft.com/office/drawing/2014/main" id="{003106B1-7080-B546-9E5C-FC4621E59E29}"/>
              </a:ext>
            </a:extLst>
          </p:cNvPr>
          <p:cNvSpPr txBox="1">
            <a:spLocks noChangeArrowheads="1"/>
          </p:cNvSpPr>
          <p:nvPr/>
        </p:nvSpPr>
        <p:spPr bwMode="auto">
          <a:xfrm>
            <a:off x="412750" y="228600"/>
            <a:ext cx="8725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600" b="1" dirty="0"/>
              <a:t>The Northwest Has a </a:t>
            </a:r>
            <a:r>
              <a:rPr lang="en-US" altLang="en-US" sz="3600" b="1" dirty="0">
                <a:solidFill>
                  <a:srgbClr val="FF0000"/>
                </a:solidFill>
              </a:rPr>
              <a:t>Mediterranean Climate</a:t>
            </a:r>
          </a:p>
        </p:txBody>
      </p:sp>
      <p:sp>
        <p:nvSpPr>
          <p:cNvPr id="47108" name="Text Box 4">
            <a:extLst>
              <a:ext uri="{FF2B5EF4-FFF2-40B4-BE49-F238E27FC236}">
                <a16:creationId xmlns:a16="http://schemas.microsoft.com/office/drawing/2014/main" id="{5E3E501A-1E22-4F40-96FF-3AC7C2FBE352}"/>
              </a:ext>
            </a:extLst>
          </p:cNvPr>
          <p:cNvSpPr txBox="1">
            <a:spLocks noChangeArrowheads="1"/>
          </p:cNvSpPr>
          <p:nvPr/>
        </p:nvSpPr>
        <p:spPr bwMode="auto">
          <a:xfrm>
            <a:off x="3657600" y="3400425"/>
            <a:ext cx="2471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Baseball Season</a:t>
            </a:r>
          </a:p>
        </p:txBody>
      </p:sp>
      <p:sp>
        <p:nvSpPr>
          <p:cNvPr id="47109" name="Text Box 5">
            <a:extLst>
              <a:ext uri="{FF2B5EF4-FFF2-40B4-BE49-F238E27FC236}">
                <a16:creationId xmlns:a16="http://schemas.microsoft.com/office/drawing/2014/main" id="{6D9E2369-F182-1F4F-BA62-E744FC5DA324}"/>
              </a:ext>
            </a:extLst>
          </p:cNvPr>
          <p:cNvSpPr txBox="1">
            <a:spLocks noChangeArrowheads="1"/>
          </p:cNvSpPr>
          <p:nvPr/>
        </p:nvSpPr>
        <p:spPr bwMode="auto">
          <a:xfrm>
            <a:off x="990600" y="3400425"/>
            <a:ext cx="1268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Football</a:t>
            </a:r>
          </a:p>
        </p:txBody>
      </p:sp>
      <p:sp>
        <p:nvSpPr>
          <p:cNvPr id="47110" name="Text Box 6">
            <a:extLst>
              <a:ext uri="{FF2B5EF4-FFF2-40B4-BE49-F238E27FC236}">
                <a16:creationId xmlns:a16="http://schemas.microsoft.com/office/drawing/2014/main" id="{57F50EA2-4550-4549-B366-6EA8AC4BE466}"/>
              </a:ext>
            </a:extLst>
          </p:cNvPr>
          <p:cNvSpPr txBox="1">
            <a:spLocks noChangeArrowheads="1"/>
          </p:cNvSpPr>
          <p:nvPr/>
        </p:nvSpPr>
        <p:spPr bwMode="auto">
          <a:xfrm>
            <a:off x="6858000" y="3490913"/>
            <a:ext cx="1344613" cy="73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en-US" sz="2400" dirty="0"/>
              <a:t>Football</a:t>
            </a:r>
          </a:p>
          <a:p>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on a hill&#10;&#10;AI-generated content may be incorrect.">
            <a:extLst>
              <a:ext uri="{FF2B5EF4-FFF2-40B4-BE49-F238E27FC236}">
                <a16:creationId xmlns:a16="http://schemas.microsoft.com/office/drawing/2014/main" id="{BAE20D1D-BF7A-F8F5-5F41-27644BC94193}"/>
              </a:ext>
            </a:extLst>
          </p:cNvPr>
          <p:cNvPicPr>
            <a:picLocks noChangeAspect="1"/>
          </p:cNvPicPr>
          <p:nvPr/>
        </p:nvPicPr>
        <p:blipFill>
          <a:blip r:embed="rId2"/>
          <a:stretch>
            <a:fillRect/>
          </a:stretch>
        </p:blipFill>
        <p:spPr>
          <a:xfrm>
            <a:off x="457200" y="1007248"/>
            <a:ext cx="7772400" cy="4843504"/>
          </a:xfrm>
          <a:prstGeom prst="rect">
            <a:avLst/>
          </a:prstGeom>
        </p:spPr>
      </p:pic>
    </p:spTree>
    <p:extLst>
      <p:ext uri="{BB962C8B-B14F-4D97-AF65-F5344CB8AC3E}">
        <p14:creationId xmlns:p14="http://schemas.microsoft.com/office/powerpoint/2010/main" val="2376560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053A18E-B509-C34D-9254-C39C40644ACF}"/>
              </a:ext>
            </a:extLst>
          </p:cNvPr>
          <p:cNvPicPr>
            <a:picLocks noChangeAspect="1"/>
          </p:cNvPicPr>
          <p:nvPr/>
        </p:nvPicPr>
        <p:blipFill>
          <a:blip r:embed="rId2"/>
          <a:stretch>
            <a:fillRect/>
          </a:stretch>
        </p:blipFill>
        <p:spPr>
          <a:xfrm>
            <a:off x="895288" y="2286000"/>
            <a:ext cx="7230862" cy="4114800"/>
          </a:xfrm>
          <a:prstGeom prst="rect">
            <a:avLst/>
          </a:prstGeom>
        </p:spPr>
      </p:pic>
      <p:sp>
        <p:nvSpPr>
          <p:cNvPr id="4" name="Title 3">
            <a:extLst>
              <a:ext uri="{FF2B5EF4-FFF2-40B4-BE49-F238E27FC236}">
                <a16:creationId xmlns:a16="http://schemas.microsoft.com/office/drawing/2014/main" id="{34BBD745-A65A-684E-97B0-14FBAE545682}"/>
              </a:ext>
            </a:extLst>
          </p:cNvPr>
          <p:cNvSpPr>
            <a:spLocks noGrp="1"/>
          </p:cNvSpPr>
          <p:nvPr>
            <p:ph type="title"/>
          </p:nvPr>
        </p:nvSpPr>
        <p:spPr/>
        <p:txBody>
          <a:bodyPr/>
          <a:lstStyle/>
          <a:p>
            <a:r>
              <a:rPr lang="en-US" b="1" dirty="0">
                <a:solidFill>
                  <a:schemeClr val="tx2"/>
                </a:solidFill>
              </a:rPr>
              <a:t>Mediterranean Climate: </a:t>
            </a:r>
            <a:br>
              <a:rPr lang="en-US" b="1" dirty="0">
                <a:solidFill>
                  <a:schemeClr val="tx2"/>
                </a:solidFill>
              </a:rPr>
            </a:br>
            <a:r>
              <a:rPr lang="en-US" b="1" dirty="0">
                <a:solidFill>
                  <a:schemeClr val="tx2"/>
                </a:solidFill>
              </a:rPr>
              <a:t>Dry Summers/Wet Winters</a:t>
            </a:r>
          </a:p>
        </p:txBody>
      </p:sp>
      <p:sp>
        <p:nvSpPr>
          <p:cNvPr id="5" name="Content Placeholder 4">
            <a:extLst>
              <a:ext uri="{FF2B5EF4-FFF2-40B4-BE49-F238E27FC236}">
                <a16:creationId xmlns:a16="http://schemas.microsoft.com/office/drawing/2014/main" id="{C4621023-74FC-9242-88A3-9E88831C23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07820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E304-A1A7-CC44-A43F-89FEB4D57B2B}"/>
              </a:ext>
            </a:extLst>
          </p:cNvPr>
          <p:cNvSpPr>
            <a:spLocks noGrp="1"/>
          </p:cNvSpPr>
          <p:nvPr>
            <p:ph type="title"/>
          </p:nvPr>
        </p:nvSpPr>
        <p:spPr>
          <a:xfrm>
            <a:off x="457200" y="2857500"/>
            <a:ext cx="8229600" cy="1143000"/>
          </a:xfrm>
        </p:spPr>
        <p:txBody>
          <a:bodyPr/>
          <a:lstStyle/>
          <a:p>
            <a:r>
              <a:rPr lang="en-US" b="1" dirty="0"/>
              <a:t>Why Dry Summers?</a:t>
            </a:r>
            <a:br>
              <a:rPr lang="en-US" b="1" dirty="0"/>
            </a:br>
            <a:endParaRPr lang="en-US" b="1" dirty="0"/>
          </a:p>
        </p:txBody>
      </p:sp>
    </p:spTree>
    <p:extLst>
      <p:ext uri="{BB962C8B-B14F-4D97-AF65-F5344CB8AC3E}">
        <p14:creationId xmlns:p14="http://schemas.microsoft.com/office/powerpoint/2010/main" val="3006174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0395-8C22-9A4A-AD1E-0C46896759C5}"/>
              </a:ext>
            </a:extLst>
          </p:cNvPr>
          <p:cNvSpPr>
            <a:spLocks noGrp="1"/>
          </p:cNvSpPr>
          <p:nvPr>
            <p:ph type="title"/>
          </p:nvPr>
        </p:nvSpPr>
        <p:spPr>
          <a:xfrm>
            <a:off x="457200" y="274638"/>
            <a:ext cx="8229600" cy="639762"/>
          </a:xfrm>
        </p:spPr>
        <p:txBody>
          <a:bodyPr/>
          <a:lstStyle/>
          <a:p>
            <a:r>
              <a:rPr lang="en-US" sz="3200" b="1" dirty="0">
                <a:solidFill>
                  <a:schemeClr val="accent1"/>
                </a:solidFill>
              </a:rPr>
              <a:t>Want to learn more about the atmosphere?</a:t>
            </a:r>
          </a:p>
        </p:txBody>
      </p:sp>
      <p:pic>
        <p:nvPicPr>
          <p:cNvPr id="5" name="Content Placeholder 4" descr="Graphical user interface, website&#10;&#10;Description automatically generated">
            <a:extLst>
              <a:ext uri="{FF2B5EF4-FFF2-40B4-BE49-F238E27FC236}">
                <a16:creationId xmlns:a16="http://schemas.microsoft.com/office/drawing/2014/main" id="{C491F542-2EAE-E545-8CC4-EDE78A555D2B}"/>
              </a:ext>
            </a:extLst>
          </p:cNvPr>
          <p:cNvPicPr>
            <a:picLocks noGrp="1" noChangeAspect="1"/>
          </p:cNvPicPr>
          <p:nvPr>
            <p:ph idx="1"/>
          </p:nvPr>
        </p:nvPicPr>
        <p:blipFill>
          <a:blip r:embed="rId2"/>
          <a:stretch>
            <a:fillRect/>
          </a:stretch>
        </p:blipFill>
        <p:spPr>
          <a:xfrm>
            <a:off x="4577508" y="3962400"/>
            <a:ext cx="4222887" cy="2077750"/>
          </a:xfrm>
        </p:spPr>
      </p:pic>
      <p:pic>
        <p:nvPicPr>
          <p:cNvPr id="7" name="Picture 6" descr="Graphical user interface, website&#10;&#10;Description automatically generated with medium confidence">
            <a:extLst>
              <a:ext uri="{FF2B5EF4-FFF2-40B4-BE49-F238E27FC236}">
                <a16:creationId xmlns:a16="http://schemas.microsoft.com/office/drawing/2014/main" id="{0E30B7ED-1BBE-C64C-94BD-A332DB3C21FA}"/>
              </a:ext>
            </a:extLst>
          </p:cNvPr>
          <p:cNvPicPr>
            <a:picLocks noChangeAspect="1"/>
          </p:cNvPicPr>
          <p:nvPr/>
        </p:nvPicPr>
        <p:blipFill>
          <a:blip r:embed="rId3"/>
          <a:stretch>
            <a:fillRect/>
          </a:stretch>
        </p:blipFill>
        <p:spPr>
          <a:xfrm>
            <a:off x="533400" y="3962400"/>
            <a:ext cx="3807600" cy="2320098"/>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B40A5E50-E817-7A48-B9FB-20FEE115DBE0}"/>
              </a:ext>
            </a:extLst>
          </p:cNvPr>
          <p:cNvPicPr>
            <a:picLocks noChangeAspect="1"/>
          </p:cNvPicPr>
          <p:nvPr/>
        </p:nvPicPr>
        <p:blipFill rotWithShape="1">
          <a:blip r:embed="rId4"/>
          <a:srcRect b="9164"/>
          <a:stretch/>
        </p:blipFill>
        <p:spPr>
          <a:xfrm>
            <a:off x="2001265" y="980947"/>
            <a:ext cx="4953000" cy="2692259"/>
          </a:xfrm>
          <a:prstGeom prst="rect">
            <a:avLst/>
          </a:prstGeom>
        </p:spPr>
      </p:pic>
    </p:spTree>
    <p:extLst>
      <p:ext uri="{BB962C8B-B14F-4D97-AF65-F5344CB8AC3E}">
        <p14:creationId xmlns:p14="http://schemas.microsoft.com/office/powerpoint/2010/main" val="2928072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3" descr="cumulonimbus.jpg                                               001CE8BF&#10;Cliff Disk                     BB5EA40C:">
            <a:extLst>
              <a:ext uri="{FF2B5EF4-FFF2-40B4-BE49-F238E27FC236}">
                <a16:creationId xmlns:a16="http://schemas.microsoft.com/office/drawing/2014/main" id="{353D132B-B3F2-EF4E-B7D1-3D4A9C2C2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3513"/>
            <a:ext cx="27432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2">
            <a:extLst>
              <a:ext uri="{FF2B5EF4-FFF2-40B4-BE49-F238E27FC236}">
                <a16:creationId xmlns:a16="http://schemas.microsoft.com/office/drawing/2014/main" id="{51F30C1C-309B-1C40-AE03-DAB820E21C93}"/>
              </a:ext>
            </a:extLst>
          </p:cNvPr>
          <p:cNvSpPr>
            <a:spLocks noChangeArrowheads="1"/>
          </p:cNvSpPr>
          <p:nvPr/>
        </p:nvSpPr>
        <p:spPr bwMode="auto">
          <a:xfrm>
            <a:off x="381000" y="126984"/>
            <a:ext cx="457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t>The Northwest Gets Fewer Summer Thunderstorms Than Almost  Anywhere in the U.S. Except CA</a:t>
            </a:r>
          </a:p>
        </p:txBody>
      </p:sp>
      <p:pic>
        <p:nvPicPr>
          <p:cNvPr id="244740" name="Picture 3" descr="FIG10_002.JPG">
            <a:extLst>
              <a:ext uri="{FF2B5EF4-FFF2-40B4-BE49-F238E27FC236}">
                <a16:creationId xmlns:a16="http://schemas.microsoft.com/office/drawing/2014/main" id="{9CD4952E-DC33-6847-9441-A05A55CDA05E}"/>
              </a:ext>
            </a:extLst>
          </p:cNvPr>
          <p:cNvPicPr>
            <a:picLocks noChangeAspect="1"/>
          </p:cNvPicPr>
          <p:nvPr/>
        </p:nvPicPr>
        <p:blipFill>
          <a:blip r:embed="rId3">
            <a:extLst>
              <a:ext uri="{28A0092B-C50C-407E-A947-70E740481C1C}">
                <a14:useLocalDpi xmlns:a14="http://schemas.microsoft.com/office/drawing/2010/main" val="0"/>
              </a:ext>
            </a:extLst>
          </a:blip>
          <a:srcRect l="900" t="9599" r="900" b="8400"/>
          <a:stretch>
            <a:fillRect/>
          </a:stretch>
        </p:blipFill>
        <p:spPr bwMode="auto">
          <a:xfrm>
            <a:off x="1219200" y="2011180"/>
            <a:ext cx="6934200"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D931D1F-85BC-874A-8360-F369E4FC4173}"/>
              </a:ext>
            </a:extLst>
          </p:cNvPr>
          <p:cNvSpPr txBox="1"/>
          <p:nvPr/>
        </p:nvSpPr>
        <p:spPr>
          <a:xfrm>
            <a:off x="1447800" y="5562600"/>
            <a:ext cx="1944763" cy="830997"/>
          </a:xfrm>
          <a:prstGeom prst="rect">
            <a:avLst/>
          </a:prstGeom>
          <a:noFill/>
        </p:spPr>
        <p:txBody>
          <a:bodyPr wrap="none" rtlCol="0">
            <a:spAutoFit/>
          </a:bodyPr>
          <a:lstStyle/>
          <a:p>
            <a:r>
              <a:rPr lang="en-US" sz="2400" b="1" dirty="0"/>
              <a:t>Why?</a:t>
            </a:r>
          </a:p>
          <a:p>
            <a:r>
              <a:rPr lang="en-US" sz="2400" b="1" dirty="0"/>
              <a:t>Cool Pacific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BA7C-37CC-C048-B189-B0BA73B4214B}"/>
              </a:ext>
            </a:extLst>
          </p:cNvPr>
          <p:cNvSpPr>
            <a:spLocks noGrp="1"/>
          </p:cNvSpPr>
          <p:nvPr>
            <p:ph type="title"/>
          </p:nvPr>
        </p:nvSpPr>
        <p:spPr>
          <a:xfrm>
            <a:off x="435964" y="769063"/>
            <a:ext cx="8229600" cy="1143000"/>
          </a:xfrm>
        </p:spPr>
        <p:txBody>
          <a:bodyPr/>
          <a:lstStyle/>
          <a:p>
            <a:r>
              <a:rPr lang="en-US" altLang="en-US" b="1" dirty="0"/>
              <a:t>Local Weather Features are Essential Elements of NW Weather</a:t>
            </a:r>
            <a:br>
              <a:rPr lang="en-US" altLang="en-US" dirty="0"/>
            </a:br>
            <a:endParaRPr lang="en-US" dirty="0"/>
          </a:p>
        </p:txBody>
      </p:sp>
      <p:sp>
        <p:nvSpPr>
          <p:cNvPr id="3" name="Content Placeholder 2">
            <a:extLst>
              <a:ext uri="{FF2B5EF4-FFF2-40B4-BE49-F238E27FC236}">
                <a16:creationId xmlns:a16="http://schemas.microsoft.com/office/drawing/2014/main" id="{7E7A0C7B-25B0-A645-8AA2-B68FEA57C537}"/>
              </a:ext>
            </a:extLst>
          </p:cNvPr>
          <p:cNvSpPr>
            <a:spLocks noGrp="1"/>
          </p:cNvSpPr>
          <p:nvPr>
            <p:ph idx="1"/>
          </p:nvPr>
        </p:nvSpPr>
        <p:spPr>
          <a:xfrm>
            <a:off x="449705" y="1922056"/>
            <a:ext cx="8229600" cy="4525963"/>
          </a:xfrm>
        </p:spPr>
        <p:txBody>
          <a:bodyPr/>
          <a:lstStyle/>
          <a:p>
            <a:pPr marL="0" indent="0">
              <a:buNone/>
            </a:pPr>
            <a:r>
              <a:rPr lang="en-US" dirty="0"/>
              <a:t>Many are associated with the interaction between the large-scale flow from the Pacific and local terrain barriers.</a:t>
            </a:r>
          </a:p>
          <a:p>
            <a:endParaRPr lang="en-US" dirty="0"/>
          </a:p>
        </p:txBody>
      </p:sp>
      <p:pic>
        <p:nvPicPr>
          <p:cNvPr id="5" name="Picture 3" descr="base.tiff">
            <a:extLst>
              <a:ext uri="{FF2B5EF4-FFF2-40B4-BE49-F238E27FC236}">
                <a16:creationId xmlns:a16="http://schemas.microsoft.com/office/drawing/2014/main" id="{9286F737-6065-0342-8182-DCC4B3DE97A8}"/>
              </a:ext>
            </a:extLst>
          </p:cNvPr>
          <p:cNvPicPr>
            <a:picLocks noChangeAspect="1"/>
          </p:cNvPicPr>
          <p:nvPr/>
        </p:nvPicPr>
        <p:blipFill>
          <a:blip r:embed="rId2">
            <a:extLst>
              <a:ext uri="{28A0092B-C50C-407E-A947-70E740481C1C}">
                <a14:useLocalDpi xmlns:a14="http://schemas.microsoft.com/office/drawing/2010/main" val="0"/>
              </a:ext>
            </a:extLst>
          </a:blip>
          <a:srcRect t="2571"/>
          <a:stretch>
            <a:fillRect/>
          </a:stretch>
        </p:blipFill>
        <p:spPr bwMode="auto">
          <a:xfrm>
            <a:off x="2362200" y="3500245"/>
            <a:ext cx="4841875" cy="298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a:extLst>
              <a:ext uri="{FF2B5EF4-FFF2-40B4-BE49-F238E27FC236}">
                <a16:creationId xmlns:a16="http://schemas.microsoft.com/office/drawing/2014/main" id="{B4D6694F-AB5E-8E41-83EF-E9B922A0A498}"/>
              </a:ext>
            </a:extLst>
          </p:cNvPr>
          <p:cNvGraphicFramePr>
            <a:graphicFrameLocks noChangeAspect="1"/>
          </p:cNvGraphicFramePr>
          <p:nvPr/>
        </p:nvGraphicFramePr>
        <p:xfrm>
          <a:off x="1600200" y="914400"/>
          <a:ext cx="6324600" cy="5087938"/>
        </p:xfrm>
        <a:graphic>
          <a:graphicData uri="http://schemas.openxmlformats.org/presentationml/2006/ole">
            <mc:AlternateContent xmlns:mc="http://schemas.openxmlformats.org/markup-compatibility/2006">
              <mc:Choice xmlns:v="urn:schemas-microsoft-com:vml" Requires="v">
                <p:oleObj name="Document" r:id="rId3" imgW="2921000" imgH="2768600" progId="Word.Document.8">
                  <p:embed/>
                </p:oleObj>
              </mc:Choice>
              <mc:Fallback>
                <p:oleObj name="Document" r:id="rId3" imgW="2921000" imgH="27686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15681"/>
                      <a:stretch>
                        <a:fillRect/>
                      </a:stretch>
                    </p:blipFill>
                    <p:spPr bwMode="auto">
                      <a:xfrm>
                        <a:off x="1600200" y="914400"/>
                        <a:ext cx="6324600" cy="5087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63" name="Text Box 3">
            <a:extLst>
              <a:ext uri="{FF2B5EF4-FFF2-40B4-BE49-F238E27FC236}">
                <a16:creationId xmlns:a16="http://schemas.microsoft.com/office/drawing/2014/main" id="{9B3D43F5-45C7-2D45-9B92-174FF50E1E26}"/>
              </a:ext>
            </a:extLst>
          </p:cNvPr>
          <p:cNvSpPr txBox="1">
            <a:spLocks noChangeArrowheads="1"/>
          </p:cNvSpPr>
          <p:nvPr/>
        </p:nvSpPr>
        <p:spPr bwMode="auto">
          <a:xfrm>
            <a:off x="2286000" y="258763"/>
            <a:ext cx="4868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t>Puget Sound Convergence Zone</a:t>
            </a:r>
            <a:endParaRPr lang="en-US" altLang="en-US" b="1" dirty="0"/>
          </a:p>
        </p:txBody>
      </p:sp>
      <p:sp>
        <p:nvSpPr>
          <p:cNvPr id="92164" name="Line 5">
            <a:extLst>
              <a:ext uri="{FF2B5EF4-FFF2-40B4-BE49-F238E27FC236}">
                <a16:creationId xmlns:a16="http://schemas.microsoft.com/office/drawing/2014/main" id="{168809D2-7AC5-F940-A765-20308D119C21}"/>
              </a:ext>
            </a:extLst>
          </p:cNvPr>
          <p:cNvSpPr>
            <a:spLocks noChangeShapeType="1"/>
          </p:cNvSpPr>
          <p:nvPr/>
        </p:nvSpPr>
        <p:spPr bwMode="auto">
          <a:xfrm>
            <a:off x="2590800" y="2667000"/>
            <a:ext cx="15240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5" name="Line 6">
            <a:extLst>
              <a:ext uri="{FF2B5EF4-FFF2-40B4-BE49-F238E27FC236}">
                <a16:creationId xmlns:a16="http://schemas.microsoft.com/office/drawing/2014/main" id="{0D778650-2C79-EC41-8E7D-BDC547397D33}"/>
              </a:ext>
            </a:extLst>
          </p:cNvPr>
          <p:cNvSpPr>
            <a:spLocks noChangeShapeType="1"/>
          </p:cNvSpPr>
          <p:nvPr/>
        </p:nvSpPr>
        <p:spPr bwMode="auto">
          <a:xfrm>
            <a:off x="4876800" y="2743200"/>
            <a:ext cx="3810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6" name="Line 7">
            <a:extLst>
              <a:ext uri="{FF2B5EF4-FFF2-40B4-BE49-F238E27FC236}">
                <a16:creationId xmlns:a16="http://schemas.microsoft.com/office/drawing/2014/main" id="{A6AC8AE2-DB32-364F-90A9-A043D2F8D3E3}"/>
              </a:ext>
            </a:extLst>
          </p:cNvPr>
          <p:cNvSpPr>
            <a:spLocks noChangeShapeType="1"/>
          </p:cNvSpPr>
          <p:nvPr/>
        </p:nvSpPr>
        <p:spPr bwMode="auto">
          <a:xfrm flipV="1">
            <a:off x="4800600" y="4038600"/>
            <a:ext cx="6858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7" name="Line 8">
            <a:extLst>
              <a:ext uri="{FF2B5EF4-FFF2-40B4-BE49-F238E27FC236}">
                <a16:creationId xmlns:a16="http://schemas.microsoft.com/office/drawing/2014/main" id="{4A29F2B7-088B-7F46-83C9-BED2A356E3B1}"/>
              </a:ext>
            </a:extLst>
          </p:cNvPr>
          <p:cNvSpPr>
            <a:spLocks noChangeShapeType="1"/>
          </p:cNvSpPr>
          <p:nvPr/>
        </p:nvSpPr>
        <p:spPr bwMode="auto">
          <a:xfrm>
            <a:off x="2971800" y="4343400"/>
            <a:ext cx="15240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0DEDA52-9EEE-7644-8D6C-E8E2312060F3}"/>
              </a:ext>
            </a:extLst>
          </p:cNvPr>
          <p:cNvPicPr>
            <a:picLocks noChangeAspect="1"/>
          </p:cNvPicPr>
          <p:nvPr/>
        </p:nvPicPr>
        <p:blipFill>
          <a:blip r:embed="rId2"/>
          <a:stretch>
            <a:fillRect/>
          </a:stretch>
        </p:blipFill>
        <p:spPr>
          <a:xfrm>
            <a:off x="762000" y="381000"/>
            <a:ext cx="7278843" cy="5638800"/>
          </a:xfrm>
          <a:prstGeom prst="rect">
            <a:avLst/>
          </a:prstGeom>
        </p:spPr>
      </p:pic>
      <p:sp>
        <p:nvSpPr>
          <p:cNvPr id="2" name="TextBox 1">
            <a:extLst>
              <a:ext uri="{FF2B5EF4-FFF2-40B4-BE49-F238E27FC236}">
                <a16:creationId xmlns:a16="http://schemas.microsoft.com/office/drawing/2014/main" id="{88B4C0BF-15F4-4842-AA90-B1F598BD8210}"/>
              </a:ext>
            </a:extLst>
          </p:cNvPr>
          <p:cNvSpPr txBox="1"/>
          <p:nvPr/>
        </p:nvSpPr>
        <p:spPr>
          <a:xfrm>
            <a:off x="3449878" y="6077372"/>
            <a:ext cx="1903085" cy="369332"/>
          </a:xfrm>
          <a:prstGeom prst="rect">
            <a:avLst/>
          </a:prstGeom>
          <a:noFill/>
        </p:spPr>
        <p:txBody>
          <a:bodyPr wrap="none" rtlCol="0">
            <a:spAutoFit/>
          </a:bodyPr>
          <a:lstStyle/>
          <a:p>
            <a:r>
              <a:rPr lang="en-US" dirty="0"/>
              <a:t>10-25 times year</a:t>
            </a:r>
          </a:p>
        </p:txBody>
      </p:sp>
    </p:spTree>
    <p:extLst>
      <p:ext uri="{BB962C8B-B14F-4D97-AF65-F5344CB8AC3E}">
        <p14:creationId xmlns:p14="http://schemas.microsoft.com/office/powerpoint/2010/main" val="2844394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2">
            <a:extLst>
              <a:ext uri="{FF2B5EF4-FFF2-40B4-BE49-F238E27FC236}">
                <a16:creationId xmlns:a16="http://schemas.microsoft.com/office/drawing/2014/main" id="{00256F6C-0779-1041-A298-5123F31DA9C1}"/>
              </a:ext>
            </a:extLst>
          </p:cNvPr>
          <p:cNvGraphicFramePr>
            <a:graphicFrameLocks noChangeAspect="1"/>
          </p:cNvGraphicFramePr>
          <p:nvPr/>
        </p:nvGraphicFramePr>
        <p:xfrm>
          <a:off x="1295400" y="685800"/>
          <a:ext cx="6553200" cy="5805488"/>
        </p:xfrm>
        <a:graphic>
          <a:graphicData uri="http://schemas.openxmlformats.org/presentationml/2006/ole">
            <mc:AlternateContent xmlns:mc="http://schemas.openxmlformats.org/markup-compatibility/2006">
              <mc:Choice xmlns:v="urn:schemas-microsoft-com:vml" Requires="v">
                <p:oleObj name="Document" r:id="rId3" imgW="6604000" imgH="5842000" progId="Word.Document.8">
                  <p:embed/>
                </p:oleObj>
              </mc:Choice>
              <mc:Fallback>
                <p:oleObj name="Document" r:id="rId3" imgW="6604000" imgH="5842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85800"/>
                        <a:ext cx="6553200" cy="580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FDA8-6C56-E74E-9DFA-423BA41C81A3}"/>
              </a:ext>
            </a:extLst>
          </p:cNvPr>
          <p:cNvSpPr>
            <a:spLocks noGrp="1"/>
          </p:cNvSpPr>
          <p:nvPr>
            <p:ph type="ctrTitle"/>
          </p:nvPr>
        </p:nvSpPr>
        <p:spPr>
          <a:xfrm>
            <a:off x="685800" y="536662"/>
            <a:ext cx="7772400" cy="1470025"/>
          </a:xfrm>
        </p:spPr>
        <p:txBody>
          <a:bodyPr/>
          <a:lstStyle/>
          <a:p>
            <a:r>
              <a:rPr lang="en-US" b="1" dirty="0">
                <a:solidFill>
                  <a:schemeClr val="tx2"/>
                </a:solidFill>
              </a:rPr>
              <a:t>Gaps In Regional Mountains Have Big Meteorological Effects</a:t>
            </a:r>
          </a:p>
        </p:txBody>
      </p:sp>
      <p:sp>
        <p:nvSpPr>
          <p:cNvPr id="3" name="Subtitle 2">
            <a:extLst>
              <a:ext uri="{FF2B5EF4-FFF2-40B4-BE49-F238E27FC236}">
                <a16:creationId xmlns:a16="http://schemas.microsoft.com/office/drawing/2014/main" id="{B6AE5C98-1049-7C41-B5B2-CFA321DDB4A7}"/>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190F27A9-3028-DF4C-9D84-F04E87323929}"/>
              </a:ext>
            </a:extLst>
          </p:cNvPr>
          <p:cNvPicPr>
            <a:picLocks noChangeAspect="1"/>
          </p:cNvPicPr>
          <p:nvPr/>
        </p:nvPicPr>
        <p:blipFill rotWithShape="1">
          <a:blip r:embed="rId2"/>
          <a:srcRect t="10762" b="10314"/>
          <a:stretch/>
        </p:blipFill>
        <p:spPr>
          <a:xfrm>
            <a:off x="1104900" y="2182598"/>
            <a:ext cx="6934200" cy="4104549"/>
          </a:xfrm>
          <a:prstGeom prst="rect">
            <a:avLst/>
          </a:prstGeom>
        </p:spPr>
      </p:pic>
      <p:sp>
        <p:nvSpPr>
          <p:cNvPr id="4" name="TextBox 3">
            <a:extLst>
              <a:ext uri="{FF2B5EF4-FFF2-40B4-BE49-F238E27FC236}">
                <a16:creationId xmlns:a16="http://schemas.microsoft.com/office/drawing/2014/main" id="{C9C84169-B2E1-E4E4-FEF0-FBFF295D99DA}"/>
              </a:ext>
            </a:extLst>
          </p:cNvPr>
          <p:cNvSpPr txBox="1"/>
          <p:nvPr/>
        </p:nvSpPr>
        <p:spPr>
          <a:xfrm>
            <a:off x="8039100" y="3865540"/>
            <a:ext cx="1107996" cy="646331"/>
          </a:xfrm>
          <a:prstGeom prst="rect">
            <a:avLst/>
          </a:prstGeom>
          <a:noFill/>
        </p:spPr>
        <p:txBody>
          <a:bodyPr wrap="none" rtlCol="0">
            <a:spAutoFit/>
          </a:bodyPr>
          <a:lstStyle/>
          <a:p>
            <a:r>
              <a:rPr lang="en-US" dirty="0"/>
              <a:t>HIGH</a:t>
            </a:r>
          </a:p>
          <a:p>
            <a:r>
              <a:rPr lang="en-US" dirty="0"/>
              <a:t>Pressure</a:t>
            </a:r>
          </a:p>
        </p:txBody>
      </p:sp>
      <p:sp>
        <p:nvSpPr>
          <p:cNvPr id="6" name="TextBox 5">
            <a:extLst>
              <a:ext uri="{FF2B5EF4-FFF2-40B4-BE49-F238E27FC236}">
                <a16:creationId xmlns:a16="http://schemas.microsoft.com/office/drawing/2014/main" id="{25E7078B-F173-FF36-1535-8F298DF51CD3}"/>
              </a:ext>
            </a:extLst>
          </p:cNvPr>
          <p:cNvSpPr txBox="1"/>
          <p:nvPr/>
        </p:nvSpPr>
        <p:spPr>
          <a:xfrm>
            <a:off x="6927" y="3886200"/>
            <a:ext cx="1107996" cy="646331"/>
          </a:xfrm>
          <a:prstGeom prst="rect">
            <a:avLst/>
          </a:prstGeom>
          <a:noFill/>
        </p:spPr>
        <p:txBody>
          <a:bodyPr wrap="none" rtlCol="0">
            <a:spAutoFit/>
          </a:bodyPr>
          <a:lstStyle/>
          <a:p>
            <a:r>
              <a:rPr lang="en-US" dirty="0"/>
              <a:t>Low</a:t>
            </a:r>
          </a:p>
          <a:p>
            <a:r>
              <a:rPr lang="en-US" dirty="0"/>
              <a:t>Pressure</a:t>
            </a:r>
          </a:p>
        </p:txBody>
      </p:sp>
    </p:spTree>
    <p:extLst>
      <p:ext uri="{BB962C8B-B14F-4D97-AF65-F5344CB8AC3E}">
        <p14:creationId xmlns:p14="http://schemas.microsoft.com/office/powerpoint/2010/main" val="1940555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C262-138E-554C-BE0D-380D288BD74D}"/>
              </a:ext>
            </a:extLst>
          </p:cNvPr>
          <p:cNvSpPr>
            <a:spLocks noGrp="1"/>
          </p:cNvSpPr>
          <p:nvPr>
            <p:ph type="title"/>
          </p:nvPr>
        </p:nvSpPr>
        <p:spPr>
          <a:xfrm>
            <a:off x="457200" y="274638"/>
            <a:ext cx="8153400" cy="563562"/>
          </a:xfrm>
        </p:spPr>
        <p:txBody>
          <a:bodyPr/>
          <a:lstStyle/>
          <a:p>
            <a:r>
              <a:rPr lang="en-US" sz="3200" b="1" dirty="0">
                <a:solidFill>
                  <a:schemeClr val="accent1"/>
                </a:solidFill>
              </a:rPr>
              <a:t>Fraser River Gap of British Columbia</a:t>
            </a:r>
          </a:p>
        </p:txBody>
      </p:sp>
      <p:pic>
        <p:nvPicPr>
          <p:cNvPr id="5" name="Content Placeholder 4">
            <a:extLst>
              <a:ext uri="{FF2B5EF4-FFF2-40B4-BE49-F238E27FC236}">
                <a16:creationId xmlns:a16="http://schemas.microsoft.com/office/drawing/2014/main" id="{63A320E9-BA31-7843-BC36-D376FA639AB5}"/>
              </a:ext>
            </a:extLst>
          </p:cNvPr>
          <p:cNvPicPr>
            <a:picLocks noGrp="1" noChangeAspect="1"/>
          </p:cNvPicPr>
          <p:nvPr>
            <p:ph idx="1"/>
          </p:nvPr>
        </p:nvPicPr>
        <p:blipFill rotWithShape="1">
          <a:blip r:embed="rId2"/>
          <a:srcRect l="10336" t="35356"/>
          <a:stretch/>
        </p:blipFill>
        <p:spPr>
          <a:xfrm>
            <a:off x="1413237" y="1143000"/>
            <a:ext cx="7223069" cy="5334000"/>
          </a:xfrm>
        </p:spPr>
      </p:pic>
      <p:sp>
        <p:nvSpPr>
          <p:cNvPr id="6" name="Up Arrow 5">
            <a:extLst>
              <a:ext uri="{FF2B5EF4-FFF2-40B4-BE49-F238E27FC236}">
                <a16:creationId xmlns:a16="http://schemas.microsoft.com/office/drawing/2014/main" id="{80DBEBF6-9EE7-CB48-BCE6-EA84B7BD2BB0}"/>
              </a:ext>
            </a:extLst>
          </p:cNvPr>
          <p:cNvSpPr/>
          <p:nvPr/>
        </p:nvSpPr>
        <p:spPr>
          <a:xfrm rot="13512522">
            <a:off x="5927457" y="3462748"/>
            <a:ext cx="636854" cy="1752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23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09E9132C-1304-EF49-B04F-7D718C246E5B}"/>
              </a:ext>
            </a:extLst>
          </p:cNvPr>
          <p:cNvSpPr>
            <a:spLocks noGrp="1"/>
          </p:cNvSpPr>
          <p:nvPr>
            <p:ph type="title"/>
          </p:nvPr>
        </p:nvSpPr>
        <p:spPr/>
        <p:txBody>
          <a:bodyPr/>
          <a:lstStyle/>
          <a:p>
            <a:r>
              <a:rPr lang="en-US" altLang="en-US" b="1" dirty="0">
                <a:solidFill>
                  <a:schemeClr val="accent1"/>
                </a:solidFill>
              </a:rPr>
              <a:t>Fraser River Gap</a:t>
            </a:r>
          </a:p>
        </p:txBody>
      </p:sp>
      <p:sp>
        <p:nvSpPr>
          <p:cNvPr id="228355" name="Rectangle 3">
            <a:extLst>
              <a:ext uri="{FF2B5EF4-FFF2-40B4-BE49-F238E27FC236}">
                <a16:creationId xmlns:a16="http://schemas.microsoft.com/office/drawing/2014/main" id="{4814A0B9-BF5D-A747-8E51-122ED09B1D7E}"/>
              </a:ext>
            </a:extLst>
          </p:cNvPr>
          <p:cNvSpPr>
            <a:spLocks noGrp="1"/>
          </p:cNvSpPr>
          <p:nvPr>
            <p:ph type="body" idx="1"/>
          </p:nvPr>
        </p:nvSpPr>
        <p:spPr/>
        <p:txBody>
          <a:bodyPr/>
          <a:lstStyle/>
          <a:p>
            <a:endParaRPr lang="en-US" altLang="en-US"/>
          </a:p>
        </p:txBody>
      </p:sp>
      <p:pic>
        <p:nvPicPr>
          <p:cNvPr id="228356" name="Picture 4">
            <a:extLst>
              <a:ext uri="{FF2B5EF4-FFF2-40B4-BE49-F238E27FC236}">
                <a16:creationId xmlns:a16="http://schemas.microsoft.com/office/drawing/2014/main" id="{3E617FAA-9F28-9C46-8221-8DCE3C058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57330"/>
            <a:ext cx="7150100" cy="5011701"/>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2D66830C-84D6-014E-9F0A-AE61CCCCE9CE}"/>
              </a:ext>
            </a:extLst>
          </p:cNvPr>
          <p:cNvSpPr/>
          <p:nvPr/>
        </p:nvSpPr>
        <p:spPr>
          <a:xfrm rot="16817162">
            <a:off x="3962400" y="3162300"/>
            <a:ext cx="1219200" cy="533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F0266CC0-F857-4245-82C3-691AC825D698}"/>
              </a:ext>
            </a:extLst>
          </p:cNvPr>
          <p:cNvSpPr>
            <a:spLocks noGrp="1"/>
          </p:cNvSpPr>
          <p:nvPr>
            <p:ph type="ctrTitle"/>
          </p:nvPr>
        </p:nvSpPr>
        <p:spPr>
          <a:xfrm>
            <a:off x="685800" y="228600"/>
            <a:ext cx="7772400" cy="1143000"/>
          </a:xfrm>
        </p:spPr>
        <p:txBody>
          <a:bodyPr/>
          <a:lstStyle/>
          <a:p>
            <a:r>
              <a:rPr lang="en-US" altLang="en-US"/>
              <a:t>The Fraser River Gap</a:t>
            </a:r>
          </a:p>
        </p:txBody>
      </p:sp>
      <p:sp>
        <p:nvSpPr>
          <p:cNvPr id="227331" name="Rectangle 3">
            <a:extLst>
              <a:ext uri="{FF2B5EF4-FFF2-40B4-BE49-F238E27FC236}">
                <a16:creationId xmlns:a16="http://schemas.microsoft.com/office/drawing/2014/main" id="{427D6D12-B41A-0A46-8597-858F1912DA28}"/>
              </a:ext>
            </a:extLst>
          </p:cNvPr>
          <p:cNvSpPr>
            <a:spLocks noGrp="1"/>
          </p:cNvSpPr>
          <p:nvPr>
            <p:ph type="subTitle" idx="1"/>
          </p:nvPr>
        </p:nvSpPr>
        <p:spPr/>
        <p:txBody>
          <a:bodyPr/>
          <a:lstStyle/>
          <a:p>
            <a:endParaRPr lang="en-US" altLang="en-US">
              <a:solidFill>
                <a:schemeClr val="tx1"/>
              </a:solidFill>
            </a:endParaRPr>
          </a:p>
        </p:txBody>
      </p:sp>
      <p:pic>
        <p:nvPicPr>
          <p:cNvPr id="227332" name="Picture 4">
            <a:extLst>
              <a:ext uri="{FF2B5EF4-FFF2-40B4-BE49-F238E27FC236}">
                <a16:creationId xmlns:a16="http://schemas.microsoft.com/office/drawing/2014/main" id="{F4D73758-EB9A-064C-A743-F3773C2B3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68450"/>
            <a:ext cx="8686800" cy="4938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A885FC31-45AD-F346-B6AC-D36E135E2C33}"/>
              </a:ext>
            </a:extLst>
          </p:cNvPr>
          <p:cNvSpPr>
            <a:spLocks noGrp="1"/>
          </p:cNvSpPr>
          <p:nvPr>
            <p:ph type="title"/>
          </p:nvPr>
        </p:nvSpPr>
        <p:spPr>
          <a:xfrm>
            <a:off x="457200" y="2667000"/>
            <a:ext cx="8229600" cy="1143000"/>
          </a:xfrm>
        </p:spPr>
        <p:txBody>
          <a:bodyPr/>
          <a:lstStyle/>
          <a:p>
            <a:r>
              <a:rPr lang="en-US" altLang="en-US" b="1" dirty="0"/>
              <a:t>Can Get Strong Cold Northeasterly Outflow Winds into Bellingham and NW Washington When Cold Air and High Pressure Builds in the Interior of BC</a:t>
            </a:r>
          </a:p>
        </p:txBody>
      </p:sp>
      <p:sp>
        <p:nvSpPr>
          <p:cNvPr id="248835" name="Rectangle 3">
            <a:extLst>
              <a:ext uri="{FF2B5EF4-FFF2-40B4-BE49-F238E27FC236}">
                <a16:creationId xmlns:a16="http://schemas.microsoft.com/office/drawing/2014/main" id="{89E19A48-6051-8943-942E-DECB453BB041}"/>
              </a:ext>
            </a:extLst>
          </p:cNvPr>
          <p:cNvSpPr>
            <a:spLocks noGrp="1"/>
          </p:cNvSpPr>
          <p:nvPr>
            <p:ph type="body" idx="1"/>
          </p:nvPr>
        </p:nvSpPr>
        <p:spPr>
          <a:xfrm>
            <a:off x="609600" y="3429000"/>
            <a:ext cx="8229600" cy="4525963"/>
          </a:xfrm>
        </p:spPr>
        <p:txBody>
          <a:bodyPr/>
          <a:lstStyle/>
          <a:p>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BF36-C1B9-B64C-B5F2-F90CE96003A0}"/>
              </a:ext>
            </a:extLst>
          </p:cNvPr>
          <p:cNvSpPr>
            <a:spLocks noGrp="1"/>
          </p:cNvSpPr>
          <p:nvPr>
            <p:ph type="title"/>
          </p:nvPr>
        </p:nvSpPr>
        <p:spPr/>
        <p:txBody>
          <a:bodyPr/>
          <a:lstStyle/>
          <a:p>
            <a:r>
              <a:rPr lang="en-US" b="1" dirty="0">
                <a:solidFill>
                  <a:schemeClr val="accent1"/>
                </a:solidFill>
              </a:rPr>
              <a:t>Atmospheric Sciences Major</a:t>
            </a:r>
          </a:p>
        </p:txBody>
      </p:sp>
      <p:sp>
        <p:nvSpPr>
          <p:cNvPr id="3" name="Content Placeholder 2">
            <a:extLst>
              <a:ext uri="{FF2B5EF4-FFF2-40B4-BE49-F238E27FC236}">
                <a16:creationId xmlns:a16="http://schemas.microsoft.com/office/drawing/2014/main" id="{70A52297-3B5A-C742-9D76-5F2315DB0521}"/>
              </a:ext>
            </a:extLst>
          </p:cNvPr>
          <p:cNvSpPr>
            <a:spLocks noGrp="1"/>
          </p:cNvSpPr>
          <p:nvPr>
            <p:ph idx="1"/>
          </p:nvPr>
        </p:nvSpPr>
        <p:spPr>
          <a:xfrm>
            <a:off x="457200" y="1417638"/>
            <a:ext cx="8229600" cy="4525963"/>
          </a:xfrm>
        </p:spPr>
        <p:txBody>
          <a:bodyPr/>
          <a:lstStyle/>
          <a:p>
            <a:r>
              <a:rPr lang="en-US" dirty="0"/>
              <a:t>B.S. in Atmospheric Sciences</a:t>
            </a:r>
          </a:p>
          <a:p>
            <a:r>
              <a:rPr lang="en-US" dirty="0"/>
              <a:t>Four tracks</a:t>
            </a:r>
          </a:p>
        </p:txBody>
      </p:sp>
      <p:pic>
        <p:nvPicPr>
          <p:cNvPr id="5" name="Picture 4" descr="Graphical user interface, text, application, email&#10;&#10;Description automatically generated">
            <a:extLst>
              <a:ext uri="{FF2B5EF4-FFF2-40B4-BE49-F238E27FC236}">
                <a16:creationId xmlns:a16="http://schemas.microsoft.com/office/drawing/2014/main" id="{413FD257-0C5D-F544-8E96-B72E9A0D003B}"/>
              </a:ext>
            </a:extLst>
          </p:cNvPr>
          <p:cNvPicPr>
            <a:picLocks noChangeAspect="1"/>
          </p:cNvPicPr>
          <p:nvPr/>
        </p:nvPicPr>
        <p:blipFill>
          <a:blip r:embed="rId2"/>
          <a:stretch>
            <a:fillRect/>
          </a:stretch>
        </p:blipFill>
        <p:spPr>
          <a:xfrm>
            <a:off x="1981200" y="2667000"/>
            <a:ext cx="5715000" cy="4092033"/>
          </a:xfrm>
          <a:prstGeom prst="rect">
            <a:avLst/>
          </a:prstGeom>
        </p:spPr>
      </p:pic>
    </p:spTree>
    <p:extLst>
      <p:ext uri="{BB962C8B-B14F-4D97-AF65-F5344CB8AC3E}">
        <p14:creationId xmlns:p14="http://schemas.microsoft.com/office/powerpoint/2010/main" val="2015363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7E4D3A6-6DB7-5F47-919C-FEB482AE1FA0}"/>
              </a:ext>
            </a:extLst>
          </p:cNvPr>
          <p:cNvSpPr>
            <a:spLocks noGrp="1"/>
          </p:cNvSpPr>
          <p:nvPr>
            <p:ph type="title"/>
          </p:nvPr>
        </p:nvSpPr>
        <p:spPr>
          <a:xfrm>
            <a:off x="457200" y="762000"/>
            <a:ext cx="2743200" cy="4373562"/>
          </a:xfrm>
        </p:spPr>
        <p:txBody>
          <a:bodyPr/>
          <a:lstStyle/>
          <a:p>
            <a:r>
              <a:rPr lang="en-US" altLang="en-US" dirty="0"/>
              <a:t>Major Fraser Gap Event of December 28, 1990</a:t>
            </a:r>
          </a:p>
        </p:txBody>
      </p:sp>
      <p:pic>
        <p:nvPicPr>
          <p:cNvPr id="229382" name="Picture 6">
            <a:extLst>
              <a:ext uri="{FF2B5EF4-FFF2-40B4-BE49-F238E27FC236}">
                <a16:creationId xmlns:a16="http://schemas.microsoft.com/office/drawing/2014/main" id="{E233697C-449A-9E4A-8411-4EAB4CA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570" y="457200"/>
            <a:ext cx="4679950" cy="566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C7AFC482-FCF5-4148-A68B-7D937C690DC0}"/>
              </a:ext>
            </a:extLst>
          </p:cNvPr>
          <p:cNvSpPr>
            <a:spLocks noGrp="1"/>
          </p:cNvSpPr>
          <p:nvPr>
            <p:ph type="title"/>
          </p:nvPr>
        </p:nvSpPr>
        <p:spPr/>
        <p:txBody>
          <a:bodyPr/>
          <a:lstStyle/>
          <a:p>
            <a:endParaRPr lang="en-US" altLang="en-US"/>
          </a:p>
        </p:txBody>
      </p:sp>
      <p:sp>
        <p:nvSpPr>
          <p:cNvPr id="230403" name="Rectangle 3">
            <a:extLst>
              <a:ext uri="{FF2B5EF4-FFF2-40B4-BE49-F238E27FC236}">
                <a16:creationId xmlns:a16="http://schemas.microsoft.com/office/drawing/2014/main" id="{0905CBE6-90E2-5942-A98F-49D2DB0D05F8}"/>
              </a:ext>
            </a:extLst>
          </p:cNvPr>
          <p:cNvSpPr>
            <a:spLocks noGrp="1"/>
          </p:cNvSpPr>
          <p:nvPr>
            <p:ph type="body" idx="1"/>
          </p:nvPr>
        </p:nvSpPr>
        <p:spPr/>
        <p:txBody>
          <a:bodyPr/>
          <a:lstStyle/>
          <a:p>
            <a:endParaRPr lang="en-US" altLang="en-US"/>
          </a:p>
        </p:txBody>
      </p:sp>
      <p:pic>
        <p:nvPicPr>
          <p:cNvPr id="230404" name="Picture 4">
            <a:extLst>
              <a:ext uri="{FF2B5EF4-FFF2-40B4-BE49-F238E27FC236}">
                <a16:creationId xmlns:a16="http://schemas.microsoft.com/office/drawing/2014/main" id="{E64F6153-B62B-9E4F-9EEF-DDC4F7187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4638"/>
            <a:ext cx="4926013" cy="6256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5970B4FF-9173-1247-A3AC-8987A4D6B95C}"/>
              </a:ext>
            </a:extLst>
          </p:cNvPr>
          <p:cNvSpPr>
            <a:spLocks noGrp="1"/>
          </p:cNvSpPr>
          <p:nvPr>
            <p:ph type="title"/>
          </p:nvPr>
        </p:nvSpPr>
        <p:spPr/>
        <p:txBody>
          <a:bodyPr/>
          <a:lstStyle/>
          <a:p>
            <a:r>
              <a:rPr lang="en-US" altLang="en-US"/>
              <a:t>Anacortes Dec 1990</a:t>
            </a:r>
          </a:p>
        </p:txBody>
      </p:sp>
      <p:sp>
        <p:nvSpPr>
          <p:cNvPr id="233475" name="Rectangle 3">
            <a:extLst>
              <a:ext uri="{FF2B5EF4-FFF2-40B4-BE49-F238E27FC236}">
                <a16:creationId xmlns:a16="http://schemas.microsoft.com/office/drawing/2014/main" id="{1B6CCB27-9C45-5449-9515-D8446DF98C32}"/>
              </a:ext>
            </a:extLst>
          </p:cNvPr>
          <p:cNvSpPr>
            <a:spLocks noGrp="1"/>
          </p:cNvSpPr>
          <p:nvPr>
            <p:ph type="body" idx="1"/>
          </p:nvPr>
        </p:nvSpPr>
        <p:spPr/>
        <p:txBody>
          <a:bodyPr/>
          <a:lstStyle/>
          <a:p>
            <a:endParaRPr lang="en-US" altLang="en-US"/>
          </a:p>
        </p:txBody>
      </p:sp>
      <p:pic>
        <p:nvPicPr>
          <p:cNvPr id="233476" name="Picture 4">
            <a:extLst>
              <a:ext uri="{FF2B5EF4-FFF2-40B4-BE49-F238E27FC236}">
                <a16:creationId xmlns:a16="http://schemas.microsoft.com/office/drawing/2014/main" id="{AEBCDD5A-1396-6045-B5CF-EC139F6BC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17638"/>
            <a:ext cx="7010400" cy="505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E273-481E-704F-B04D-B7A2AE1B7C9A}"/>
              </a:ext>
            </a:extLst>
          </p:cNvPr>
          <p:cNvSpPr>
            <a:spLocks noGrp="1"/>
          </p:cNvSpPr>
          <p:nvPr>
            <p:ph type="title"/>
          </p:nvPr>
        </p:nvSpPr>
        <p:spPr>
          <a:xfrm>
            <a:off x="457200" y="609600"/>
            <a:ext cx="8229600" cy="1143000"/>
          </a:xfrm>
        </p:spPr>
        <p:txBody>
          <a:bodyPr/>
          <a:lstStyle/>
          <a:p>
            <a:r>
              <a:rPr lang="en-US" sz="2800" dirty="0">
                <a:solidFill>
                  <a:schemeClr val="accent1"/>
                </a:solidFill>
              </a:rPr>
              <a:t>The Columbia Gorge:  A Near Sea Level Passage Between the Columbia Basin and western Oregon/WA</a:t>
            </a:r>
          </a:p>
        </p:txBody>
      </p:sp>
      <p:pic>
        <p:nvPicPr>
          <p:cNvPr id="5" name="Content Placeholder 4" descr="Map&#10;&#10;Description automatically generated">
            <a:extLst>
              <a:ext uri="{FF2B5EF4-FFF2-40B4-BE49-F238E27FC236}">
                <a16:creationId xmlns:a16="http://schemas.microsoft.com/office/drawing/2014/main" id="{D535DA37-280C-BA4B-94F7-2DF6C1F01FF5}"/>
              </a:ext>
            </a:extLst>
          </p:cNvPr>
          <p:cNvPicPr>
            <a:picLocks noGrp="1" noChangeAspect="1"/>
          </p:cNvPicPr>
          <p:nvPr>
            <p:ph idx="1"/>
          </p:nvPr>
        </p:nvPicPr>
        <p:blipFill>
          <a:blip r:embed="rId2"/>
          <a:stretch>
            <a:fillRect/>
          </a:stretch>
        </p:blipFill>
        <p:spPr>
          <a:xfrm>
            <a:off x="1362464" y="1981200"/>
            <a:ext cx="6419072" cy="4525963"/>
          </a:xfrm>
        </p:spPr>
      </p:pic>
    </p:spTree>
    <p:extLst>
      <p:ext uri="{BB962C8B-B14F-4D97-AF65-F5344CB8AC3E}">
        <p14:creationId xmlns:p14="http://schemas.microsoft.com/office/powerpoint/2010/main" val="513359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12-ED48-5546-B997-E5B483D29044}"/>
              </a:ext>
            </a:extLst>
          </p:cNvPr>
          <p:cNvSpPr>
            <a:spLocks noGrp="1"/>
          </p:cNvSpPr>
          <p:nvPr>
            <p:ph type="title"/>
          </p:nvPr>
        </p:nvSpPr>
        <p:spPr/>
        <p:txBody>
          <a:bodyPr/>
          <a:lstStyle/>
          <a:p>
            <a:r>
              <a:rPr lang="en-US" sz="3200" b="1" dirty="0">
                <a:solidFill>
                  <a:schemeClr val="accent1"/>
                </a:solidFill>
              </a:rPr>
              <a:t>Strong easterly winds develop in the Gorge when cold air and high pressure develop over eastern WA, Lower pressure on the coast</a:t>
            </a:r>
          </a:p>
        </p:txBody>
      </p:sp>
      <p:pic>
        <p:nvPicPr>
          <p:cNvPr id="5" name="Content Placeholder 4" descr="Map&#10;&#10;Description automatically generated">
            <a:extLst>
              <a:ext uri="{FF2B5EF4-FFF2-40B4-BE49-F238E27FC236}">
                <a16:creationId xmlns:a16="http://schemas.microsoft.com/office/drawing/2014/main" id="{F636F14F-F5F5-1140-8E5A-3094AA5C2DDB}"/>
              </a:ext>
            </a:extLst>
          </p:cNvPr>
          <p:cNvPicPr>
            <a:picLocks noGrp="1" noChangeAspect="1"/>
          </p:cNvPicPr>
          <p:nvPr>
            <p:ph idx="1"/>
          </p:nvPr>
        </p:nvPicPr>
        <p:blipFill rotWithShape="1">
          <a:blip r:embed="rId2"/>
          <a:srcRect l="5882" t="13634" r="9412" b="26364"/>
          <a:stretch/>
        </p:blipFill>
        <p:spPr>
          <a:xfrm>
            <a:off x="609600" y="1905000"/>
            <a:ext cx="7301673" cy="4597552"/>
          </a:xfrm>
        </p:spPr>
      </p:pic>
    </p:spTree>
    <p:extLst>
      <p:ext uri="{BB962C8B-B14F-4D97-AF65-F5344CB8AC3E}">
        <p14:creationId xmlns:p14="http://schemas.microsoft.com/office/powerpoint/2010/main" val="741459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12-ED48-5546-B997-E5B483D29044}"/>
              </a:ext>
            </a:extLst>
          </p:cNvPr>
          <p:cNvSpPr>
            <a:spLocks noGrp="1"/>
          </p:cNvSpPr>
          <p:nvPr>
            <p:ph type="title"/>
          </p:nvPr>
        </p:nvSpPr>
        <p:spPr/>
        <p:txBody>
          <a:bodyPr/>
          <a:lstStyle/>
          <a:p>
            <a:endParaRPr lang="en-US"/>
          </a:p>
        </p:txBody>
      </p:sp>
      <p:pic>
        <p:nvPicPr>
          <p:cNvPr id="7" name="Picture 6" descr="Map&#10;&#10;Description automatically generated">
            <a:extLst>
              <a:ext uri="{FF2B5EF4-FFF2-40B4-BE49-F238E27FC236}">
                <a16:creationId xmlns:a16="http://schemas.microsoft.com/office/drawing/2014/main" id="{EB136B1A-1FBC-B145-8509-E6AC1926997E}"/>
              </a:ext>
            </a:extLst>
          </p:cNvPr>
          <p:cNvPicPr>
            <a:picLocks noChangeAspect="1"/>
          </p:cNvPicPr>
          <p:nvPr/>
        </p:nvPicPr>
        <p:blipFill rotWithShape="1">
          <a:blip r:embed="rId2"/>
          <a:srcRect l="7216" t="18331" r="6186" b="12782"/>
          <a:stretch/>
        </p:blipFill>
        <p:spPr>
          <a:xfrm>
            <a:off x="281120" y="381000"/>
            <a:ext cx="8405680" cy="5943600"/>
          </a:xfrm>
          <a:prstGeom prst="rect">
            <a:avLst/>
          </a:prstGeom>
        </p:spPr>
      </p:pic>
    </p:spTree>
    <p:extLst>
      <p:ext uri="{BB962C8B-B14F-4D97-AF65-F5344CB8AC3E}">
        <p14:creationId xmlns:p14="http://schemas.microsoft.com/office/powerpoint/2010/main" val="2835473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3" descr="P3_wsp">
            <a:hlinkClick r:id="rId3"/>
            <a:extLst>
              <a:ext uri="{FF2B5EF4-FFF2-40B4-BE49-F238E27FC236}">
                <a16:creationId xmlns:a16="http://schemas.microsoft.com/office/drawing/2014/main" id="{9879E5E4-7797-E545-96ED-0419922B2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219200"/>
            <a:ext cx="86836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15">
            <a:extLst>
              <a:ext uri="{FF2B5EF4-FFF2-40B4-BE49-F238E27FC236}">
                <a16:creationId xmlns:a16="http://schemas.microsoft.com/office/drawing/2014/main" id="{57DF87CC-457A-A14F-ABAB-5962DA8676F4}"/>
              </a:ext>
            </a:extLst>
          </p:cNvPr>
          <p:cNvSpPr txBox="1">
            <a:spLocks noChangeArrowheads="1"/>
          </p:cNvSpPr>
          <p:nvPr/>
        </p:nvSpPr>
        <p:spPr bwMode="auto">
          <a:xfrm>
            <a:off x="2238375" y="4724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400">
                <a:solidFill>
                  <a:srgbClr val="FFFF00"/>
                </a:solidFill>
              </a:rPr>
              <a:t>Troutdale</a:t>
            </a:r>
          </a:p>
        </p:txBody>
      </p:sp>
      <p:sp>
        <p:nvSpPr>
          <p:cNvPr id="92163" name="Line 17">
            <a:extLst>
              <a:ext uri="{FF2B5EF4-FFF2-40B4-BE49-F238E27FC236}">
                <a16:creationId xmlns:a16="http://schemas.microsoft.com/office/drawing/2014/main" id="{62B245DB-49D7-E146-BAB6-4DEDA8F42438}"/>
              </a:ext>
            </a:extLst>
          </p:cNvPr>
          <p:cNvSpPr>
            <a:spLocks noChangeShapeType="1"/>
          </p:cNvSpPr>
          <p:nvPr/>
        </p:nvSpPr>
        <p:spPr bwMode="auto">
          <a:xfrm flipV="1">
            <a:off x="2886075" y="4140200"/>
            <a:ext cx="406400" cy="58420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a:extLst>
              <a:ext uri="{FF2B5EF4-FFF2-40B4-BE49-F238E27FC236}">
                <a16:creationId xmlns:a16="http://schemas.microsoft.com/office/drawing/2014/main" id="{97B6A2FF-B417-9047-AA2F-5A951898CEE0}"/>
              </a:ext>
            </a:extLst>
          </p:cNvPr>
          <p:cNvSpPr txBox="1"/>
          <p:nvPr/>
        </p:nvSpPr>
        <p:spPr>
          <a:xfrm>
            <a:off x="1219200" y="418328"/>
            <a:ext cx="6335389" cy="584775"/>
          </a:xfrm>
          <a:prstGeom prst="rect">
            <a:avLst/>
          </a:prstGeom>
          <a:noFill/>
        </p:spPr>
        <p:txBody>
          <a:bodyPr wrap="none" rtlCol="0">
            <a:spAutoFit/>
          </a:bodyPr>
          <a:lstStyle/>
          <a:p>
            <a:r>
              <a:rPr lang="en-US" sz="3200" dirty="0"/>
              <a:t>High Resolution Model Simulation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ED98-43D7-2143-B5F5-25CD6C9ED410}"/>
              </a:ext>
            </a:extLst>
          </p:cNvPr>
          <p:cNvSpPr>
            <a:spLocks noGrp="1"/>
          </p:cNvSpPr>
          <p:nvPr>
            <p:ph type="title"/>
          </p:nvPr>
        </p:nvSpPr>
        <p:spPr>
          <a:xfrm>
            <a:off x="637402" y="748464"/>
            <a:ext cx="8229600" cy="1143000"/>
          </a:xfrm>
        </p:spPr>
        <p:txBody>
          <a:bodyPr/>
          <a:lstStyle/>
          <a:p>
            <a:r>
              <a:rPr lang="en-US" sz="4000" b="1" dirty="0">
                <a:solidFill>
                  <a:schemeClr val="accent1"/>
                </a:solidFill>
              </a:rPr>
              <a:t>The outflow of very cold air in the Gorge can produce freezing rain and ice storms as warm rain falls into it</a:t>
            </a:r>
          </a:p>
        </p:txBody>
      </p:sp>
      <p:pic>
        <p:nvPicPr>
          <p:cNvPr id="5" name="Content Placeholder 4" descr="A picture containing snow, outdoor&#10;&#10;Description automatically generated">
            <a:extLst>
              <a:ext uri="{FF2B5EF4-FFF2-40B4-BE49-F238E27FC236}">
                <a16:creationId xmlns:a16="http://schemas.microsoft.com/office/drawing/2014/main" id="{BA4E1009-CDCD-AE47-81FE-4ECDE0BD6343}"/>
              </a:ext>
            </a:extLst>
          </p:cNvPr>
          <p:cNvPicPr>
            <a:picLocks noGrp="1" noChangeAspect="1"/>
          </p:cNvPicPr>
          <p:nvPr>
            <p:ph idx="1"/>
          </p:nvPr>
        </p:nvPicPr>
        <p:blipFill>
          <a:blip r:embed="rId2"/>
          <a:stretch>
            <a:fillRect/>
          </a:stretch>
        </p:blipFill>
        <p:spPr>
          <a:xfrm>
            <a:off x="6096000" y="2794836"/>
            <a:ext cx="2057400" cy="2743200"/>
          </a:xfrm>
        </p:spPr>
      </p:pic>
      <p:pic>
        <p:nvPicPr>
          <p:cNvPr id="7" name="Picture 6" descr="People walking down a snowy street&#10;&#10;Description automatically generated with low confidence">
            <a:extLst>
              <a:ext uri="{FF2B5EF4-FFF2-40B4-BE49-F238E27FC236}">
                <a16:creationId xmlns:a16="http://schemas.microsoft.com/office/drawing/2014/main" id="{CC2447D3-0318-4249-9455-B669B42FFC2B}"/>
              </a:ext>
            </a:extLst>
          </p:cNvPr>
          <p:cNvPicPr>
            <a:picLocks noChangeAspect="1"/>
          </p:cNvPicPr>
          <p:nvPr/>
        </p:nvPicPr>
        <p:blipFill>
          <a:blip r:embed="rId3"/>
          <a:stretch>
            <a:fillRect/>
          </a:stretch>
        </p:blipFill>
        <p:spPr>
          <a:xfrm>
            <a:off x="666234" y="2969375"/>
            <a:ext cx="4788243" cy="2394122"/>
          </a:xfrm>
          <a:prstGeom prst="rect">
            <a:avLst/>
          </a:prstGeom>
        </p:spPr>
      </p:pic>
    </p:spTree>
    <p:extLst>
      <p:ext uri="{BB962C8B-B14F-4D97-AF65-F5344CB8AC3E}">
        <p14:creationId xmlns:p14="http://schemas.microsoft.com/office/powerpoint/2010/main" val="3565928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569D-693F-624B-A38F-1A9CDC103BAF}"/>
              </a:ext>
            </a:extLst>
          </p:cNvPr>
          <p:cNvSpPr>
            <a:spLocks noGrp="1"/>
          </p:cNvSpPr>
          <p:nvPr>
            <p:ph type="title"/>
          </p:nvPr>
        </p:nvSpPr>
        <p:spPr/>
        <p:txBody>
          <a:bodyPr/>
          <a:lstStyle/>
          <a:p>
            <a:r>
              <a:rPr lang="en-US" dirty="0"/>
              <a:t>Crown Point/Vista House</a:t>
            </a:r>
          </a:p>
        </p:txBody>
      </p:sp>
      <p:pic>
        <p:nvPicPr>
          <p:cNvPr id="5" name="Content Placeholder 4" descr="A picture containing mountain, tree, outdoor, sky&#10;&#10;Description automatically generated">
            <a:extLst>
              <a:ext uri="{FF2B5EF4-FFF2-40B4-BE49-F238E27FC236}">
                <a16:creationId xmlns:a16="http://schemas.microsoft.com/office/drawing/2014/main" id="{A5285661-000B-404E-9043-252AC51DC01D}"/>
              </a:ext>
            </a:extLst>
          </p:cNvPr>
          <p:cNvPicPr>
            <a:picLocks noGrp="1" noChangeAspect="1"/>
          </p:cNvPicPr>
          <p:nvPr>
            <p:ph idx="1"/>
          </p:nvPr>
        </p:nvPicPr>
        <p:blipFill>
          <a:blip r:embed="rId2"/>
          <a:stretch>
            <a:fillRect/>
          </a:stretch>
        </p:blipFill>
        <p:spPr>
          <a:xfrm>
            <a:off x="1175405" y="1600200"/>
            <a:ext cx="6793190" cy="4525963"/>
          </a:xfrm>
        </p:spPr>
      </p:pic>
    </p:spTree>
    <p:extLst>
      <p:ext uri="{BB962C8B-B14F-4D97-AF65-F5344CB8AC3E}">
        <p14:creationId xmlns:p14="http://schemas.microsoft.com/office/powerpoint/2010/main" val="3911816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4B81-2E1B-4F4B-A947-60B568CA9BDE}"/>
              </a:ext>
            </a:extLst>
          </p:cNvPr>
          <p:cNvSpPr>
            <a:spLocks noGrp="1"/>
          </p:cNvSpPr>
          <p:nvPr>
            <p:ph type="title"/>
          </p:nvPr>
        </p:nvSpPr>
        <p:spPr>
          <a:xfrm>
            <a:off x="457200" y="274638"/>
            <a:ext cx="8229600" cy="792162"/>
          </a:xfrm>
        </p:spPr>
        <p:txBody>
          <a:bodyPr/>
          <a:lstStyle/>
          <a:p>
            <a:r>
              <a:rPr lang="en-US" sz="3200" b="1" dirty="0">
                <a:solidFill>
                  <a:schemeClr val="accent1"/>
                </a:solidFill>
              </a:rPr>
              <a:t>Vista House, Right Above the Gorge</a:t>
            </a:r>
          </a:p>
        </p:txBody>
      </p:sp>
      <p:pic>
        <p:nvPicPr>
          <p:cNvPr id="5" name="Content Placeholder 4" descr="A set of stairs leading to a building&#10;&#10;Description automatically generated with low confidence">
            <a:extLst>
              <a:ext uri="{FF2B5EF4-FFF2-40B4-BE49-F238E27FC236}">
                <a16:creationId xmlns:a16="http://schemas.microsoft.com/office/drawing/2014/main" id="{7267C006-BE56-B646-98A1-BC06A027FD37}"/>
              </a:ext>
            </a:extLst>
          </p:cNvPr>
          <p:cNvPicPr>
            <a:picLocks noGrp="1" noChangeAspect="1"/>
          </p:cNvPicPr>
          <p:nvPr>
            <p:ph idx="1"/>
          </p:nvPr>
        </p:nvPicPr>
        <p:blipFill>
          <a:blip r:embed="rId2"/>
          <a:stretch>
            <a:fillRect/>
          </a:stretch>
        </p:blipFill>
        <p:spPr>
          <a:xfrm>
            <a:off x="1219200" y="1075038"/>
            <a:ext cx="6949017" cy="5211763"/>
          </a:xfrm>
        </p:spPr>
      </p:pic>
    </p:spTree>
    <p:extLst>
      <p:ext uri="{BB962C8B-B14F-4D97-AF65-F5344CB8AC3E}">
        <p14:creationId xmlns:p14="http://schemas.microsoft.com/office/powerpoint/2010/main" val="1477980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9719F29-1F4A-5E42-9234-C4349F2BE7FF}"/>
              </a:ext>
            </a:extLst>
          </p:cNvPr>
          <p:cNvSpPr>
            <a:spLocks noGrp="1"/>
          </p:cNvSpPr>
          <p:nvPr>
            <p:ph type="ctrTitle"/>
          </p:nvPr>
        </p:nvSpPr>
        <p:spPr>
          <a:xfrm>
            <a:off x="1828800" y="228600"/>
            <a:ext cx="7086600" cy="1676400"/>
          </a:xfrm>
        </p:spPr>
        <p:txBody>
          <a:bodyPr/>
          <a:lstStyle/>
          <a:p>
            <a:r>
              <a:rPr lang="en-US" altLang="en-US" dirty="0"/>
              <a:t>Northwest Weather 101</a:t>
            </a:r>
            <a:endParaRPr lang="en-US" altLang="en-US" b="1" dirty="0"/>
          </a:p>
        </p:txBody>
      </p:sp>
      <p:sp>
        <p:nvSpPr>
          <p:cNvPr id="3" name="Subtitle 2">
            <a:extLst>
              <a:ext uri="{FF2B5EF4-FFF2-40B4-BE49-F238E27FC236}">
                <a16:creationId xmlns:a16="http://schemas.microsoft.com/office/drawing/2014/main" id="{493E62E8-D54B-F346-9E98-4ACFFD098BF2}"/>
              </a:ext>
            </a:extLst>
          </p:cNvPr>
          <p:cNvSpPr>
            <a:spLocks noGrp="1"/>
          </p:cNvSpPr>
          <p:nvPr>
            <p:ph type="subTitle" idx="1"/>
          </p:nvPr>
        </p:nvSpPr>
        <p:spPr>
          <a:xfrm>
            <a:off x="457200" y="4953000"/>
            <a:ext cx="7848600" cy="1638300"/>
          </a:xfrm>
        </p:spPr>
        <p:txBody>
          <a:bodyPr>
            <a:normAutofit/>
          </a:bodyPr>
          <a:lstStyle/>
          <a:p>
            <a:pPr>
              <a:lnSpc>
                <a:spcPct val="80000"/>
              </a:lnSpc>
            </a:pPr>
            <a:endParaRPr lang="en-US" altLang="en-US" sz="2500" b="1"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D9DD-DB93-B045-9985-088D2B293ABD}"/>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16627266-8E0E-9F42-9C2F-501B8866647D}"/>
              </a:ext>
            </a:extLst>
          </p:cNvPr>
          <p:cNvPicPr>
            <a:picLocks noGrp="1" noChangeAspect="1"/>
          </p:cNvPicPr>
          <p:nvPr>
            <p:ph idx="1"/>
          </p:nvPr>
        </p:nvPicPr>
        <p:blipFill>
          <a:blip r:embed="rId2"/>
          <a:stretch>
            <a:fillRect/>
          </a:stretch>
        </p:blipFill>
        <p:spPr>
          <a:xfrm>
            <a:off x="1181100" y="1143000"/>
            <a:ext cx="6781800" cy="5312410"/>
          </a:xfrm>
        </p:spPr>
      </p:pic>
    </p:spTree>
    <p:extLst>
      <p:ext uri="{BB962C8B-B14F-4D97-AF65-F5344CB8AC3E}">
        <p14:creationId xmlns:p14="http://schemas.microsoft.com/office/powerpoint/2010/main" val="2227781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BE47-A7CD-524C-8971-9EE4E6721196}"/>
              </a:ext>
            </a:extLst>
          </p:cNvPr>
          <p:cNvSpPr>
            <a:spLocks noGrp="1"/>
          </p:cNvSpPr>
          <p:nvPr>
            <p:ph type="title"/>
          </p:nvPr>
        </p:nvSpPr>
        <p:spPr/>
        <p:txBody>
          <a:bodyPr/>
          <a:lstStyle/>
          <a:p>
            <a:r>
              <a:rPr lang="en-US" sz="4000" b="1" dirty="0">
                <a:solidFill>
                  <a:schemeClr val="accent1"/>
                </a:solidFill>
              </a:rPr>
              <a:t>Strong Gap Winds Can Also Develop in the Strait of Juan de Fuca</a:t>
            </a:r>
          </a:p>
        </p:txBody>
      </p:sp>
      <p:pic>
        <p:nvPicPr>
          <p:cNvPr id="5" name="Content Placeholder 4" descr="Map&#10;&#10;Description automatically generated">
            <a:extLst>
              <a:ext uri="{FF2B5EF4-FFF2-40B4-BE49-F238E27FC236}">
                <a16:creationId xmlns:a16="http://schemas.microsoft.com/office/drawing/2014/main" id="{EAD6D081-9F44-6C44-AC94-2C65AAA748F5}"/>
              </a:ext>
            </a:extLst>
          </p:cNvPr>
          <p:cNvPicPr>
            <a:picLocks noGrp="1" noChangeAspect="1"/>
          </p:cNvPicPr>
          <p:nvPr>
            <p:ph idx="1"/>
          </p:nvPr>
        </p:nvPicPr>
        <p:blipFill>
          <a:blip r:embed="rId2"/>
          <a:stretch>
            <a:fillRect/>
          </a:stretch>
        </p:blipFill>
        <p:spPr>
          <a:xfrm>
            <a:off x="1295400" y="1828800"/>
            <a:ext cx="6318250" cy="4422775"/>
          </a:xfrm>
        </p:spPr>
      </p:pic>
    </p:spTree>
    <p:extLst>
      <p:ext uri="{BB962C8B-B14F-4D97-AF65-F5344CB8AC3E}">
        <p14:creationId xmlns:p14="http://schemas.microsoft.com/office/powerpoint/2010/main" val="1869507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5CF1-D429-FA42-BC66-08491C936ACE}"/>
              </a:ext>
            </a:extLst>
          </p:cNvPr>
          <p:cNvSpPr>
            <a:spLocks noGrp="1"/>
          </p:cNvSpPr>
          <p:nvPr>
            <p:ph type="title"/>
          </p:nvPr>
        </p:nvSpPr>
        <p:spPr/>
        <p:txBody>
          <a:bodyPr/>
          <a:lstStyle/>
          <a:p>
            <a:r>
              <a:rPr lang="en-US" b="1" dirty="0">
                <a:solidFill>
                  <a:schemeClr val="accent1"/>
                </a:solidFill>
              </a:rPr>
              <a:t>Strong easterly winds can produce dangerous conditions</a:t>
            </a:r>
          </a:p>
        </p:txBody>
      </p:sp>
      <p:pic>
        <p:nvPicPr>
          <p:cNvPr id="5" name="Content Placeholder 4" descr="Map&#10;&#10;Description automatically generated">
            <a:extLst>
              <a:ext uri="{FF2B5EF4-FFF2-40B4-BE49-F238E27FC236}">
                <a16:creationId xmlns:a16="http://schemas.microsoft.com/office/drawing/2014/main" id="{C2E42A56-DD76-7F44-8A45-C51322D16846}"/>
              </a:ext>
            </a:extLst>
          </p:cNvPr>
          <p:cNvPicPr>
            <a:picLocks noGrp="1" noChangeAspect="1"/>
          </p:cNvPicPr>
          <p:nvPr>
            <p:ph idx="1"/>
          </p:nvPr>
        </p:nvPicPr>
        <p:blipFill>
          <a:blip r:embed="rId2"/>
          <a:stretch>
            <a:fillRect/>
          </a:stretch>
        </p:blipFill>
        <p:spPr>
          <a:xfrm>
            <a:off x="551597" y="1600200"/>
            <a:ext cx="8040806" cy="4525963"/>
          </a:xfrm>
        </p:spPr>
      </p:pic>
    </p:spTree>
    <p:extLst>
      <p:ext uri="{BB962C8B-B14F-4D97-AF65-F5344CB8AC3E}">
        <p14:creationId xmlns:p14="http://schemas.microsoft.com/office/powerpoint/2010/main" val="2257139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EAC45D3-2415-E048-B5E2-A8B3F1DC8850}"/>
              </a:ext>
            </a:extLst>
          </p:cNvPr>
          <p:cNvSpPr>
            <a:spLocks noGrp="1"/>
          </p:cNvSpPr>
          <p:nvPr>
            <p:ph type="title"/>
          </p:nvPr>
        </p:nvSpPr>
        <p:spPr>
          <a:xfrm>
            <a:off x="685800" y="228600"/>
            <a:ext cx="7848600" cy="762000"/>
          </a:xfrm>
        </p:spPr>
        <p:txBody>
          <a:bodyPr/>
          <a:lstStyle/>
          <a:p>
            <a:r>
              <a:rPr lang="en-US" altLang="en-US" sz="4000" b="1" dirty="0">
                <a:solidFill>
                  <a:schemeClr val="accent1"/>
                </a:solidFill>
                <a:ea typeface="ＭＳ Ｐゴシック" panose="020B0600070205080204" pitchFamily="34" charset="-128"/>
              </a:rPr>
              <a:t>Strong Westerly Winds in the Strait</a:t>
            </a:r>
          </a:p>
        </p:txBody>
      </p:sp>
      <p:sp>
        <p:nvSpPr>
          <p:cNvPr id="31746" name="Content Placeholder 2">
            <a:extLst>
              <a:ext uri="{FF2B5EF4-FFF2-40B4-BE49-F238E27FC236}">
                <a16:creationId xmlns:a16="http://schemas.microsoft.com/office/drawing/2014/main" id="{119767F6-EBBC-584C-9232-12F078C8A46E}"/>
              </a:ext>
            </a:extLst>
          </p:cNvPr>
          <p:cNvSpPr>
            <a:spLocks noGrp="1"/>
          </p:cNvSpPr>
          <p:nvPr>
            <p:ph idx="1"/>
          </p:nvPr>
        </p:nvSpPr>
        <p:spPr>
          <a:xfrm>
            <a:off x="609600" y="1066800"/>
            <a:ext cx="7772400" cy="4114800"/>
          </a:xfrm>
        </p:spPr>
        <p:txBody>
          <a:bodyPr/>
          <a:lstStyle/>
          <a:p>
            <a:pPr marL="0" indent="0">
              <a:buNone/>
            </a:pPr>
            <a:r>
              <a:rPr lang="en-US" altLang="en-US" dirty="0">
                <a:ea typeface="ＭＳ Ｐゴシック" panose="020B0600070205080204" pitchFamily="34" charset="-128"/>
              </a:rPr>
              <a:t>Higher pressure along the coast and lower pressure over the western interior contributes to acceleration of winds down the Strait.</a:t>
            </a:r>
          </a:p>
        </p:txBody>
      </p:sp>
      <p:pic>
        <p:nvPicPr>
          <p:cNvPr id="31747" name="Picture 3" descr="straitd.tiff">
            <a:extLst>
              <a:ext uri="{FF2B5EF4-FFF2-40B4-BE49-F238E27FC236}">
                <a16:creationId xmlns:a16="http://schemas.microsoft.com/office/drawing/2014/main" id="{C5D21CA9-1E40-B24F-841E-4750EB7E6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895600"/>
            <a:ext cx="54864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a:extLst>
              <a:ext uri="{FF2B5EF4-FFF2-40B4-BE49-F238E27FC236}">
                <a16:creationId xmlns:a16="http://schemas.microsoft.com/office/drawing/2014/main" id="{8C857207-F951-6E40-B43B-AF720F1B1EC2}"/>
              </a:ext>
            </a:extLst>
          </p:cNvPr>
          <p:cNvSpPr txBox="1">
            <a:spLocks noChangeArrowheads="1"/>
          </p:cNvSpPr>
          <p:nvPr/>
        </p:nvSpPr>
        <p:spPr bwMode="auto">
          <a:xfrm>
            <a:off x="3505200" y="4114800"/>
            <a:ext cx="83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High</a:t>
            </a:r>
          </a:p>
        </p:txBody>
      </p:sp>
      <p:sp>
        <p:nvSpPr>
          <p:cNvPr id="31749" name="TextBox 5">
            <a:extLst>
              <a:ext uri="{FF2B5EF4-FFF2-40B4-BE49-F238E27FC236}">
                <a16:creationId xmlns:a16="http://schemas.microsoft.com/office/drawing/2014/main" id="{4552D04D-FC25-DF49-92C3-4344FE5E602A}"/>
              </a:ext>
            </a:extLst>
          </p:cNvPr>
          <p:cNvSpPr txBox="1">
            <a:spLocks noChangeArrowheads="1"/>
          </p:cNvSpPr>
          <p:nvPr/>
        </p:nvSpPr>
        <p:spPr bwMode="auto">
          <a:xfrm>
            <a:off x="7467600" y="48006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Low</a:t>
            </a:r>
          </a:p>
        </p:txBody>
      </p:sp>
      <p:cxnSp>
        <p:nvCxnSpPr>
          <p:cNvPr id="31750" name="Straight Arrow Connector 7">
            <a:extLst>
              <a:ext uri="{FF2B5EF4-FFF2-40B4-BE49-F238E27FC236}">
                <a16:creationId xmlns:a16="http://schemas.microsoft.com/office/drawing/2014/main" id="{EBF7933A-5800-2446-8B63-92ADE404DD73}"/>
              </a:ext>
            </a:extLst>
          </p:cNvPr>
          <p:cNvCxnSpPr>
            <a:cxnSpLocks noChangeShapeType="1"/>
          </p:cNvCxnSpPr>
          <p:nvPr/>
        </p:nvCxnSpPr>
        <p:spPr bwMode="auto">
          <a:xfrm>
            <a:off x="4800600" y="4495800"/>
            <a:ext cx="1752600" cy="457200"/>
          </a:xfrm>
          <a:prstGeom prst="straightConnector1">
            <a:avLst/>
          </a:prstGeom>
          <a:noFill/>
          <a:ln w="82550">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strait">
            <a:extLst>
              <a:ext uri="{FF2B5EF4-FFF2-40B4-BE49-F238E27FC236}">
                <a16:creationId xmlns:a16="http://schemas.microsoft.com/office/drawing/2014/main" id="{B9306031-0CA2-6B49-B0E7-D94E08DF6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7183438"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5">
            <a:extLst>
              <a:ext uri="{FF2B5EF4-FFF2-40B4-BE49-F238E27FC236}">
                <a16:creationId xmlns:a16="http://schemas.microsoft.com/office/drawing/2014/main" id="{BFF3DAAE-7707-8949-90DA-725A679D8324}"/>
              </a:ext>
            </a:extLst>
          </p:cNvPr>
          <p:cNvSpPr>
            <a:spLocks noGrp="1"/>
          </p:cNvSpPr>
          <p:nvPr>
            <p:ph type="title"/>
          </p:nvPr>
        </p:nvSpPr>
        <p:spPr>
          <a:xfrm>
            <a:off x="381000" y="609600"/>
            <a:ext cx="8763000" cy="1143000"/>
          </a:xfrm>
        </p:spPr>
        <p:txBody>
          <a:bodyPr/>
          <a:lstStyle/>
          <a:p>
            <a:r>
              <a:rPr lang="en-US" altLang="en-US" sz="3600" dirty="0">
                <a:solidFill>
                  <a:schemeClr val="accent1"/>
                </a:solidFill>
                <a:ea typeface="ＭＳ Ｐゴシック" panose="020B0600070205080204" pitchFamily="34" charset="-128"/>
              </a:rPr>
              <a:t>Under these conditions, Whidbey Island, Everett, and Mukilteo can be hit by fierce westerly winds approaching hurricane force.</a:t>
            </a:r>
            <a:br>
              <a:rPr lang="en-US" altLang="en-US" sz="4000" dirty="0">
                <a:solidFill>
                  <a:srgbClr val="FFFF00"/>
                </a:solidFill>
                <a:ea typeface="ＭＳ Ｐゴシック" panose="020B0600070205080204" pitchFamily="34" charset="-128"/>
              </a:rPr>
            </a:br>
            <a:endParaRPr lang="en-US" altLang="en-US" sz="4000" dirty="0">
              <a:solidFill>
                <a:srgbClr val="FFFF00"/>
              </a:solidFill>
              <a:ea typeface="ＭＳ Ｐゴシック" panose="020B0600070205080204" pitchFamily="34" charset="-128"/>
            </a:endParaRPr>
          </a:p>
        </p:txBody>
      </p:sp>
      <p:sp>
        <p:nvSpPr>
          <p:cNvPr id="25603" name="Right Arrow 6">
            <a:extLst>
              <a:ext uri="{FF2B5EF4-FFF2-40B4-BE49-F238E27FC236}">
                <a16:creationId xmlns:a16="http://schemas.microsoft.com/office/drawing/2014/main" id="{5B80D66F-2B5D-084F-AB20-3D95FA38031E}"/>
              </a:ext>
            </a:extLst>
          </p:cNvPr>
          <p:cNvSpPr>
            <a:spLocks noChangeArrowheads="1"/>
          </p:cNvSpPr>
          <p:nvPr/>
        </p:nvSpPr>
        <p:spPr bwMode="auto">
          <a:xfrm rot="715697">
            <a:off x="3276600" y="3810000"/>
            <a:ext cx="2590800" cy="685800"/>
          </a:xfrm>
          <a:prstGeom prst="rightArrow">
            <a:avLst>
              <a:gd name="adj1" fmla="val 50000"/>
              <a:gd name="adj2" fmla="val 50003"/>
            </a:avLst>
          </a:prstGeom>
          <a:solidFill>
            <a:srgbClr val="FFFF00">
              <a:alpha val="61960"/>
            </a:srgbClr>
          </a:solidFill>
          <a:ln w="9525">
            <a:solidFill>
              <a:schemeClr val="tx1"/>
            </a:solidFill>
            <a:round/>
            <a:headEnd/>
            <a:tailEnd/>
          </a:ln>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endParaRPr lang="en-US" altLang="en-US" b="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28B41BD-790A-3748-B886-78D31F747E01}"/>
              </a:ext>
            </a:extLst>
          </p:cNvPr>
          <p:cNvSpPr>
            <a:spLocks noGrp="1" noRot="1" noChangeArrowheads="1"/>
          </p:cNvSpPr>
          <p:nvPr>
            <p:ph type="title" idx="4294967295"/>
          </p:nvPr>
        </p:nvSpPr>
        <p:spPr>
          <a:xfrm>
            <a:off x="228600" y="152400"/>
            <a:ext cx="4495800" cy="487363"/>
          </a:xfrm>
        </p:spPr>
        <p:txBody>
          <a:bodyPr lIns="45720" rIns="45720"/>
          <a:lstStyle/>
          <a:p>
            <a:pPr eaLnBrk="1" hangingPunct="1"/>
            <a:r>
              <a:rPr lang="en-US" altLang="en-US" sz="2500" b="1" dirty="0">
                <a:solidFill>
                  <a:schemeClr val="tx1"/>
                </a:solidFill>
                <a:ea typeface="ＭＳ Ｐゴシック" panose="020B0600070205080204" pitchFamily="34" charset="-128"/>
              </a:rPr>
              <a:t>Everett Harbor, December 17, 1990</a:t>
            </a:r>
          </a:p>
        </p:txBody>
      </p:sp>
      <p:pic>
        <p:nvPicPr>
          <p:cNvPr id="35842" name="Picture 4" descr="121990 - Everett Herald - Ferry - main article">
            <a:extLst>
              <a:ext uri="{FF2B5EF4-FFF2-40B4-BE49-F238E27FC236}">
                <a16:creationId xmlns:a16="http://schemas.microsoft.com/office/drawing/2014/main" id="{99A7C516-87F2-654A-B84C-C19894B3F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52578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122190 - Marina Picture">
            <a:extLst>
              <a:ext uri="{FF2B5EF4-FFF2-40B4-BE49-F238E27FC236}">
                <a16:creationId xmlns:a16="http://schemas.microsoft.com/office/drawing/2014/main" id="{DC9D14D1-3FC2-5D47-9A0B-0554C03DF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52400"/>
            <a:ext cx="38862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121890 - Car Tree Picture">
            <a:extLst>
              <a:ext uri="{FF2B5EF4-FFF2-40B4-BE49-F238E27FC236}">
                <a16:creationId xmlns:a16="http://schemas.microsoft.com/office/drawing/2014/main" id="{FA0C2DBF-7AC0-3B42-876B-BF5DA563D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429000"/>
            <a:ext cx="38862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a:extLst>
              <a:ext uri="{FF2B5EF4-FFF2-40B4-BE49-F238E27FC236}">
                <a16:creationId xmlns:a16="http://schemas.microsoft.com/office/drawing/2014/main" id="{896D4BE9-BE30-4C44-8012-7344A3348421}"/>
              </a:ext>
            </a:extLst>
          </p:cNvPr>
          <p:cNvSpPr txBox="1">
            <a:spLocks noChangeArrowheads="1"/>
          </p:cNvSpPr>
          <p:nvPr/>
        </p:nvSpPr>
        <p:spPr bwMode="auto">
          <a:xfrm>
            <a:off x="228600" y="6505575"/>
            <a:ext cx="3908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eaLnBrk="1" hangingPunct="1"/>
            <a:r>
              <a:rPr lang="en-US" altLang="en-US" sz="1200" b="0">
                <a:latin typeface="Arial" panose="020B0604020202020204" pitchFamily="34" charset="0"/>
              </a:rPr>
              <a:t>Seattle Times and The Snohomish County Daily Herald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gtEl>
                                        <p:attrNameLst>
                                          <p:attrName>style.visibility</p:attrName>
                                        </p:attrNameLst>
                                      </p:cBhvr>
                                      <p:to>
                                        <p:strVal val="visible"/>
                                      </p:to>
                                    </p:set>
                                    <p:anim calcmode="lin" valueType="num">
                                      <p:cBhvr additive="base">
                                        <p:cTn id="13" dur="500" fill="hold"/>
                                        <p:tgtEl>
                                          <p:spTgt spid="9221"/>
                                        </p:tgtEl>
                                        <p:attrNameLst>
                                          <p:attrName>ppt_x</p:attrName>
                                        </p:attrNameLst>
                                      </p:cBhvr>
                                      <p:tavLst>
                                        <p:tav tm="0">
                                          <p:val>
                                            <p:strVal val="#ppt_x"/>
                                          </p:val>
                                        </p:tav>
                                        <p:tav tm="100000">
                                          <p:val>
                                            <p:strVal val="#ppt_x"/>
                                          </p:val>
                                        </p:tav>
                                      </p:tavLst>
                                    </p:anim>
                                    <p:anim calcmode="lin" valueType="num">
                                      <p:cBhvr additive="base">
                                        <p:cTn id="1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5">
            <a:extLst>
              <a:ext uri="{FF2B5EF4-FFF2-40B4-BE49-F238E27FC236}">
                <a16:creationId xmlns:a16="http://schemas.microsoft.com/office/drawing/2014/main" id="{1053C8E2-2529-5B4B-BC19-696ADAC196EF}"/>
              </a:ext>
            </a:extLst>
          </p:cNvPr>
          <p:cNvSpPr>
            <a:spLocks noGrp="1" noRot="1" noChangeArrowheads="1"/>
          </p:cNvSpPr>
          <p:nvPr>
            <p:ph type="title"/>
          </p:nvPr>
        </p:nvSpPr>
        <p:spPr>
          <a:xfrm>
            <a:off x="609600" y="4267200"/>
            <a:ext cx="3124200" cy="838200"/>
          </a:xfrm>
        </p:spPr>
        <p:txBody>
          <a:bodyPr/>
          <a:lstStyle/>
          <a:p>
            <a:pPr eaLnBrk="1" hangingPunct="1"/>
            <a:r>
              <a:rPr lang="en-US" altLang="en-US" sz="4000">
                <a:solidFill>
                  <a:schemeClr val="tx1"/>
                </a:solidFill>
                <a:ea typeface="ＭＳ Ｐゴシック" panose="020B0600070205080204" pitchFamily="34" charset="-128"/>
              </a:rPr>
              <a:t>October 28, 2003</a:t>
            </a:r>
          </a:p>
        </p:txBody>
      </p:sp>
      <p:pic>
        <p:nvPicPr>
          <p:cNvPr id="39938" name="Picture 7">
            <a:extLst>
              <a:ext uri="{FF2B5EF4-FFF2-40B4-BE49-F238E27FC236}">
                <a16:creationId xmlns:a16="http://schemas.microsoft.com/office/drawing/2014/main" id="{520661DB-9E07-C449-8836-A1593D905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38862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a:extLst>
              <a:ext uri="{FF2B5EF4-FFF2-40B4-BE49-F238E27FC236}">
                <a16:creationId xmlns:a16="http://schemas.microsoft.com/office/drawing/2014/main" id="{583745D2-93DA-BF42-8BA7-E2191A840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733800"/>
            <a:ext cx="38862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7">
            <a:extLst>
              <a:ext uri="{FF2B5EF4-FFF2-40B4-BE49-F238E27FC236}">
                <a16:creationId xmlns:a16="http://schemas.microsoft.com/office/drawing/2014/main" id="{DD589D71-096F-DA48-8EA1-75D709C2FD61}"/>
              </a:ext>
            </a:extLst>
          </p:cNvPr>
          <p:cNvSpPr txBox="1">
            <a:spLocks noChangeArrowheads="1"/>
          </p:cNvSpPr>
          <p:nvPr/>
        </p:nvSpPr>
        <p:spPr bwMode="auto">
          <a:xfrm>
            <a:off x="4876800" y="685800"/>
            <a:ext cx="3733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3200" b="0" dirty="0">
                <a:solidFill>
                  <a:schemeClr val="accent1"/>
                </a:solidFill>
              </a:rPr>
              <a:t>Ivar</a:t>
            </a:r>
            <a:r>
              <a:rPr lang="ja-JP" altLang="en-US" sz="3200" b="0">
                <a:solidFill>
                  <a:schemeClr val="accent1"/>
                </a:solidFill>
              </a:rPr>
              <a:t>’</a:t>
            </a:r>
            <a:r>
              <a:rPr lang="en-US" altLang="ja-JP" sz="3200" b="0" dirty="0">
                <a:solidFill>
                  <a:schemeClr val="accent1"/>
                </a:solidFill>
              </a:rPr>
              <a:t>s Mukilteo Landing Restaurant was destroyed by wind-produced, large waves</a:t>
            </a:r>
            <a:endParaRPr lang="en-US" altLang="en-US" sz="3200" b="0" dirty="0">
              <a:solidFill>
                <a:schemeClr val="accen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wave_lg">
            <a:extLst>
              <a:ext uri="{FF2B5EF4-FFF2-40B4-BE49-F238E27FC236}">
                <a16:creationId xmlns:a16="http://schemas.microsoft.com/office/drawing/2014/main" id="{FFB48891-65E4-4C4F-A3CB-D7E7E4BFD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6294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A351CAC2-AC4F-1F49-B5CB-0FC78343D986}"/>
              </a:ext>
            </a:extLst>
          </p:cNvPr>
          <p:cNvSpPr>
            <a:spLocks noGrp="1"/>
          </p:cNvSpPr>
          <p:nvPr>
            <p:ph type="title"/>
          </p:nvPr>
        </p:nvSpPr>
        <p:spPr>
          <a:xfrm>
            <a:off x="1295400" y="457200"/>
            <a:ext cx="6858000" cy="1066800"/>
          </a:xfrm>
        </p:spPr>
        <p:txBody>
          <a:bodyPr/>
          <a:lstStyle/>
          <a:p>
            <a:pPr eaLnBrk="1" hangingPunct="1"/>
            <a:r>
              <a:rPr lang="en-US" altLang="en-US" dirty="0">
                <a:solidFill>
                  <a:schemeClr val="tx1"/>
                </a:solidFill>
                <a:ea typeface="ＭＳ Ｐゴシック" panose="020B0600070205080204" pitchFamily="34" charset="-128"/>
              </a:rPr>
              <a:t>Mural in the Restaurant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checkerboard(across)">
                                      <p:cBhvr>
                                        <p:cTn id="7"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4F57-E27A-2A44-A72B-1C0B6830BD26}"/>
              </a:ext>
            </a:extLst>
          </p:cNvPr>
          <p:cNvSpPr>
            <a:spLocks noGrp="1"/>
          </p:cNvSpPr>
          <p:nvPr>
            <p:ph type="title"/>
          </p:nvPr>
        </p:nvSpPr>
        <p:spPr>
          <a:xfrm>
            <a:off x="152400" y="2857500"/>
            <a:ext cx="8229600" cy="1143000"/>
          </a:xfrm>
        </p:spPr>
        <p:txBody>
          <a:bodyPr/>
          <a:lstStyle/>
          <a:p>
            <a:r>
              <a:rPr lang="en-US" dirty="0"/>
              <a:t>Ultra Localized </a:t>
            </a:r>
            <a:r>
              <a:rPr lang="en-US" dirty="0" err="1"/>
              <a:t>Stong</a:t>
            </a:r>
            <a:r>
              <a:rPr lang="en-US" dirty="0"/>
              <a:t> Winds</a:t>
            </a:r>
          </a:p>
        </p:txBody>
      </p:sp>
      <p:sp>
        <p:nvSpPr>
          <p:cNvPr id="3" name="Content Placeholder 2">
            <a:extLst>
              <a:ext uri="{FF2B5EF4-FFF2-40B4-BE49-F238E27FC236}">
                <a16:creationId xmlns:a16="http://schemas.microsoft.com/office/drawing/2014/main" id="{033899CE-DD2A-2943-B859-9D85A1E8539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0049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A36F012D-52E1-F044-8A53-221522A11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3"/>
          <a:stretch>
            <a:fillRect/>
          </a:stretch>
        </p:blipFill>
        <p:spPr bwMode="auto">
          <a:xfrm>
            <a:off x="914400" y="685800"/>
            <a:ext cx="62484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a:extLst>
              <a:ext uri="{FF2B5EF4-FFF2-40B4-BE49-F238E27FC236}">
                <a16:creationId xmlns:a16="http://schemas.microsoft.com/office/drawing/2014/main" id="{DCFD68C4-42B9-8540-BD1E-DE245A21285A}"/>
              </a:ext>
            </a:extLst>
          </p:cNvPr>
          <p:cNvSpPr txBox="1">
            <a:spLocks noChangeArrowheads="1"/>
          </p:cNvSpPr>
          <p:nvPr/>
        </p:nvSpPr>
        <p:spPr bwMode="auto">
          <a:xfrm>
            <a:off x="609600" y="5791200"/>
            <a:ext cx="8202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a:solidFill>
                  <a:srgbClr val="005A58"/>
                </a:solidFill>
              </a:rPr>
              <a:t>Winds over 110 mph destroyed the Hood Canal Bridge  </a:t>
            </a:r>
          </a:p>
          <a:p>
            <a:r>
              <a:rPr lang="en-US" altLang="en-US" sz="2800">
                <a:solidFill>
                  <a:srgbClr val="005A58"/>
                </a:solidFill>
              </a:rPr>
              <a:t>Cost to replace: over 100 million dollars</a:t>
            </a:r>
          </a:p>
        </p:txBody>
      </p:sp>
      <p:sp>
        <p:nvSpPr>
          <p:cNvPr id="59396" name="Rectangle 4">
            <a:extLst>
              <a:ext uri="{FF2B5EF4-FFF2-40B4-BE49-F238E27FC236}">
                <a16:creationId xmlns:a16="http://schemas.microsoft.com/office/drawing/2014/main" id="{5FEA8C5C-C9D5-1D4A-BE5E-1B9FF3584210}"/>
              </a:ext>
            </a:extLst>
          </p:cNvPr>
          <p:cNvSpPr>
            <a:spLocks noChangeArrowheads="1"/>
          </p:cNvSpPr>
          <p:nvPr/>
        </p:nvSpPr>
        <p:spPr bwMode="auto">
          <a:xfrm>
            <a:off x="7162800" y="266700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February 13</a:t>
            </a:r>
          </a:p>
          <a:p>
            <a:r>
              <a:rPr lang="en-US" altLang="en-US">
                <a:solidFill>
                  <a:srgbClr val="005A58"/>
                </a:solidFill>
              </a:rPr>
              <a:t>1979:  The Hood Canal</a:t>
            </a:r>
          </a:p>
          <a:p>
            <a:r>
              <a:rPr lang="en-US" altLang="en-US">
                <a:solidFill>
                  <a:srgbClr val="005A58"/>
                </a:solidFill>
              </a:rPr>
              <a:t>Storm</a:t>
            </a:r>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355D1-0F15-F74E-9CC0-DBF9AAF1748F}"/>
              </a:ext>
            </a:extLst>
          </p:cNvPr>
          <p:cNvSpPr>
            <a:spLocks noGrp="1"/>
          </p:cNvSpPr>
          <p:nvPr>
            <p:ph type="title"/>
          </p:nvPr>
        </p:nvSpPr>
        <p:spPr>
          <a:xfrm>
            <a:off x="381000" y="914400"/>
            <a:ext cx="8153400" cy="1143000"/>
          </a:xfrm>
        </p:spPr>
        <p:txBody>
          <a:bodyPr>
            <a:normAutofit fontScale="90000"/>
          </a:bodyPr>
          <a:lstStyle/>
          <a:p>
            <a:r>
              <a:rPr lang="en-US" altLang="en-US" sz="3600" dirty="0">
                <a:solidFill>
                  <a:schemeClr val="tx2"/>
                </a:solidFill>
              </a:rPr>
              <a:t>The weather of the Pacific Northwest is dominated by local weather phenomena, most produced or modulated by our regional terrain and water bodies</a:t>
            </a:r>
            <a:br>
              <a:rPr lang="en-US" altLang="en-US" sz="3600" dirty="0">
                <a:solidFill>
                  <a:schemeClr val="tx2"/>
                </a:solidFill>
              </a:rPr>
            </a:br>
            <a:br>
              <a:rPr lang="en-US" altLang="en-US" sz="3600" dirty="0">
                <a:solidFill>
                  <a:schemeClr val="tx2"/>
                </a:solidFill>
              </a:rPr>
            </a:br>
            <a:endParaRPr lang="en-US" altLang="en-US" sz="3600" dirty="0">
              <a:solidFill>
                <a:schemeClr val="tx2"/>
              </a:solidFill>
            </a:endParaRPr>
          </a:p>
        </p:txBody>
      </p:sp>
      <p:pic>
        <p:nvPicPr>
          <p:cNvPr id="27651" name="Picture 3" descr="base.tiff">
            <a:extLst>
              <a:ext uri="{FF2B5EF4-FFF2-40B4-BE49-F238E27FC236}">
                <a16:creationId xmlns:a16="http://schemas.microsoft.com/office/drawing/2014/main" id="{ACD8D8C5-7DE3-6140-A46A-E0CBC6EF8AD2}"/>
              </a:ext>
            </a:extLst>
          </p:cNvPr>
          <p:cNvPicPr>
            <a:picLocks noChangeAspect="1"/>
          </p:cNvPicPr>
          <p:nvPr/>
        </p:nvPicPr>
        <p:blipFill>
          <a:blip r:embed="rId3">
            <a:extLst>
              <a:ext uri="{28A0092B-C50C-407E-A947-70E740481C1C}">
                <a14:useLocalDpi xmlns:a14="http://schemas.microsoft.com/office/drawing/2010/main" val="0"/>
              </a:ext>
            </a:extLst>
          </a:blip>
          <a:srcRect t="2571"/>
          <a:stretch>
            <a:fillRect/>
          </a:stretch>
        </p:blipFill>
        <p:spPr bwMode="auto">
          <a:xfrm>
            <a:off x="609600" y="2044908"/>
            <a:ext cx="73977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ood.gif                                                       00000010&#13;Macintosh2 HD                  ABA78158:">
            <a:extLst>
              <a:ext uri="{FF2B5EF4-FFF2-40B4-BE49-F238E27FC236}">
                <a16:creationId xmlns:a16="http://schemas.microsoft.com/office/drawing/2014/main" id="{C048382E-D508-A446-BDC1-7D8927AFB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086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382DC5B7-7A7D-0E46-9B4A-6034BC477C51}"/>
              </a:ext>
            </a:extLst>
          </p:cNvPr>
          <p:cNvSpPr>
            <a:spLocks noGrp="1"/>
          </p:cNvSpPr>
          <p:nvPr>
            <p:ph type="title"/>
          </p:nvPr>
        </p:nvSpPr>
        <p:spPr>
          <a:xfrm>
            <a:off x="609600" y="1066800"/>
            <a:ext cx="3352800" cy="4724400"/>
          </a:xfrm>
        </p:spPr>
        <p:txBody>
          <a:bodyPr/>
          <a:lstStyle/>
          <a:p>
            <a:r>
              <a:rPr lang="en-US" altLang="en-US" dirty="0">
                <a:solidFill>
                  <a:srgbClr val="008000"/>
                </a:solidFill>
                <a:ea typeface="ＭＳ Ｐゴシック" panose="020B0600070205080204" pitchFamily="34" charset="-128"/>
              </a:rPr>
              <a:t>The Hood Canal Storm</a:t>
            </a:r>
          </a:p>
        </p:txBody>
      </p:sp>
      <p:pic>
        <p:nvPicPr>
          <p:cNvPr id="63491" name="Content Placeholder 3" descr="HoodCanal2.jpg">
            <a:extLst>
              <a:ext uri="{FF2B5EF4-FFF2-40B4-BE49-F238E27FC236}">
                <a16:creationId xmlns:a16="http://schemas.microsoft.com/office/drawing/2014/main" id="{BE5BF3E2-2502-1C42-9DA5-204A7275A2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007" r="1267"/>
          <a:stretch/>
        </p:blipFill>
        <p:spPr>
          <a:xfrm>
            <a:off x="3124200" y="710513"/>
            <a:ext cx="5343232" cy="543697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7712411E-B6FE-7247-BD7C-0072AB405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
            <a:ext cx="5889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a:extLst>
              <a:ext uri="{FF2B5EF4-FFF2-40B4-BE49-F238E27FC236}">
                <a16:creationId xmlns:a16="http://schemas.microsoft.com/office/drawing/2014/main" id="{D2B5A89B-51A4-994C-BE61-2BBA1616DF24}"/>
              </a:ext>
            </a:extLst>
          </p:cNvPr>
          <p:cNvSpPr txBox="1">
            <a:spLocks noChangeArrowheads="1"/>
          </p:cNvSpPr>
          <p:nvPr/>
        </p:nvSpPr>
        <p:spPr bwMode="auto">
          <a:xfrm>
            <a:off x="457200" y="1828800"/>
            <a:ext cx="176847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solidFill>
                  <a:srgbClr val="005A58"/>
                </a:solidFill>
              </a:rPr>
              <a:t>February 13</a:t>
            </a:r>
          </a:p>
          <a:p>
            <a:r>
              <a:rPr lang="en-US" altLang="en-US" sz="3200">
                <a:solidFill>
                  <a:srgbClr val="005A58"/>
                </a:solidFill>
              </a:rPr>
              <a:t>1979:  The Hood Canal</a:t>
            </a:r>
          </a:p>
          <a:p>
            <a:r>
              <a:rPr lang="en-US" altLang="en-US" sz="3200">
                <a:solidFill>
                  <a:srgbClr val="005A58"/>
                </a:solidFill>
              </a:rPr>
              <a:t> Storm</a:t>
            </a:r>
            <a:endParaRPr lang="en-US" altLang="en-US">
              <a:solidFill>
                <a:srgbClr val="005A58"/>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a:extLst>
              <a:ext uri="{FF2B5EF4-FFF2-40B4-BE49-F238E27FC236}">
                <a16:creationId xmlns:a16="http://schemas.microsoft.com/office/drawing/2014/main" id="{43DEDBC6-5F74-3744-B789-677793866047}"/>
              </a:ext>
            </a:extLst>
          </p:cNvPr>
          <p:cNvSpPr txBox="1">
            <a:spLocks noChangeArrowheads="1"/>
          </p:cNvSpPr>
          <p:nvPr/>
        </p:nvSpPr>
        <p:spPr bwMode="auto">
          <a:xfrm>
            <a:off x="2192338" y="304800"/>
            <a:ext cx="50657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4000">
                <a:solidFill>
                  <a:srgbClr val="0000FF"/>
                </a:solidFill>
              </a:rPr>
              <a:t>Enumclaw, Washington</a:t>
            </a:r>
            <a:endParaRPr lang="en-US" altLang="en-US">
              <a:solidFill>
                <a:srgbClr val="005A58"/>
              </a:solidFill>
            </a:endParaRPr>
          </a:p>
          <a:p>
            <a:pPr algn="ctr"/>
            <a:r>
              <a:rPr lang="en-US" altLang="en-US">
                <a:solidFill>
                  <a:srgbClr val="005A58"/>
                </a:solidFill>
              </a:rPr>
              <a:t>           “Place of evil spirits”</a:t>
            </a:r>
          </a:p>
        </p:txBody>
      </p:sp>
      <p:pic>
        <p:nvPicPr>
          <p:cNvPr id="66563" name="Picture 2" descr="enum.jpg">
            <a:extLst>
              <a:ext uri="{FF2B5EF4-FFF2-40B4-BE49-F238E27FC236}">
                <a16:creationId xmlns:a16="http://schemas.microsoft.com/office/drawing/2014/main" id="{0F90ED2D-FB0C-8646-968F-C6E2998EB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0"/>
            <a:ext cx="5341938"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BC25C617-DAC3-9A4A-94F7-8F15B8E43207}"/>
              </a:ext>
            </a:extLst>
          </p:cNvPr>
          <p:cNvSpPr>
            <a:spLocks noGrp="1"/>
          </p:cNvSpPr>
          <p:nvPr>
            <p:ph type="title"/>
          </p:nvPr>
        </p:nvSpPr>
        <p:spPr>
          <a:xfrm>
            <a:off x="685800" y="762000"/>
            <a:ext cx="7772400" cy="1143000"/>
          </a:xfrm>
        </p:spPr>
        <p:txBody>
          <a:bodyPr/>
          <a:lstStyle/>
          <a:p>
            <a:r>
              <a:rPr lang="en-US" altLang="en-US" sz="3600" b="1" dirty="0">
                <a:ea typeface="ＭＳ Ｐゴシック" panose="020B0600070205080204" pitchFamily="34" charset="-128"/>
              </a:rPr>
              <a:t>Enumclaw and nearby foothills locations can experience severe windstorms…while calm winds occur a dozen miles away</a:t>
            </a:r>
          </a:p>
        </p:txBody>
      </p:sp>
      <p:pic>
        <p:nvPicPr>
          <p:cNvPr id="67587" name="Content Placeholder 3" descr="Figure8.6a.jpg">
            <a:extLst>
              <a:ext uri="{FF2B5EF4-FFF2-40B4-BE49-F238E27FC236}">
                <a16:creationId xmlns:a16="http://schemas.microsoft.com/office/drawing/2014/main" id="{B84A02E8-9571-F442-977E-EF54704456F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555" r="-11555"/>
          <a:stretch>
            <a:fillRect/>
          </a:stretch>
        </p:blipFill>
        <p:spPr>
          <a:xfrm>
            <a:off x="0" y="2743200"/>
            <a:ext cx="5326063" cy="2819400"/>
          </a:xfrm>
        </p:spPr>
      </p:pic>
      <p:pic>
        <p:nvPicPr>
          <p:cNvPr id="67588" name="Picture 4" descr="Figure8.6b.jpg">
            <a:extLst>
              <a:ext uri="{FF2B5EF4-FFF2-40B4-BE49-F238E27FC236}">
                <a16:creationId xmlns:a16="http://schemas.microsoft.com/office/drawing/2014/main" id="{9375AA23-AA65-C547-AE21-2DE63FC365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581400"/>
            <a:ext cx="448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5">
            <a:extLst>
              <a:ext uri="{FF2B5EF4-FFF2-40B4-BE49-F238E27FC236}">
                <a16:creationId xmlns:a16="http://schemas.microsoft.com/office/drawing/2014/main" id="{490EEFDB-050C-CE42-A3CF-8A21849DFCDF}"/>
              </a:ext>
            </a:extLst>
          </p:cNvPr>
          <p:cNvSpPr txBox="1">
            <a:spLocks noChangeArrowheads="1"/>
          </p:cNvSpPr>
          <p:nvPr/>
        </p:nvSpPr>
        <p:spPr bwMode="auto">
          <a:xfrm>
            <a:off x="5181600" y="3429000"/>
            <a:ext cx="257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24, 1983</a:t>
            </a:r>
          </a:p>
        </p:txBody>
      </p:sp>
      <p:sp>
        <p:nvSpPr>
          <p:cNvPr id="67590" name="TextBox 6">
            <a:extLst>
              <a:ext uri="{FF2B5EF4-FFF2-40B4-BE49-F238E27FC236}">
                <a16:creationId xmlns:a16="http://schemas.microsoft.com/office/drawing/2014/main" id="{355E6A58-7547-C849-B4EA-9B4BFC9DF823}"/>
              </a:ext>
            </a:extLst>
          </p:cNvPr>
          <p:cNvSpPr txBox="1">
            <a:spLocks noChangeArrowheads="1"/>
          </p:cNvSpPr>
          <p:nvPr/>
        </p:nvSpPr>
        <p:spPr bwMode="auto">
          <a:xfrm>
            <a:off x="5181600" y="2971800"/>
            <a:ext cx="274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Winds over 118 mph</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654565C7-7A60-014C-B4FE-2D70F140C216}"/>
              </a:ext>
            </a:extLst>
          </p:cNvPr>
          <p:cNvSpPr>
            <a:spLocks noGrp="1"/>
          </p:cNvSpPr>
          <p:nvPr>
            <p:ph type="title"/>
          </p:nvPr>
        </p:nvSpPr>
        <p:spPr>
          <a:xfrm>
            <a:off x="609600" y="381000"/>
            <a:ext cx="8001000" cy="533400"/>
          </a:xfrm>
        </p:spPr>
        <p:txBody>
          <a:bodyPr/>
          <a:lstStyle/>
          <a:p>
            <a:r>
              <a:rPr lang="en-US" altLang="en-US">
                <a:solidFill>
                  <a:srgbClr val="005A58"/>
                </a:solidFill>
                <a:ea typeface="ＭＳ Ｐゴシック" panose="020B0600070205080204" pitchFamily="34" charset="-128"/>
              </a:rPr>
              <a:t>December 24, 1983</a:t>
            </a:r>
          </a:p>
        </p:txBody>
      </p:sp>
      <p:pic>
        <p:nvPicPr>
          <p:cNvPr id="68611" name="Content Placeholder 3" descr="enumwind.tiff">
            <a:extLst>
              <a:ext uri="{FF2B5EF4-FFF2-40B4-BE49-F238E27FC236}">
                <a16:creationId xmlns:a16="http://schemas.microsoft.com/office/drawing/2014/main" id="{E90774EE-1F81-6144-A2F6-62803943013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8703" r="-28703"/>
          <a:stretch>
            <a:fillRect/>
          </a:stretch>
        </p:blipFill>
        <p:spPr>
          <a:xfrm>
            <a:off x="-457200" y="1066800"/>
            <a:ext cx="10650538" cy="5638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8802544-B035-C348-88FD-AA9E1FC5CE94}"/>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9635" name="Content Placeholder 3" descr="Figure8.8.jpg">
            <a:extLst>
              <a:ext uri="{FF2B5EF4-FFF2-40B4-BE49-F238E27FC236}">
                <a16:creationId xmlns:a16="http://schemas.microsoft.com/office/drawing/2014/main" id="{C274D65F-B89A-6E40-8C18-2EE9DBEF2D0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92450" y="685800"/>
            <a:ext cx="3552825" cy="56388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CC5FE244-F942-0B4A-BFB1-A66191D082D3}"/>
              </a:ext>
            </a:extLst>
          </p:cNvPr>
          <p:cNvSpPr>
            <a:spLocks noGrp="1"/>
          </p:cNvSpPr>
          <p:nvPr>
            <p:ph type="title"/>
          </p:nvPr>
        </p:nvSpPr>
        <p:spPr>
          <a:xfrm>
            <a:off x="685799" y="381000"/>
            <a:ext cx="8221663" cy="1143000"/>
          </a:xfrm>
        </p:spPr>
        <p:txBody>
          <a:bodyPr/>
          <a:lstStyle/>
          <a:p>
            <a:r>
              <a:rPr lang="en-US" altLang="en-US" dirty="0">
                <a:solidFill>
                  <a:srgbClr val="005A58"/>
                </a:solidFill>
                <a:ea typeface="ＭＳ Ｐゴシック" panose="020B0600070205080204" pitchFamily="34" charset="-128"/>
              </a:rPr>
              <a:t>Why Enumclaw?</a:t>
            </a:r>
            <a:br>
              <a:rPr lang="en-US" altLang="en-US" dirty="0">
                <a:solidFill>
                  <a:srgbClr val="005A58"/>
                </a:solidFill>
                <a:ea typeface="ＭＳ Ｐゴシック" panose="020B0600070205080204" pitchFamily="34" charset="-128"/>
              </a:rPr>
            </a:br>
            <a:r>
              <a:rPr lang="en-US" altLang="en-US" dirty="0">
                <a:solidFill>
                  <a:srgbClr val="005A58"/>
                </a:solidFill>
                <a:ea typeface="ＭＳ Ｐゴシック" panose="020B0600070205080204" pitchFamily="34" charset="-128"/>
              </a:rPr>
              <a:t>A Lower-Elevation Pass in Cascades</a:t>
            </a:r>
          </a:p>
        </p:txBody>
      </p:sp>
      <p:pic>
        <p:nvPicPr>
          <p:cNvPr id="70659" name="Content Placeholder 3" descr="enumtop.jpg">
            <a:extLst>
              <a:ext uri="{FF2B5EF4-FFF2-40B4-BE49-F238E27FC236}">
                <a16:creationId xmlns:a16="http://schemas.microsoft.com/office/drawing/2014/main" id="{2605EE46-3FBE-3844-B0E6-1ACDA8AEC02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0671" r="-20671"/>
          <a:stretch>
            <a:fillRect/>
          </a:stretch>
        </p:blipFill>
        <p:spPr>
          <a:xfrm>
            <a:off x="-304800" y="1676400"/>
            <a:ext cx="9212263" cy="4876800"/>
          </a:xfrm>
        </p:spPr>
      </p:pic>
      <p:sp>
        <p:nvSpPr>
          <p:cNvPr id="2" name="Left Arrow 1">
            <a:extLst>
              <a:ext uri="{FF2B5EF4-FFF2-40B4-BE49-F238E27FC236}">
                <a16:creationId xmlns:a16="http://schemas.microsoft.com/office/drawing/2014/main" id="{5E92B924-8BEA-1AA6-5469-71FB8F4075F8}"/>
              </a:ext>
            </a:extLst>
          </p:cNvPr>
          <p:cNvSpPr/>
          <p:nvPr/>
        </p:nvSpPr>
        <p:spPr>
          <a:xfrm>
            <a:off x="5791200" y="4038600"/>
            <a:ext cx="1483644"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B229E66D-C840-E643-99FD-C0A748B68B03}"/>
              </a:ext>
            </a:extLst>
          </p:cNvPr>
          <p:cNvSpPr>
            <a:spLocks noGrp="1"/>
          </p:cNvSpPr>
          <p:nvPr>
            <p:ph type="title"/>
          </p:nvPr>
        </p:nvSpPr>
        <p:spPr/>
        <p:txBody>
          <a:bodyPr/>
          <a:lstStyle/>
          <a:p>
            <a:r>
              <a:rPr lang="en-US" altLang="en-US">
                <a:solidFill>
                  <a:srgbClr val="005A58"/>
                </a:solidFill>
                <a:ea typeface="ＭＳ Ｐゴシック" panose="020B0600070205080204" pitchFamily="34" charset="-128"/>
              </a:rPr>
              <a:t>Enumclaw Windstorm Pressure Pattern</a:t>
            </a:r>
          </a:p>
        </p:txBody>
      </p:sp>
      <p:pic>
        <p:nvPicPr>
          <p:cNvPr id="71683" name="Content Placeholder 3" descr="Figure8.5.jpg">
            <a:extLst>
              <a:ext uri="{FF2B5EF4-FFF2-40B4-BE49-F238E27FC236}">
                <a16:creationId xmlns:a16="http://schemas.microsoft.com/office/drawing/2014/main" id="{0E8EB944-C43E-4245-B752-EB9E5A4325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7938" y="1981200"/>
            <a:ext cx="4048125" cy="4114800"/>
          </a:xfrm>
        </p:spPr>
      </p:pic>
      <p:sp>
        <p:nvSpPr>
          <p:cNvPr id="71684" name="TextBox 3">
            <a:extLst>
              <a:ext uri="{FF2B5EF4-FFF2-40B4-BE49-F238E27FC236}">
                <a16:creationId xmlns:a16="http://schemas.microsoft.com/office/drawing/2014/main" id="{39AD0691-0983-3841-8857-5E6682638421}"/>
              </a:ext>
            </a:extLst>
          </p:cNvPr>
          <p:cNvSpPr txBox="1">
            <a:spLocks noChangeArrowheads="1"/>
          </p:cNvSpPr>
          <p:nvPr/>
        </p:nvSpPr>
        <p:spPr bwMode="auto">
          <a:xfrm>
            <a:off x="3200400" y="6096000"/>
            <a:ext cx="257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24, 1983</a:t>
            </a:r>
          </a:p>
        </p:txBody>
      </p:sp>
      <p:sp>
        <p:nvSpPr>
          <p:cNvPr id="71685" name="Rectangle 4">
            <a:extLst>
              <a:ext uri="{FF2B5EF4-FFF2-40B4-BE49-F238E27FC236}">
                <a16:creationId xmlns:a16="http://schemas.microsoft.com/office/drawing/2014/main" id="{44119CB2-6BC5-124C-93BA-73248067F9BC}"/>
              </a:ext>
            </a:extLst>
          </p:cNvPr>
          <p:cNvSpPr>
            <a:spLocks noChangeArrowheads="1"/>
          </p:cNvSpPr>
          <p:nvPr/>
        </p:nvSpPr>
        <p:spPr bwMode="auto">
          <a:xfrm>
            <a:off x="6858000" y="3505200"/>
            <a:ext cx="1981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28, 1990 </a:t>
            </a:r>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
            <a:extLst>
              <a:ext uri="{FF2B5EF4-FFF2-40B4-BE49-F238E27FC236}">
                <a16:creationId xmlns:a16="http://schemas.microsoft.com/office/drawing/2014/main" id="{CB4C30FE-39C4-664B-9488-B28F8AD7F4AE}"/>
              </a:ext>
            </a:extLst>
          </p:cNvPr>
          <p:cNvSpPr>
            <a:spLocks noChangeArrowheads="1"/>
          </p:cNvSpPr>
          <p:nvPr/>
        </p:nvSpPr>
        <p:spPr bwMode="auto">
          <a:xfrm>
            <a:off x="685800" y="304800"/>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4400" b="1" dirty="0">
                <a:solidFill>
                  <a:schemeClr val="accent1"/>
                </a:solidFill>
                <a:latin typeface="Times" pitchFamily="2" charset="0"/>
              </a:rPr>
              <a:t>The most costly weather of the Northwest:  Flooding</a:t>
            </a:r>
            <a:endParaRPr lang="en-US" altLang="en-US" sz="4400" b="1" dirty="0">
              <a:latin typeface="Times" pitchFamily="2" charset="0"/>
            </a:endParaRPr>
          </a:p>
        </p:txBody>
      </p:sp>
      <p:pic>
        <p:nvPicPr>
          <p:cNvPr id="3" name="Picture 2" descr="A picture containing text, sky, outdoor, water&#10;&#10;Description automatically generated">
            <a:extLst>
              <a:ext uri="{FF2B5EF4-FFF2-40B4-BE49-F238E27FC236}">
                <a16:creationId xmlns:a16="http://schemas.microsoft.com/office/drawing/2014/main" id="{62C130DE-2589-8049-9197-1F4DA62C5530}"/>
              </a:ext>
            </a:extLst>
          </p:cNvPr>
          <p:cNvPicPr>
            <a:picLocks noChangeAspect="1"/>
          </p:cNvPicPr>
          <p:nvPr/>
        </p:nvPicPr>
        <p:blipFill>
          <a:blip r:embed="rId3"/>
          <a:stretch>
            <a:fillRect/>
          </a:stretch>
        </p:blipFill>
        <p:spPr>
          <a:xfrm>
            <a:off x="1295400" y="2463571"/>
            <a:ext cx="6705600" cy="376560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Cliff Mass\Desktop\2.2NW_topo.jpg">
            <a:extLst>
              <a:ext uri="{FF2B5EF4-FFF2-40B4-BE49-F238E27FC236}">
                <a16:creationId xmlns:a16="http://schemas.microsoft.com/office/drawing/2014/main" id="{1A2F2BBB-6F01-DC42-A726-0DD0736F6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701675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EACFB544-5C40-A34D-A32F-89C71623D041}"/>
              </a:ext>
            </a:extLst>
          </p:cNvPr>
          <p:cNvSpPr txBox="1">
            <a:spLocks noChangeArrowheads="1"/>
          </p:cNvSpPr>
          <p:nvPr/>
        </p:nvSpPr>
        <p:spPr bwMode="auto">
          <a:xfrm>
            <a:off x="838200" y="381000"/>
            <a:ext cx="7483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200" dirty="0">
                <a:solidFill>
                  <a:schemeClr val="folHlink"/>
                </a:solidFill>
              </a:rPr>
              <a:t>During the winter, the mountains block the cold air from the interior.</a:t>
            </a:r>
          </a:p>
        </p:txBody>
      </p:sp>
      <p:sp>
        <p:nvSpPr>
          <p:cNvPr id="28676" name="TextBox 3">
            <a:extLst>
              <a:ext uri="{FF2B5EF4-FFF2-40B4-BE49-F238E27FC236}">
                <a16:creationId xmlns:a16="http://schemas.microsoft.com/office/drawing/2014/main" id="{4983E73D-A797-3943-8F5C-7F94BF9EE8EA}"/>
              </a:ext>
            </a:extLst>
          </p:cNvPr>
          <p:cNvSpPr txBox="1">
            <a:spLocks noChangeArrowheads="1"/>
          </p:cNvSpPr>
          <p:nvPr/>
        </p:nvSpPr>
        <p:spPr bwMode="auto">
          <a:xfrm>
            <a:off x="6858000" y="1951038"/>
            <a:ext cx="747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400" b="1">
                <a:solidFill>
                  <a:schemeClr val="bg2"/>
                </a:solidFill>
              </a:rPr>
              <a:t>Cold</a:t>
            </a:r>
            <a:endParaRPr lang="en-US" altLang="en-US" b="1">
              <a:solidFill>
                <a:schemeClr val="bg2"/>
              </a:solidFill>
            </a:endParaRPr>
          </a:p>
          <a:p>
            <a:r>
              <a:rPr lang="en-US" altLang="en-US" sz="2400" b="1">
                <a:solidFill>
                  <a:schemeClr val="bg2"/>
                </a:solidFill>
              </a:rPr>
              <a:t>Air</a:t>
            </a:r>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Box 1">
            <a:extLst>
              <a:ext uri="{FF2B5EF4-FFF2-40B4-BE49-F238E27FC236}">
                <a16:creationId xmlns:a16="http://schemas.microsoft.com/office/drawing/2014/main" id="{D7CE45BF-CD9D-BB4C-B30E-0FD7F3074570}"/>
              </a:ext>
            </a:extLst>
          </p:cNvPr>
          <p:cNvSpPr txBox="1">
            <a:spLocks noChangeArrowheads="1"/>
          </p:cNvSpPr>
          <p:nvPr/>
        </p:nvSpPr>
        <p:spPr bwMode="auto">
          <a:xfrm>
            <a:off x="457200" y="228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400">
                <a:solidFill>
                  <a:schemeClr val="accent1"/>
                </a:solidFill>
                <a:latin typeface="Times" pitchFamily="2" charset="0"/>
              </a:rPr>
              <a:t> </a:t>
            </a:r>
            <a:endParaRPr lang="en-US" altLang="en-US" sz="2400">
              <a:latin typeface="Times" pitchFamily="2" charset="0"/>
            </a:endParaRPr>
          </a:p>
        </p:txBody>
      </p:sp>
      <p:pic>
        <p:nvPicPr>
          <p:cNvPr id="193539" name="Picture 2" descr="Billiondollar.jpg">
            <a:extLst>
              <a:ext uri="{FF2B5EF4-FFF2-40B4-BE49-F238E27FC236}">
                <a16:creationId xmlns:a16="http://schemas.microsoft.com/office/drawing/2014/main" id="{D36E5882-063C-2E40-A0BC-FFBEBFB47CC0}"/>
              </a:ext>
            </a:extLst>
          </p:cNvPr>
          <p:cNvPicPr>
            <a:picLocks noChangeAspect="1"/>
          </p:cNvPicPr>
          <p:nvPr/>
        </p:nvPicPr>
        <p:blipFill>
          <a:blip r:embed="rId3">
            <a:extLst>
              <a:ext uri="{28A0092B-C50C-407E-A947-70E740481C1C}">
                <a14:useLocalDpi xmlns:a14="http://schemas.microsoft.com/office/drawing/2010/main" val="0"/>
              </a:ext>
            </a:extLst>
          </a:blip>
          <a:srcRect t="3210"/>
          <a:stretch>
            <a:fillRect/>
          </a:stretch>
        </p:blipFill>
        <p:spPr bwMode="auto">
          <a:xfrm>
            <a:off x="762000" y="432486"/>
            <a:ext cx="7924800"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491F-ED0D-6847-8B0F-ACBB48690E97}"/>
              </a:ext>
            </a:extLst>
          </p:cNvPr>
          <p:cNvSpPr>
            <a:spLocks noGrp="1"/>
          </p:cNvSpPr>
          <p:nvPr>
            <p:ph type="title" idx="4294967295"/>
          </p:nvPr>
        </p:nvSpPr>
        <p:spPr>
          <a:xfrm>
            <a:off x="609600" y="152400"/>
            <a:ext cx="8229600" cy="1143000"/>
          </a:xfrm>
        </p:spPr>
        <p:txBody>
          <a:bodyPr/>
          <a:lstStyle/>
          <a:p>
            <a:r>
              <a:rPr lang="en-US" altLang="en-US" sz="4000">
                <a:solidFill>
                  <a:srgbClr val="006462"/>
                </a:solidFill>
              </a:rPr>
              <a:t>Most are associated with </a:t>
            </a:r>
            <a:r>
              <a:rPr lang="en-US" altLang="en-US" sz="4000">
                <a:solidFill>
                  <a:schemeClr val="bg2"/>
                </a:solidFill>
              </a:rPr>
              <a:t>the </a:t>
            </a:r>
            <a:r>
              <a:rPr lang="en-US" altLang="en-US" sz="4000">
                <a:solidFill>
                  <a:srgbClr val="CCCC00"/>
                </a:solidFill>
              </a:rPr>
              <a:t>“Pineapple Express</a:t>
            </a:r>
            <a:r>
              <a:rPr lang="en-US" altLang="en-US">
                <a:solidFill>
                  <a:srgbClr val="CCCC00"/>
                </a:solidFill>
              </a:rPr>
              <a:t>”</a:t>
            </a:r>
          </a:p>
        </p:txBody>
      </p:sp>
      <p:sp>
        <p:nvSpPr>
          <p:cNvPr id="195587" name="Content Placeholder 2">
            <a:extLst>
              <a:ext uri="{FF2B5EF4-FFF2-40B4-BE49-F238E27FC236}">
                <a16:creationId xmlns:a16="http://schemas.microsoft.com/office/drawing/2014/main" id="{569CD943-9514-CE4F-B8E2-D60402D6C693}"/>
              </a:ext>
            </a:extLst>
          </p:cNvPr>
          <p:cNvSpPr>
            <a:spLocks noGrp="1"/>
          </p:cNvSpPr>
          <p:nvPr>
            <p:ph idx="4294967295"/>
          </p:nvPr>
        </p:nvSpPr>
        <p:spPr>
          <a:xfrm>
            <a:off x="457200" y="1447800"/>
            <a:ext cx="7772400" cy="4114800"/>
          </a:xfrm>
        </p:spPr>
        <p:txBody>
          <a:bodyPr/>
          <a:lstStyle/>
          <a:p>
            <a:pPr defTabSz="914400">
              <a:buFont typeface="Arial" panose="020B0604020202020204" pitchFamily="34" charset="0"/>
              <a:buNone/>
            </a:pPr>
            <a:r>
              <a:rPr lang="en-US" altLang="en-US" sz="2400">
                <a:solidFill>
                  <a:srgbClr val="006462"/>
                </a:solidFill>
              </a:rPr>
              <a:t>    A relatively narrow current of warm, moist air from the subtropics…often starting near or just north of Hawaii.</a:t>
            </a:r>
          </a:p>
        </p:txBody>
      </p:sp>
      <p:pic>
        <p:nvPicPr>
          <p:cNvPr id="195588" name="Picture 4" descr="AtmosphericRivers6.jpg">
            <a:extLst>
              <a:ext uri="{FF2B5EF4-FFF2-40B4-BE49-F238E27FC236}">
                <a16:creationId xmlns:a16="http://schemas.microsoft.com/office/drawing/2014/main" id="{06C78BA0-681F-A54A-B4DD-E184FD59B4DE}"/>
              </a:ext>
            </a:extLst>
          </p:cNvPr>
          <p:cNvPicPr>
            <a:picLocks noChangeAspect="1"/>
          </p:cNvPicPr>
          <p:nvPr/>
        </p:nvPicPr>
        <p:blipFill>
          <a:blip r:embed="rId3">
            <a:extLst>
              <a:ext uri="{28A0092B-C50C-407E-A947-70E740481C1C}">
                <a14:useLocalDpi xmlns:a14="http://schemas.microsoft.com/office/drawing/2010/main" val="0"/>
              </a:ext>
            </a:extLst>
          </a:blip>
          <a:srcRect t="19048" b="5441"/>
          <a:stretch>
            <a:fillRect/>
          </a:stretch>
        </p:blipFill>
        <p:spPr bwMode="auto">
          <a:xfrm>
            <a:off x="533400" y="2209800"/>
            <a:ext cx="7315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TextBox 4">
            <a:extLst>
              <a:ext uri="{FF2B5EF4-FFF2-40B4-BE49-F238E27FC236}">
                <a16:creationId xmlns:a16="http://schemas.microsoft.com/office/drawing/2014/main" id="{913C8516-D125-4244-A6B7-96F3EF3192BE}"/>
              </a:ext>
            </a:extLst>
          </p:cNvPr>
          <p:cNvSpPr txBox="1">
            <a:spLocks noChangeArrowheads="1"/>
          </p:cNvSpPr>
          <p:nvPr/>
        </p:nvSpPr>
        <p:spPr bwMode="auto">
          <a:xfrm>
            <a:off x="7315200" y="3048000"/>
            <a:ext cx="1676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000">
                <a:solidFill>
                  <a:schemeClr val="bg2"/>
                </a:solidFill>
                <a:latin typeface="Times" pitchFamily="2" charset="0"/>
              </a:rPr>
              <a:t>a.k.a.</a:t>
            </a:r>
          </a:p>
          <a:p>
            <a:pPr defTabSz="914400" eaLnBrk="0" hangingPunct="0"/>
            <a:r>
              <a:rPr lang="en-US" altLang="en-US" sz="2000">
                <a:solidFill>
                  <a:schemeClr val="bg2"/>
                </a:solidFill>
                <a:latin typeface="Times" pitchFamily="2" charset="0"/>
              </a:rPr>
              <a:t>Atmospheric rivers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075044C-AFBC-EF42-9ADD-68B5459261CB}"/>
              </a:ext>
            </a:extLst>
          </p:cNvPr>
          <p:cNvPicPr>
            <a:picLocks noChangeAspect="1"/>
          </p:cNvPicPr>
          <p:nvPr/>
        </p:nvPicPr>
        <p:blipFill>
          <a:blip r:embed="rId2"/>
          <a:stretch>
            <a:fillRect/>
          </a:stretch>
        </p:blipFill>
        <p:spPr>
          <a:xfrm>
            <a:off x="1714500" y="228600"/>
            <a:ext cx="6057900" cy="6057900"/>
          </a:xfrm>
          <a:prstGeom prst="rect">
            <a:avLst/>
          </a:prstGeom>
        </p:spPr>
      </p:pic>
    </p:spTree>
    <p:extLst>
      <p:ext uri="{BB962C8B-B14F-4D97-AF65-F5344CB8AC3E}">
        <p14:creationId xmlns:p14="http://schemas.microsoft.com/office/powerpoint/2010/main" val="3785533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697EC7C-2A0B-BB4D-BE21-D85492C6FAE9}"/>
              </a:ext>
            </a:extLst>
          </p:cNvPr>
          <p:cNvPicPr>
            <a:picLocks noChangeAspect="1"/>
          </p:cNvPicPr>
          <p:nvPr/>
        </p:nvPicPr>
        <p:blipFill>
          <a:blip r:embed="rId2"/>
          <a:stretch>
            <a:fillRect/>
          </a:stretch>
        </p:blipFill>
        <p:spPr>
          <a:xfrm>
            <a:off x="2076450" y="1219200"/>
            <a:ext cx="4991100" cy="4991100"/>
          </a:xfrm>
          <a:prstGeom prst="rect">
            <a:avLst/>
          </a:prstGeom>
        </p:spPr>
      </p:pic>
      <p:sp>
        <p:nvSpPr>
          <p:cNvPr id="4" name="TextBox 3">
            <a:extLst>
              <a:ext uri="{FF2B5EF4-FFF2-40B4-BE49-F238E27FC236}">
                <a16:creationId xmlns:a16="http://schemas.microsoft.com/office/drawing/2014/main" id="{1F5BA056-49F8-2F49-BD95-98C0FDB87756}"/>
              </a:ext>
            </a:extLst>
          </p:cNvPr>
          <p:cNvSpPr txBox="1"/>
          <p:nvPr/>
        </p:nvSpPr>
        <p:spPr>
          <a:xfrm>
            <a:off x="1066800" y="416867"/>
            <a:ext cx="6859185" cy="461665"/>
          </a:xfrm>
          <a:prstGeom prst="rect">
            <a:avLst/>
          </a:prstGeom>
          <a:noFill/>
        </p:spPr>
        <p:txBody>
          <a:bodyPr wrap="none" rtlCol="0">
            <a:spAutoFit/>
          </a:bodyPr>
          <a:lstStyle/>
          <a:p>
            <a:r>
              <a:rPr lang="en-US" sz="2400" b="1" dirty="0">
                <a:solidFill>
                  <a:schemeClr val="accent1"/>
                </a:solidFill>
              </a:rPr>
              <a:t>Precipitation is Released by Lifting on Terrain</a:t>
            </a:r>
          </a:p>
        </p:txBody>
      </p:sp>
    </p:spTree>
    <p:extLst>
      <p:ext uri="{BB962C8B-B14F-4D97-AF65-F5344CB8AC3E}">
        <p14:creationId xmlns:p14="http://schemas.microsoft.com/office/powerpoint/2010/main" val="1908344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4D950B43-B516-2847-A09C-22BAA67D3606}"/>
              </a:ext>
            </a:extLst>
          </p:cNvPr>
          <p:cNvSpPr>
            <a:spLocks noGrp="1"/>
          </p:cNvSpPr>
          <p:nvPr>
            <p:ph type="title" idx="4294967295"/>
          </p:nvPr>
        </p:nvSpPr>
        <p:spPr>
          <a:xfrm>
            <a:off x="304800" y="381000"/>
            <a:ext cx="8839200" cy="685800"/>
          </a:xfrm>
        </p:spPr>
        <p:txBody>
          <a:bodyPr/>
          <a:lstStyle/>
          <a:p>
            <a:r>
              <a:rPr lang="en-US" altLang="en-US" sz="3200">
                <a:solidFill>
                  <a:srgbClr val="005A58"/>
                </a:solidFill>
              </a:rPr>
              <a:t>A Recent Devastating Pineapple Express:  November 6-7, 2006</a:t>
            </a:r>
          </a:p>
        </p:txBody>
      </p:sp>
      <p:pic>
        <p:nvPicPr>
          <p:cNvPr id="197635" name="Content Placeholder 3" descr="i1520-0493-136-11-4398-f03.jpg">
            <a:extLst>
              <a:ext uri="{FF2B5EF4-FFF2-40B4-BE49-F238E27FC236}">
                <a16:creationId xmlns:a16="http://schemas.microsoft.com/office/drawing/2014/main" id="{DE234DF0-DE56-AB4D-8F6B-7E4BFB76E55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4800" y="1600200"/>
            <a:ext cx="4076700" cy="4114800"/>
          </a:xfrm>
        </p:spPr>
      </p:pic>
      <p:pic>
        <p:nvPicPr>
          <p:cNvPr id="197636" name="Picture 4" descr="i1520-0493-136-11-4398-f07.jpg">
            <a:extLst>
              <a:ext uri="{FF2B5EF4-FFF2-40B4-BE49-F238E27FC236}">
                <a16:creationId xmlns:a16="http://schemas.microsoft.com/office/drawing/2014/main" id="{2A86AD98-1E54-5D49-8237-F1BB554D99F0}"/>
              </a:ext>
            </a:extLst>
          </p:cNvPr>
          <p:cNvPicPr>
            <a:picLocks noChangeAspect="1"/>
          </p:cNvPicPr>
          <p:nvPr/>
        </p:nvPicPr>
        <p:blipFill>
          <a:blip r:embed="rId4">
            <a:extLst>
              <a:ext uri="{28A0092B-C50C-407E-A947-70E740481C1C}">
                <a14:useLocalDpi xmlns:a14="http://schemas.microsoft.com/office/drawing/2010/main" val="0"/>
              </a:ext>
            </a:extLst>
          </a:blip>
          <a:srcRect r="47040" b="48857"/>
          <a:stretch>
            <a:fillRect/>
          </a:stretch>
        </p:blipFill>
        <p:spPr bwMode="auto">
          <a:xfrm>
            <a:off x="4800600" y="1371600"/>
            <a:ext cx="38925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Box 5">
            <a:extLst>
              <a:ext uri="{FF2B5EF4-FFF2-40B4-BE49-F238E27FC236}">
                <a16:creationId xmlns:a16="http://schemas.microsoft.com/office/drawing/2014/main" id="{81B36537-F07F-BD46-AED3-094C331033F2}"/>
              </a:ext>
            </a:extLst>
          </p:cNvPr>
          <p:cNvSpPr txBox="1">
            <a:spLocks noChangeArrowheads="1"/>
          </p:cNvSpPr>
          <p:nvPr/>
        </p:nvSpPr>
        <p:spPr bwMode="auto">
          <a:xfrm>
            <a:off x="5181600" y="5715000"/>
            <a:ext cx="368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400">
                <a:solidFill>
                  <a:srgbClr val="005A58"/>
                </a:solidFill>
                <a:latin typeface="Times" pitchFamily="2" charset="0"/>
              </a:rPr>
              <a:t>Dark Green: about 20 inches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8FAD2-E94E-A042-B353-250D00C0412C}"/>
              </a:ext>
            </a:extLst>
          </p:cNvPr>
          <p:cNvSpPr>
            <a:spLocks noGrp="1"/>
          </p:cNvSpPr>
          <p:nvPr>
            <p:ph type="title" idx="4294967295"/>
          </p:nvPr>
        </p:nvSpPr>
        <p:spPr/>
        <p:txBody>
          <a:bodyPr>
            <a:normAutofit fontScale="90000"/>
          </a:bodyPr>
          <a:lstStyle/>
          <a:p>
            <a:r>
              <a:rPr lang="en-US" altLang="en-US" sz="3600">
                <a:solidFill>
                  <a:srgbClr val="140033"/>
                </a:solidFill>
              </a:rPr>
              <a:t>Mount Rainier National Park</a:t>
            </a:r>
            <a:br>
              <a:rPr lang="en-US" altLang="en-US" sz="3600">
                <a:solidFill>
                  <a:srgbClr val="140033"/>
                </a:solidFill>
              </a:rPr>
            </a:br>
            <a:r>
              <a:rPr lang="en-US" altLang="en-US" sz="3600">
                <a:solidFill>
                  <a:srgbClr val="140033"/>
                </a:solidFill>
              </a:rPr>
              <a:t>18 inches in 36 hr (Nov 8, 2006)</a:t>
            </a:r>
          </a:p>
        </p:txBody>
      </p:sp>
      <p:pic>
        <p:nvPicPr>
          <p:cNvPr id="199683" name="Content Placeholder 3" descr="Figure3.13a.jpg">
            <a:extLst>
              <a:ext uri="{FF2B5EF4-FFF2-40B4-BE49-F238E27FC236}">
                <a16:creationId xmlns:a16="http://schemas.microsoft.com/office/drawing/2014/main" id="{5A347E9B-C751-D540-84E4-F6A50BDD4AA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6787" r="-6787"/>
          <a:stretch>
            <a:fillRect/>
          </a:stretch>
        </p:blipFill>
        <p:spPr>
          <a:xfrm>
            <a:off x="457200" y="1752600"/>
            <a:ext cx="8229600" cy="4525963"/>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ADBB4752-52F7-D04F-B208-8F063EFC89CC}"/>
              </a:ext>
            </a:extLst>
          </p:cNvPr>
          <p:cNvSpPr>
            <a:spLocks noGrp="1"/>
          </p:cNvSpPr>
          <p:nvPr>
            <p:ph type="title" idx="4294967295"/>
          </p:nvPr>
        </p:nvSpPr>
        <p:spPr>
          <a:xfrm>
            <a:off x="685800" y="609600"/>
            <a:ext cx="2438400" cy="2438400"/>
          </a:xfrm>
        </p:spPr>
        <p:txBody>
          <a:bodyPr/>
          <a:lstStyle/>
          <a:p>
            <a:r>
              <a:rPr lang="en-US" altLang="en-US">
                <a:solidFill>
                  <a:srgbClr val="005A58"/>
                </a:solidFill>
              </a:rPr>
              <a:t>Mt. Rainier</a:t>
            </a:r>
            <a:br>
              <a:rPr lang="en-US" altLang="en-US">
                <a:solidFill>
                  <a:srgbClr val="005A58"/>
                </a:solidFill>
              </a:rPr>
            </a:br>
            <a:r>
              <a:rPr lang="en-US" altLang="en-US">
                <a:solidFill>
                  <a:srgbClr val="005A58"/>
                </a:solidFill>
              </a:rPr>
              <a:t>damage</a:t>
            </a:r>
          </a:p>
        </p:txBody>
      </p:sp>
      <p:pic>
        <p:nvPicPr>
          <p:cNvPr id="201731" name="Content Placeholder 3" descr="Mount Rainier NP flooding 9 damaged footbridge grove of patriarchs.jpg">
            <a:extLst>
              <a:ext uri="{FF2B5EF4-FFF2-40B4-BE49-F238E27FC236}">
                <a16:creationId xmlns:a16="http://schemas.microsoft.com/office/drawing/2014/main" id="{0D7ED563-18EF-2643-BB49-2DA1D8089C8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62000" y="3657600"/>
            <a:ext cx="2171700" cy="2895600"/>
          </a:xfrm>
        </p:spPr>
      </p:pic>
      <p:pic>
        <p:nvPicPr>
          <p:cNvPr id="201732" name="Picture 4" descr="Mount Rainier NP flooding 5 Kautz creek  helibase.jpg">
            <a:extLst>
              <a:ext uri="{FF2B5EF4-FFF2-40B4-BE49-F238E27FC236}">
                <a16:creationId xmlns:a16="http://schemas.microsoft.com/office/drawing/2014/main" id="{E0DEC5BB-2AB9-2E4C-AC89-786274C362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3800"/>
            <a:ext cx="36576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Mount Rainier NP flooding 8 Stevens canyon rd.jpg">
            <a:extLst>
              <a:ext uri="{FF2B5EF4-FFF2-40B4-BE49-F238E27FC236}">
                <a16:creationId xmlns:a16="http://schemas.microsoft.com/office/drawing/2014/main" id="{2523E01B-4B97-044B-9B6E-5618261373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04800"/>
            <a:ext cx="42703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E81B005C-B861-8042-9941-85A6FCD67D65}"/>
              </a:ext>
            </a:extLst>
          </p:cNvPr>
          <p:cNvSpPr>
            <a:spLocks noGrp="1"/>
          </p:cNvSpPr>
          <p:nvPr>
            <p:ph type="ctrTitle"/>
          </p:nvPr>
        </p:nvSpPr>
        <p:spPr>
          <a:xfrm>
            <a:off x="685800" y="1224708"/>
            <a:ext cx="7772400" cy="1143000"/>
          </a:xfrm>
        </p:spPr>
        <p:txBody>
          <a:bodyPr/>
          <a:lstStyle/>
          <a:p>
            <a:r>
              <a:rPr lang="en-US" altLang="en-US" b="1" dirty="0">
                <a:solidFill>
                  <a:schemeClr val="accent1"/>
                </a:solidFill>
              </a:rPr>
              <a:t>Northwest Snow</a:t>
            </a:r>
          </a:p>
        </p:txBody>
      </p:sp>
      <p:sp>
        <p:nvSpPr>
          <p:cNvPr id="222211" name="Rectangle 3">
            <a:extLst>
              <a:ext uri="{FF2B5EF4-FFF2-40B4-BE49-F238E27FC236}">
                <a16:creationId xmlns:a16="http://schemas.microsoft.com/office/drawing/2014/main" id="{986D1626-8DFB-B244-B059-061A2F11406C}"/>
              </a:ext>
            </a:extLst>
          </p:cNvPr>
          <p:cNvSpPr>
            <a:spLocks noGrp="1"/>
          </p:cNvSpPr>
          <p:nvPr>
            <p:ph type="subTitle" idx="1"/>
          </p:nvPr>
        </p:nvSpPr>
        <p:spPr>
          <a:xfrm>
            <a:off x="1219200" y="2367708"/>
            <a:ext cx="6400800" cy="1752600"/>
          </a:xfrm>
        </p:spPr>
        <p:txBody>
          <a:bodyPr/>
          <a:lstStyle/>
          <a:p>
            <a:r>
              <a:rPr lang="en-US" altLang="en-US" dirty="0">
                <a:solidFill>
                  <a:schemeClr val="tx1"/>
                </a:solidFill>
              </a:rPr>
              <a:t>We have world records in the mountains</a:t>
            </a:r>
          </a:p>
          <a:p>
            <a:r>
              <a:rPr lang="en-US" altLang="en-US" dirty="0">
                <a:solidFill>
                  <a:schemeClr val="tx1"/>
                </a:solidFill>
              </a:rPr>
              <a:t>Generally, low snowfall over the western lowlands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a:extLst>
              <a:ext uri="{FF2B5EF4-FFF2-40B4-BE49-F238E27FC236}">
                <a16:creationId xmlns:a16="http://schemas.microsoft.com/office/drawing/2014/main" id="{E266375A-537C-E840-8E36-2AC78169C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1313"/>
            <a:ext cx="7721600" cy="5811837"/>
          </a:xfrm>
          <a:prstGeom prst="rect">
            <a:avLst/>
          </a:prstGeom>
          <a:noFill/>
          <a:extLst>
            <a:ext uri="{909E8E84-426E-40DD-AFC4-6F175D3DCCD1}">
              <a14:hiddenFill xmlns:a14="http://schemas.microsoft.com/office/drawing/2010/main">
                <a:solidFill>
                  <a:srgbClr val="FFFFFF"/>
                </a:solidFill>
              </a14:hiddenFill>
            </a:ext>
          </a:extLst>
        </p:spPr>
      </p:pic>
      <p:sp>
        <p:nvSpPr>
          <p:cNvPr id="218115" name="Text Box 3">
            <a:extLst>
              <a:ext uri="{FF2B5EF4-FFF2-40B4-BE49-F238E27FC236}">
                <a16:creationId xmlns:a16="http://schemas.microsoft.com/office/drawing/2014/main" id="{F8F35A79-E158-1644-AC00-0B37AD22C732}"/>
              </a:ext>
            </a:extLst>
          </p:cNvPr>
          <p:cNvSpPr txBox="1">
            <a:spLocks noChangeArrowheads="1"/>
          </p:cNvSpPr>
          <p:nvPr/>
        </p:nvSpPr>
        <p:spPr bwMode="auto">
          <a:xfrm>
            <a:off x="2514600" y="6153150"/>
            <a:ext cx="548098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dirty="0"/>
              <a:t>Seattle 1916:  More than two feet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1">
            <a:extLst>
              <a:ext uri="{FF2B5EF4-FFF2-40B4-BE49-F238E27FC236}">
                <a16:creationId xmlns:a16="http://schemas.microsoft.com/office/drawing/2014/main" id="{6FBA628B-41CD-6448-86AD-DFBD3AEE6C5F}"/>
              </a:ext>
            </a:extLst>
          </p:cNvPr>
          <p:cNvSpPr txBox="1">
            <a:spLocks noChangeArrowheads="1"/>
          </p:cNvSpPr>
          <p:nvPr/>
        </p:nvSpPr>
        <p:spPr bwMode="auto">
          <a:xfrm>
            <a:off x="609600" y="381000"/>
            <a:ext cx="7902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sz="3600">
                <a:solidFill>
                  <a:srgbClr val="005A58"/>
                </a:solidFill>
                <a:latin typeface="Times" pitchFamily="2" charset="0"/>
              </a:rPr>
              <a:t>Greatest Annual Snowfall Totals in the World in our Mountains</a:t>
            </a:r>
          </a:p>
        </p:txBody>
      </p:sp>
      <p:sp>
        <p:nvSpPr>
          <p:cNvPr id="41987" name="TextBox 2">
            <a:extLst>
              <a:ext uri="{FF2B5EF4-FFF2-40B4-BE49-F238E27FC236}">
                <a16:creationId xmlns:a16="http://schemas.microsoft.com/office/drawing/2014/main" id="{98C24AF5-25D9-CE42-A661-FC0FBAB58CFB}"/>
              </a:ext>
            </a:extLst>
          </p:cNvPr>
          <p:cNvSpPr txBox="1">
            <a:spLocks noChangeArrowheads="1"/>
          </p:cNvSpPr>
          <p:nvPr/>
        </p:nvSpPr>
        <p:spPr bwMode="auto">
          <a:xfrm>
            <a:off x="609600" y="1676400"/>
            <a:ext cx="7239000" cy="1187450"/>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a:solidFill>
                  <a:srgbClr val="4042A7"/>
                </a:solidFill>
                <a:latin typeface="Times" pitchFamily="2" charset="0"/>
              </a:rPr>
              <a:t>The Mt. Baker Ski Area in northwestern Washington State reported 1,140 inches of snowfall for the 1998-99 snowfall season</a:t>
            </a:r>
          </a:p>
        </p:txBody>
      </p:sp>
      <p:pic>
        <p:nvPicPr>
          <p:cNvPr id="152580" name="Picture 3" descr="canyon.jpg">
            <a:extLst>
              <a:ext uri="{FF2B5EF4-FFF2-40B4-BE49-F238E27FC236}">
                <a16:creationId xmlns:a16="http://schemas.microsoft.com/office/drawing/2014/main" id="{6FBEFB80-D96F-1F42-83F1-4EA1976E43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863850"/>
            <a:ext cx="29908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4" descr="mt_baker_snow.jpg">
            <a:extLst>
              <a:ext uri="{FF2B5EF4-FFF2-40B4-BE49-F238E27FC236}">
                <a16:creationId xmlns:a16="http://schemas.microsoft.com/office/drawing/2014/main" id="{3A0E7B97-FF6D-DF4C-ACB4-312EED7D7D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87663"/>
            <a:ext cx="42672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Cliff Mass\Desktop\2.3sink_warm.jpg">
            <a:extLst>
              <a:ext uri="{FF2B5EF4-FFF2-40B4-BE49-F238E27FC236}">
                <a16:creationId xmlns:a16="http://schemas.microsoft.com/office/drawing/2014/main" id="{130D0C15-F239-DC44-8535-818DD8824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77374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32427829-6AFE-7944-AAD5-1BF0A1113480}"/>
              </a:ext>
            </a:extLst>
          </p:cNvPr>
          <p:cNvSpPr txBox="1">
            <a:spLocks noChangeArrowheads="1"/>
          </p:cNvSpPr>
          <p:nvPr/>
        </p:nvSpPr>
        <p:spPr bwMode="auto">
          <a:xfrm>
            <a:off x="1184275" y="469900"/>
            <a:ext cx="7239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600" b="1" dirty="0">
                <a:solidFill>
                  <a:schemeClr val="tx2"/>
                </a:solidFill>
              </a:rPr>
              <a:t>Cold Air from the Continental Interior Has a Hard Time Reaching Western Washington</a:t>
            </a:r>
          </a:p>
        </p:txBody>
      </p:sp>
      <p:sp>
        <p:nvSpPr>
          <p:cNvPr id="2" name="TextBox 1">
            <a:extLst>
              <a:ext uri="{FF2B5EF4-FFF2-40B4-BE49-F238E27FC236}">
                <a16:creationId xmlns:a16="http://schemas.microsoft.com/office/drawing/2014/main" id="{5E895C41-5020-C145-A893-F22E083B1838}"/>
              </a:ext>
            </a:extLst>
          </p:cNvPr>
          <p:cNvSpPr txBox="1"/>
          <p:nvPr/>
        </p:nvSpPr>
        <p:spPr>
          <a:xfrm>
            <a:off x="1524000" y="6035111"/>
            <a:ext cx="6763390" cy="369332"/>
          </a:xfrm>
          <a:prstGeom prst="rect">
            <a:avLst/>
          </a:prstGeom>
          <a:noFill/>
        </p:spPr>
        <p:txBody>
          <a:bodyPr wrap="none" rtlCol="0">
            <a:spAutoFit/>
          </a:bodyPr>
          <a:lstStyle/>
          <a:p>
            <a:r>
              <a:rPr lang="en-US" dirty="0"/>
              <a:t>Adiabatic compressional warming as air sinks on western slopes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E4B1B835-B21A-104B-A607-620799FB9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103"/>
          <a:stretch>
            <a:fillRect/>
          </a:stretch>
        </p:blipFill>
        <p:spPr bwMode="auto">
          <a:xfrm>
            <a:off x="3048000" y="0"/>
            <a:ext cx="5349875" cy="6629400"/>
          </a:xfrm>
          <a:prstGeom prst="rect">
            <a:avLst/>
          </a:prstGeom>
          <a:noFill/>
          <a:extLst>
            <a:ext uri="{909E8E84-426E-40DD-AFC4-6F175D3DCCD1}">
              <a14:hiddenFill xmlns:a14="http://schemas.microsoft.com/office/drawing/2010/main">
                <a:solidFill>
                  <a:srgbClr val="FFFFFF"/>
                </a:solidFill>
              </a14:hiddenFill>
            </a:ext>
          </a:extLst>
        </p:spPr>
      </p:pic>
      <p:sp>
        <p:nvSpPr>
          <p:cNvPr id="150531" name="Text Box 3">
            <a:extLst>
              <a:ext uri="{FF2B5EF4-FFF2-40B4-BE49-F238E27FC236}">
                <a16:creationId xmlns:a16="http://schemas.microsoft.com/office/drawing/2014/main" id="{C565F131-C0C5-8E4A-A91A-6C4C9B99666F}"/>
              </a:ext>
            </a:extLst>
          </p:cNvPr>
          <p:cNvSpPr txBox="1">
            <a:spLocks noChangeArrowheads="1"/>
          </p:cNvSpPr>
          <p:nvPr/>
        </p:nvSpPr>
        <p:spPr bwMode="auto">
          <a:xfrm>
            <a:off x="914400" y="2743200"/>
            <a:ext cx="1863725"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3500"/>
              <a:t>Annual</a:t>
            </a:r>
          </a:p>
          <a:p>
            <a:r>
              <a:rPr lang="en-US" altLang="en-US" sz="3500"/>
              <a:t>Snowfall</a:t>
            </a:r>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5B966ECC-1707-194B-BC96-389B90A1C290}"/>
              </a:ext>
            </a:extLst>
          </p:cNvPr>
          <p:cNvSpPr>
            <a:spLocks noGrp="1"/>
          </p:cNvSpPr>
          <p:nvPr>
            <p:ph type="title"/>
          </p:nvPr>
        </p:nvSpPr>
        <p:spPr/>
        <p:txBody>
          <a:bodyPr/>
          <a:lstStyle/>
          <a:p>
            <a:r>
              <a:rPr lang="en-US" altLang="en-US" b="1" dirty="0">
                <a:ea typeface="ＭＳ Ｐゴシック" panose="020B0600070205080204" pitchFamily="34" charset="-128"/>
              </a:rPr>
              <a:t>Why are snowstorms rare over the western Washington lowlands?</a:t>
            </a:r>
          </a:p>
        </p:txBody>
      </p:sp>
      <p:sp>
        <p:nvSpPr>
          <p:cNvPr id="162819" name="Rectangle 3">
            <a:extLst>
              <a:ext uri="{FF2B5EF4-FFF2-40B4-BE49-F238E27FC236}">
                <a16:creationId xmlns:a16="http://schemas.microsoft.com/office/drawing/2014/main" id="{86778470-E4ED-884F-AD74-329AE61C2235}"/>
              </a:ext>
            </a:extLst>
          </p:cNvPr>
          <p:cNvSpPr>
            <a:spLocks noGrp="1"/>
          </p:cNvSpPr>
          <p:nvPr>
            <p:ph type="body" idx="1"/>
          </p:nvPr>
        </p:nvSpPr>
        <p:spPr>
          <a:xfrm>
            <a:off x="457200" y="1600200"/>
            <a:ext cx="8001000" cy="2743200"/>
          </a:xfrm>
        </p:spPr>
        <p:txBody>
          <a:bodyPr/>
          <a:lstStyle/>
          <a:p>
            <a:r>
              <a:rPr lang="en-US" altLang="en-US" dirty="0">
                <a:ea typeface="ＭＳ Ｐゴシック" panose="020B0600070205080204" pitchFamily="34" charset="-128"/>
              </a:rPr>
              <a:t>To get snow you need cold and wet.</a:t>
            </a:r>
          </a:p>
          <a:p>
            <a:r>
              <a:rPr lang="en-US" altLang="en-US" dirty="0">
                <a:ea typeface="ＭＳ Ｐゴシック" panose="020B0600070205080204" pitchFamily="34" charset="-128"/>
              </a:rPr>
              <a:t>It is easy to be mild and wet here</a:t>
            </a:r>
          </a:p>
          <a:p>
            <a:r>
              <a:rPr lang="en-US" altLang="en-US" dirty="0">
                <a:ea typeface="ＭＳ Ｐゴシック" panose="020B0600070205080204" pitchFamily="34" charset="-128"/>
              </a:rPr>
              <a:t>Sometimes we are cold and dry.</a:t>
            </a:r>
          </a:p>
          <a:p>
            <a:r>
              <a:rPr lang="en-US" altLang="en-US" dirty="0">
                <a:ea typeface="ＭＳ Ｐゴシック" panose="020B0600070205080204" pitchFamily="34" charset="-128"/>
              </a:rPr>
              <a:t>To get cold and wet is very hard…</a:t>
            </a:r>
          </a:p>
        </p:txBody>
      </p:sp>
      <p:pic>
        <p:nvPicPr>
          <p:cNvPr id="162820" name="Picture 4">
            <a:extLst>
              <a:ext uri="{FF2B5EF4-FFF2-40B4-BE49-F238E27FC236}">
                <a16:creationId xmlns:a16="http://schemas.microsoft.com/office/drawing/2014/main" id="{516020DF-0905-2D40-BCB4-BA92E4A13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14800"/>
            <a:ext cx="3276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62821" name="Text Box 5">
            <a:extLst>
              <a:ext uri="{FF2B5EF4-FFF2-40B4-BE49-F238E27FC236}">
                <a16:creationId xmlns:a16="http://schemas.microsoft.com/office/drawing/2014/main" id="{EB5A1279-D7B2-4443-883D-AD3A4E158C61}"/>
              </a:ext>
            </a:extLst>
          </p:cNvPr>
          <p:cNvSpPr txBox="1">
            <a:spLocks noChangeArrowheads="1"/>
          </p:cNvSpPr>
          <p:nvPr/>
        </p:nvSpPr>
        <p:spPr bwMode="auto">
          <a:xfrm>
            <a:off x="3657600" y="6172200"/>
            <a:ext cx="14684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Seattle 2007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a:extLst>
              <a:ext uri="{FF2B5EF4-FFF2-40B4-BE49-F238E27FC236}">
                <a16:creationId xmlns:a16="http://schemas.microsoft.com/office/drawing/2014/main" id="{FCB7D14F-CA95-5947-8C5B-2B2D2AA45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43200"/>
            <a:ext cx="6567488" cy="3429000"/>
          </a:xfrm>
          <a:prstGeom prst="rect">
            <a:avLst/>
          </a:prstGeom>
          <a:noFill/>
          <a:extLst>
            <a:ext uri="{909E8E84-426E-40DD-AFC4-6F175D3DCCD1}">
              <a14:hiddenFill xmlns:a14="http://schemas.microsoft.com/office/drawing/2010/main">
                <a:solidFill>
                  <a:srgbClr val="FFFFFF"/>
                </a:solidFill>
              </a14:hiddenFill>
            </a:ext>
          </a:extLst>
        </p:spPr>
      </p:pic>
      <p:sp>
        <p:nvSpPr>
          <p:cNvPr id="173059" name="Text Box 3">
            <a:extLst>
              <a:ext uri="{FF2B5EF4-FFF2-40B4-BE49-F238E27FC236}">
                <a16:creationId xmlns:a16="http://schemas.microsoft.com/office/drawing/2014/main" id="{44D1AADE-5FAF-8549-BA08-9C2A7CADEA3B}"/>
              </a:ext>
            </a:extLst>
          </p:cNvPr>
          <p:cNvSpPr txBox="1">
            <a:spLocks noChangeArrowheads="1"/>
          </p:cNvSpPr>
          <p:nvPr/>
        </p:nvSpPr>
        <p:spPr bwMode="auto">
          <a:xfrm>
            <a:off x="1355725" y="1109663"/>
            <a:ext cx="184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ltLang="en-US"/>
          </a:p>
        </p:txBody>
      </p:sp>
      <p:sp>
        <p:nvSpPr>
          <p:cNvPr id="173060" name="Text Box 4">
            <a:extLst>
              <a:ext uri="{FF2B5EF4-FFF2-40B4-BE49-F238E27FC236}">
                <a16:creationId xmlns:a16="http://schemas.microsoft.com/office/drawing/2014/main" id="{683A4CFC-60C5-064E-BE08-2061D031BEC7}"/>
              </a:ext>
            </a:extLst>
          </p:cNvPr>
          <p:cNvSpPr txBox="1">
            <a:spLocks noChangeArrowheads="1"/>
          </p:cNvSpPr>
          <p:nvPr/>
        </p:nvSpPr>
        <p:spPr bwMode="auto">
          <a:xfrm>
            <a:off x="914400" y="835025"/>
            <a:ext cx="708660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600"/>
              <a:t>The secret of Northwest snow is usually to bring in cold air from the north and interior while moist, cool Pacific air moves in aloft.</a:t>
            </a:r>
            <a:endParaRPr lang="en-US"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base.tiff">
            <a:extLst>
              <a:ext uri="{FF2B5EF4-FFF2-40B4-BE49-F238E27FC236}">
                <a16:creationId xmlns:a16="http://schemas.microsoft.com/office/drawing/2014/main" id="{C2C2A8FE-E820-864E-945A-8B73FE11D15F}"/>
              </a:ext>
            </a:extLst>
          </p:cNvPr>
          <p:cNvPicPr>
            <a:picLocks noChangeAspect="1"/>
          </p:cNvPicPr>
          <p:nvPr/>
        </p:nvPicPr>
        <p:blipFill>
          <a:blip r:embed="rId3">
            <a:extLst>
              <a:ext uri="{28A0092B-C50C-407E-A947-70E740481C1C}">
                <a14:useLocalDpi xmlns:a14="http://schemas.microsoft.com/office/drawing/2010/main" val="0"/>
              </a:ext>
            </a:extLst>
          </a:blip>
          <a:srcRect t="2571"/>
          <a:stretch>
            <a:fillRect/>
          </a:stretch>
        </p:blipFill>
        <p:spPr bwMode="auto">
          <a:xfrm>
            <a:off x="914400" y="1371600"/>
            <a:ext cx="73977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3">
            <a:extLst>
              <a:ext uri="{FF2B5EF4-FFF2-40B4-BE49-F238E27FC236}">
                <a16:creationId xmlns:a16="http://schemas.microsoft.com/office/drawing/2014/main" id="{2B04F97F-3E7C-374F-B0C8-43EBE3647380}"/>
              </a:ext>
            </a:extLst>
          </p:cNvPr>
          <p:cNvSpPr txBox="1">
            <a:spLocks noChangeArrowheads="1"/>
          </p:cNvSpPr>
          <p:nvPr/>
        </p:nvSpPr>
        <p:spPr bwMode="auto">
          <a:xfrm>
            <a:off x="1127125" y="4024313"/>
            <a:ext cx="10604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Moisture</a:t>
            </a:r>
          </a:p>
        </p:txBody>
      </p:sp>
      <p:sp>
        <p:nvSpPr>
          <p:cNvPr id="175108" name="Text Box 4">
            <a:extLst>
              <a:ext uri="{FF2B5EF4-FFF2-40B4-BE49-F238E27FC236}">
                <a16:creationId xmlns:a16="http://schemas.microsoft.com/office/drawing/2014/main" id="{1C25BB86-0EB0-6848-A01F-F074F609CD81}"/>
              </a:ext>
            </a:extLst>
          </p:cNvPr>
          <p:cNvSpPr txBox="1">
            <a:spLocks noChangeArrowheads="1"/>
          </p:cNvSpPr>
          <p:nvPr/>
        </p:nvSpPr>
        <p:spPr bwMode="auto">
          <a:xfrm>
            <a:off x="4038600" y="762000"/>
            <a:ext cx="9969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Cold Air</a:t>
            </a:r>
          </a:p>
        </p:txBody>
      </p:sp>
      <p:sp>
        <p:nvSpPr>
          <p:cNvPr id="175109" name="Line 5">
            <a:extLst>
              <a:ext uri="{FF2B5EF4-FFF2-40B4-BE49-F238E27FC236}">
                <a16:creationId xmlns:a16="http://schemas.microsoft.com/office/drawing/2014/main" id="{FEF72430-E265-4D4E-B94C-6CAA6E67FC78}"/>
              </a:ext>
            </a:extLst>
          </p:cNvPr>
          <p:cNvSpPr>
            <a:spLocks noChangeShapeType="1"/>
          </p:cNvSpPr>
          <p:nvPr/>
        </p:nvSpPr>
        <p:spPr bwMode="auto">
          <a:xfrm flipV="1">
            <a:off x="1514475" y="3429000"/>
            <a:ext cx="1346200" cy="381000"/>
          </a:xfrm>
          <a:prstGeom prst="line">
            <a:avLst/>
          </a:prstGeom>
          <a:noFill/>
          <a:ln w="222250">
            <a:solidFill>
              <a:srgbClr val="008080">
                <a:alpha val="28999"/>
              </a:srgb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5110" name="Line 6">
            <a:extLst>
              <a:ext uri="{FF2B5EF4-FFF2-40B4-BE49-F238E27FC236}">
                <a16:creationId xmlns:a16="http://schemas.microsoft.com/office/drawing/2014/main" id="{D4A4AC2E-CB93-7847-BEBD-4921428FBF31}"/>
              </a:ext>
            </a:extLst>
          </p:cNvPr>
          <p:cNvSpPr>
            <a:spLocks noChangeShapeType="1"/>
          </p:cNvSpPr>
          <p:nvPr/>
        </p:nvSpPr>
        <p:spPr bwMode="auto">
          <a:xfrm flipH="1">
            <a:off x="3322638" y="214313"/>
            <a:ext cx="1025525" cy="1524000"/>
          </a:xfrm>
          <a:prstGeom prst="line">
            <a:avLst/>
          </a:prstGeom>
          <a:noFill/>
          <a:ln w="222250">
            <a:solidFill>
              <a:schemeClr val="hlink">
                <a:alpha val="28999"/>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a:extLst>
              <a:ext uri="{FF2B5EF4-FFF2-40B4-BE49-F238E27FC236}">
                <a16:creationId xmlns:a16="http://schemas.microsoft.com/office/drawing/2014/main" id="{285CC1A7-6D8D-9542-8871-D487DF52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03263"/>
            <a:ext cx="7981950" cy="4537075"/>
          </a:xfrm>
          <a:prstGeom prst="rect">
            <a:avLst/>
          </a:prstGeom>
          <a:noFill/>
          <a:extLst>
            <a:ext uri="{909E8E84-426E-40DD-AFC4-6F175D3DCCD1}">
              <a14:hiddenFill xmlns:a14="http://schemas.microsoft.com/office/drawing/2010/main">
                <a:solidFill>
                  <a:srgbClr val="FFFFFF"/>
                </a:solidFill>
              </a14:hiddenFill>
            </a:ext>
          </a:extLst>
        </p:spPr>
      </p:pic>
      <p:sp>
        <p:nvSpPr>
          <p:cNvPr id="177155" name="Text Box 3">
            <a:extLst>
              <a:ext uri="{FF2B5EF4-FFF2-40B4-BE49-F238E27FC236}">
                <a16:creationId xmlns:a16="http://schemas.microsoft.com/office/drawing/2014/main" id="{C282A40D-6C2F-794C-9EAD-602C76E98A31}"/>
              </a:ext>
            </a:extLst>
          </p:cNvPr>
          <p:cNvSpPr txBox="1">
            <a:spLocks noChangeArrowheads="1"/>
          </p:cNvSpPr>
          <p:nvPr/>
        </p:nvSpPr>
        <p:spPr bwMode="auto">
          <a:xfrm>
            <a:off x="990600" y="5707063"/>
            <a:ext cx="67405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t>The Fraser River Valley is an important conduit of cold air into western Washington.</a:t>
            </a:r>
          </a:p>
        </p:txBody>
      </p:sp>
      <p:sp>
        <p:nvSpPr>
          <p:cNvPr id="177156" name="AutoShape 4">
            <a:extLst>
              <a:ext uri="{FF2B5EF4-FFF2-40B4-BE49-F238E27FC236}">
                <a16:creationId xmlns:a16="http://schemas.microsoft.com/office/drawing/2014/main" id="{4FF30AD7-BA85-BC4D-8FC6-BB76C3A1DABC}"/>
              </a:ext>
            </a:extLst>
          </p:cNvPr>
          <p:cNvSpPr>
            <a:spLocks noChangeArrowheads="1"/>
          </p:cNvSpPr>
          <p:nvPr/>
        </p:nvSpPr>
        <p:spPr bwMode="auto">
          <a:xfrm>
            <a:off x="2209800" y="1143000"/>
            <a:ext cx="609600" cy="990600"/>
          </a:xfrm>
          <a:prstGeom prst="downArrow">
            <a:avLst>
              <a:gd name="adj1" fmla="val 50000"/>
              <a:gd name="adj2" fmla="val 40625"/>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a:extLst>
              <a:ext uri="{FF2B5EF4-FFF2-40B4-BE49-F238E27FC236}">
                <a16:creationId xmlns:a16="http://schemas.microsoft.com/office/drawing/2014/main" id="{6C0053E6-4E63-034C-AAB3-F83A7F84A954}"/>
              </a:ext>
            </a:extLst>
          </p:cNvPr>
          <p:cNvSpPr txBox="1">
            <a:spLocks noChangeArrowheads="1"/>
          </p:cNvSpPr>
          <p:nvPr/>
        </p:nvSpPr>
        <p:spPr bwMode="auto">
          <a:xfrm>
            <a:off x="212725" y="2028825"/>
            <a:ext cx="201295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The Pressure</a:t>
            </a:r>
          </a:p>
          <a:p>
            <a:r>
              <a:rPr lang="en-US" altLang="en-US" sz="2400"/>
              <a:t>Pattern That</a:t>
            </a:r>
          </a:p>
          <a:p>
            <a:r>
              <a:rPr lang="en-US" altLang="en-US" sz="2400"/>
              <a:t>Does It</a:t>
            </a:r>
          </a:p>
        </p:txBody>
      </p:sp>
      <p:pic>
        <p:nvPicPr>
          <p:cNvPr id="179203" name="Picture 3">
            <a:extLst>
              <a:ext uri="{FF2B5EF4-FFF2-40B4-BE49-F238E27FC236}">
                <a16:creationId xmlns:a16="http://schemas.microsoft.com/office/drawing/2014/main" id="{78211288-3B54-3943-8C6B-0EF7B33E2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75" y="663575"/>
            <a:ext cx="5661025" cy="561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BD74950B-8373-B646-BFAE-C28D2EFF1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6159500" cy="612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id="{4E6CBFB7-751E-D54A-B84E-86F5E1811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0" t="10800" r="2400" b="5400"/>
          <a:stretch>
            <a:fillRect/>
          </a:stretch>
        </p:blipFill>
        <p:spPr bwMode="auto">
          <a:xfrm>
            <a:off x="730250" y="846138"/>
            <a:ext cx="7681913" cy="6011862"/>
          </a:xfrm>
          <a:prstGeom prst="rect">
            <a:avLst/>
          </a:prstGeom>
          <a:noFill/>
          <a:extLst>
            <a:ext uri="{909E8E84-426E-40DD-AFC4-6F175D3DCCD1}">
              <a14:hiddenFill xmlns:a14="http://schemas.microsoft.com/office/drawing/2010/main">
                <a:solidFill>
                  <a:srgbClr val="FFFFFF"/>
                </a:solidFill>
              </a14:hiddenFill>
            </a:ext>
          </a:extLst>
        </p:spPr>
      </p:pic>
      <p:sp>
        <p:nvSpPr>
          <p:cNvPr id="182275" name="Text Box 3">
            <a:extLst>
              <a:ext uri="{FF2B5EF4-FFF2-40B4-BE49-F238E27FC236}">
                <a16:creationId xmlns:a16="http://schemas.microsoft.com/office/drawing/2014/main" id="{4207A728-60A2-F144-A60B-D6869D4843B6}"/>
              </a:ext>
            </a:extLst>
          </p:cNvPr>
          <p:cNvSpPr txBox="1">
            <a:spLocks noChangeArrowheads="1"/>
          </p:cNvSpPr>
          <p:nvPr/>
        </p:nvSpPr>
        <p:spPr bwMode="auto">
          <a:xfrm>
            <a:off x="2209800" y="428625"/>
            <a:ext cx="3944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Upper Level Chart for Snow</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A69F9DC9-6D4A-274B-A7CF-08C8FB5C1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305800" cy="553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F974B3-DC84-7B8B-0DCC-9D789767160B}"/>
              </a:ext>
            </a:extLst>
          </p:cNvPr>
          <p:cNvSpPr>
            <a:spLocks noGrp="1"/>
          </p:cNvSpPr>
          <p:nvPr>
            <p:ph type="title"/>
          </p:nvPr>
        </p:nvSpPr>
        <p:spPr>
          <a:xfrm>
            <a:off x="363707" y="2823349"/>
            <a:ext cx="8178799" cy="1135737"/>
          </a:xfrm>
        </p:spPr>
        <p:txBody>
          <a:bodyPr>
            <a:normAutofit/>
          </a:bodyPr>
          <a:lstStyle/>
          <a:p>
            <a:r>
              <a:rPr lang="en-US" sz="3100" dirty="0"/>
              <a:t>The Most Extreme Weather Event in the Last 50 Years</a:t>
            </a:r>
          </a:p>
        </p:txBody>
      </p:sp>
      <p:sp>
        <p:nvSpPr>
          <p:cNvPr id="3" name="Content Placeholder 2">
            <a:extLst>
              <a:ext uri="{FF2B5EF4-FFF2-40B4-BE49-F238E27FC236}">
                <a16:creationId xmlns:a16="http://schemas.microsoft.com/office/drawing/2014/main" id="{9D2D88E8-7829-0B29-BA54-3AF518179523}"/>
              </a:ext>
            </a:extLst>
          </p:cNvPr>
          <p:cNvSpPr>
            <a:spLocks noGrp="1"/>
          </p:cNvSpPr>
          <p:nvPr>
            <p:ph idx="1"/>
          </p:nvPr>
        </p:nvSpPr>
        <p:spPr>
          <a:xfrm>
            <a:off x="482600" y="1782981"/>
            <a:ext cx="8178799" cy="4393982"/>
          </a:xfrm>
        </p:spPr>
        <p:txBody>
          <a:bodyPr>
            <a:normAutofit/>
          </a:bodyPr>
          <a:lstStyle/>
          <a:p>
            <a:endParaRPr lang="en-US" sz="17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9000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Documents and Settings\Cliff Mass\Desktop\2.1sst_climate.jpg">
            <a:extLst>
              <a:ext uri="{FF2B5EF4-FFF2-40B4-BE49-F238E27FC236}">
                <a16:creationId xmlns:a16="http://schemas.microsoft.com/office/drawing/2014/main" id="{30676C57-6516-FA41-BD8F-E6B3E199B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8600"/>
            <a:ext cx="482282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a:extLst>
              <a:ext uri="{FF2B5EF4-FFF2-40B4-BE49-F238E27FC236}">
                <a16:creationId xmlns:a16="http://schemas.microsoft.com/office/drawing/2014/main" id="{666D670E-C48A-6847-B143-078A9E1C05E2}"/>
              </a:ext>
            </a:extLst>
          </p:cNvPr>
          <p:cNvSpPr txBox="1">
            <a:spLocks noChangeArrowheads="1"/>
          </p:cNvSpPr>
          <p:nvPr/>
        </p:nvSpPr>
        <p:spPr bwMode="auto">
          <a:xfrm>
            <a:off x="419100" y="197734"/>
            <a:ext cx="29718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200" dirty="0"/>
              <a:t>Our air and weather systems generally</a:t>
            </a:r>
          </a:p>
          <a:p>
            <a:r>
              <a:rPr lang="en-US" altLang="en-US" sz="3200" dirty="0"/>
              <a:t>move west </a:t>
            </a:r>
          </a:p>
          <a:p>
            <a:r>
              <a:rPr lang="en-US" altLang="en-US" sz="3200" dirty="0"/>
              <a:t>to east:</a:t>
            </a:r>
          </a:p>
          <a:p>
            <a:r>
              <a:rPr lang="en-US" altLang="en-US" sz="3200" dirty="0"/>
              <a:t>Thus, our</a:t>
            </a:r>
          </a:p>
          <a:p>
            <a:r>
              <a:rPr lang="en-US" altLang="en-US" sz="3200" dirty="0"/>
              <a:t>weather generally comes from off</a:t>
            </a:r>
          </a:p>
          <a:p>
            <a:r>
              <a:rPr lang="en-US" altLang="en-US" sz="3200" dirty="0"/>
              <a:t>the mild </a:t>
            </a:r>
          </a:p>
          <a:p>
            <a:r>
              <a:rPr lang="en-US" altLang="en-US" sz="3200" dirty="0"/>
              <a:t>Pacific--so we tend to be wet and mild.</a:t>
            </a:r>
          </a:p>
        </p:txBody>
      </p:sp>
      <p:sp>
        <p:nvSpPr>
          <p:cNvPr id="32772" name="Right Arrow 3">
            <a:extLst>
              <a:ext uri="{FF2B5EF4-FFF2-40B4-BE49-F238E27FC236}">
                <a16:creationId xmlns:a16="http://schemas.microsoft.com/office/drawing/2014/main" id="{10E2B89C-9FB6-4344-8EE1-232FCED573FC}"/>
              </a:ext>
            </a:extLst>
          </p:cNvPr>
          <p:cNvSpPr>
            <a:spLocks noChangeArrowheads="1"/>
          </p:cNvSpPr>
          <p:nvPr/>
        </p:nvSpPr>
        <p:spPr bwMode="auto">
          <a:xfrm>
            <a:off x="6019800" y="1676400"/>
            <a:ext cx="1219200" cy="2286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p:nvPr/>
        </p:nvSpPr>
        <p:spPr>
          <a:xfrm>
            <a:off x="0" y="857250"/>
            <a:ext cx="9141714" cy="5143500"/>
          </a:xfrm>
          <a:prstGeom prst="rect">
            <a:avLst/>
          </a:prstGeom>
          <a:solidFill>
            <a:schemeClr val="dk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pic>
        <p:nvPicPr>
          <p:cNvPr id="97" name="Google Shape;97;p1" descr="A close-up of a receipt&#10;&#10;Description automatically generated with medium confidence"/>
          <p:cNvPicPr preferRelativeResize="0"/>
          <p:nvPr/>
        </p:nvPicPr>
        <p:blipFill rotWithShape="1">
          <a:blip r:embed="rId3">
            <a:alphaModFix amt="50000"/>
          </a:blip>
          <a:srcRect t="1538" r="1" b="1"/>
          <a:stretch/>
        </p:blipFill>
        <p:spPr>
          <a:xfrm>
            <a:off x="2302" y="808270"/>
            <a:ext cx="9141698" cy="5143493"/>
          </a:xfrm>
          <a:prstGeom prst="rect">
            <a:avLst/>
          </a:prstGeom>
          <a:noFill/>
          <a:ln>
            <a:noFill/>
          </a:ln>
        </p:spPr>
      </p:pic>
      <p:sp>
        <p:nvSpPr>
          <p:cNvPr id="98" name="Google Shape;98;p1"/>
          <p:cNvSpPr txBox="1">
            <a:spLocks noGrp="1"/>
          </p:cNvSpPr>
          <p:nvPr>
            <p:ph type="ctrTitle"/>
          </p:nvPr>
        </p:nvSpPr>
        <p:spPr>
          <a:xfrm>
            <a:off x="1143000" y="1699022"/>
            <a:ext cx="6964136" cy="2521913"/>
          </a:xfrm>
          <a:prstGeom prst="rect">
            <a:avLst/>
          </a:prstGeom>
          <a:noFill/>
          <a:ln>
            <a:noFill/>
          </a:ln>
        </p:spPr>
        <p:txBody>
          <a:bodyPr spcFirstLastPara="1" vert="horz" wrap="square" lIns="68569" tIns="34275" rIns="68569" bIns="34275" numCol="1" anchor="b" anchorCtr="0" compatLnSpc="1">
            <a:prstTxWarp prst="textNoShape">
              <a:avLst/>
            </a:prstTxWarp>
            <a:normAutofit/>
          </a:bodyPr>
          <a:lstStyle/>
          <a:p>
            <a:pPr>
              <a:lnSpc>
                <a:spcPct val="90000"/>
              </a:lnSpc>
              <a:spcBef>
                <a:spcPts val="0"/>
              </a:spcBef>
              <a:spcAft>
                <a:spcPts val="0"/>
              </a:spcAft>
              <a:buClr>
                <a:schemeClr val="lt1"/>
              </a:buClr>
              <a:buSzPct val="90909"/>
            </a:pPr>
            <a:r>
              <a:rPr lang="en-US" b="1" dirty="0">
                <a:solidFill>
                  <a:schemeClr val="bg1"/>
                </a:solidFill>
                <a:latin typeface="Calibri"/>
                <a:ea typeface="Calibri"/>
                <a:cs typeface="Calibri"/>
                <a:sym typeface="Calibri"/>
              </a:rPr>
              <a:t>The Northwest Heat Wave of June 2021</a:t>
            </a:r>
            <a:endParaRPr sz="4950" b="1" dirty="0">
              <a:solidFill>
                <a:schemeClr val="bg1"/>
              </a:solidFill>
              <a:latin typeface="Calibri"/>
              <a:ea typeface="Calibri"/>
              <a:cs typeface="Calibri"/>
              <a:sym typeface="Calibri"/>
            </a:endParaRPr>
          </a:p>
        </p:txBody>
      </p:sp>
      <p:sp>
        <p:nvSpPr>
          <p:cNvPr id="99" name="Google Shape;99;p1"/>
          <p:cNvSpPr txBox="1">
            <a:spLocks noGrp="1"/>
          </p:cNvSpPr>
          <p:nvPr>
            <p:ph type="subTitle" idx="1"/>
          </p:nvPr>
        </p:nvSpPr>
        <p:spPr>
          <a:xfrm>
            <a:off x="1145286" y="4306824"/>
            <a:ext cx="6858000" cy="1152144"/>
          </a:xfrm>
          <a:prstGeom prst="rect">
            <a:avLst/>
          </a:prstGeom>
          <a:noFill/>
          <a:ln>
            <a:noFill/>
          </a:ln>
        </p:spPr>
        <p:txBody>
          <a:bodyPr spcFirstLastPara="1" vert="horz" wrap="square" lIns="68569" tIns="34275" rIns="68569" bIns="34275" numCol="1" anchor="t" anchorCtr="0" compatLnSpc="1">
            <a:prstTxWarp prst="textNoShape">
              <a:avLst/>
            </a:prstTxWarp>
            <a:normAutofit/>
          </a:bodyPr>
          <a:lstStyle/>
          <a:p>
            <a:pPr>
              <a:lnSpc>
                <a:spcPct val="90000"/>
              </a:lnSpc>
              <a:spcBef>
                <a:spcPts val="0"/>
              </a:spcBef>
              <a:spcAft>
                <a:spcPts val="0"/>
              </a:spcAft>
              <a:buClr>
                <a:srgbClr val="FFFFFF"/>
              </a:buClr>
              <a:buSzPts val="2400"/>
            </a:pPr>
            <a:endParaRPr dirty="0"/>
          </a:p>
        </p:txBody>
      </p:sp>
      <p:sp>
        <p:nvSpPr>
          <p:cNvPr id="100" name="Google Shape;100;p1"/>
          <p:cNvSpPr/>
          <p:nvPr/>
        </p:nvSpPr>
        <p:spPr>
          <a:xfrm>
            <a:off x="2980655" y="4133717"/>
            <a:ext cx="3182692" cy="13716"/>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w="44450" cap="rnd" cmpd="sng">
            <a:solidFill>
              <a:srgbClr val="FFFFFF">
                <a:alpha val="74901"/>
              </a:srgbClr>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ts val="4400"/>
            </a:pPr>
            <a:r>
              <a:rPr lang="en-US" b="1">
                <a:solidFill>
                  <a:schemeClr val="accent1"/>
                </a:solidFill>
                <a:latin typeface="Calibri"/>
                <a:ea typeface="Calibri"/>
                <a:cs typeface="Calibri"/>
                <a:sym typeface="Calibri"/>
              </a:rPr>
              <a:t>June 2021 Was the Most Extreme Heatwave In Northwest History</a:t>
            </a:r>
            <a:endParaRPr/>
          </a:p>
        </p:txBody>
      </p:sp>
      <p:graphicFrame>
        <p:nvGraphicFramePr>
          <p:cNvPr id="106" name="Google Shape;106;p2"/>
          <p:cNvGraphicFramePr/>
          <p:nvPr/>
        </p:nvGraphicFramePr>
        <p:xfrm>
          <a:off x="318407" y="2347091"/>
          <a:ext cx="8580675" cy="2396364"/>
        </p:xfrm>
        <a:graphic>
          <a:graphicData uri="http://schemas.openxmlformats.org/drawingml/2006/table">
            <a:tbl>
              <a:tblPr firstRow="1" bandRow="1">
                <a:noFill/>
              </a:tblPr>
              <a:tblGrid>
                <a:gridCol w="2860219">
                  <a:extLst>
                    <a:ext uri="{9D8B030D-6E8A-4147-A177-3AD203B41FA5}">
                      <a16:colId xmlns:a16="http://schemas.microsoft.com/office/drawing/2014/main" val="20000"/>
                    </a:ext>
                  </a:extLst>
                </a:gridCol>
                <a:gridCol w="1883700">
                  <a:extLst>
                    <a:ext uri="{9D8B030D-6E8A-4147-A177-3AD203B41FA5}">
                      <a16:colId xmlns:a16="http://schemas.microsoft.com/office/drawing/2014/main" val="20001"/>
                    </a:ext>
                  </a:extLst>
                </a:gridCol>
                <a:gridCol w="3836756">
                  <a:extLst>
                    <a:ext uri="{9D8B030D-6E8A-4147-A177-3AD203B41FA5}">
                      <a16:colId xmlns:a16="http://schemas.microsoft.com/office/drawing/2014/main" val="20002"/>
                    </a:ext>
                  </a:extLst>
                </a:gridCol>
              </a:tblGrid>
              <a:tr h="399394">
                <a:tc>
                  <a:txBody>
                    <a:bodyPr/>
                    <a:lstStyle/>
                    <a:p>
                      <a:pPr marL="0" marR="0" lvl="0" indent="0" algn="l" rtl="0">
                        <a:spcBef>
                          <a:spcPts val="0"/>
                        </a:spcBef>
                        <a:spcAft>
                          <a:spcPts val="0"/>
                        </a:spcAft>
                        <a:buNone/>
                      </a:pPr>
                      <a:r>
                        <a:rPr lang="en-US" sz="1400" u="none" strike="noStrike" cap="none"/>
                        <a:t>Station</a:t>
                      </a:r>
                      <a:endParaRPr sz="1400"/>
                    </a:p>
                  </a:txBody>
                  <a:tcPr marL="68588" marR="68588" marT="34294" marB="34294"/>
                </a:tc>
                <a:tc>
                  <a:txBody>
                    <a:bodyPr/>
                    <a:lstStyle/>
                    <a:p>
                      <a:pPr marL="0" marR="0" lvl="0" indent="0" algn="l" rtl="0">
                        <a:spcBef>
                          <a:spcPts val="0"/>
                        </a:spcBef>
                        <a:spcAft>
                          <a:spcPts val="0"/>
                        </a:spcAft>
                        <a:buNone/>
                      </a:pPr>
                      <a:r>
                        <a:rPr lang="en-US" sz="1400"/>
                        <a:t>Old Record</a:t>
                      </a:r>
                      <a:endParaRPr sz="1400"/>
                    </a:p>
                  </a:txBody>
                  <a:tcPr marL="68588" marR="68588" marT="34294" marB="34294"/>
                </a:tc>
                <a:tc>
                  <a:txBody>
                    <a:bodyPr/>
                    <a:lstStyle/>
                    <a:p>
                      <a:pPr marL="0" marR="0" lvl="0" indent="0" algn="l" rtl="0">
                        <a:spcBef>
                          <a:spcPts val="0"/>
                        </a:spcBef>
                        <a:spcAft>
                          <a:spcPts val="0"/>
                        </a:spcAft>
                        <a:buNone/>
                      </a:pPr>
                      <a:r>
                        <a:rPr lang="en-US" sz="1400"/>
                        <a:t>New Record</a:t>
                      </a:r>
                      <a:endParaRPr sz="1400"/>
                    </a:p>
                  </a:txBody>
                  <a:tcPr marL="68588" marR="68588" marT="34294" marB="34294"/>
                </a:tc>
                <a:extLst>
                  <a:ext uri="{0D108BD9-81ED-4DB2-BD59-A6C34878D82A}">
                    <a16:rowId xmlns:a16="http://schemas.microsoft.com/office/drawing/2014/main" val="10000"/>
                  </a:ext>
                </a:extLst>
              </a:tr>
              <a:tr h="399394">
                <a:tc>
                  <a:txBody>
                    <a:bodyPr/>
                    <a:lstStyle/>
                    <a:p>
                      <a:pPr marL="0" marR="0" lvl="0" indent="0" algn="l" rtl="0">
                        <a:spcBef>
                          <a:spcPts val="0"/>
                        </a:spcBef>
                        <a:spcAft>
                          <a:spcPts val="0"/>
                        </a:spcAft>
                        <a:buNone/>
                      </a:pPr>
                      <a:r>
                        <a:rPr lang="en-US" sz="1800"/>
                        <a:t>SeaTac</a:t>
                      </a:r>
                      <a:endParaRPr sz="1400"/>
                    </a:p>
                  </a:txBody>
                  <a:tcPr marL="68588" marR="68588" marT="34294" marB="34294"/>
                </a:tc>
                <a:tc>
                  <a:txBody>
                    <a:bodyPr/>
                    <a:lstStyle/>
                    <a:p>
                      <a:pPr marL="0" marR="0" lvl="0" indent="0" algn="l" rtl="0">
                        <a:spcBef>
                          <a:spcPts val="0"/>
                        </a:spcBef>
                        <a:spcAft>
                          <a:spcPts val="0"/>
                        </a:spcAft>
                        <a:buNone/>
                      </a:pPr>
                      <a:r>
                        <a:rPr lang="en-US" sz="1800"/>
                        <a:t>103</a:t>
                      </a:r>
                      <a:endParaRPr sz="1400"/>
                    </a:p>
                  </a:txBody>
                  <a:tcPr marL="68588" marR="68588" marT="34294" marB="34294"/>
                </a:tc>
                <a:tc>
                  <a:txBody>
                    <a:bodyPr/>
                    <a:lstStyle/>
                    <a:p>
                      <a:pPr marL="0" marR="0" lvl="0" indent="0" algn="l" rtl="0">
                        <a:spcBef>
                          <a:spcPts val="0"/>
                        </a:spcBef>
                        <a:spcAft>
                          <a:spcPts val="0"/>
                        </a:spcAft>
                        <a:buNone/>
                      </a:pPr>
                      <a:r>
                        <a:rPr lang="en-US" sz="1800"/>
                        <a:t>108</a:t>
                      </a:r>
                      <a:endParaRPr sz="1400"/>
                    </a:p>
                  </a:txBody>
                  <a:tcPr marL="68588" marR="68588" marT="34294" marB="34294"/>
                </a:tc>
                <a:extLst>
                  <a:ext uri="{0D108BD9-81ED-4DB2-BD59-A6C34878D82A}">
                    <a16:rowId xmlns:a16="http://schemas.microsoft.com/office/drawing/2014/main" val="10001"/>
                  </a:ext>
                </a:extLst>
              </a:tr>
              <a:tr h="399394">
                <a:tc>
                  <a:txBody>
                    <a:bodyPr/>
                    <a:lstStyle/>
                    <a:p>
                      <a:pPr marL="0" marR="0" lvl="0" indent="0" algn="l" rtl="0">
                        <a:spcBef>
                          <a:spcPts val="0"/>
                        </a:spcBef>
                        <a:spcAft>
                          <a:spcPts val="0"/>
                        </a:spcAft>
                        <a:buNone/>
                      </a:pPr>
                      <a:r>
                        <a:rPr lang="en-US" sz="1800"/>
                        <a:t>Olympia</a:t>
                      </a:r>
                      <a:endParaRPr sz="1400"/>
                    </a:p>
                  </a:txBody>
                  <a:tcPr marL="68588" marR="68588" marT="34294" marB="34294"/>
                </a:tc>
                <a:tc>
                  <a:txBody>
                    <a:bodyPr/>
                    <a:lstStyle/>
                    <a:p>
                      <a:pPr marL="0" marR="0" lvl="0" indent="0" algn="l" rtl="0">
                        <a:spcBef>
                          <a:spcPts val="0"/>
                        </a:spcBef>
                        <a:spcAft>
                          <a:spcPts val="0"/>
                        </a:spcAft>
                        <a:buNone/>
                      </a:pPr>
                      <a:r>
                        <a:rPr lang="en-US" sz="1800"/>
                        <a:t>105</a:t>
                      </a:r>
                      <a:endParaRPr sz="1400"/>
                    </a:p>
                  </a:txBody>
                  <a:tcPr marL="68588" marR="68588" marT="34294" marB="34294"/>
                </a:tc>
                <a:tc>
                  <a:txBody>
                    <a:bodyPr/>
                    <a:lstStyle/>
                    <a:p>
                      <a:pPr marL="0" marR="0" lvl="0" indent="0" algn="l" rtl="0">
                        <a:spcBef>
                          <a:spcPts val="0"/>
                        </a:spcBef>
                        <a:spcAft>
                          <a:spcPts val="0"/>
                        </a:spcAft>
                        <a:buNone/>
                      </a:pPr>
                      <a:r>
                        <a:rPr lang="en-US" sz="1800"/>
                        <a:t>109</a:t>
                      </a:r>
                      <a:endParaRPr sz="1400"/>
                    </a:p>
                  </a:txBody>
                  <a:tcPr marL="68588" marR="68588" marT="34294" marB="34294"/>
                </a:tc>
                <a:extLst>
                  <a:ext uri="{0D108BD9-81ED-4DB2-BD59-A6C34878D82A}">
                    <a16:rowId xmlns:a16="http://schemas.microsoft.com/office/drawing/2014/main" val="10002"/>
                  </a:ext>
                </a:extLst>
              </a:tr>
              <a:tr h="399394">
                <a:tc>
                  <a:txBody>
                    <a:bodyPr/>
                    <a:lstStyle/>
                    <a:p>
                      <a:pPr marL="0" marR="0" lvl="0" indent="0" algn="l" rtl="0">
                        <a:spcBef>
                          <a:spcPts val="0"/>
                        </a:spcBef>
                        <a:spcAft>
                          <a:spcPts val="0"/>
                        </a:spcAft>
                        <a:buNone/>
                      </a:pPr>
                      <a:r>
                        <a:rPr lang="en-US" sz="1800"/>
                        <a:t>Quillayute</a:t>
                      </a:r>
                      <a:endParaRPr sz="1400"/>
                    </a:p>
                  </a:txBody>
                  <a:tcPr marL="68588" marR="68588" marT="34294" marB="34294"/>
                </a:tc>
                <a:tc>
                  <a:txBody>
                    <a:bodyPr/>
                    <a:lstStyle/>
                    <a:p>
                      <a:pPr marL="0" marR="0" lvl="0" indent="0" algn="l" rtl="0">
                        <a:spcBef>
                          <a:spcPts val="0"/>
                        </a:spcBef>
                        <a:spcAft>
                          <a:spcPts val="0"/>
                        </a:spcAft>
                        <a:buNone/>
                      </a:pPr>
                      <a:r>
                        <a:rPr lang="en-US" sz="1800"/>
                        <a:t>99</a:t>
                      </a:r>
                      <a:endParaRPr sz="1400"/>
                    </a:p>
                  </a:txBody>
                  <a:tcPr marL="68588" marR="68588" marT="34294" marB="34294"/>
                </a:tc>
                <a:tc>
                  <a:txBody>
                    <a:bodyPr/>
                    <a:lstStyle/>
                    <a:p>
                      <a:pPr marL="0" marR="0" lvl="0" indent="0" algn="l" rtl="0">
                        <a:spcBef>
                          <a:spcPts val="0"/>
                        </a:spcBef>
                        <a:spcAft>
                          <a:spcPts val="0"/>
                        </a:spcAft>
                        <a:buNone/>
                      </a:pPr>
                      <a:r>
                        <a:rPr lang="en-US" sz="1800"/>
                        <a:t>110</a:t>
                      </a:r>
                      <a:endParaRPr sz="1400"/>
                    </a:p>
                  </a:txBody>
                  <a:tcPr marL="68588" marR="68588" marT="34294" marB="34294"/>
                </a:tc>
                <a:extLst>
                  <a:ext uri="{0D108BD9-81ED-4DB2-BD59-A6C34878D82A}">
                    <a16:rowId xmlns:a16="http://schemas.microsoft.com/office/drawing/2014/main" val="10003"/>
                  </a:ext>
                </a:extLst>
              </a:tr>
              <a:tr h="399394">
                <a:tc>
                  <a:txBody>
                    <a:bodyPr/>
                    <a:lstStyle/>
                    <a:p>
                      <a:pPr marL="0" marR="0" lvl="0" indent="0" algn="l" rtl="0">
                        <a:spcBef>
                          <a:spcPts val="0"/>
                        </a:spcBef>
                        <a:spcAft>
                          <a:spcPts val="0"/>
                        </a:spcAft>
                        <a:buNone/>
                      </a:pPr>
                      <a:r>
                        <a:rPr lang="en-US" sz="1800"/>
                        <a:t>Portland</a:t>
                      </a:r>
                      <a:endParaRPr sz="1400"/>
                    </a:p>
                  </a:txBody>
                  <a:tcPr marL="68588" marR="68588" marT="34294" marB="34294"/>
                </a:tc>
                <a:tc>
                  <a:txBody>
                    <a:bodyPr/>
                    <a:lstStyle/>
                    <a:p>
                      <a:pPr marL="0" marR="0" lvl="0" indent="0" algn="l" rtl="0">
                        <a:spcBef>
                          <a:spcPts val="0"/>
                        </a:spcBef>
                        <a:spcAft>
                          <a:spcPts val="0"/>
                        </a:spcAft>
                        <a:buNone/>
                      </a:pPr>
                      <a:r>
                        <a:rPr lang="en-US" sz="1800"/>
                        <a:t>107</a:t>
                      </a:r>
                      <a:endParaRPr sz="1400"/>
                    </a:p>
                  </a:txBody>
                  <a:tcPr marL="68588" marR="68588" marT="34294" marB="34294"/>
                </a:tc>
                <a:tc>
                  <a:txBody>
                    <a:bodyPr/>
                    <a:lstStyle/>
                    <a:p>
                      <a:pPr marL="0" marR="0" lvl="0" indent="0" algn="l" rtl="0">
                        <a:spcBef>
                          <a:spcPts val="0"/>
                        </a:spcBef>
                        <a:spcAft>
                          <a:spcPts val="0"/>
                        </a:spcAft>
                        <a:buNone/>
                      </a:pPr>
                      <a:r>
                        <a:rPr lang="en-US" sz="1800"/>
                        <a:t>116</a:t>
                      </a:r>
                      <a:endParaRPr sz="1400"/>
                    </a:p>
                  </a:txBody>
                  <a:tcPr marL="68588" marR="68588" marT="34294" marB="34294"/>
                </a:tc>
                <a:extLst>
                  <a:ext uri="{0D108BD9-81ED-4DB2-BD59-A6C34878D82A}">
                    <a16:rowId xmlns:a16="http://schemas.microsoft.com/office/drawing/2014/main" val="10004"/>
                  </a:ext>
                </a:extLst>
              </a:tr>
              <a:tr h="399394">
                <a:tc>
                  <a:txBody>
                    <a:bodyPr/>
                    <a:lstStyle/>
                    <a:p>
                      <a:pPr marL="0" marR="0" lvl="0" indent="0" algn="l" rtl="0">
                        <a:spcBef>
                          <a:spcPts val="0"/>
                        </a:spcBef>
                        <a:spcAft>
                          <a:spcPts val="0"/>
                        </a:spcAft>
                        <a:buNone/>
                      </a:pPr>
                      <a:r>
                        <a:rPr lang="en-US" sz="1800"/>
                        <a:t>Dallesport</a:t>
                      </a:r>
                      <a:endParaRPr sz="1400"/>
                    </a:p>
                  </a:txBody>
                  <a:tcPr marL="68588" marR="68588" marT="34294" marB="34294"/>
                </a:tc>
                <a:tc>
                  <a:txBody>
                    <a:bodyPr/>
                    <a:lstStyle/>
                    <a:p>
                      <a:pPr marL="0" marR="0" lvl="0" indent="0" algn="l" rtl="0">
                        <a:spcBef>
                          <a:spcPts val="0"/>
                        </a:spcBef>
                        <a:spcAft>
                          <a:spcPts val="0"/>
                        </a:spcAft>
                        <a:buNone/>
                      </a:pPr>
                      <a:r>
                        <a:rPr lang="en-US" sz="1800"/>
                        <a:t>118</a:t>
                      </a:r>
                      <a:endParaRPr sz="1400"/>
                    </a:p>
                  </a:txBody>
                  <a:tcPr marL="68588" marR="68588" marT="34294" marB="34294"/>
                </a:tc>
                <a:tc>
                  <a:txBody>
                    <a:bodyPr/>
                    <a:lstStyle/>
                    <a:p>
                      <a:pPr marL="0" marR="0" lvl="0" indent="0" algn="l" rtl="0">
                        <a:spcBef>
                          <a:spcPts val="0"/>
                        </a:spcBef>
                        <a:spcAft>
                          <a:spcPts val="0"/>
                        </a:spcAft>
                        <a:buNone/>
                      </a:pPr>
                      <a:r>
                        <a:rPr lang="en-US" sz="1800"/>
                        <a:t>118-120  (all time state record was 118)</a:t>
                      </a:r>
                      <a:endParaRPr sz="1400"/>
                    </a:p>
                  </a:txBody>
                  <a:tcPr marL="68588" marR="68588" marT="34294" marB="34294"/>
                </a:tc>
                <a:extLst>
                  <a:ext uri="{0D108BD9-81ED-4DB2-BD59-A6C34878D82A}">
                    <a16:rowId xmlns:a16="http://schemas.microsoft.com/office/drawing/2014/main" val="10005"/>
                  </a:ext>
                </a:extLst>
              </a:tr>
            </a:tbl>
          </a:graphicData>
        </a:graphic>
      </p:graphicFrame>
      <p:sp>
        <p:nvSpPr>
          <p:cNvPr id="107" name="Google Shape;107;p2"/>
          <p:cNvSpPr txBox="1"/>
          <p:nvPr/>
        </p:nvSpPr>
        <p:spPr>
          <a:xfrm>
            <a:off x="1367734" y="5066643"/>
            <a:ext cx="6408533" cy="392385"/>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2100">
                <a:solidFill>
                  <a:schemeClr val="dk1"/>
                </a:solidFill>
                <a:latin typeface="Calibri"/>
                <a:ea typeface="Calibri"/>
                <a:cs typeface="Calibri"/>
                <a:sym typeface="Calibri"/>
              </a:rPr>
              <a:t>Many locations in western WA east of I-5 were above 110</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accent1"/>
              </a:buClr>
              <a:buSzPts val="4400"/>
            </a:pPr>
            <a:r>
              <a:rPr lang="en-US" b="1">
                <a:solidFill>
                  <a:schemeClr val="accent1"/>
                </a:solidFill>
                <a:latin typeface="Calibri"/>
                <a:ea typeface="Calibri"/>
                <a:cs typeface="Calibri"/>
                <a:sym typeface="Calibri"/>
              </a:rPr>
              <a:t>An Extraordinarily Extreme Event</a:t>
            </a:r>
            <a:br>
              <a:rPr lang="en-US" b="1">
                <a:solidFill>
                  <a:schemeClr val="accent1"/>
                </a:solidFill>
                <a:latin typeface="Calibri"/>
                <a:ea typeface="Calibri"/>
                <a:cs typeface="Calibri"/>
                <a:sym typeface="Calibri"/>
              </a:rPr>
            </a:br>
            <a:r>
              <a:rPr lang="en-US" sz="2100" b="1">
                <a:latin typeface="Calibri"/>
                <a:ea typeface="Calibri"/>
                <a:cs typeface="Calibri"/>
                <a:sym typeface="Calibri"/>
              </a:rPr>
              <a:t>Temperature at Forks Near the WA Coast</a:t>
            </a:r>
            <a:endParaRPr/>
          </a:p>
        </p:txBody>
      </p:sp>
      <p:pic>
        <p:nvPicPr>
          <p:cNvPr id="113" name="Google Shape;113;p3" descr="Graphical user interface, chart&#10;&#10;Description automatically generated"/>
          <p:cNvPicPr preferRelativeResize="0">
            <a:picLocks noGrp="1"/>
          </p:cNvPicPr>
          <p:nvPr>
            <p:ph type="body" idx="1"/>
          </p:nvPr>
        </p:nvPicPr>
        <p:blipFill rotWithShape="1">
          <a:blip r:embed="rId3">
            <a:alphaModFix/>
          </a:blip>
          <a:srcRect/>
          <a:stretch/>
        </p:blipFill>
        <p:spPr>
          <a:xfrm>
            <a:off x="914401" y="2226468"/>
            <a:ext cx="6704298" cy="371713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529057" y="1558266"/>
            <a:ext cx="8085887" cy="56444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rgbClr val="323F4F"/>
              </a:buClr>
              <a:buSzPts val="4400"/>
            </a:pPr>
            <a:r>
              <a:rPr lang="en-US" b="1" dirty="0">
                <a:solidFill>
                  <a:srgbClr val="323F4F"/>
                </a:solidFill>
                <a:latin typeface="Calibri"/>
                <a:ea typeface="Calibri"/>
                <a:cs typeface="Calibri"/>
                <a:sym typeface="Calibri"/>
              </a:rPr>
              <a:t>Why did it happen? </a:t>
            </a:r>
            <a:br>
              <a:rPr lang="en-US" b="1" dirty="0">
                <a:solidFill>
                  <a:srgbClr val="323F4F"/>
                </a:solidFill>
                <a:latin typeface="Calibri"/>
                <a:ea typeface="Calibri"/>
                <a:cs typeface="Calibri"/>
                <a:sym typeface="Calibri"/>
              </a:rPr>
            </a:br>
            <a:br>
              <a:rPr lang="en-US" b="1" dirty="0">
                <a:solidFill>
                  <a:srgbClr val="323F4F"/>
                </a:solidFill>
                <a:latin typeface="Calibri"/>
                <a:ea typeface="Calibri"/>
                <a:cs typeface="Calibri"/>
                <a:sym typeface="Calibri"/>
              </a:rPr>
            </a:br>
            <a:endParaRPr b="1" dirty="0">
              <a:latin typeface="Calibri"/>
              <a:ea typeface="Calibri"/>
              <a:cs typeface="Calibri"/>
              <a:sym typeface="Calibri"/>
            </a:endParaRPr>
          </a:p>
        </p:txBody>
      </p:sp>
      <p:pic>
        <p:nvPicPr>
          <p:cNvPr id="125" name="Google Shape;125;p5" descr="A picture containing water, outdoor, bird, aquatic bird&#10;&#10;Description automatically generated"/>
          <p:cNvPicPr preferRelativeResize="0">
            <a:picLocks noGrp="1"/>
          </p:cNvPicPr>
          <p:nvPr>
            <p:ph type="body" idx="1"/>
          </p:nvPr>
        </p:nvPicPr>
        <p:blipFill rotWithShape="1">
          <a:blip r:embed="rId3">
            <a:alphaModFix/>
          </a:blip>
          <a:srcRect/>
          <a:stretch/>
        </p:blipFill>
        <p:spPr>
          <a:xfrm>
            <a:off x="1039278" y="3339193"/>
            <a:ext cx="3075523" cy="2050349"/>
          </a:xfrm>
          <a:prstGeom prst="rect">
            <a:avLst/>
          </a:prstGeom>
          <a:noFill/>
          <a:ln>
            <a:noFill/>
          </a:ln>
        </p:spPr>
      </p:pic>
      <p:pic>
        <p:nvPicPr>
          <p:cNvPr id="126" name="Google Shape;126;p5" descr="A picture containing text, person, indoor&#10;&#10;Description automatically generated"/>
          <p:cNvPicPr preferRelativeResize="0"/>
          <p:nvPr/>
        </p:nvPicPr>
        <p:blipFill rotWithShape="1">
          <a:blip r:embed="rId4">
            <a:alphaModFix/>
          </a:blip>
          <a:srcRect/>
          <a:stretch/>
        </p:blipFill>
        <p:spPr>
          <a:xfrm>
            <a:off x="4968384" y="3339193"/>
            <a:ext cx="3075523" cy="2104679"/>
          </a:xfrm>
          <a:prstGeom prst="rect">
            <a:avLst/>
          </a:prstGeom>
          <a:noFill/>
          <a:ln>
            <a:noFill/>
          </a:ln>
        </p:spPr>
      </p:pic>
      <p:sp>
        <p:nvSpPr>
          <p:cNvPr id="127" name="Google Shape;127;p5"/>
          <p:cNvSpPr txBox="1"/>
          <p:nvPr/>
        </p:nvSpPr>
        <p:spPr>
          <a:xfrm>
            <a:off x="612321" y="1967593"/>
            <a:ext cx="7361773" cy="2054378"/>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2700" b="1" dirty="0">
                <a:solidFill>
                  <a:schemeClr val="accent1"/>
                </a:solidFill>
                <a:latin typeface="Calibri"/>
                <a:ea typeface="Calibri"/>
                <a:cs typeface="Calibri"/>
                <a:sym typeface="Calibri"/>
              </a:rPr>
              <a:t>Was this a black swan event, driven by natural processes,  with a modest assist by global warming?</a:t>
            </a:r>
            <a:br>
              <a:rPr lang="en-US" sz="2700" b="1" dirty="0">
                <a:solidFill>
                  <a:schemeClr val="accent1"/>
                </a:solidFill>
                <a:latin typeface="Calibri"/>
                <a:ea typeface="Calibri"/>
                <a:cs typeface="Calibri"/>
                <a:sym typeface="Calibri"/>
              </a:rPr>
            </a:br>
            <a:br>
              <a:rPr lang="en-US" sz="2400" b="1" dirty="0">
                <a:solidFill>
                  <a:schemeClr val="dk1"/>
                </a:solidFill>
                <a:latin typeface="Calibri"/>
                <a:ea typeface="Calibri"/>
                <a:cs typeface="Calibri"/>
                <a:sym typeface="Calibri"/>
              </a:rPr>
            </a:br>
            <a:endParaRPr sz="2400" dirty="0">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857250" y="2747622"/>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ct val="100000"/>
            </a:pPr>
            <a:r>
              <a:rPr lang="en-US" b="1">
                <a:solidFill>
                  <a:schemeClr val="accent1"/>
                </a:solidFill>
                <a:latin typeface="Calibri"/>
                <a:ea typeface="Calibri"/>
                <a:cs typeface="Calibri"/>
                <a:sym typeface="Calibri"/>
              </a:rPr>
              <a:t>The evidence appears to strongly suggest that </a:t>
            </a:r>
            <a:r>
              <a:rPr lang="en-US" b="1">
                <a:latin typeface="Calibri"/>
                <a:ea typeface="Calibri"/>
                <a:cs typeface="Calibri"/>
                <a:sym typeface="Calibri"/>
              </a:rPr>
              <a:t>natural variability was key </a:t>
            </a:r>
            <a:r>
              <a:rPr lang="en-US" b="1">
                <a:solidFill>
                  <a:schemeClr val="accent1"/>
                </a:solidFill>
                <a:latin typeface="Calibri"/>
                <a:ea typeface="Calibri"/>
                <a:cs typeface="Calibri"/>
                <a:sym typeface="Calibri"/>
              </a:rPr>
              <a:t>and that global warming was a minor contributor.</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dk2"/>
              </a:buClr>
              <a:buSzPts val="4400"/>
            </a:pPr>
            <a:r>
              <a:rPr lang="en-US" b="1" dirty="0">
                <a:solidFill>
                  <a:schemeClr val="dk2"/>
                </a:solidFill>
                <a:latin typeface="Calibri"/>
                <a:ea typeface="Calibri"/>
                <a:cs typeface="Calibri"/>
                <a:sym typeface="Calibri"/>
              </a:rPr>
              <a:t>Climatological Perspective</a:t>
            </a:r>
            <a:endParaRPr dirty="0"/>
          </a:p>
        </p:txBody>
      </p:sp>
      <p:sp>
        <p:nvSpPr>
          <p:cNvPr id="145" name="Google Shape;145;p8"/>
          <p:cNvSpPr txBox="1">
            <a:spLocks noGrp="1"/>
          </p:cNvSpPr>
          <p:nvPr>
            <p:ph type="body" idx="1"/>
          </p:nvPr>
        </p:nvSpPr>
        <p:spPr>
          <a:xfrm>
            <a:off x="628651" y="2226468"/>
            <a:ext cx="3333750" cy="3354715"/>
          </a:xfrm>
          <a:prstGeom prst="rect">
            <a:avLst/>
          </a:prstGeom>
          <a:noFill/>
          <a:ln>
            <a:noFill/>
          </a:ln>
        </p:spPr>
        <p:txBody>
          <a:bodyPr spcFirstLastPara="1" vert="horz" wrap="square" lIns="68569" tIns="34275" rIns="68569" bIns="34275" numCol="1" anchor="t" anchorCtr="0" compatLnSpc="1">
            <a:prstTxWarp prst="textNoShape">
              <a:avLst/>
            </a:prstTxWarp>
            <a:normAutofit lnSpcReduction="10000"/>
          </a:bodyPr>
          <a:lstStyle/>
          <a:p>
            <a:pPr marL="171450" indent="-171450">
              <a:lnSpc>
                <a:spcPct val="90000"/>
              </a:lnSpc>
              <a:spcBef>
                <a:spcPts val="0"/>
              </a:spcBef>
              <a:spcAft>
                <a:spcPts val="0"/>
              </a:spcAft>
              <a:buClr>
                <a:schemeClr val="dk1"/>
              </a:buClr>
              <a:buSzPts val="3200"/>
            </a:pPr>
            <a:r>
              <a:rPr lang="en-US" sz="2400" dirty="0"/>
              <a:t>The maximum temperatures during the event were 30-40 F above normal.</a:t>
            </a:r>
            <a:endParaRPr dirty="0"/>
          </a:p>
          <a:p>
            <a:pPr marL="171450" indent="-171450">
              <a:lnSpc>
                <a:spcPct val="90000"/>
              </a:lnSpc>
              <a:spcBef>
                <a:spcPts val="750"/>
              </a:spcBef>
              <a:spcAft>
                <a:spcPts val="0"/>
              </a:spcAft>
              <a:buClr>
                <a:schemeClr val="dk1"/>
              </a:buClr>
              <a:buSzPts val="3200"/>
            </a:pPr>
            <a:r>
              <a:rPr lang="en-US" sz="2400" dirty="0"/>
              <a:t>The region has warmed up 2 F over the past century.</a:t>
            </a:r>
            <a:endParaRPr dirty="0"/>
          </a:p>
          <a:p>
            <a:pPr marL="171450" indent="-171450">
              <a:lnSpc>
                <a:spcPct val="90000"/>
              </a:lnSpc>
              <a:spcBef>
                <a:spcPts val="750"/>
              </a:spcBef>
              <a:spcAft>
                <a:spcPts val="0"/>
              </a:spcAft>
              <a:buClr>
                <a:schemeClr val="dk1"/>
              </a:buClr>
              <a:buSzPts val="3200"/>
            </a:pPr>
            <a:r>
              <a:rPr lang="en-US" sz="2400" b="1" dirty="0"/>
              <a:t>Assume this all due to anthropogenic global warming</a:t>
            </a:r>
            <a:endParaRPr dirty="0"/>
          </a:p>
        </p:txBody>
      </p:sp>
      <p:pic>
        <p:nvPicPr>
          <p:cNvPr id="146" name="Google Shape;146;p8" descr="Chart&#10;&#10;Description automatically generated"/>
          <p:cNvPicPr preferRelativeResize="0"/>
          <p:nvPr/>
        </p:nvPicPr>
        <p:blipFill rotWithShape="1">
          <a:blip r:embed="rId3">
            <a:alphaModFix/>
          </a:blip>
          <a:srcRect/>
          <a:stretch/>
        </p:blipFill>
        <p:spPr>
          <a:xfrm>
            <a:off x="4267200" y="2125266"/>
            <a:ext cx="4597363" cy="382229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628650" y="1131094"/>
            <a:ext cx="8086725"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ct val="100000"/>
            </a:pPr>
            <a:r>
              <a:rPr lang="en-US" b="1" dirty="0">
                <a:solidFill>
                  <a:schemeClr val="accent1"/>
                </a:solidFill>
                <a:latin typeface="Calibri"/>
                <a:ea typeface="Calibri"/>
                <a:cs typeface="Calibri"/>
                <a:sym typeface="Calibri"/>
              </a:rPr>
              <a:t>The heatwave amplitude is far larger than the background global warming signal</a:t>
            </a:r>
            <a:endParaRPr dirty="0"/>
          </a:p>
        </p:txBody>
      </p:sp>
      <p:pic>
        <p:nvPicPr>
          <p:cNvPr id="152" name="Google Shape;152;p9" descr="Chart, bar chart&#10;&#10;Description automatically generated"/>
          <p:cNvPicPr preferRelativeResize="0">
            <a:picLocks noGrp="1"/>
          </p:cNvPicPr>
          <p:nvPr>
            <p:ph type="body" idx="1"/>
          </p:nvPr>
        </p:nvPicPr>
        <p:blipFill rotWithShape="1">
          <a:blip r:embed="rId3">
            <a:alphaModFix/>
          </a:blip>
          <a:srcRect/>
          <a:stretch/>
        </p:blipFill>
        <p:spPr>
          <a:xfrm>
            <a:off x="2082887" y="2226469"/>
            <a:ext cx="4978226" cy="326350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3"/>
          <p:cNvSpPr txBox="1">
            <a:spLocks noGrp="1"/>
          </p:cNvSpPr>
          <p:nvPr>
            <p:ph type="title"/>
          </p:nvPr>
        </p:nvSpPr>
        <p:spPr>
          <a:xfrm>
            <a:off x="356210" y="1387247"/>
            <a:ext cx="3899509" cy="1943264"/>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rgbClr val="323F4F"/>
              </a:buClr>
              <a:buSzPts val="4400"/>
            </a:pPr>
            <a:r>
              <a:rPr lang="en-US" b="1">
                <a:solidFill>
                  <a:srgbClr val="323F4F"/>
                </a:solidFill>
                <a:latin typeface="Calibri"/>
                <a:ea typeface="Calibri"/>
                <a:cs typeface="Calibri"/>
                <a:sym typeface="Calibri"/>
              </a:rPr>
              <a:t>Extreme (Record) Upper Level</a:t>
            </a:r>
            <a:br>
              <a:rPr lang="en-US" b="1">
                <a:solidFill>
                  <a:srgbClr val="323F4F"/>
                </a:solidFill>
                <a:latin typeface="Calibri"/>
                <a:ea typeface="Calibri"/>
                <a:cs typeface="Calibri"/>
                <a:sym typeface="Calibri"/>
              </a:rPr>
            </a:br>
            <a:r>
              <a:rPr lang="en-US" b="1">
                <a:solidFill>
                  <a:srgbClr val="323F4F"/>
                </a:solidFill>
                <a:latin typeface="Calibri"/>
                <a:ea typeface="Calibri"/>
                <a:cs typeface="Calibri"/>
                <a:sym typeface="Calibri"/>
              </a:rPr>
              <a:t>Ridge of High Pressure</a:t>
            </a:r>
            <a:endParaRPr/>
          </a:p>
        </p:txBody>
      </p:sp>
      <p:pic>
        <p:nvPicPr>
          <p:cNvPr id="177" name="Google Shape;177;p13" descr="A picture containing diagram&#10;&#10;Description automatically generated"/>
          <p:cNvPicPr preferRelativeResize="0">
            <a:picLocks noGrp="1"/>
          </p:cNvPicPr>
          <p:nvPr>
            <p:ph type="body" idx="1"/>
          </p:nvPr>
        </p:nvPicPr>
        <p:blipFill rotWithShape="1">
          <a:blip r:embed="rId3">
            <a:alphaModFix/>
          </a:blip>
          <a:srcRect/>
          <a:stretch/>
        </p:blipFill>
        <p:spPr>
          <a:xfrm>
            <a:off x="3914830" y="1131094"/>
            <a:ext cx="4709340" cy="4398834"/>
          </a:xfrm>
          <a:prstGeom prst="rect">
            <a:avLst/>
          </a:prstGeom>
          <a:noFill/>
          <a:ln>
            <a:noFill/>
          </a:ln>
        </p:spPr>
      </p:pic>
      <p:sp>
        <p:nvSpPr>
          <p:cNvPr id="178" name="Google Shape;178;p13"/>
          <p:cNvSpPr txBox="1"/>
          <p:nvPr/>
        </p:nvSpPr>
        <p:spPr>
          <a:xfrm>
            <a:off x="413360" y="3462511"/>
            <a:ext cx="2946748" cy="1685046"/>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2100" b="1">
                <a:solidFill>
                  <a:schemeClr val="dk1"/>
                </a:solidFill>
                <a:latin typeface="Calibri"/>
                <a:ea typeface="Calibri"/>
                <a:cs typeface="Calibri"/>
                <a:sym typeface="Calibri"/>
              </a:rPr>
              <a:t>Record intensity aloft</a:t>
            </a:r>
            <a:endParaRPr/>
          </a:p>
          <a:p>
            <a:pPr>
              <a:spcBef>
                <a:spcPts val="0"/>
              </a:spcBef>
              <a:spcAft>
                <a:spcPts val="0"/>
              </a:spcAft>
            </a:pPr>
            <a:r>
              <a:rPr lang="en-US" sz="2100" b="1">
                <a:solidFill>
                  <a:schemeClr val="dk1"/>
                </a:solidFill>
                <a:latin typeface="Calibri"/>
                <a:ea typeface="Calibri"/>
                <a:cs typeface="Calibri"/>
                <a:sym typeface="Calibri"/>
              </a:rPr>
              <a:t>Record temperature aloft</a:t>
            </a:r>
            <a:endParaRPr/>
          </a:p>
          <a:p>
            <a:pPr>
              <a:spcBef>
                <a:spcPts val="0"/>
              </a:spcBef>
              <a:spcAft>
                <a:spcPts val="0"/>
              </a:spcAft>
            </a:pPr>
            <a:endParaRPr sz="2100" b="1">
              <a:solidFill>
                <a:schemeClr val="dk1"/>
              </a:solidFill>
              <a:latin typeface="Calibri"/>
              <a:ea typeface="Calibri"/>
              <a:cs typeface="Calibri"/>
              <a:sym typeface="Calibri"/>
            </a:endParaRPr>
          </a:p>
          <a:p>
            <a:pPr>
              <a:spcBef>
                <a:spcPts val="0"/>
              </a:spcBef>
              <a:spcAft>
                <a:spcPts val="0"/>
              </a:spcAft>
            </a:pPr>
            <a:r>
              <a:rPr lang="en-US" sz="2100" b="1">
                <a:solidFill>
                  <a:schemeClr val="dk1"/>
                </a:solidFill>
                <a:latin typeface="Calibri"/>
                <a:ea typeface="Calibri"/>
                <a:cs typeface="Calibri"/>
                <a:sym typeface="Calibri"/>
              </a:rPr>
              <a:t>Extraordinary subsidence in the ridge</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5"/>
          <p:cNvSpPr txBox="1">
            <a:spLocks noGrp="1"/>
          </p:cNvSpPr>
          <p:nvPr>
            <p:ph type="title"/>
          </p:nvPr>
        </p:nvSpPr>
        <p:spPr>
          <a:xfrm>
            <a:off x="507019" y="2801288"/>
            <a:ext cx="4348703"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ct val="100000"/>
            </a:pPr>
            <a:r>
              <a:rPr lang="en-US" b="1" dirty="0">
                <a:solidFill>
                  <a:schemeClr val="accent1"/>
                </a:solidFill>
                <a:latin typeface="Calibri"/>
                <a:ea typeface="Calibri"/>
                <a:cs typeface="Calibri"/>
                <a:sym typeface="Calibri"/>
              </a:rPr>
              <a:t>The Air Experienced Intense Sinking and Compressional Heating, </a:t>
            </a:r>
            <a:endParaRPr dirty="0"/>
          </a:p>
        </p:txBody>
      </p:sp>
      <p:pic>
        <p:nvPicPr>
          <p:cNvPr id="193" name="Google Shape;193;p15" descr="Chart&#10;&#10;Description automatically generated"/>
          <p:cNvPicPr preferRelativeResize="0">
            <a:picLocks noGrp="1"/>
          </p:cNvPicPr>
          <p:nvPr>
            <p:ph type="body" idx="1"/>
          </p:nvPr>
        </p:nvPicPr>
        <p:blipFill rotWithShape="1">
          <a:blip r:embed="rId3">
            <a:alphaModFix/>
          </a:blip>
          <a:srcRect/>
          <a:stretch/>
        </p:blipFill>
        <p:spPr>
          <a:xfrm>
            <a:off x="5062195" y="1290464"/>
            <a:ext cx="3574787" cy="443808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885321" y="1503091"/>
            <a:ext cx="4416208" cy="3263504"/>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accent1"/>
              </a:buClr>
              <a:buSzPts val="4400"/>
            </a:pPr>
            <a:r>
              <a:rPr lang="en-US" b="1">
                <a:solidFill>
                  <a:schemeClr val="accent1"/>
                </a:solidFill>
                <a:latin typeface="Calibri"/>
                <a:ea typeface="Calibri"/>
                <a:cs typeface="Calibri"/>
                <a:sym typeface="Calibri"/>
              </a:rPr>
              <a:t>The Heat Wave Was Supercharged!</a:t>
            </a:r>
            <a:endParaRPr/>
          </a:p>
        </p:txBody>
      </p:sp>
      <p:pic>
        <p:nvPicPr>
          <p:cNvPr id="199" name="Google Shape;199;p16" descr="A picture containing outdoor, engine&#10;&#10;Description automatically generated"/>
          <p:cNvPicPr preferRelativeResize="0">
            <a:picLocks noGrp="1"/>
          </p:cNvPicPr>
          <p:nvPr>
            <p:ph type="body" idx="1"/>
          </p:nvPr>
        </p:nvPicPr>
        <p:blipFill rotWithShape="1">
          <a:blip r:embed="rId3">
            <a:alphaModFix/>
          </a:blip>
          <a:srcRect/>
          <a:stretch/>
        </p:blipFill>
        <p:spPr>
          <a:xfrm>
            <a:off x="5770793" y="1450784"/>
            <a:ext cx="2732297" cy="410245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2305</TotalTime>
  <Words>3234</Words>
  <Application>Microsoft Macintosh PowerPoint</Application>
  <PresentationFormat>On-screen Show (4:3)</PresentationFormat>
  <Paragraphs>383</Paragraphs>
  <Slides>166</Slides>
  <Notes>66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166</vt:i4>
      </vt:variant>
    </vt:vector>
  </HeadingPairs>
  <TitlesOfParts>
    <vt:vector size="174" baseType="lpstr">
      <vt:lpstr>ＭＳ Ｐゴシック</vt:lpstr>
      <vt:lpstr>Arial</vt:lpstr>
      <vt:lpstr>Calibri</vt:lpstr>
      <vt:lpstr>Lucida Grande</vt:lpstr>
      <vt:lpstr>Times</vt:lpstr>
      <vt:lpstr>Times New Roman</vt:lpstr>
      <vt:lpstr>Office Theme</vt:lpstr>
      <vt:lpstr>Document</vt:lpstr>
      <vt:lpstr>Final Exam</vt:lpstr>
      <vt:lpstr>Final Exam</vt:lpstr>
      <vt:lpstr>Want to learn more about the atmosphere?</vt:lpstr>
      <vt:lpstr>Atmospheric Sciences Major</vt:lpstr>
      <vt:lpstr>Northwest Weather 101</vt:lpstr>
      <vt:lpstr>The weather of the Pacific Northwest is dominated by local weather phenomena, most produced or modulated by our regional terrain and water bodies  </vt:lpstr>
      <vt:lpstr>PowerPoint Presentation</vt:lpstr>
      <vt:lpstr>PowerPoint Presentation</vt:lpstr>
      <vt:lpstr>PowerPoint Presentation</vt:lpstr>
      <vt:lpstr>PowerPoint Presentation</vt:lpstr>
      <vt:lpstr>Mild Winter</vt:lpstr>
      <vt:lpstr>PowerPoint Presentation</vt:lpstr>
      <vt:lpstr>PowerPoint Presentation</vt:lpstr>
      <vt:lpstr>Extraordinary Precipitation Contrasts</vt:lpstr>
      <vt:lpstr>PowerPoint Presentation</vt:lpstr>
      <vt:lpstr>  are as important as windward enhancement</vt:lpstr>
      <vt:lpstr>Sequim:  Irrigation Needed, Cacti</vt:lpstr>
      <vt:lpstr>Annual Precipitation</vt:lpstr>
      <vt:lpstr>PowerPoint Presentation</vt:lpstr>
      <vt:lpstr>PowerPoint Presentation</vt:lpstr>
      <vt:lpstr>The Driest Location in Washington State?</vt:lpstr>
      <vt:lpstr>PowerPoint Presentation</vt:lpstr>
      <vt:lpstr>Rain shadows can move: depending on direction of the wind</vt:lpstr>
      <vt:lpstr>Western WA is the wettest part of Lower 48 states</vt:lpstr>
      <vt:lpstr>The western Washington lowlands really aren’t that wet—partially because we are often in the rain shadow of the Olympics and Mts. Of Vancouver Island…but the NUMBER of light rain/cloudy days is substantial</vt:lpstr>
      <vt:lpstr>PowerPoint Presentation</vt:lpstr>
      <vt:lpstr>PowerPoint Presentation</vt:lpstr>
      <vt:lpstr>Mediterranean Climate:  Dry Summers/Wet Winters</vt:lpstr>
      <vt:lpstr>Why Dry Summers? </vt:lpstr>
      <vt:lpstr>PowerPoint Presentation</vt:lpstr>
      <vt:lpstr>Local Weather Features are Essential Elements of NW Weather </vt:lpstr>
      <vt:lpstr>PowerPoint Presentation</vt:lpstr>
      <vt:lpstr>PowerPoint Presentation</vt:lpstr>
      <vt:lpstr>PowerPoint Presentation</vt:lpstr>
      <vt:lpstr>Gaps In Regional Mountains Have Big Meteorological Effects</vt:lpstr>
      <vt:lpstr>Fraser River Gap of British Columbia</vt:lpstr>
      <vt:lpstr>Fraser River Gap</vt:lpstr>
      <vt:lpstr>The Fraser River Gap</vt:lpstr>
      <vt:lpstr>Can Get Strong Cold Northeasterly Outflow Winds into Bellingham and NW Washington When Cold Air and High Pressure Builds in the Interior of BC</vt:lpstr>
      <vt:lpstr>Major Fraser Gap Event of December 28, 1990</vt:lpstr>
      <vt:lpstr>PowerPoint Presentation</vt:lpstr>
      <vt:lpstr>Anacortes Dec 1990</vt:lpstr>
      <vt:lpstr>The Columbia Gorge:  A Near Sea Level Passage Between the Columbia Basin and western Oregon/WA</vt:lpstr>
      <vt:lpstr>Strong easterly winds develop in the Gorge when cold air and high pressure develop over eastern WA, Lower pressure on the coast</vt:lpstr>
      <vt:lpstr>PowerPoint Presentation</vt:lpstr>
      <vt:lpstr>PowerPoint Presentation</vt:lpstr>
      <vt:lpstr>The outflow of very cold air in the Gorge can produce freezing rain and ice storms as warm rain falls into it</vt:lpstr>
      <vt:lpstr>Crown Point/Vista House</vt:lpstr>
      <vt:lpstr>Vista House, Right Above the Gorge</vt:lpstr>
      <vt:lpstr>PowerPoint Presentation</vt:lpstr>
      <vt:lpstr>Strong Gap Winds Can Also Develop in the Strait of Juan de Fuca</vt:lpstr>
      <vt:lpstr>Strong easterly winds can produce dangerous conditions</vt:lpstr>
      <vt:lpstr>Strong Westerly Winds in the Strait</vt:lpstr>
      <vt:lpstr>Under these conditions, Whidbey Island, Everett, and Mukilteo can be hit by fierce westerly winds approaching hurricane force. </vt:lpstr>
      <vt:lpstr>Everett Harbor, December 17, 1990</vt:lpstr>
      <vt:lpstr>October 28, 2003</vt:lpstr>
      <vt:lpstr>Mural in the Restaurant</vt:lpstr>
      <vt:lpstr>Ultra Localized Stong Winds</vt:lpstr>
      <vt:lpstr>PowerPoint Presentation</vt:lpstr>
      <vt:lpstr>PowerPoint Presentation</vt:lpstr>
      <vt:lpstr>The Hood Canal Storm</vt:lpstr>
      <vt:lpstr>PowerPoint Presentation</vt:lpstr>
      <vt:lpstr>PowerPoint Presentation</vt:lpstr>
      <vt:lpstr>Enumclaw and nearby foothills locations can experience severe windstorms…while calm winds occur a dozen miles away</vt:lpstr>
      <vt:lpstr>December 24, 1983</vt:lpstr>
      <vt:lpstr>PowerPoint Presentation</vt:lpstr>
      <vt:lpstr>Why Enumclaw? A Lower-Elevation Pass in Cascades</vt:lpstr>
      <vt:lpstr>Enumclaw Windstorm Pressure Pattern</vt:lpstr>
      <vt:lpstr>PowerPoint Presentation</vt:lpstr>
      <vt:lpstr>PowerPoint Presentation</vt:lpstr>
      <vt:lpstr>Most are associated with the “Pineapple Express”</vt:lpstr>
      <vt:lpstr>PowerPoint Presentation</vt:lpstr>
      <vt:lpstr>PowerPoint Presentation</vt:lpstr>
      <vt:lpstr>A Recent Devastating Pineapple Express:  November 6-7, 2006</vt:lpstr>
      <vt:lpstr>Mount Rainier National Park 18 inches in 36 hr (Nov 8, 2006)</vt:lpstr>
      <vt:lpstr>Mt. Rainier damage</vt:lpstr>
      <vt:lpstr>Northwest Snow</vt:lpstr>
      <vt:lpstr>PowerPoint Presentation</vt:lpstr>
      <vt:lpstr>PowerPoint Presentation</vt:lpstr>
      <vt:lpstr>PowerPoint Presentation</vt:lpstr>
      <vt:lpstr>Why are snowstorms rare over the western Washington lowlands?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Most Extreme Weather Event in the Last 50 Years</vt:lpstr>
      <vt:lpstr>The Northwest Heat Wave of June 2021</vt:lpstr>
      <vt:lpstr>June 2021 Was the Most Extreme Heatwave In Northwest History</vt:lpstr>
      <vt:lpstr>An Extraordinarily Extreme Event Temperature at Forks Near the WA Coast</vt:lpstr>
      <vt:lpstr>Why did it happen?   </vt:lpstr>
      <vt:lpstr>The evidence appears to strongly suggest that natural variability was key and that global warming was a minor contributor.</vt:lpstr>
      <vt:lpstr>Climatological Perspective</vt:lpstr>
      <vt:lpstr>The heatwave amplitude is far larger than the background global warming signal</vt:lpstr>
      <vt:lpstr>Extreme (Record) Upper Level Ridge of High Pressure</vt:lpstr>
      <vt:lpstr>The Air Experienced Intense Sinking and Compressional Heating, </vt:lpstr>
      <vt:lpstr>The Heat Wave Was Supercharged!</vt:lpstr>
      <vt:lpstr>Approaching trough resulted in enhanced downslope (southeasterly) winds at low levels</vt:lpstr>
      <vt:lpstr>PowerPoint Presentation</vt:lpstr>
      <vt:lpstr>PowerPoint Presentation</vt:lpstr>
      <vt:lpstr>Intense midlatitude cyclones</vt:lpstr>
      <vt:lpstr>Reminder:  Northwest Windstorms are strong examples of midlatitude cyclones</vt:lpstr>
      <vt:lpstr>Midlatitude Cyclones</vt:lpstr>
      <vt:lpstr>Weather Satellites Imagery of Our Storms Reveal The Huge Scale  of Our Major Storms</vt:lpstr>
      <vt:lpstr>Tropical Cyclones:  Much Smaller</vt:lpstr>
      <vt:lpstr>The Media Often Calls our storms “bomb cyclones” because most develop rapidly</vt:lpstr>
      <vt:lpstr>When is a midlatitude cyclone a “bomb”?</vt:lpstr>
      <vt:lpstr>Last Year We Had Several “Bomb Cyclones” That Stayed Offshore</vt:lpstr>
      <vt:lpstr>Ocean Midlatitude Cyclone Have Modestly Different Structure than Land Cyclons</vt:lpstr>
      <vt:lpstr>Example: Strongest Winds Are in the Back-Bent Trough on the Southwest Side</vt:lpstr>
      <vt:lpstr>PowerPoint Presentation</vt:lpstr>
      <vt:lpstr>PowerPoint Presentation</vt:lpstr>
      <vt:lpstr>PowerPoint Presentation</vt:lpstr>
      <vt:lpstr>Early Settlers </vt:lpstr>
      <vt:lpstr>The Great Gale: January 9, 1880</vt:lpstr>
      <vt:lpstr>PowerPoint Presentation</vt:lpstr>
      <vt:lpstr> January 29, 1921</vt:lpstr>
      <vt:lpstr>PowerPoint Presentation</vt:lpstr>
      <vt:lpstr>PowerPoint Presentation</vt:lpstr>
      <vt:lpstr>Why Strongest Winds on the Central WA coast?</vt:lpstr>
      <vt:lpstr>The Columbus Day Storm October 12, 1962 </vt:lpstr>
      <vt:lpstr>The Strongest Pacific Storm To Strike the Northwest Since the Arrival of European Settlers</vt:lpstr>
      <vt:lpstr>Extraordinary Impact</vt:lpstr>
      <vt:lpstr>PowerPoint Presentation</vt:lpstr>
      <vt:lpstr>Impacts</vt:lpstr>
      <vt:lpstr>PowerPoint Presentation</vt:lpstr>
      <vt:lpstr>PowerPoint Presentation</vt:lpstr>
      <vt:lpstr>PowerPoint Presentation</vt:lpstr>
      <vt:lpstr>Mt. Hebo Radar Facility on the Oregon Coast   Gusts exceeding 130 mph</vt:lpstr>
      <vt:lpstr>How good were the Weather Bureau Predictions for the Columbus Day Storm?</vt:lpstr>
      <vt:lpstr>The Lead Up</vt:lpstr>
      <vt:lpstr>October 11th Forecast:  No Storm on October 12th! </vt:lpstr>
      <vt:lpstr>PowerPoint Presentation</vt:lpstr>
      <vt:lpstr>Forecasts were updated to predict a more dangerous storm—hours before it hit</vt:lpstr>
      <vt:lpstr>PowerPoint Presentation</vt:lpstr>
      <vt:lpstr>PowerPoint Presentation</vt:lpstr>
      <vt:lpstr>PowerPoint Presentation</vt:lpstr>
      <vt:lpstr>PowerPoint Presentation</vt:lpstr>
      <vt:lpstr>PowerPoint Presentation</vt:lpstr>
      <vt:lpstr>PowerPoint Presentation</vt:lpstr>
      <vt:lpstr>Impact on the Forestry Industry</vt:lpstr>
      <vt:lpstr>PowerPoint Presentation</vt:lpstr>
      <vt:lpstr>The Columbus Day Storm was the equivalent to a category 3 hurricane.</vt:lpstr>
      <vt:lpstr>PowerPoint Presentation</vt:lpstr>
      <vt:lpstr>PowerPoint Presentation</vt:lpstr>
      <vt:lpstr>Inauguration Day Storm</vt:lpstr>
      <vt:lpstr>PowerPoint Presentation</vt:lpstr>
      <vt:lpstr>PowerPoint Presentation</vt:lpstr>
      <vt:lpstr>Chanukah Eve Storm December 15, 2006</vt:lpstr>
      <vt:lpstr>PowerPoint Presentation</vt:lpstr>
      <vt:lpstr>The perfect path for major NW cyclones to give powerful winds over western WA</vt:lpstr>
      <vt:lpstr>Why is this a perfect location/path of the low center for big winds in western Washington?</vt:lpstr>
      <vt:lpstr>PowerPoint Presentation</vt:lpstr>
      <vt:lpstr>Big Trees: Our Force Multiplier</vt:lpstr>
      <vt:lpstr>Hurricanes have this to work with….</vt:lpstr>
      <vt:lpstr>Main Season:  Nov-Feb</vt:lpstr>
      <vt:lpstr>Major Progress: Since the early 1990s meteorologists have successfully predicted nearly every major Pacific windstorm the day before…and many several days before.</vt:lpstr>
      <vt:lpstr>The Main Reason the Forecasts are Better? Satellites Provide Lots of Data over the Ocean!</vt:lpstr>
      <vt:lpstr>Will Northwest Windstorms Increase in Intensity Under Global Warming?</vt:lpstr>
      <vt:lpstr>The Answer Appears to be No</vt:lpstr>
      <vt:lpstr>PowerPoint Presentation</vt:lpstr>
      <vt:lpstr>Number of times per year winds exceed a high-wind threshold (DJF) at Seattle for several simulations</vt:lpstr>
      <vt:lpstr>UW Climate Impacts Report</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Seattle Public Library Talk</dc:title>
  <dc:creator>Clifford Mass</dc:creator>
  <cp:lastModifiedBy>Clifford F. Mass</cp:lastModifiedBy>
  <cp:revision>71</cp:revision>
  <dcterms:created xsi:type="dcterms:W3CDTF">2008-11-14T19:39:13Z</dcterms:created>
  <dcterms:modified xsi:type="dcterms:W3CDTF">2025-12-02T20:56:57Z</dcterms:modified>
</cp:coreProperties>
</file>