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77"/>
  </p:notesMasterIdLst>
  <p:sldIdLst>
    <p:sldId id="256" r:id="rId2"/>
    <p:sldId id="651" r:id="rId3"/>
    <p:sldId id="615" r:id="rId4"/>
    <p:sldId id="283" r:id="rId5"/>
    <p:sldId id="652" r:id="rId6"/>
    <p:sldId id="562" r:id="rId7"/>
    <p:sldId id="564" r:id="rId8"/>
    <p:sldId id="565" r:id="rId9"/>
    <p:sldId id="442" r:id="rId10"/>
    <p:sldId id="450" r:id="rId11"/>
    <p:sldId id="443" r:id="rId12"/>
    <p:sldId id="445" r:id="rId13"/>
    <p:sldId id="540" r:id="rId14"/>
    <p:sldId id="449" r:id="rId15"/>
    <p:sldId id="579" r:id="rId16"/>
    <p:sldId id="529" r:id="rId17"/>
    <p:sldId id="633" r:id="rId18"/>
    <p:sldId id="634" r:id="rId19"/>
    <p:sldId id="554" r:id="rId20"/>
    <p:sldId id="635" r:id="rId21"/>
    <p:sldId id="636" r:id="rId22"/>
    <p:sldId id="637" r:id="rId23"/>
    <p:sldId id="537" r:id="rId24"/>
    <p:sldId id="314" r:id="rId25"/>
    <p:sldId id="638" r:id="rId26"/>
    <p:sldId id="506" r:id="rId27"/>
    <p:sldId id="507" r:id="rId28"/>
    <p:sldId id="504" r:id="rId29"/>
    <p:sldId id="287" r:id="rId30"/>
    <p:sldId id="499" r:id="rId31"/>
    <p:sldId id="514" r:id="rId32"/>
    <p:sldId id="513" r:id="rId33"/>
    <p:sldId id="632" r:id="rId34"/>
    <p:sldId id="522" r:id="rId35"/>
    <p:sldId id="641" r:id="rId36"/>
    <p:sldId id="539" r:id="rId37"/>
    <p:sldId id="543" r:id="rId38"/>
    <p:sldId id="643" r:id="rId39"/>
    <p:sldId id="644" r:id="rId40"/>
    <p:sldId id="645" r:id="rId41"/>
    <p:sldId id="548" r:id="rId42"/>
    <p:sldId id="549" r:id="rId43"/>
    <p:sldId id="646" r:id="rId44"/>
    <p:sldId id="553" r:id="rId45"/>
    <p:sldId id="461" r:id="rId46"/>
    <p:sldId id="462" r:id="rId47"/>
    <p:sldId id="464" r:id="rId48"/>
    <p:sldId id="463" r:id="rId49"/>
    <p:sldId id="338" r:id="rId50"/>
    <p:sldId id="465" r:id="rId51"/>
    <p:sldId id="640" r:id="rId52"/>
    <p:sldId id="468" r:id="rId53"/>
    <p:sldId id="401" r:id="rId54"/>
    <p:sldId id="648" r:id="rId55"/>
    <p:sldId id="649" r:id="rId56"/>
    <p:sldId id="622" r:id="rId57"/>
    <p:sldId id="621" r:id="rId58"/>
    <p:sldId id="532" r:id="rId59"/>
    <p:sldId id="285" r:id="rId60"/>
    <p:sldId id="597" r:id="rId61"/>
    <p:sldId id="598" r:id="rId62"/>
    <p:sldId id="599" r:id="rId63"/>
    <p:sldId id="286" r:id="rId64"/>
    <p:sldId id="601" r:id="rId65"/>
    <p:sldId id="602" r:id="rId66"/>
    <p:sldId id="653" r:id="rId67"/>
    <p:sldId id="654" r:id="rId68"/>
    <p:sldId id="620" r:id="rId69"/>
    <p:sldId id="655" r:id="rId70"/>
    <p:sldId id="656" r:id="rId71"/>
    <p:sldId id="647" r:id="rId72"/>
    <p:sldId id="332" r:id="rId73"/>
    <p:sldId id="334" r:id="rId74"/>
    <p:sldId id="650" r:id="rId75"/>
    <p:sldId id="631" r:id="rId7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kern="1200">
        <a:solidFill>
          <a:schemeClr val="tx1"/>
        </a:solidFill>
        <a:latin typeface="Arial" pitchFamily="-65" charset="0"/>
        <a:ea typeface="ＭＳ Ｐゴシック" pitchFamily="-65" charset="-128"/>
        <a:cs typeface="ＭＳ Ｐゴシック" pitchFamily="-6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17" d="100"/>
          <a:sy n="117" d="100"/>
        </p:scale>
        <p:origin x="91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46D510FE-E307-D146-B30B-1D5ED041C2B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dirty="0"/>
          </a:p>
        </p:txBody>
      </p:sp>
      <p:sp>
        <p:nvSpPr>
          <p:cNvPr id="89091" name="Rectangle 3">
            <a:extLst>
              <a:ext uri="{FF2B5EF4-FFF2-40B4-BE49-F238E27FC236}">
                <a16:creationId xmlns:a16="http://schemas.microsoft.com/office/drawing/2014/main" id="{062EEC73-1A44-AF41-97AD-AAFBAC4CE35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dirty="0"/>
          </a:p>
        </p:txBody>
      </p:sp>
      <p:sp>
        <p:nvSpPr>
          <p:cNvPr id="13316" name="Rectangle 4">
            <a:extLst>
              <a:ext uri="{FF2B5EF4-FFF2-40B4-BE49-F238E27FC236}">
                <a16:creationId xmlns:a16="http://schemas.microsoft.com/office/drawing/2014/main" id="{945C1CB8-EDCD-CC44-908A-BD415FD8E0E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5">
            <a:extLst>
              <a:ext uri="{FF2B5EF4-FFF2-40B4-BE49-F238E27FC236}">
                <a16:creationId xmlns:a16="http://schemas.microsoft.com/office/drawing/2014/main" id="{17D3B945-0D25-A549-8A13-3FE791E7B00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4" name="Rectangle 6">
            <a:extLst>
              <a:ext uri="{FF2B5EF4-FFF2-40B4-BE49-F238E27FC236}">
                <a16:creationId xmlns:a16="http://schemas.microsoft.com/office/drawing/2014/main" id="{218F4325-3226-EF4A-83DC-E087C0EC705D}"/>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dirty="0"/>
          </a:p>
        </p:txBody>
      </p:sp>
      <p:sp>
        <p:nvSpPr>
          <p:cNvPr id="89095" name="Rectangle 7">
            <a:extLst>
              <a:ext uri="{FF2B5EF4-FFF2-40B4-BE49-F238E27FC236}">
                <a16:creationId xmlns:a16="http://schemas.microsoft.com/office/drawing/2014/main" id="{17D16944-2B71-6546-AEE1-F5F738070530}"/>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E3096FC-9811-E24D-A5F9-2B2C78EA00DC}"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1822BE3-C955-3741-9B17-BBFF38212737}"/>
              </a:ext>
            </a:extLst>
          </p:cNvPr>
          <p:cNvSpPr>
            <a:spLocks noChangeArrowheads="1" noTextEdit="1"/>
          </p:cNvSpPr>
          <p:nvPr>
            <p:ph type="sldImg"/>
          </p:nvPr>
        </p:nvSpPr>
        <p:spPr>
          <a:ln/>
        </p:spPr>
      </p:sp>
      <p:sp>
        <p:nvSpPr>
          <p:cNvPr id="27651" name="Rectangle 3">
            <a:extLst>
              <a:ext uri="{FF2B5EF4-FFF2-40B4-BE49-F238E27FC236}">
                <a16:creationId xmlns:a16="http://schemas.microsoft.com/office/drawing/2014/main" id="{4FF16D79-07E4-C243-9BC5-D8854C4FD8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277043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152A6EB-FEAF-F74C-BD58-943970C12E99}"/>
              </a:ext>
            </a:extLst>
          </p:cNvPr>
          <p:cNvSpPr>
            <a:spLocks noChangeArrowheads="1" noTextEdit="1"/>
          </p:cNvSpPr>
          <p:nvPr>
            <p:ph type="sldImg"/>
          </p:nvPr>
        </p:nvSpPr>
        <p:spPr>
          <a:ln/>
        </p:spPr>
      </p:sp>
      <p:sp>
        <p:nvSpPr>
          <p:cNvPr id="29699" name="Rectangle 3">
            <a:extLst>
              <a:ext uri="{FF2B5EF4-FFF2-40B4-BE49-F238E27FC236}">
                <a16:creationId xmlns:a16="http://schemas.microsoft.com/office/drawing/2014/main" id="{AA57591F-62BC-B848-8898-CFBA46C9EC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752559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BCB4E70-7692-194C-BF82-ED44C9680672}"/>
              </a:ext>
            </a:extLst>
          </p:cNvPr>
          <p:cNvSpPr>
            <a:spLocks noChangeArrowheads="1" noTextEdit="1"/>
          </p:cNvSpPr>
          <p:nvPr>
            <p:ph type="sldImg"/>
          </p:nvPr>
        </p:nvSpPr>
        <p:spPr>
          <a:ln/>
        </p:spPr>
      </p:sp>
      <p:sp>
        <p:nvSpPr>
          <p:cNvPr id="32771" name="Rectangle 3">
            <a:extLst>
              <a:ext uri="{FF2B5EF4-FFF2-40B4-BE49-F238E27FC236}">
                <a16:creationId xmlns:a16="http://schemas.microsoft.com/office/drawing/2014/main" id="{720F773D-8B33-A541-991D-8BC8F8539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414580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69A9288F-DDC9-1B4C-BA5D-F7C3063A3886}"/>
              </a:ext>
            </a:extLst>
          </p:cNvPr>
          <p:cNvSpPr>
            <a:spLocks noChangeArrowheads="1" noTextEdit="1"/>
          </p:cNvSpPr>
          <p:nvPr>
            <p:ph type="sldImg"/>
          </p:nvPr>
        </p:nvSpPr>
        <p:spPr>
          <a:ln/>
        </p:spPr>
      </p:sp>
      <p:sp>
        <p:nvSpPr>
          <p:cNvPr id="35843" name="Rectangle 3">
            <a:extLst>
              <a:ext uri="{FF2B5EF4-FFF2-40B4-BE49-F238E27FC236}">
                <a16:creationId xmlns:a16="http://schemas.microsoft.com/office/drawing/2014/main" id="{AB6B9422-A95D-E746-9140-D3B272802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487866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0A87948-7459-4E44-9C96-95B206C2C45A}" type="slidenum">
              <a:rPr lang="en-US" altLang="en-US" smtClean="0"/>
              <a:pPr/>
              <a:t>‹#›</a:t>
            </a:fld>
            <a:endParaRPr lang="en-US" altLang="en-US" dirty="0"/>
          </a:p>
        </p:txBody>
      </p:sp>
    </p:spTree>
    <p:extLst>
      <p:ext uri="{BB962C8B-B14F-4D97-AF65-F5344CB8AC3E}">
        <p14:creationId xmlns:p14="http://schemas.microsoft.com/office/powerpoint/2010/main" val="3372358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2DA2CBF-AE0F-2848-89E5-0EDCE7D951E7}" type="slidenum">
              <a:rPr lang="en-US" altLang="en-US" smtClean="0"/>
              <a:pPr/>
              <a:t>‹#›</a:t>
            </a:fld>
            <a:endParaRPr lang="en-US" altLang="en-US" dirty="0"/>
          </a:p>
        </p:txBody>
      </p:sp>
    </p:spTree>
    <p:extLst>
      <p:ext uri="{BB962C8B-B14F-4D97-AF65-F5344CB8AC3E}">
        <p14:creationId xmlns:p14="http://schemas.microsoft.com/office/powerpoint/2010/main" val="4293113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4D14842C-DE34-6743-BF98-433BAEA1E37A}" type="slidenum">
              <a:rPr lang="en-US" altLang="en-US" smtClean="0"/>
              <a:pPr/>
              <a:t>‹#›</a:t>
            </a:fld>
            <a:endParaRPr lang="en-US" altLang="en-US" dirty="0"/>
          </a:p>
        </p:txBody>
      </p:sp>
    </p:spTree>
    <p:extLst>
      <p:ext uri="{BB962C8B-B14F-4D97-AF65-F5344CB8AC3E}">
        <p14:creationId xmlns:p14="http://schemas.microsoft.com/office/powerpoint/2010/main" val="351630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06F4DC5D-1488-AF4A-9BE9-029D72C44F78}" type="slidenum">
              <a:rPr lang="en-US" altLang="en-US" smtClean="0"/>
              <a:pPr/>
              <a:t>‹#›</a:t>
            </a:fld>
            <a:endParaRPr lang="en-US" altLang="en-US" dirty="0"/>
          </a:p>
        </p:txBody>
      </p:sp>
    </p:spTree>
    <p:extLst>
      <p:ext uri="{BB962C8B-B14F-4D97-AF65-F5344CB8AC3E}">
        <p14:creationId xmlns:p14="http://schemas.microsoft.com/office/powerpoint/2010/main" val="176444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181BE81A-DE3F-AD49-9F11-46D6D3AF3D58}" type="slidenum">
              <a:rPr lang="en-US" altLang="en-US" smtClean="0"/>
              <a:pPr/>
              <a:t>‹#›</a:t>
            </a:fld>
            <a:endParaRPr lang="en-US" altLang="en-US" dirty="0"/>
          </a:p>
        </p:txBody>
      </p:sp>
    </p:spTree>
    <p:extLst>
      <p:ext uri="{BB962C8B-B14F-4D97-AF65-F5344CB8AC3E}">
        <p14:creationId xmlns:p14="http://schemas.microsoft.com/office/powerpoint/2010/main" val="210248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D65783B9-A483-A74E-8091-F857D0A7409F}" type="slidenum">
              <a:rPr lang="en-US" altLang="en-US" smtClean="0"/>
              <a:pPr/>
              <a:t>‹#›</a:t>
            </a:fld>
            <a:endParaRPr lang="en-US" altLang="en-US" dirty="0"/>
          </a:p>
        </p:txBody>
      </p:sp>
    </p:spTree>
    <p:extLst>
      <p:ext uri="{BB962C8B-B14F-4D97-AF65-F5344CB8AC3E}">
        <p14:creationId xmlns:p14="http://schemas.microsoft.com/office/powerpoint/2010/main" val="43986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2CD0A061-9567-4E4D-874D-AA9589510DD2}" type="slidenum">
              <a:rPr lang="en-US" altLang="en-US" smtClean="0"/>
              <a:pPr/>
              <a:t>‹#›</a:t>
            </a:fld>
            <a:endParaRPr lang="en-US" altLang="en-US" dirty="0"/>
          </a:p>
        </p:txBody>
      </p:sp>
    </p:spTree>
    <p:extLst>
      <p:ext uri="{BB962C8B-B14F-4D97-AF65-F5344CB8AC3E}">
        <p14:creationId xmlns:p14="http://schemas.microsoft.com/office/powerpoint/2010/main" val="3373005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6352D3F6-DF6A-3146-88E3-2CBE6FAB0D81}" type="slidenum">
              <a:rPr lang="en-US" altLang="en-US" smtClean="0"/>
              <a:pPr/>
              <a:t>‹#›</a:t>
            </a:fld>
            <a:endParaRPr lang="en-US" altLang="en-US" dirty="0"/>
          </a:p>
        </p:txBody>
      </p:sp>
    </p:spTree>
    <p:extLst>
      <p:ext uri="{BB962C8B-B14F-4D97-AF65-F5344CB8AC3E}">
        <p14:creationId xmlns:p14="http://schemas.microsoft.com/office/powerpoint/2010/main" val="258074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8D76C255-0ED5-9044-A1D9-F45AEA4BF89A}" type="slidenum">
              <a:rPr lang="en-US" altLang="en-US" smtClean="0"/>
              <a:pPr/>
              <a:t>‹#›</a:t>
            </a:fld>
            <a:endParaRPr lang="en-US" altLang="en-US" dirty="0"/>
          </a:p>
        </p:txBody>
      </p:sp>
    </p:spTree>
    <p:extLst>
      <p:ext uri="{BB962C8B-B14F-4D97-AF65-F5344CB8AC3E}">
        <p14:creationId xmlns:p14="http://schemas.microsoft.com/office/powerpoint/2010/main" val="2426085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4EEDAB14-CCDB-7A45-87F9-751E8ACB62A9}" type="slidenum">
              <a:rPr lang="en-US" altLang="en-US" smtClean="0"/>
              <a:pPr/>
              <a:t>‹#›</a:t>
            </a:fld>
            <a:endParaRPr lang="en-US" altLang="en-US" dirty="0"/>
          </a:p>
        </p:txBody>
      </p:sp>
    </p:spTree>
    <p:extLst>
      <p:ext uri="{BB962C8B-B14F-4D97-AF65-F5344CB8AC3E}">
        <p14:creationId xmlns:p14="http://schemas.microsoft.com/office/powerpoint/2010/main" val="3603022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B3E303FF-D86D-4749-9AF3-84A0A990296E}" type="slidenum">
              <a:rPr lang="en-US" altLang="en-US" smtClean="0"/>
              <a:pPr/>
              <a:t>‹#›</a:t>
            </a:fld>
            <a:endParaRPr lang="en-US" altLang="en-US" dirty="0"/>
          </a:p>
        </p:txBody>
      </p:sp>
    </p:spTree>
    <p:extLst>
      <p:ext uri="{BB962C8B-B14F-4D97-AF65-F5344CB8AC3E}">
        <p14:creationId xmlns:p14="http://schemas.microsoft.com/office/powerpoint/2010/main" val="2056225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fld id="{FE2113DD-29E1-6841-9140-6BAC7089BC3C}" type="slidenum">
              <a:rPr lang="en-US" altLang="en-US" smtClean="0"/>
              <a:pPr/>
              <a:t>‹#›</a:t>
            </a:fld>
            <a:endParaRPr lang="en-US" altLang="en-US" dirty="0"/>
          </a:p>
        </p:txBody>
      </p:sp>
    </p:spTree>
    <p:extLst>
      <p:ext uri="{BB962C8B-B14F-4D97-AF65-F5344CB8AC3E}">
        <p14:creationId xmlns:p14="http://schemas.microsoft.com/office/powerpoint/2010/main" val="2004171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1" fontAlgn="base" hangingPunct="1">
        <a:spcBef>
          <a:spcPct val="20000"/>
        </a:spcBef>
        <a:spcAft>
          <a:spcPct val="0"/>
        </a:spcAft>
        <a:buFont typeface="Arial" pitchFamily="-65"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1" fontAlgn="base" hangingPunct="1">
        <a:spcBef>
          <a:spcPct val="20000"/>
        </a:spcBef>
        <a:spcAft>
          <a:spcPct val="0"/>
        </a:spcAft>
        <a:buFont typeface="Arial" pitchFamily="-65"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pitchFamily="-65"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pitchFamily="-65"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pitchFamily="-65"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663E587-ADBF-6B4B-B5BE-2294FCBDBE2D}"/>
              </a:ext>
            </a:extLst>
          </p:cNvPr>
          <p:cNvSpPr>
            <a:spLocks noGrp="1" noChangeArrowheads="1"/>
          </p:cNvSpPr>
          <p:nvPr>
            <p:ph type="ctrTitle"/>
          </p:nvPr>
        </p:nvSpPr>
        <p:spPr>
          <a:xfrm>
            <a:off x="304800" y="1066800"/>
            <a:ext cx="4419600" cy="2209800"/>
          </a:xfrm>
          <a:ln>
            <a:solidFill>
              <a:schemeClr val="tx1"/>
            </a:solidFill>
            <a:miter lim="800000"/>
            <a:headEnd/>
            <a:tailEnd/>
          </a:ln>
        </p:spPr>
        <p:txBody>
          <a:bodyPr/>
          <a:lstStyle/>
          <a:p>
            <a:pPr eaLnBrk="1" hangingPunct="1"/>
            <a:r>
              <a:rPr lang="en-US" altLang="en-US" sz="4800" b="1" dirty="0">
                <a:solidFill>
                  <a:schemeClr val="accent6"/>
                </a:solidFill>
                <a:ea typeface="ＭＳ Ｐゴシック" panose="020B0600070205080204" pitchFamily="34" charset="-128"/>
              </a:rPr>
              <a:t>The Great Historical Windstorms of the U.S. West Coast</a:t>
            </a:r>
            <a:endParaRPr lang="en-US" altLang="en-US" dirty="0">
              <a:solidFill>
                <a:schemeClr val="accent6"/>
              </a:solidFill>
              <a:ea typeface="ＭＳ Ｐゴシック" panose="020B0600070205080204" pitchFamily="34" charset="-128"/>
            </a:endParaRPr>
          </a:p>
        </p:txBody>
      </p:sp>
      <p:sp>
        <p:nvSpPr>
          <p:cNvPr id="14339" name="Rectangle 3">
            <a:extLst>
              <a:ext uri="{FF2B5EF4-FFF2-40B4-BE49-F238E27FC236}">
                <a16:creationId xmlns:a16="http://schemas.microsoft.com/office/drawing/2014/main" id="{3A8DB587-82BB-064A-B9E7-C6177FA019F9}"/>
              </a:ext>
            </a:extLst>
          </p:cNvPr>
          <p:cNvSpPr>
            <a:spLocks noGrp="1" noChangeArrowheads="1"/>
          </p:cNvSpPr>
          <p:nvPr>
            <p:ph type="subTitle" idx="1"/>
          </p:nvPr>
        </p:nvSpPr>
        <p:spPr>
          <a:xfrm>
            <a:off x="381000" y="4267200"/>
            <a:ext cx="4114800" cy="2362200"/>
          </a:xfrm>
        </p:spPr>
        <p:txBody>
          <a:bodyPr/>
          <a:lstStyle/>
          <a:p>
            <a:pPr eaLnBrk="1" hangingPunct="1"/>
            <a:r>
              <a:rPr lang="en-US" altLang="en-US" dirty="0">
                <a:ea typeface="ＭＳ Ｐゴシック" panose="020B0600070205080204" pitchFamily="34" charset="-128"/>
              </a:rPr>
              <a:t>Cliff Mass</a:t>
            </a:r>
          </a:p>
          <a:p>
            <a:pPr eaLnBrk="1" hangingPunct="1"/>
            <a:r>
              <a:rPr lang="en-US" altLang="en-US" dirty="0">
                <a:ea typeface="ＭＳ Ｐゴシック" panose="020B0600070205080204" pitchFamily="34" charset="-128"/>
              </a:rPr>
              <a:t>Atmospheric Sciences</a:t>
            </a:r>
          </a:p>
          <a:p>
            <a:pPr eaLnBrk="1" hangingPunct="1"/>
            <a:r>
              <a:rPr lang="en-US" altLang="en-US" dirty="0">
                <a:ea typeface="ＭＳ Ｐゴシック" panose="020B0600070205080204" pitchFamily="34" charset="-128"/>
              </a:rPr>
              <a:t>University of Washington</a:t>
            </a:r>
          </a:p>
        </p:txBody>
      </p:sp>
      <p:pic>
        <p:nvPicPr>
          <p:cNvPr id="14340" name="Picture 5">
            <a:extLst>
              <a:ext uri="{FF2B5EF4-FFF2-40B4-BE49-F238E27FC236}">
                <a16:creationId xmlns:a16="http://schemas.microsoft.com/office/drawing/2014/main" id="{12F8FA1A-7CEE-EF4D-B9B2-069B35A38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93" t="6000" r="3893" b="6000"/>
          <a:stretch>
            <a:fillRect/>
          </a:stretch>
        </p:blipFill>
        <p:spPr bwMode="auto">
          <a:xfrm>
            <a:off x="4876800" y="609600"/>
            <a:ext cx="3719513"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40F88B8-A3E0-B645-B88A-0BF264A7EDE1}"/>
              </a:ext>
            </a:extLst>
          </p:cNvPr>
          <p:cNvSpPr>
            <a:spLocks noGrp="1" noChangeArrowheads="1"/>
          </p:cNvSpPr>
          <p:nvPr>
            <p:ph type="title"/>
          </p:nvPr>
        </p:nvSpPr>
        <p:spPr>
          <a:xfrm>
            <a:off x="685800" y="609600"/>
            <a:ext cx="7772400" cy="533400"/>
          </a:xfrm>
        </p:spPr>
        <p:txBody>
          <a:bodyPr/>
          <a:lstStyle/>
          <a:p>
            <a:pPr eaLnBrk="1" hangingPunct="1"/>
            <a:r>
              <a:rPr lang="en-US" altLang="en-US" b="1" dirty="0">
                <a:solidFill>
                  <a:schemeClr val="accent6"/>
                </a:solidFill>
                <a:ea typeface="ＭＳ Ｐゴシック" panose="020B0600070205080204" pitchFamily="34" charset="-128"/>
              </a:rPr>
              <a:t>An Extraordinary Event</a:t>
            </a:r>
          </a:p>
        </p:txBody>
      </p:sp>
      <p:sp>
        <p:nvSpPr>
          <p:cNvPr id="27651" name="Rectangle 3">
            <a:extLst>
              <a:ext uri="{FF2B5EF4-FFF2-40B4-BE49-F238E27FC236}">
                <a16:creationId xmlns:a16="http://schemas.microsoft.com/office/drawing/2014/main" id="{5C35DFD4-8ACB-304E-8041-B886C50ED5EE}"/>
              </a:ext>
            </a:extLst>
          </p:cNvPr>
          <p:cNvSpPr>
            <a:spLocks noGrp="1" noChangeArrowheads="1"/>
          </p:cNvSpPr>
          <p:nvPr>
            <p:ph idx="1"/>
          </p:nvPr>
        </p:nvSpPr>
        <p:spPr>
          <a:xfrm>
            <a:off x="685800" y="1447800"/>
            <a:ext cx="7848600" cy="4724400"/>
          </a:xfrm>
        </p:spPr>
        <p:txBody>
          <a:bodyPr/>
          <a:lstStyle/>
          <a:p>
            <a:pPr eaLnBrk="1" hangingPunct="1">
              <a:lnSpc>
                <a:spcPct val="90000"/>
              </a:lnSpc>
            </a:pPr>
            <a:r>
              <a:rPr lang="en-US" altLang="en-US" b="1" dirty="0">
                <a:ea typeface="ＭＳ Ｐゴシック" panose="020B0600070205080204" pitchFamily="34" charset="-128"/>
              </a:rPr>
              <a:t>Hurricane-Force Winds Struck the Entire Washington Coast </a:t>
            </a:r>
          </a:p>
          <a:p>
            <a:pPr lvl="1" eaLnBrk="1" hangingPunct="1">
              <a:lnSpc>
                <a:spcPct val="90000"/>
              </a:lnSpc>
            </a:pPr>
            <a:r>
              <a:rPr lang="en-US" altLang="en-US" dirty="0">
                <a:ea typeface="ＭＳ Ｐゴシック" panose="020B0600070205080204" pitchFamily="34" charset="-128"/>
              </a:rPr>
              <a:t>At North Head sustained (5 minute average) winds reached 126 mph, with a maximum one-minute wind of 150 mph before the sensor failed.</a:t>
            </a:r>
          </a:p>
          <a:p>
            <a:pPr lvl="1" eaLnBrk="1" hangingPunct="1">
              <a:lnSpc>
                <a:spcPct val="90000"/>
              </a:lnSpc>
            </a:pPr>
            <a:r>
              <a:rPr lang="en-US" altLang="en-US" dirty="0">
                <a:ea typeface="ＭＳ Ｐゴシック" panose="020B0600070205080204" pitchFamily="34" charset="-128"/>
              </a:rPr>
              <a:t>At Tatoosh Island, 150 miles to the north, winds reached 110 mph.</a:t>
            </a:r>
          </a:p>
          <a:p>
            <a:pPr lvl="1" eaLnBrk="1" hangingPunct="1">
              <a:lnSpc>
                <a:spcPct val="90000"/>
              </a:lnSpc>
            </a:pPr>
            <a:r>
              <a:rPr lang="en-US" altLang="en-US" dirty="0">
                <a:ea typeface="ＭＳ Ｐゴシック" panose="020B0600070205080204" pitchFamily="34" charset="-128"/>
                <a:cs typeface="Times New Roman" panose="02020603050405020304" pitchFamily="18" charset="0"/>
              </a:rPr>
              <a:t>At Astoria, on the south side of the Columbia, there were unofficial reports of gusts to 130 mph.</a:t>
            </a:r>
            <a:r>
              <a:rPr lang="en-US" altLang="en-US" dirty="0">
                <a:ea typeface="ＭＳ Ｐゴシック" panose="020B0600070205080204" pitchFamily="34" charset="-128"/>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A3DB44A2-F3CF-9848-AE0B-7916B276A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680085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
            <a:extLst>
              <a:ext uri="{FF2B5EF4-FFF2-40B4-BE49-F238E27FC236}">
                <a16:creationId xmlns:a16="http://schemas.microsoft.com/office/drawing/2014/main" id="{CEA00963-E0E3-804B-9686-0C88F9544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200400"/>
            <a:ext cx="2336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a:extLst>
              <a:ext uri="{FF2B5EF4-FFF2-40B4-BE49-F238E27FC236}">
                <a16:creationId xmlns:a16="http://schemas.microsoft.com/office/drawing/2014/main" id="{45157CB0-8D47-6746-ADA5-9FC88A467399}"/>
              </a:ext>
            </a:extLst>
          </p:cNvPr>
          <p:cNvSpPr txBox="1">
            <a:spLocks noChangeArrowheads="1"/>
          </p:cNvSpPr>
          <p:nvPr/>
        </p:nvSpPr>
        <p:spPr bwMode="auto">
          <a:xfrm>
            <a:off x="381000" y="4572000"/>
            <a:ext cx="55626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dirty="0"/>
              <a:t>North Head,WA Lighthouse</a:t>
            </a:r>
          </a:p>
          <a:p>
            <a:r>
              <a:rPr lang="en-US" altLang="en-US" sz="3200" dirty="0"/>
              <a:t>Also a co-located Navy wireless station</a:t>
            </a:r>
          </a:p>
        </p:txBody>
      </p:sp>
      <p:sp>
        <p:nvSpPr>
          <p:cNvPr id="25605" name="Rectangle 5">
            <a:extLst>
              <a:ext uri="{FF2B5EF4-FFF2-40B4-BE49-F238E27FC236}">
                <a16:creationId xmlns:a16="http://schemas.microsoft.com/office/drawing/2014/main" id="{F9D97547-0D4E-8B4B-A03C-12B1EAA72CB0}"/>
              </a:ext>
            </a:extLst>
          </p:cNvPr>
          <p:cNvSpPr>
            <a:spLocks noChangeArrowheads="1"/>
          </p:cNvSpPr>
          <p:nvPr/>
        </p:nvSpPr>
        <p:spPr bwMode="auto">
          <a:xfrm>
            <a:off x="7315200" y="457200"/>
            <a:ext cx="137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dirty="0"/>
              <a:t>Circa 1912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42851AE3-95C7-F947-A8DD-42CD7B2D1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7391400" cy="61595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27" name="Text Box 3">
            <a:extLst>
              <a:ext uri="{FF2B5EF4-FFF2-40B4-BE49-F238E27FC236}">
                <a16:creationId xmlns:a16="http://schemas.microsoft.com/office/drawing/2014/main" id="{EBB2833A-E664-C74E-9E3F-6B11F4E3E5AA}"/>
              </a:ext>
            </a:extLst>
          </p:cNvPr>
          <p:cNvSpPr txBox="1">
            <a:spLocks noChangeArrowheads="1"/>
          </p:cNvSpPr>
          <p:nvPr/>
        </p:nvSpPr>
        <p:spPr bwMode="auto">
          <a:xfrm>
            <a:off x="1600200" y="3200400"/>
            <a:ext cx="16144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rgbClr val="000000"/>
                </a:solidFill>
              </a:rPr>
              <a:t>North Head</a:t>
            </a:r>
          </a:p>
          <a:p>
            <a:r>
              <a:rPr lang="en-US" altLang="en-US" dirty="0">
                <a:solidFill>
                  <a:srgbClr val="000000"/>
                </a:solidFill>
              </a:rPr>
              <a:t>Light</a:t>
            </a:r>
          </a:p>
        </p:txBody>
      </p:sp>
      <p:sp>
        <p:nvSpPr>
          <p:cNvPr id="26628" name="Line 4">
            <a:extLst>
              <a:ext uri="{FF2B5EF4-FFF2-40B4-BE49-F238E27FC236}">
                <a16:creationId xmlns:a16="http://schemas.microsoft.com/office/drawing/2014/main" id="{917B2359-8AFB-A142-80A6-8F91BFBCD84D}"/>
              </a:ext>
            </a:extLst>
          </p:cNvPr>
          <p:cNvSpPr>
            <a:spLocks noChangeShapeType="1"/>
          </p:cNvSpPr>
          <p:nvPr/>
        </p:nvSpPr>
        <p:spPr bwMode="auto">
          <a:xfrm flipV="1">
            <a:off x="3124200" y="3200400"/>
            <a:ext cx="1295400" cy="3048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AD1C192C-5905-F847-8B0E-A343DFAFDE2D}"/>
              </a:ext>
            </a:extLst>
          </p:cNvPr>
          <p:cNvSpPr>
            <a:spLocks noGrp="1" noChangeArrowheads="1"/>
          </p:cNvSpPr>
          <p:nvPr>
            <p:ph type="title"/>
          </p:nvPr>
        </p:nvSpPr>
        <p:spPr>
          <a:xfrm>
            <a:off x="685800" y="609600"/>
            <a:ext cx="7772400" cy="457200"/>
          </a:xfrm>
        </p:spPr>
        <p:txBody>
          <a:bodyPr/>
          <a:lstStyle/>
          <a:p>
            <a:r>
              <a:rPr lang="en-US" altLang="en-US" sz="2400" b="1" dirty="0">
                <a:ea typeface="ＭＳ Ｐゴシック" panose="020B0600070205080204" pitchFamily="34" charset="-128"/>
              </a:rPr>
              <a:t>1921 Windstorm Account:  Mr. Mills, U.S. Weather Bureau North Head Observer</a:t>
            </a:r>
            <a:br>
              <a:rPr lang="en-US" altLang="en-US" sz="2400" b="1" dirty="0">
                <a:ea typeface="ＭＳ Ｐゴシック" panose="020B0600070205080204" pitchFamily="34" charset="-128"/>
              </a:rPr>
            </a:br>
            <a:endParaRPr lang="en-US" altLang="en-US" sz="2400" b="1" dirty="0">
              <a:ea typeface="ＭＳ Ｐゴシック" panose="020B0600070205080204" pitchFamily="34" charset="-128"/>
            </a:endParaRPr>
          </a:p>
        </p:txBody>
      </p:sp>
      <p:sp>
        <p:nvSpPr>
          <p:cNvPr id="62467" name="Rectangle 3">
            <a:extLst>
              <a:ext uri="{FF2B5EF4-FFF2-40B4-BE49-F238E27FC236}">
                <a16:creationId xmlns:a16="http://schemas.microsoft.com/office/drawing/2014/main" id="{F95E8F60-5206-4048-9356-02A4F33107D9}"/>
              </a:ext>
            </a:extLst>
          </p:cNvPr>
          <p:cNvSpPr>
            <a:spLocks noGrp="1" noChangeArrowheads="1"/>
          </p:cNvSpPr>
          <p:nvPr>
            <p:ph idx="1"/>
          </p:nvPr>
        </p:nvSpPr>
        <p:spPr>
          <a:xfrm>
            <a:off x="381000" y="1066800"/>
            <a:ext cx="8382000" cy="4114800"/>
          </a:xfrm>
        </p:spPr>
        <p:txBody>
          <a:bodyPr/>
          <a:lstStyle/>
          <a:p>
            <a:pPr marL="0" indent="0" algn="just">
              <a:lnSpc>
                <a:spcPct val="90000"/>
              </a:lnSpc>
              <a:buFontTx/>
              <a:buNone/>
            </a:pPr>
            <a:r>
              <a:rPr lang="en-US" altLang="en-US" sz="2800" dirty="0">
                <a:ea typeface="ＭＳ Ｐゴシック" panose="020B0600070205080204" pitchFamily="34" charset="-128"/>
              </a:rPr>
              <a:t>	</a:t>
            </a:r>
            <a:r>
              <a:rPr lang="en-US" altLang="en-US" sz="1800" dirty="0">
                <a:ea typeface="ＭＳ Ｐゴシック" panose="020B0600070205080204" pitchFamily="34" charset="-128"/>
              </a:rPr>
              <a:t>“</a:t>
            </a:r>
            <a:r>
              <a:rPr lang="en-US" altLang="en-US" sz="2000" dirty="0">
                <a:ea typeface="ＭＳ Ｐゴシック" panose="020B0600070205080204" pitchFamily="34" charset="-128"/>
              </a:rPr>
              <a:t>On the return trip, a telephone pole across the roadway brought the car to a stop, and a short distance beyond the pole an immense spruce tree lay across the road.  We left the machine and started to run down the road toward a space in the forest where the timber was lighter.  </a:t>
            </a:r>
          </a:p>
          <a:p>
            <a:pPr marL="0" indent="0" algn="just">
              <a:lnSpc>
                <a:spcPct val="90000"/>
              </a:lnSpc>
              <a:buFontTx/>
              <a:buNone/>
            </a:pPr>
            <a:r>
              <a:rPr lang="en-US" altLang="en-US" sz="2000" dirty="0">
                <a:ea typeface="ＭＳ Ｐゴシック" panose="020B0600070205080204" pitchFamily="34" charset="-128"/>
              </a:rPr>
              <a:t>	The southeast wind roared through the forest, the falling trees crashed to the ground in every direction from where we stood. Many were broken off where their diameter was as much as 4 feet.  A giant spruce fell across the roadway burying itself within 10 feet of where we stood.  Tree tops broke off and sailed through the air, some of the trees fell with a crash, others toppled over slowly as their roots were torn from the earth.  In a few minutes there were but two trees standing that were dangerous to us and we watched every movement of their large trunks.  </a:t>
            </a:r>
          </a:p>
          <a:p>
            <a:pPr marL="0" indent="0" algn="just">
              <a:lnSpc>
                <a:spcPct val="90000"/>
              </a:lnSpc>
              <a:buFontTx/>
              <a:buNone/>
            </a:pPr>
            <a:r>
              <a:rPr lang="en-US" altLang="en-US" sz="2000" dirty="0">
                <a:ea typeface="ＭＳ Ｐゴシック" panose="020B0600070205080204" pitchFamily="34" charset="-128"/>
              </a:rPr>
              <a:t>	The wind shifted from the southeast to the south and the velocity decreased to probably 100 mph. We climbed over fallen trunks, crawled under others, and pushed our way through tangled masses of tops that lined the roadway.  We supposed that all the houses at North Head had been leveled and the wireless station demolished for we knew that the storm was the most severe that had occurred in the vicinity of the mouth of the Columbia with the last 200 years."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1921blow">
            <a:extLst>
              <a:ext uri="{FF2B5EF4-FFF2-40B4-BE49-F238E27FC236}">
                <a16:creationId xmlns:a16="http://schemas.microsoft.com/office/drawing/2014/main" id="{2FBF3D8D-EA8B-2F48-9775-C5BF97455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731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extLst>
              <a:ext uri="{FF2B5EF4-FFF2-40B4-BE49-F238E27FC236}">
                <a16:creationId xmlns:a16="http://schemas.microsoft.com/office/drawing/2014/main" id="{8F9C517B-0B83-F643-9B96-4B7E013EA9CF}"/>
              </a:ext>
            </a:extLst>
          </p:cNvPr>
          <p:cNvSpPr txBox="1">
            <a:spLocks noChangeArrowheads="1"/>
          </p:cNvSpPr>
          <p:nvPr/>
        </p:nvSpPr>
        <p:spPr bwMode="auto">
          <a:xfrm>
            <a:off x="1143000" y="5410200"/>
            <a:ext cx="70580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2800" dirty="0"/>
              <a:t>As a result, this event has become known as the </a:t>
            </a:r>
          </a:p>
          <a:p>
            <a:pPr algn="ctr"/>
            <a:r>
              <a:rPr lang="en-US" altLang="en-US" sz="3200" b="1" dirty="0">
                <a:solidFill>
                  <a:schemeClr val="accent6"/>
                </a:solidFill>
              </a:rPr>
              <a:t>“The Olympic Blowdown Storm</a:t>
            </a:r>
            <a:r>
              <a:rPr lang="en-US" altLang="en-US" sz="2800" b="1" dirty="0">
                <a:solidFill>
                  <a:schemeClr val="accent6"/>
                </a:solidFill>
              </a:rPr>
              <a:t>”</a:t>
            </a:r>
          </a:p>
        </p:txBody>
      </p:sp>
      <p:sp>
        <p:nvSpPr>
          <p:cNvPr id="28676" name="Text Box 4">
            <a:extLst>
              <a:ext uri="{FF2B5EF4-FFF2-40B4-BE49-F238E27FC236}">
                <a16:creationId xmlns:a16="http://schemas.microsoft.com/office/drawing/2014/main" id="{92AE9C57-CEAE-2840-A4D0-545471F224D1}"/>
              </a:ext>
            </a:extLst>
          </p:cNvPr>
          <p:cNvSpPr txBox="1">
            <a:spLocks noChangeArrowheads="1"/>
          </p:cNvSpPr>
          <p:nvPr/>
        </p:nvSpPr>
        <p:spPr bwMode="auto">
          <a:xfrm>
            <a:off x="1295400" y="304800"/>
            <a:ext cx="72419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solidFill>
                  <a:schemeClr val="accent6"/>
                </a:solidFill>
              </a:rPr>
              <a:t>In some areas over 40% of the trees were blown down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158A7BCA-1D57-6440-8141-328BA70B36B6}"/>
              </a:ext>
            </a:extLst>
          </p:cNvPr>
          <p:cNvSpPr>
            <a:spLocks noGrp="1" noChangeArrowheads="1"/>
          </p:cNvSpPr>
          <p:nvPr>
            <p:ph type="title"/>
          </p:nvPr>
        </p:nvSpPr>
        <p:spPr>
          <a:xfrm>
            <a:off x="228600" y="1828800"/>
            <a:ext cx="2819400" cy="2849562"/>
          </a:xfrm>
        </p:spPr>
        <p:txBody>
          <a:bodyPr/>
          <a:lstStyle/>
          <a:p>
            <a:r>
              <a:rPr lang="en-US" altLang="en-US" b="1" dirty="0">
                <a:solidFill>
                  <a:schemeClr val="accent2"/>
                </a:solidFill>
                <a:ea typeface="ＭＳ Ｐゴシック" panose="020B0600070205080204" pitchFamily="34" charset="-128"/>
              </a:rPr>
              <a:t>Why all the trees down north of </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Ocean Shores?</a:t>
            </a:r>
          </a:p>
        </p:txBody>
      </p:sp>
      <p:pic>
        <p:nvPicPr>
          <p:cNvPr id="77826" name="Content Placeholder 4">
            <a:extLst>
              <a:ext uri="{FF2B5EF4-FFF2-40B4-BE49-F238E27FC236}">
                <a16:creationId xmlns:a16="http://schemas.microsoft.com/office/drawing/2014/main" id="{C3B74831-88F4-134D-B36F-AC6138CD75A8}"/>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contrast="100000"/>
                    </a14:imgEffect>
                  </a14:imgLayer>
                </a14:imgProps>
              </a:ext>
              <a:ext uri="{28A0092B-C50C-407E-A947-70E740481C1C}">
                <a14:useLocalDpi xmlns:a14="http://schemas.microsoft.com/office/drawing/2010/main" val="0"/>
              </a:ext>
            </a:extLst>
          </a:blip>
          <a:srcRect l="11046" t="5952" r="8472" b="21429"/>
          <a:stretch>
            <a:fillRect/>
          </a:stretch>
        </p:blipFill>
        <p:spPr>
          <a:xfrm>
            <a:off x="3276600" y="558006"/>
            <a:ext cx="4800600" cy="5741988"/>
          </a:xfrm>
        </p:spPr>
      </p:pic>
    </p:spTree>
    <p:extLst>
      <p:ext uri="{BB962C8B-B14F-4D97-AF65-F5344CB8AC3E}">
        <p14:creationId xmlns:p14="http://schemas.microsoft.com/office/powerpoint/2010/main" val="3884124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3C83F271-500D-D840-8746-94D06C3228B3}"/>
              </a:ext>
            </a:extLst>
          </p:cNvPr>
          <p:cNvSpPr>
            <a:spLocks noGrp="1"/>
          </p:cNvSpPr>
          <p:nvPr>
            <p:ph type="title"/>
          </p:nvPr>
        </p:nvSpPr>
        <p:spPr>
          <a:xfrm>
            <a:off x="762000" y="533400"/>
            <a:ext cx="7772400" cy="1143000"/>
          </a:xfrm>
        </p:spPr>
        <p:txBody>
          <a:bodyPr/>
          <a:lstStyle/>
          <a:p>
            <a:pPr>
              <a:defRPr/>
            </a:pPr>
            <a:r>
              <a:rPr lang="en-US" sz="3600" b="1" dirty="0">
                <a:solidFill>
                  <a:schemeClr val="accent5">
                    <a:lumMod val="50000"/>
                  </a:schemeClr>
                </a:solidFill>
              </a:rPr>
              <a:t>But these and other storms were overshadowed by the Columbus Day Storm: October 12, 1962</a:t>
            </a:r>
            <a:r>
              <a:rPr lang="en-US" sz="3600" dirty="0">
                <a:solidFill>
                  <a:schemeClr val="accent5">
                    <a:lumMod val="50000"/>
                  </a:schemeClr>
                </a:solidFill>
              </a:rPr>
              <a:t> </a:t>
            </a:r>
          </a:p>
        </p:txBody>
      </p:sp>
      <p:sp>
        <p:nvSpPr>
          <p:cNvPr id="25603" name="Content Placeholder 2">
            <a:extLst>
              <a:ext uri="{FF2B5EF4-FFF2-40B4-BE49-F238E27FC236}">
                <a16:creationId xmlns:a16="http://schemas.microsoft.com/office/drawing/2014/main" id="{06049112-6EFD-1642-BE41-615A40578329}"/>
              </a:ext>
            </a:extLst>
          </p:cNvPr>
          <p:cNvSpPr>
            <a:spLocks noGrp="1"/>
          </p:cNvSpPr>
          <p:nvPr>
            <p:ph sz="half" idx="1"/>
          </p:nvPr>
        </p:nvSpPr>
        <p:spPr>
          <a:xfrm>
            <a:off x="457200" y="2286000"/>
            <a:ext cx="3962400" cy="4114800"/>
          </a:xfrm>
        </p:spPr>
        <p:txBody>
          <a:bodyPr/>
          <a:lstStyle/>
          <a:p>
            <a:r>
              <a:rPr lang="en-US" altLang="en-US" b="1" dirty="0">
                <a:solidFill>
                  <a:srgbClr val="000073"/>
                </a:solidFill>
                <a:ea typeface="ＭＳ Ｐゴシック" panose="020B0600070205080204" pitchFamily="34" charset="-128"/>
              </a:rPr>
              <a:t>The strongest Pacific storm to strike the NW since the arrival of European settlers</a:t>
            </a:r>
          </a:p>
          <a:p>
            <a:r>
              <a:rPr lang="en-US" altLang="en-US" b="1" dirty="0">
                <a:solidFill>
                  <a:srgbClr val="000073"/>
                </a:solidFill>
                <a:ea typeface="ＭＳ Ｐゴシック" panose="020B0600070205080204" pitchFamily="34" charset="-128"/>
              </a:rPr>
              <a:t>Probably the most powerful non-tropical cyclone to hit the lower-48 states in a century. Maybe more.</a:t>
            </a:r>
          </a:p>
        </p:txBody>
      </p:sp>
      <p:pic>
        <p:nvPicPr>
          <p:cNvPr id="25604" name="Content Placeholder 4">
            <a:extLst>
              <a:ext uri="{FF2B5EF4-FFF2-40B4-BE49-F238E27FC236}">
                <a16:creationId xmlns:a16="http://schemas.microsoft.com/office/drawing/2014/main" id="{6C384DBC-506A-9A49-80D3-0CB9CF99E83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28403" b="-28403"/>
          <a:stretch>
            <a:fillRect/>
          </a:stretch>
        </p:blipFill>
        <p:spPr/>
      </p:pic>
    </p:spTree>
    <p:extLst>
      <p:ext uri="{BB962C8B-B14F-4D97-AF65-F5344CB8AC3E}">
        <p14:creationId xmlns:p14="http://schemas.microsoft.com/office/powerpoint/2010/main" val="2889259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8D9611A-DE8B-6C4F-A933-B8D797A87D97}"/>
              </a:ext>
            </a:extLst>
          </p:cNvPr>
          <p:cNvSpPr>
            <a:spLocks noGrp="1" noChangeArrowheads="1"/>
          </p:cNvSpPr>
          <p:nvPr>
            <p:ph type="title"/>
          </p:nvPr>
        </p:nvSpPr>
        <p:spPr>
          <a:xfrm>
            <a:off x="685800" y="304800"/>
            <a:ext cx="7620000" cy="457200"/>
          </a:xfrm>
        </p:spPr>
        <p:txBody>
          <a:bodyPr/>
          <a:lstStyle/>
          <a:p>
            <a:pPr eaLnBrk="1" hangingPunct="1"/>
            <a:r>
              <a:rPr lang="en-US" altLang="en-US" sz="4000" b="1" dirty="0">
                <a:solidFill>
                  <a:srgbClr val="344893"/>
                </a:solidFill>
                <a:ea typeface="ＭＳ Ｐゴシック" panose="020B0600070205080204" pitchFamily="34" charset="-128"/>
              </a:rPr>
              <a:t>Extraordinary Impact</a:t>
            </a:r>
          </a:p>
        </p:txBody>
      </p:sp>
      <p:sp>
        <p:nvSpPr>
          <p:cNvPr id="26627" name="Rectangle 3">
            <a:extLst>
              <a:ext uri="{FF2B5EF4-FFF2-40B4-BE49-F238E27FC236}">
                <a16:creationId xmlns:a16="http://schemas.microsoft.com/office/drawing/2014/main" id="{52C8EA51-09E3-5A40-B977-50A0698F4BA3}"/>
              </a:ext>
            </a:extLst>
          </p:cNvPr>
          <p:cNvSpPr>
            <a:spLocks noGrp="1" noChangeArrowheads="1"/>
          </p:cNvSpPr>
          <p:nvPr>
            <p:ph type="body" idx="1"/>
          </p:nvPr>
        </p:nvSpPr>
        <p:spPr>
          <a:xfrm>
            <a:off x="304800" y="990600"/>
            <a:ext cx="6324600" cy="5257800"/>
          </a:xfrm>
        </p:spPr>
        <p:txBody>
          <a:bodyPr/>
          <a:lstStyle/>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An extensive area, stretching from northern California to southern British Columbia experienced hurricane-force winds, massive treefalls, and power outages.  </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Sustained winds reaching 60-70 mph and gusts </a:t>
            </a:r>
            <a:r>
              <a:rPr lang="en-US" altLang="en-US" sz="2800" b="1" dirty="0">
                <a:solidFill>
                  <a:srgbClr val="000073"/>
                </a:solidFill>
                <a:ea typeface="ＭＳ Ｐゴシック" panose="020B0600070205080204" pitchFamily="34" charset="-128"/>
                <a:cs typeface="Times New Roman" panose="02020603050405020304" pitchFamily="18" charset="0"/>
              </a:rPr>
              <a:t>over 120 mph</a:t>
            </a:r>
            <a:r>
              <a:rPr lang="en-US" altLang="en-US" sz="2800" dirty="0">
                <a:solidFill>
                  <a:srgbClr val="000073"/>
                </a:solidFill>
                <a:ea typeface="ＭＳ Ｐゴシック" panose="020B0600070205080204" pitchFamily="34" charset="-128"/>
                <a:cs typeface="Times New Roman" panose="02020603050405020304" pitchFamily="18" charset="0"/>
              </a:rPr>
              <a:t>.</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In Oregon and Washington, 46 died and 317 required hospitalization. </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Flooding and landslides in northern California. </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955 hPa low moved northward along the coast.</a:t>
            </a:r>
          </a:p>
        </p:txBody>
      </p:sp>
      <p:pic>
        <p:nvPicPr>
          <p:cNvPr id="26628" name="Picture 3">
            <a:extLst>
              <a:ext uri="{FF2B5EF4-FFF2-40B4-BE49-F238E27FC236}">
                <a16:creationId xmlns:a16="http://schemas.microsoft.com/office/drawing/2014/main" id="{B0B9A611-E563-5049-8D19-4011652440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295400"/>
            <a:ext cx="21907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413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9" name="Picture 3">
            <a:extLst>
              <a:ext uri="{FF2B5EF4-FFF2-40B4-BE49-F238E27FC236}">
                <a16:creationId xmlns:a16="http://schemas.microsoft.com/office/drawing/2014/main" id="{F7210215-71E3-9E42-AC0D-41F496D0D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900" y="755650"/>
            <a:ext cx="43942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0" name="Picture 4">
            <a:extLst>
              <a:ext uri="{FF2B5EF4-FFF2-40B4-BE49-F238E27FC236}">
                <a16:creationId xmlns:a16="http://schemas.microsoft.com/office/drawing/2014/main" id="{74B5E35F-A417-274F-8E87-AA4D2E519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0" y="730250"/>
            <a:ext cx="45085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Picture 5">
            <a:extLst>
              <a:ext uri="{FF2B5EF4-FFF2-40B4-BE49-F238E27FC236}">
                <a16:creationId xmlns:a16="http://schemas.microsoft.com/office/drawing/2014/main" id="{B0D28D64-32FC-7C4D-B34D-1D23879C8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781050"/>
            <a:ext cx="44958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2" name="Picture 6">
            <a:extLst>
              <a:ext uri="{FF2B5EF4-FFF2-40B4-BE49-F238E27FC236}">
                <a16:creationId xmlns:a16="http://schemas.microsoft.com/office/drawing/2014/main" id="{0218BD90-69A0-CD46-82A9-F69758AB0B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0" y="806450"/>
            <a:ext cx="40005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116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703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703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703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70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85F44E79-EB5A-FB4F-ABF9-6220D7E23491}"/>
              </a:ext>
            </a:extLst>
          </p:cNvPr>
          <p:cNvSpPr>
            <a:spLocks noGrp="1"/>
          </p:cNvSpPr>
          <p:nvPr>
            <p:ph type="title"/>
          </p:nvPr>
        </p:nvSpPr>
        <p:spPr>
          <a:xfrm>
            <a:off x="609600" y="228600"/>
            <a:ext cx="8001000" cy="762000"/>
          </a:xfrm>
        </p:spPr>
        <p:txBody>
          <a:bodyPr/>
          <a:lstStyle/>
          <a:p>
            <a:r>
              <a:rPr lang="en-US" altLang="en-US" b="1" dirty="0">
                <a:solidFill>
                  <a:srgbClr val="264D99"/>
                </a:solidFill>
                <a:ea typeface="ＭＳ Ｐゴシック" panose="020B0600070205080204" pitchFamily="34" charset="-128"/>
              </a:rPr>
              <a:t>Impacts</a:t>
            </a:r>
          </a:p>
        </p:txBody>
      </p:sp>
      <p:sp>
        <p:nvSpPr>
          <p:cNvPr id="30723" name="Content Placeholder 2">
            <a:extLst>
              <a:ext uri="{FF2B5EF4-FFF2-40B4-BE49-F238E27FC236}">
                <a16:creationId xmlns:a16="http://schemas.microsoft.com/office/drawing/2014/main" id="{24914562-6EF1-494F-87A5-7F250AB77F19}"/>
              </a:ext>
            </a:extLst>
          </p:cNvPr>
          <p:cNvSpPr>
            <a:spLocks noGrp="1"/>
          </p:cNvSpPr>
          <p:nvPr>
            <p:ph idx="1"/>
          </p:nvPr>
        </p:nvSpPr>
        <p:spPr>
          <a:xfrm>
            <a:off x="457200" y="990600"/>
            <a:ext cx="8153400" cy="3048000"/>
          </a:xfrm>
        </p:spPr>
        <p:txBody>
          <a:bodyPr/>
          <a:lstStyle/>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Ten to 15 </a:t>
            </a:r>
            <a:r>
              <a:rPr lang="en-US" altLang="en-US" sz="2800" u="sng" dirty="0">
                <a:solidFill>
                  <a:srgbClr val="000073"/>
                </a:solidFill>
                <a:ea typeface="ＭＳ Ｐゴシック" panose="020B0600070205080204" pitchFamily="34" charset="-128"/>
                <a:cs typeface="Times New Roman" panose="02020603050405020304" pitchFamily="18" charset="0"/>
              </a:rPr>
              <a:t>billion </a:t>
            </a:r>
            <a:r>
              <a:rPr lang="en-US" altLang="en-US" sz="2800" dirty="0">
                <a:solidFill>
                  <a:srgbClr val="000073"/>
                </a:solidFill>
                <a:ea typeface="ＭＳ Ｐゴシック" panose="020B0600070205080204" pitchFamily="34" charset="-128"/>
                <a:cs typeface="Times New Roman" panose="02020603050405020304" pitchFamily="18" charset="0"/>
              </a:rPr>
              <a:t>board feet of timber were downed, enough to build a million homes and far greater than the yearly output of the NW forest industry.</a:t>
            </a:r>
          </a:p>
          <a:p>
            <a:pPr algn="just" eaLnBrk="1" hangingPunct="1">
              <a:lnSpc>
                <a:spcPct val="90000"/>
              </a:lnSpc>
            </a:pPr>
            <a:r>
              <a:rPr lang="en-US" altLang="en-US" sz="2800" dirty="0">
                <a:solidFill>
                  <a:srgbClr val="000073"/>
                </a:solidFill>
                <a:ea typeface="ＭＳ Ｐゴシック" panose="020B0600070205080204" pitchFamily="34" charset="-128"/>
                <a:cs typeface="Times New Roman" panose="02020603050405020304" pitchFamily="18" charset="0"/>
              </a:rPr>
              <a:t>53,000 homes were damaged, thousands of utility poles were toppled, and the twin 520-ft steel towers that carried the main power lines of Portland were crumpled.  </a:t>
            </a:r>
          </a:p>
          <a:p>
            <a:pPr eaLnBrk="1" hangingPunct="1">
              <a:lnSpc>
                <a:spcPct val="90000"/>
              </a:lnSpc>
            </a:pPr>
            <a:endParaRPr lang="en-US" altLang="en-US" dirty="0">
              <a:solidFill>
                <a:srgbClr val="7070FF"/>
              </a:solidFill>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30724" name="Picture 3">
            <a:extLst>
              <a:ext uri="{FF2B5EF4-FFF2-40B4-BE49-F238E27FC236}">
                <a16:creationId xmlns:a16="http://schemas.microsoft.com/office/drawing/2014/main" id="{432BE417-A678-944E-9EB4-174CA29610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733800"/>
            <a:ext cx="43434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a:extLst>
              <a:ext uri="{FF2B5EF4-FFF2-40B4-BE49-F238E27FC236}">
                <a16:creationId xmlns:a16="http://schemas.microsoft.com/office/drawing/2014/main" id="{8CC87FA8-7700-2C43-83A2-2DC668410F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419600"/>
            <a:ext cx="24907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670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772A-F72C-0D48-B8D3-904F09C7CB82}"/>
              </a:ext>
            </a:extLst>
          </p:cNvPr>
          <p:cNvSpPr>
            <a:spLocks noGrp="1"/>
          </p:cNvSpPr>
          <p:nvPr>
            <p:ph type="title"/>
          </p:nvPr>
        </p:nvSpPr>
        <p:spPr>
          <a:xfrm>
            <a:off x="457200" y="1295400"/>
            <a:ext cx="8229600" cy="1143000"/>
          </a:xfrm>
        </p:spPr>
        <p:txBody>
          <a:bodyPr/>
          <a:lstStyle/>
          <a:p>
            <a:r>
              <a:rPr lang="en-US" sz="4000" b="1" dirty="0">
                <a:solidFill>
                  <a:schemeClr val="accent2"/>
                </a:solidFill>
              </a:rPr>
              <a:t>When the first European Explorers Arrived….They Rapidly Learned That Something Extreme Was Happening Here</a:t>
            </a:r>
          </a:p>
        </p:txBody>
      </p:sp>
      <p:pic>
        <p:nvPicPr>
          <p:cNvPr id="5" name="Content Placeholder 4" descr="A boat on a body of water&#10;&#10;Description automatically generated">
            <a:extLst>
              <a:ext uri="{FF2B5EF4-FFF2-40B4-BE49-F238E27FC236}">
                <a16:creationId xmlns:a16="http://schemas.microsoft.com/office/drawing/2014/main" id="{6BD2305C-BF33-954E-A2E4-61C48D409744}"/>
              </a:ext>
            </a:extLst>
          </p:cNvPr>
          <p:cNvPicPr>
            <a:picLocks noGrp="1" noChangeAspect="1"/>
          </p:cNvPicPr>
          <p:nvPr>
            <p:ph idx="1"/>
          </p:nvPr>
        </p:nvPicPr>
        <p:blipFill>
          <a:blip r:embed="rId2"/>
          <a:stretch>
            <a:fillRect/>
          </a:stretch>
        </p:blipFill>
        <p:spPr>
          <a:xfrm>
            <a:off x="2667000" y="3418114"/>
            <a:ext cx="4394200" cy="3295650"/>
          </a:xfrm>
        </p:spPr>
      </p:pic>
    </p:spTree>
    <p:extLst>
      <p:ext uri="{BB962C8B-B14F-4D97-AF65-F5344CB8AC3E}">
        <p14:creationId xmlns:p14="http://schemas.microsoft.com/office/powerpoint/2010/main" val="1131405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9BA32BA1-4303-154D-B834-5658A46F9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2390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060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600E5AA7-5A94-4A4D-BCB3-07FC11AF76E0}"/>
              </a:ext>
            </a:extLst>
          </p:cNvPr>
          <p:cNvSpPr>
            <a:spLocks noGrp="1"/>
          </p:cNvSpPr>
          <p:nvPr>
            <p:ph type="title"/>
          </p:nvPr>
        </p:nvSpPr>
        <p:spPr/>
        <p:txBody>
          <a:bodyPr/>
          <a:lstStyle/>
          <a:p>
            <a:endParaRPr lang="en-US" altLang="en-US" dirty="0">
              <a:ea typeface="ＭＳ Ｐゴシック" panose="020B0600070205080204" pitchFamily="34" charset="-128"/>
            </a:endParaRPr>
          </a:p>
        </p:txBody>
      </p:sp>
      <p:sp>
        <p:nvSpPr>
          <p:cNvPr id="33795" name="Text Placeholder 2">
            <a:extLst>
              <a:ext uri="{FF2B5EF4-FFF2-40B4-BE49-F238E27FC236}">
                <a16:creationId xmlns:a16="http://schemas.microsoft.com/office/drawing/2014/main" id="{70731E76-D19B-9044-B188-1622219307B6}"/>
              </a:ext>
            </a:extLst>
          </p:cNvPr>
          <p:cNvSpPr>
            <a:spLocks noGrp="1"/>
          </p:cNvSpPr>
          <p:nvPr>
            <p:ph type="body" idx="1"/>
          </p:nvPr>
        </p:nvSpPr>
        <p:spPr/>
        <p:txBody>
          <a:bodyPr/>
          <a:lstStyle/>
          <a:p>
            <a:endParaRPr lang="en-US" altLang="en-US" dirty="0">
              <a:ea typeface="ＭＳ Ｐゴシック" panose="020B0600070205080204" pitchFamily="34" charset="-128"/>
            </a:endParaRPr>
          </a:p>
        </p:txBody>
      </p:sp>
      <p:pic>
        <p:nvPicPr>
          <p:cNvPr id="33796" name="Content Placeholder 6">
            <a:extLst>
              <a:ext uri="{FF2B5EF4-FFF2-40B4-BE49-F238E27FC236}">
                <a16:creationId xmlns:a16="http://schemas.microsoft.com/office/drawing/2014/main" id="{44009494-958A-5046-B05D-B7C568B9591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431" b="562"/>
          <a:stretch>
            <a:fillRect/>
          </a:stretch>
        </p:blipFill>
        <p:spPr>
          <a:xfrm>
            <a:off x="1371600" y="457200"/>
            <a:ext cx="6553200" cy="4964113"/>
          </a:xfrm>
        </p:spPr>
      </p:pic>
      <p:sp>
        <p:nvSpPr>
          <p:cNvPr id="33797" name="TextBox 7">
            <a:extLst>
              <a:ext uri="{FF2B5EF4-FFF2-40B4-BE49-F238E27FC236}">
                <a16:creationId xmlns:a16="http://schemas.microsoft.com/office/drawing/2014/main" id="{D2C6C103-C1FA-F548-B9F7-79B66D3C6734}"/>
              </a:ext>
            </a:extLst>
          </p:cNvPr>
          <p:cNvSpPr txBox="1">
            <a:spLocks noChangeArrowheads="1"/>
          </p:cNvSpPr>
          <p:nvPr/>
        </p:nvSpPr>
        <p:spPr bwMode="auto">
          <a:xfrm>
            <a:off x="228600" y="5562600"/>
            <a:ext cx="861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rgbClr val="344893"/>
                </a:solidFill>
              </a:rPr>
              <a:t>On the state capitol ground in Salem, Oregon, the bronze status, the Circuit Rider was toppled </a:t>
            </a:r>
          </a:p>
        </p:txBody>
      </p:sp>
    </p:spTree>
    <p:extLst>
      <p:ext uri="{BB962C8B-B14F-4D97-AF65-F5344CB8AC3E}">
        <p14:creationId xmlns:p14="http://schemas.microsoft.com/office/powerpoint/2010/main" val="2223432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5C157EFA-31AC-1442-A1EC-ACBDDF045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70866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a:extLst>
              <a:ext uri="{FF2B5EF4-FFF2-40B4-BE49-F238E27FC236}">
                <a16:creationId xmlns:a16="http://schemas.microsoft.com/office/drawing/2014/main" id="{4C1EA744-3E5C-0740-96C0-3E444B29A6AF}"/>
              </a:ext>
            </a:extLst>
          </p:cNvPr>
          <p:cNvSpPr txBox="1">
            <a:spLocks noChangeArrowheads="1"/>
          </p:cNvSpPr>
          <p:nvPr/>
        </p:nvSpPr>
        <p:spPr bwMode="auto">
          <a:xfrm>
            <a:off x="914400" y="457200"/>
            <a:ext cx="75596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800" dirty="0">
                <a:solidFill>
                  <a:srgbClr val="344893"/>
                </a:solidFill>
              </a:rPr>
              <a:t>Columbus Day 1962:  At Cape Blanco estimated winds were 150 mph with gusts to 179! </a:t>
            </a:r>
            <a:endParaRPr lang="en-US" altLang="en-US" dirty="0">
              <a:solidFill>
                <a:srgbClr val="344893"/>
              </a:solidFill>
            </a:endParaRPr>
          </a:p>
        </p:txBody>
      </p:sp>
    </p:spTree>
    <p:extLst>
      <p:ext uri="{BB962C8B-B14F-4D97-AF65-F5344CB8AC3E}">
        <p14:creationId xmlns:p14="http://schemas.microsoft.com/office/powerpoint/2010/main" val="1393928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F07099C2-EF01-F841-8C75-4F307E8AB7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16993" y="431007"/>
            <a:ext cx="4519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3">
            <a:extLst>
              <a:ext uri="{FF2B5EF4-FFF2-40B4-BE49-F238E27FC236}">
                <a16:creationId xmlns:a16="http://schemas.microsoft.com/office/drawing/2014/main" id="{F238BCBB-3D76-F346-8FC1-7055AA09E66A}"/>
              </a:ext>
            </a:extLst>
          </p:cNvPr>
          <p:cNvSpPr>
            <a:spLocks noGrp="1"/>
          </p:cNvSpPr>
          <p:nvPr>
            <p:ph type="title"/>
          </p:nvPr>
        </p:nvSpPr>
        <p:spPr>
          <a:xfrm>
            <a:off x="914400" y="533400"/>
            <a:ext cx="7772400" cy="1143000"/>
          </a:xfrm>
        </p:spPr>
        <p:txBody>
          <a:bodyPr/>
          <a:lstStyle/>
          <a:p>
            <a:r>
              <a:rPr lang="en-US" altLang="en-US" b="1" dirty="0">
                <a:solidFill>
                  <a:srgbClr val="344893"/>
                </a:solidFill>
                <a:ea typeface="ＭＳ Ｐゴシック" panose="020B0600070205080204" pitchFamily="34" charset="-128"/>
              </a:rPr>
              <a:t>Mt. Hebo Radar Facility:  </a:t>
            </a:r>
            <a:br>
              <a:rPr lang="en-US" altLang="en-US" dirty="0">
                <a:solidFill>
                  <a:srgbClr val="344893"/>
                </a:solidFill>
                <a:ea typeface="ＭＳ Ｐゴシック" panose="020B0600070205080204" pitchFamily="34" charset="-128"/>
              </a:rPr>
            </a:br>
            <a:r>
              <a:rPr lang="en-US" altLang="en-US" sz="3200" dirty="0">
                <a:solidFill>
                  <a:srgbClr val="344893"/>
                </a:solidFill>
                <a:ea typeface="ＭＳ Ｐゴシック" panose="020B0600070205080204" pitchFamily="34" charset="-128"/>
              </a:rPr>
              <a:t>Gusts exceeding 130 mph</a:t>
            </a:r>
          </a:p>
        </p:txBody>
      </p:sp>
      <p:sp>
        <p:nvSpPr>
          <p:cNvPr id="36868" name="TextBox 4">
            <a:extLst>
              <a:ext uri="{FF2B5EF4-FFF2-40B4-BE49-F238E27FC236}">
                <a16:creationId xmlns:a16="http://schemas.microsoft.com/office/drawing/2014/main" id="{D1E76264-B0A9-D248-B1C2-6CDBF7CF7CE7}"/>
              </a:ext>
            </a:extLst>
          </p:cNvPr>
          <p:cNvSpPr txBox="1">
            <a:spLocks noChangeArrowheads="1"/>
          </p:cNvSpPr>
          <p:nvPr/>
        </p:nvSpPr>
        <p:spPr bwMode="auto">
          <a:xfrm>
            <a:off x="3048000" y="6172200"/>
            <a:ext cx="2860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rgbClr val="00264D"/>
                </a:solidFill>
              </a:rPr>
              <a:t>Courtesy:  Mark Cole</a:t>
            </a:r>
          </a:p>
        </p:txBody>
      </p:sp>
    </p:spTree>
    <p:extLst>
      <p:ext uri="{BB962C8B-B14F-4D97-AF65-F5344CB8AC3E}">
        <p14:creationId xmlns:p14="http://schemas.microsoft.com/office/powerpoint/2010/main" val="1725601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1FB104E4-E764-BC4F-A099-76A064A5B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851" b="25262"/>
          <a:stretch>
            <a:fillRect/>
          </a:stretch>
        </p:blipFill>
        <p:spPr bwMode="auto">
          <a:xfrm>
            <a:off x="3276600" y="152400"/>
            <a:ext cx="39973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4">
            <a:extLst>
              <a:ext uri="{FF2B5EF4-FFF2-40B4-BE49-F238E27FC236}">
                <a16:creationId xmlns:a16="http://schemas.microsoft.com/office/drawing/2014/main" id="{89EF43F1-8CC0-EF49-A7B9-3F2BD6198595}"/>
              </a:ext>
            </a:extLst>
          </p:cNvPr>
          <p:cNvSpPr txBox="1">
            <a:spLocks noChangeArrowheads="1"/>
          </p:cNvSpPr>
          <p:nvPr/>
        </p:nvSpPr>
        <p:spPr bwMode="auto">
          <a:xfrm>
            <a:off x="533400" y="1676400"/>
            <a:ext cx="24384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800" dirty="0"/>
              <a:t>Max Winds (mph)</a:t>
            </a:r>
          </a:p>
          <a:p>
            <a:pPr>
              <a:spcBef>
                <a:spcPct val="50000"/>
              </a:spcBef>
            </a:pPr>
            <a:r>
              <a:rPr lang="en-US" altLang="en-US" sz="2800" dirty="0"/>
              <a:t>Columbus Day Storm 1962</a:t>
            </a:r>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6634B611-0CC9-7244-A20D-17A2481E62CA}"/>
              </a:ext>
            </a:extLst>
          </p:cNvPr>
          <p:cNvSpPr>
            <a:spLocks noGrp="1"/>
          </p:cNvSpPr>
          <p:nvPr>
            <p:ph type="title"/>
          </p:nvPr>
        </p:nvSpPr>
        <p:spPr>
          <a:xfrm>
            <a:off x="914400" y="2438400"/>
            <a:ext cx="7772400" cy="1143000"/>
          </a:xfrm>
        </p:spPr>
        <p:txBody>
          <a:bodyPr/>
          <a:lstStyle/>
          <a:p>
            <a:r>
              <a:rPr lang="en-US" altLang="en-US" b="1" dirty="0">
                <a:solidFill>
                  <a:srgbClr val="000090"/>
                </a:solidFill>
                <a:ea typeface="ＭＳ Ｐゴシック" panose="020B0600070205080204" pitchFamily="34" charset="-128"/>
              </a:rPr>
              <a:t>How good were the Weather Bureau Predictions for the Columbus Day Storm</a:t>
            </a:r>
            <a:r>
              <a:rPr lang="en-US" altLang="en-US" dirty="0">
                <a:solidFill>
                  <a:srgbClr val="000090"/>
                </a:solidFill>
                <a:ea typeface="ＭＳ Ｐゴシック" panose="020B0600070205080204" pitchFamily="34" charset="-128"/>
              </a:rPr>
              <a:t>?</a:t>
            </a:r>
          </a:p>
        </p:txBody>
      </p:sp>
    </p:spTree>
    <p:extLst>
      <p:ext uri="{BB962C8B-B14F-4D97-AF65-F5344CB8AC3E}">
        <p14:creationId xmlns:p14="http://schemas.microsoft.com/office/powerpoint/2010/main" val="3482978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a:extLst>
              <a:ext uri="{FF2B5EF4-FFF2-40B4-BE49-F238E27FC236}">
                <a16:creationId xmlns:a16="http://schemas.microsoft.com/office/drawing/2014/main" id="{7E8E2BEB-B9F7-EC4D-A5AC-399BCDF9CF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38400"/>
            <a:ext cx="49530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2">
            <a:extLst>
              <a:ext uri="{FF2B5EF4-FFF2-40B4-BE49-F238E27FC236}">
                <a16:creationId xmlns:a16="http://schemas.microsoft.com/office/drawing/2014/main" id="{10E872D8-5849-5843-B3B5-C7B528552830}"/>
              </a:ext>
            </a:extLst>
          </p:cNvPr>
          <p:cNvSpPr>
            <a:spLocks noGrp="1"/>
          </p:cNvSpPr>
          <p:nvPr>
            <p:ph type="title"/>
          </p:nvPr>
        </p:nvSpPr>
        <p:spPr>
          <a:xfrm>
            <a:off x="762000" y="457200"/>
            <a:ext cx="7772400" cy="1143000"/>
          </a:xfrm>
        </p:spPr>
        <p:txBody>
          <a:bodyPr/>
          <a:lstStyle/>
          <a:p>
            <a:r>
              <a:rPr lang="en-US" altLang="en-US" b="1" dirty="0">
                <a:solidFill>
                  <a:srgbClr val="000090"/>
                </a:solidFill>
                <a:ea typeface="ＭＳ Ｐゴシック" panose="020B0600070205080204" pitchFamily="34" charset="-128"/>
              </a:rPr>
              <a:t>October 11</a:t>
            </a:r>
            <a:r>
              <a:rPr lang="en-US" altLang="en-US" b="1" baseline="30000" dirty="0">
                <a:solidFill>
                  <a:srgbClr val="000090"/>
                </a:solidFill>
                <a:ea typeface="ＭＳ Ｐゴシック" panose="020B0600070205080204" pitchFamily="34" charset="-128"/>
              </a:rPr>
              <a:t>th</a:t>
            </a:r>
            <a:r>
              <a:rPr lang="en-US" altLang="en-US" b="1" dirty="0">
                <a:solidFill>
                  <a:srgbClr val="000090"/>
                </a:solidFill>
                <a:ea typeface="ＭＳ Ｐゴシック" panose="020B0600070205080204" pitchFamily="34" charset="-128"/>
              </a:rPr>
              <a:t> Forecast:  No Storm on October 12</a:t>
            </a:r>
            <a:r>
              <a:rPr lang="en-US" altLang="en-US" b="1" baseline="30000" dirty="0">
                <a:solidFill>
                  <a:srgbClr val="000090"/>
                </a:solidFill>
                <a:ea typeface="ＭＳ Ｐゴシック" panose="020B0600070205080204" pitchFamily="34" charset="-128"/>
              </a:rPr>
              <a:t>th</a:t>
            </a:r>
            <a:r>
              <a:rPr lang="en-US" altLang="en-US" b="1" dirty="0">
                <a:solidFill>
                  <a:srgbClr val="000090"/>
                </a:solidFill>
                <a:ea typeface="ＭＳ Ｐゴシック" panose="020B0600070205080204" pitchFamily="34" charset="-128"/>
              </a:rPr>
              <a:t>! </a:t>
            </a:r>
          </a:p>
        </p:txBody>
      </p:sp>
      <p:pic>
        <p:nvPicPr>
          <p:cNvPr id="39940" name="Picture 3">
            <a:extLst>
              <a:ext uri="{FF2B5EF4-FFF2-40B4-BE49-F238E27FC236}">
                <a16:creationId xmlns:a16="http://schemas.microsoft.com/office/drawing/2014/main" id="{91FAC2E7-FBAA-5043-A53C-7C39EFAB7B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905000"/>
            <a:ext cx="3429000"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4">
            <a:extLst>
              <a:ext uri="{FF2B5EF4-FFF2-40B4-BE49-F238E27FC236}">
                <a16:creationId xmlns:a16="http://schemas.microsoft.com/office/drawing/2014/main" id="{04E9A268-8096-AD49-81B8-941B8F45DA38}"/>
              </a:ext>
            </a:extLst>
          </p:cNvPr>
          <p:cNvSpPr txBox="1">
            <a:spLocks noChangeArrowheads="1"/>
          </p:cNvSpPr>
          <p:nvPr/>
        </p:nvSpPr>
        <p:spPr bwMode="auto">
          <a:xfrm>
            <a:off x="1676400" y="5029200"/>
            <a:ext cx="1852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rgbClr val="000090"/>
                </a:solidFill>
              </a:rPr>
              <a:t>Seattle Times</a:t>
            </a:r>
          </a:p>
        </p:txBody>
      </p:sp>
    </p:spTree>
    <p:extLst>
      <p:ext uri="{BB962C8B-B14F-4D97-AF65-F5344CB8AC3E}">
        <p14:creationId xmlns:p14="http://schemas.microsoft.com/office/powerpoint/2010/main" val="1096103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896252DB-085D-5A46-B532-3C99D27E3F86}"/>
              </a:ext>
            </a:extLst>
          </p:cNvPr>
          <p:cNvSpPr>
            <a:spLocks noGrp="1"/>
          </p:cNvSpPr>
          <p:nvPr>
            <p:ph type="title"/>
          </p:nvPr>
        </p:nvSpPr>
        <p:spPr>
          <a:xfrm>
            <a:off x="838200" y="228600"/>
            <a:ext cx="8001000" cy="1143000"/>
          </a:xfrm>
        </p:spPr>
        <p:txBody>
          <a:bodyPr/>
          <a:lstStyle/>
          <a:p>
            <a:r>
              <a:rPr lang="en-US" altLang="en-US" sz="2800" b="1" dirty="0">
                <a:solidFill>
                  <a:srgbClr val="000090"/>
                </a:solidFill>
                <a:ea typeface="ＭＳ Ｐゴシック" panose="020B0600070205080204" pitchFamily="34" charset="-128"/>
              </a:rPr>
              <a:t>Forecasts were updated to predict a more dangerous storm—hours before it hit</a:t>
            </a:r>
          </a:p>
        </p:txBody>
      </p:sp>
      <p:pic>
        <p:nvPicPr>
          <p:cNvPr id="43011" name="Picture 2">
            <a:extLst>
              <a:ext uri="{FF2B5EF4-FFF2-40B4-BE49-F238E27FC236}">
                <a16:creationId xmlns:a16="http://schemas.microsoft.com/office/drawing/2014/main" id="{3F2A6486-BE84-1F41-98BE-DEEC56852B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9300" y="3422650"/>
            <a:ext cx="254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D3B27B64-0E4F-E34D-98CD-999DA2054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95400"/>
            <a:ext cx="66294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505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A89694B9-9FCF-AE41-B3CC-2932A476A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2" y="2514600"/>
            <a:ext cx="83820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a:extLst>
              <a:ext uri="{FF2B5EF4-FFF2-40B4-BE49-F238E27FC236}">
                <a16:creationId xmlns:a16="http://schemas.microsoft.com/office/drawing/2014/main" id="{0BDF02F3-41A1-1D4C-9AEB-298F3A7AA252}"/>
              </a:ext>
            </a:extLst>
          </p:cNvPr>
          <p:cNvSpPr txBox="1">
            <a:spLocks noChangeArrowheads="1"/>
          </p:cNvSpPr>
          <p:nvPr/>
        </p:nvSpPr>
        <p:spPr bwMode="auto">
          <a:xfrm>
            <a:off x="746125" y="669925"/>
            <a:ext cx="72548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dirty="0"/>
              <a:t>Began as Typhoon Frieda and then moved northward and transformed into a midlatitude cyclone.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B5A0F810-0650-DD4D-91E8-0CA9903F5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843950"/>
            <a:ext cx="3708908"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a:extLst>
              <a:ext uri="{FF2B5EF4-FFF2-40B4-BE49-F238E27FC236}">
                <a16:creationId xmlns:a16="http://schemas.microsoft.com/office/drawing/2014/main" id="{34D42E85-5701-914B-8182-4569ED4F42C8}"/>
              </a:ext>
            </a:extLst>
          </p:cNvPr>
          <p:cNvSpPr txBox="1">
            <a:spLocks noChangeArrowheads="1"/>
          </p:cNvSpPr>
          <p:nvPr/>
        </p:nvSpPr>
        <p:spPr bwMode="auto">
          <a:xfrm>
            <a:off x="762000" y="1843950"/>
            <a:ext cx="3094117"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4000" b="1" dirty="0">
                <a:solidFill>
                  <a:schemeClr val="accent2"/>
                </a:solidFill>
              </a:rPr>
              <a:t>Inauguration</a:t>
            </a:r>
          </a:p>
          <a:p>
            <a:r>
              <a:rPr lang="en-US" altLang="en-US" sz="4000" b="1" dirty="0">
                <a:solidFill>
                  <a:schemeClr val="accent2"/>
                </a:solidFill>
              </a:rPr>
              <a:t>Day</a:t>
            </a:r>
          </a:p>
          <a:p>
            <a:r>
              <a:rPr lang="en-US" altLang="en-US" sz="4000" b="1" dirty="0">
                <a:solidFill>
                  <a:schemeClr val="accent2"/>
                </a:solidFill>
              </a:rPr>
              <a:t>Storm</a:t>
            </a:r>
          </a:p>
          <a:p>
            <a:r>
              <a:rPr lang="en-US" altLang="en-US" sz="4000" b="1" dirty="0">
                <a:solidFill>
                  <a:schemeClr val="accent2"/>
                </a:solidFill>
              </a:rPr>
              <a:t>January 20,</a:t>
            </a:r>
          </a:p>
          <a:p>
            <a:r>
              <a:rPr lang="en-US" altLang="en-US" sz="4000" b="1" dirty="0">
                <a:solidFill>
                  <a:schemeClr val="accent2"/>
                </a:solidFill>
              </a:rPr>
              <a:t>1993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070D01C-966B-D34B-9E21-713986053DF0}"/>
              </a:ext>
            </a:extLst>
          </p:cNvPr>
          <p:cNvSpPr>
            <a:spLocks noGrp="1"/>
          </p:cNvSpPr>
          <p:nvPr>
            <p:ph type="title"/>
          </p:nvPr>
        </p:nvSpPr>
        <p:spPr>
          <a:xfrm>
            <a:off x="478971" y="0"/>
            <a:ext cx="7772400" cy="1143000"/>
          </a:xfrm>
        </p:spPr>
        <p:txBody>
          <a:bodyPr/>
          <a:lstStyle/>
          <a:p>
            <a:r>
              <a:rPr lang="en-US" altLang="en-US" b="1" dirty="0">
                <a:solidFill>
                  <a:schemeClr val="accent2"/>
                </a:solidFill>
                <a:ea typeface="ＭＳ Ｐゴシック" panose="020B0600070205080204" pitchFamily="34" charset="-128"/>
              </a:rPr>
              <a:t>1788—John Meares</a:t>
            </a:r>
          </a:p>
        </p:txBody>
      </p:sp>
      <p:pic>
        <p:nvPicPr>
          <p:cNvPr id="17411" name="Content Placeholder 3">
            <a:extLst>
              <a:ext uri="{FF2B5EF4-FFF2-40B4-BE49-F238E27FC236}">
                <a16:creationId xmlns:a16="http://schemas.microsoft.com/office/drawing/2014/main" id="{BCC68AF0-4A3F-6449-AF9B-BAF2B0749C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7600"/>
            <a:ext cx="4278446" cy="2816644"/>
          </a:xfrm>
        </p:spPr>
      </p:pic>
      <p:sp>
        <p:nvSpPr>
          <p:cNvPr id="3" name="TextBox 2">
            <a:extLst>
              <a:ext uri="{FF2B5EF4-FFF2-40B4-BE49-F238E27FC236}">
                <a16:creationId xmlns:a16="http://schemas.microsoft.com/office/drawing/2014/main" id="{FE67FDDA-FF4C-934C-88F7-26B7EA82CBBA}"/>
              </a:ext>
            </a:extLst>
          </p:cNvPr>
          <p:cNvSpPr txBox="1"/>
          <p:nvPr/>
        </p:nvSpPr>
        <p:spPr>
          <a:xfrm>
            <a:off x="762000" y="1120676"/>
            <a:ext cx="7620000" cy="2308324"/>
          </a:xfrm>
          <a:prstGeom prst="rect">
            <a:avLst/>
          </a:prstGeom>
          <a:noFill/>
        </p:spPr>
        <p:txBody>
          <a:bodyPr wrap="square" rtlCol="0">
            <a:spAutoFit/>
          </a:bodyPr>
          <a:lstStyle/>
          <a:p>
            <a:r>
              <a:rPr lang="en-US" dirty="0"/>
              <a:t>“</a:t>
            </a:r>
            <a:r>
              <a:rPr lang="en-US" sz="2400" dirty="0"/>
              <a:t>The force of southerly storms was evident to every eye; large and extensive woods being laid flat by their power, the branches forming one long line to the North West, intermingled with the roots of innumerable trees, which have been torn from their beds and helped to mark the furious course of their tempests.”</a:t>
            </a:r>
          </a:p>
        </p:txBody>
      </p:sp>
      <p:pic>
        <p:nvPicPr>
          <p:cNvPr id="7" name="Picture 6" descr="A vintage photo of a person&#10;&#10;Description automatically generated">
            <a:extLst>
              <a:ext uri="{FF2B5EF4-FFF2-40B4-BE49-F238E27FC236}">
                <a16:creationId xmlns:a16="http://schemas.microsoft.com/office/drawing/2014/main" id="{6E0482C5-85BE-6843-9E1E-27C58EABEBD2}"/>
              </a:ext>
            </a:extLst>
          </p:cNvPr>
          <p:cNvPicPr>
            <a:picLocks noChangeAspect="1"/>
          </p:cNvPicPr>
          <p:nvPr/>
        </p:nvPicPr>
        <p:blipFill>
          <a:blip r:embed="rId3"/>
          <a:stretch>
            <a:fillRect/>
          </a:stretch>
        </p:blipFill>
        <p:spPr>
          <a:xfrm>
            <a:off x="5410200" y="3503600"/>
            <a:ext cx="2569029" cy="319924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a:extLst>
              <a:ext uri="{FF2B5EF4-FFF2-40B4-BE49-F238E27FC236}">
                <a16:creationId xmlns:a16="http://schemas.microsoft.com/office/drawing/2014/main" id="{BEB6D0ED-866C-BB48-80F6-85CA6E95FB88}"/>
              </a:ext>
            </a:extLst>
          </p:cNvPr>
          <p:cNvSpPr txBox="1">
            <a:spLocks noChangeArrowheads="1"/>
          </p:cNvSpPr>
          <p:nvPr/>
        </p:nvSpPr>
        <p:spPr bwMode="auto">
          <a:xfrm>
            <a:off x="304800" y="4795897"/>
            <a:ext cx="913129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dirty="0"/>
              <a:t>The first major windstorm to be highly skillfully forecast….</a:t>
            </a:r>
          </a:p>
          <a:p>
            <a:r>
              <a:rPr lang="en-US" altLang="en-US" sz="3200" b="1" dirty="0"/>
              <a:t>But the media and public were not paying attention!</a:t>
            </a:r>
          </a:p>
        </p:txBody>
      </p:sp>
      <p:pic>
        <p:nvPicPr>
          <p:cNvPr id="38915" name="Picture 4">
            <a:extLst>
              <a:ext uri="{FF2B5EF4-FFF2-40B4-BE49-F238E27FC236}">
                <a16:creationId xmlns:a16="http://schemas.microsoft.com/office/drawing/2014/main" id="{3FB5684D-EFE0-8147-AD05-75BA7B2A3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5867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D18F06E-F345-9E47-9AAD-2E983619F66B}"/>
              </a:ext>
            </a:extLst>
          </p:cNvPr>
          <p:cNvSpPr>
            <a:spLocks noGrp="1" noChangeArrowheads="1"/>
          </p:cNvSpPr>
          <p:nvPr>
            <p:ph type="title"/>
          </p:nvPr>
        </p:nvSpPr>
        <p:spPr>
          <a:xfrm>
            <a:off x="685800" y="381000"/>
            <a:ext cx="7772400" cy="381000"/>
          </a:xfrm>
        </p:spPr>
        <p:txBody>
          <a:bodyPr/>
          <a:lstStyle/>
          <a:p>
            <a:pPr eaLnBrk="1" hangingPunct="1"/>
            <a:r>
              <a:rPr lang="en-US" altLang="en-US" dirty="0">
                <a:solidFill>
                  <a:schemeClr val="accent2"/>
                </a:solidFill>
                <a:ea typeface="ＭＳ Ｐゴシック" panose="020B0600070205080204" pitchFamily="34" charset="-128"/>
              </a:rPr>
              <a:t>Inauguration Day Storm</a:t>
            </a:r>
          </a:p>
        </p:txBody>
      </p:sp>
      <p:sp>
        <p:nvSpPr>
          <p:cNvPr id="39939" name="Rectangle 3">
            <a:extLst>
              <a:ext uri="{FF2B5EF4-FFF2-40B4-BE49-F238E27FC236}">
                <a16:creationId xmlns:a16="http://schemas.microsoft.com/office/drawing/2014/main" id="{26A69707-E985-BC4C-A21B-7E9135800425}"/>
              </a:ext>
            </a:extLst>
          </p:cNvPr>
          <p:cNvSpPr>
            <a:spLocks noGrp="1" noChangeArrowheads="1"/>
          </p:cNvSpPr>
          <p:nvPr>
            <p:ph idx="1"/>
          </p:nvPr>
        </p:nvSpPr>
        <p:spPr>
          <a:xfrm>
            <a:off x="609600" y="1143000"/>
            <a:ext cx="7772400" cy="4114800"/>
          </a:xfrm>
        </p:spPr>
        <p:txBody>
          <a:bodyPr/>
          <a:lstStyle/>
          <a:p>
            <a:pPr algn="just" eaLnBrk="1" hangingPunct="1">
              <a:lnSpc>
                <a:spcPct val="90000"/>
              </a:lnSpc>
            </a:pPr>
            <a:r>
              <a:rPr lang="en-US" altLang="en-US" sz="2800" dirty="0">
                <a:ea typeface="ＭＳ Ｐゴシック" panose="020B0600070205080204" pitchFamily="34" charset="-128"/>
                <a:cs typeface="Times New Roman" panose="02020603050405020304" pitchFamily="18" charset="0"/>
              </a:rPr>
              <a:t>The third most damaging storm during the past 50 years (Columbus Day Storm being number one, 2006 Chanukah Eve number 2) </a:t>
            </a:r>
          </a:p>
          <a:p>
            <a:pPr algn="just" eaLnBrk="1" hangingPunct="1">
              <a:lnSpc>
                <a:spcPct val="90000"/>
              </a:lnSpc>
            </a:pPr>
            <a:r>
              <a:rPr lang="en-US" altLang="en-US" sz="2800" dirty="0">
                <a:ea typeface="ＭＳ Ｐゴシック" panose="020B0600070205080204" pitchFamily="34" charset="-128"/>
                <a:cs typeface="Times New Roman" panose="02020603050405020304" pitchFamily="18" charset="0"/>
              </a:rPr>
              <a:t>Winds of over 100 mph at exposed sites in the coastal mountains and the Cascades, over 80 mph along the coast and in the interior of western Washington.  </a:t>
            </a:r>
          </a:p>
          <a:p>
            <a:pPr algn="just" eaLnBrk="1" hangingPunct="1">
              <a:lnSpc>
                <a:spcPct val="90000"/>
              </a:lnSpc>
            </a:pPr>
            <a:r>
              <a:rPr lang="en-US" altLang="en-US" sz="2800" dirty="0">
                <a:ea typeface="ＭＳ Ｐゴシック" panose="020B0600070205080204" pitchFamily="34" charset="-128"/>
                <a:cs typeface="Times New Roman" panose="02020603050405020304" pitchFamily="18" charset="0"/>
              </a:rPr>
              <a:t>In Washington State six people died, approximately 870,000 customers lost power, 79 homes and 4 apartment buildings were destroyed, 581 dwellings sustained major damage, and insured damage was estimated at 159 million. </a:t>
            </a:r>
          </a:p>
          <a:p>
            <a:pPr eaLnBrk="1" hangingPunct="1">
              <a:lnSpc>
                <a:spcPct val="90000"/>
              </a:lnSpc>
            </a:pPr>
            <a:endParaRPr lang="en-US" altLang="en-US" sz="2800" dirty="0">
              <a:ea typeface="ＭＳ Ｐゴシック" panose="020B0600070205080204"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EFCB506A-EBD9-5648-BBD7-CFD6B2201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442913"/>
            <a:ext cx="485775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DEDF8B43-660A-F64E-B2FC-11A844E988F2}"/>
              </a:ext>
            </a:extLst>
          </p:cNvPr>
          <p:cNvSpPr>
            <a:spLocks noGrp="1"/>
          </p:cNvSpPr>
          <p:nvPr>
            <p:ph type="ctrTitle"/>
          </p:nvPr>
        </p:nvSpPr>
        <p:spPr/>
        <p:txBody>
          <a:bodyPr/>
          <a:lstStyle/>
          <a:p>
            <a:r>
              <a:rPr lang="en-US" altLang="en-US" dirty="0">
                <a:solidFill>
                  <a:schemeClr val="accent2"/>
                </a:solidFill>
                <a:ea typeface="ＭＳ Ｐゴシック" panose="020B0600070205080204" pitchFamily="34" charset="-128"/>
              </a:rPr>
              <a:t>Chanukah Eve Storm</a:t>
            </a:r>
            <a:br>
              <a:rPr lang="en-US" altLang="en-US" dirty="0">
                <a:solidFill>
                  <a:schemeClr val="accent2"/>
                </a:solidFill>
                <a:ea typeface="ＭＳ Ｐゴシック" panose="020B0600070205080204" pitchFamily="34" charset="-128"/>
              </a:rPr>
            </a:br>
            <a:r>
              <a:rPr lang="en-US" altLang="en-US" dirty="0">
                <a:solidFill>
                  <a:schemeClr val="accent2"/>
                </a:solidFill>
                <a:ea typeface="ＭＳ Ｐゴシック" panose="020B0600070205080204" pitchFamily="34" charset="-128"/>
              </a:rPr>
              <a:t>December 14-15, 2006</a:t>
            </a:r>
          </a:p>
        </p:txBody>
      </p:sp>
      <p:sp>
        <p:nvSpPr>
          <p:cNvPr id="43011" name="Subtitle 2">
            <a:extLst>
              <a:ext uri="{FF2B5EF4-FFF2-40B4-BE49-F238E27FC236}">
                <a16:creationId xmlns:a16="http://schemas.microsoft.com/office/drawing/2014/main" id="{7E9A25B0-8D12-9740-ADE0-0D8985E6E05A}"/>
              </a:ext>
            </a:extLst>
          </p:cNvPr>
          <p:cNvSpPr>
            <a:spLocks noGrp="1"/>
          </p:cNvSpPr>
          <p:nvPr>
            <p:ph type="subTitle"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028">
            <a:extLst>
              <a:ext uri="{FF2B5EF4-FFF2-40B4-BE49-F238E27FC236}">
                <a16:creationId xmlns:a16="http://schemas.microsoft.com/office/drawing/2014/main" id="{EF15E61F-D21F-1D49-AD8C-FDBB28A4A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7467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1029">
            <a:extLst>
              <a:ext uri="{FF2B5EF4-FFF2-40B4-BE49-F238E27FC236}">
                <a16:creationId xmlns:a16="http://schemas.microsoft.com/office/drawing/2014/main" id="{93C331A8-CAD6-B041-8E1E-1F33715A4271}"/>
              </a:ext>
            </a:extLst>
          </p:cNvPr>
          <p:cNvSpPr>
            <a:spLocks noChangeArrowheads="1"/>
          </p:cNvSpPr>
          <p:nvPr/>
        </p:nvSpPr>
        <p:spPr bwMode="auto">
          <a:xfrm>
            <a:off x="8405813" y="5143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p>
        </p:txBody>
      </p:sp>
      <p:sp>
        <p:nvSpPr>
          <p:cNvPr id="65540" name="Text Box 1030">
            <a:extLst>
              <a:ext uri="{FF2B5EF4-FFF2-40B4-BE49-F238E27FC236}">
                <a16:creationId xmlns:a16="http://schemas.microsoft.com/office/drawing/2014/main" id="{52C4A1F2-E11E-4240-B376-023449E153C4}"/>
              </a:ext>
            </a:extLst>
          </p:cNvPr>
          <p:cNvSpPr txBox="1">
            <a:spLocks noChangeArrowheads="1"/>
          </p:cNvSpPr>
          <p:nvPr/>
        </p:nvSpPr>
        <p:spPr bwMode="auto">
          <a:xfrm>
            <a:off x="152400" y="152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Model forecast of sea level pressure of the Dec. 2006 windstorm</a:t>
            </a:r>
          </a:p>
        </p:txBody>
      </p:sp>
    </p:spTree>
    <p:extLst>
      <p:ext uri="{BB962C8B-B14F-4D97-AF65-F5344CB8AC3E}">
        <p14:creationId xmlns:p14="http://schemas.microsoft.com/office/powerpoint/2010/main" val="3971772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C81ABF3-AD03-C74B-BD47-DD1080472568}"/>
              </a:ext>
            </a:extLst>
          </p:cNvPr>
          <p:cNvSpPr>
            <a:spLocks noGrp="1" noChangeArrowheads="1"/>
          </p:cNvSpPr>
          <p:nvPr>
            <p:ph type="title"/>
          </p:nvPr>
        </p:nvSpPr>
        <p:spPr/>
        <p:txBody>
          <a:bodyPr/>
          <a:lstStyle/>
          <a:p>
            <a:r>
              <a:rPr lang="en-US" altLang="en-US" b="1" dirty="0">
                <a:ea typeface="ＭＳ Ｐゴシック" panose="020B0600070205080204" pitchFamily="34" charset="-128"/>
              </a:rPr>
              <a:t>Chanukah Eve Winds</a:t>
            </a:r>
          </a:p>
        </p:txBody>
      </p:sp>
      <p:sp>
        <p:nvSpPr>
          <p:cNvPr id="67587" name="Rectangle 3">
            <a:extLst>
              <a:ext uri="{FF2B5EF4-FFF2-40B4-BE49-F238E27FC236}">
                <a16:creationId xmlns:a16="http://schemas.microsoft.com/office/drawing/2014/main" id="{1384FB6F-B659-9B42-A264-0CF536B041AB}"/>
              </a:ext>
            </a:extLst>
          </p:cNvPr>
          <p:cNvSpPr>
            <a:spLocks noGrp="1" noChangeArrowheads="1"/>
          </p:cNvSpPr>
          <p:nvPr>
            <p:ph type="body" idx="1"/>
          </p:nvPr>
        </p:nvSpPr>
        <p:spPr>
          <a:xfrm>
            <a:off x="685800" y="1828800"/>
            <a:ext cx="7772400" cy="4114800"/>
          </a:xfrm>
        </p:spPr>
        <p:txBody>
          <a:bodyPr/>
          <a:lstStyle/>
          <a:p>
            <a:pPr algn="just">
              <a:lnSpc>
                <a:spcPct val="90000"/>
              </a:lnSpc>
            </a:pPr>
            <a:r>
              <a:rPr lang="en-US" altLang="en-US" sz="2800" dirty="0">
                <a:ea typeface="ＭＳ Ｐゴシック" panose="020B0600070205080204" pitchFamily="34" charset="-128"/>
              </a:rPr>
              <a:t>Winds gusted to 90 mph along the coast, 80 mph in the eastern Strait of Juan de Fuca, and 70 mph over the Puget Sound lowlands.</a:t>
            </a:r>
          </a:p>
          <a:p>
            <a:pPr algn="just">
              <a:lnSpc>
                <a:spcPct val="90000"/>
              </a:lnSpc>
            </a:pPr>
            <a:r>
              <a:rPr lang="en-US" altLang="en-US" sz="2800" dirty="0">
                <a:ea typeface="ＭＳ Ｐゴシック" panose="020B0600070205080204" pitchFamily="34" charset="-128"/>
              </a:rPr>
              <a:t>In the Cascades, winds reached 100 mph at Sunrise on Mt. Rainier and 113 mph at Chinook Pass.  </a:t>
            </a:r>
          </a:p>
          <a:p>
            <a:pPr algn="just">
              <a:lnSpc>
                <a:spcPct val="90000"/>
              </a:lnSpc>
            </a:pPr>
            <a:r>
              <a:rPr lang="en-US" altLang="en-US" sz="2800" dirty="0">
                <a:ea typeface="ＭＳ Ｐゴシック" panose="020B0600070205080204" pitchFamily="34" charset="-128"/>
              </a:rPr>
              <a:t>Nearly twice the households lost power during the 2006 event (than 1993) and more roads were blocked.</a:t>
            </a:r>
          </a:p>
          <a:p>
            <a:pPr algn="just">
              <a:lnSpc>
                <a:spcPct val="90000"/>
              </a:lnSpc>
            </a:pPr>
            <a:endParaRPr lang="en-US" altLang="en-US" sz="2800" dirty="0">
              <a:ea typeface="ＭＳ Ｐゴシック" panose="020B0600070205080204" pitchFamily="34" charset="-128"/>
            </a:endParaRPr>
          </a:p>
        </p:txBody>
      </p:sp>
    </p:spTree>
    <p:extLst>
      <p:ext uri="{BB962C8B-B14F-4D97-AF65-F5344CB8AC3E}">
        <p14:creationId xmlns:p14="http://schemas.microsoft.com/office/powerpoint/2010/main" val="381798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71B8C97-5E2C-7E4A-AFA6-4A55973689E1}"/>
              </a:ext>
            </a:extLst>
          </p:cNvPr>
          <p:cNvSpPr>
            <a:spLocks noGrp="1" noChangeArrowheads="1"/>
          </p:cNvSpPr>
          <p:nvPr>
            <p:ph type="title"/>
          </p:nvPr>
        </p:nvSpPr>
        <p:spPr>
          <a:xfrm>
            <a:off x="685800" y="381000"/>
            <a:ext cx="7772400" cy="1143000"/>
          </a:xfrm>
        </p:spPr>
        <p:txBody>
          <a:bodyPr/>
          <a:lstStyle/>
          <a:p>
            <a:r>
              <a:rPr lang="en-US" altLang="en-US" dirty="0">
                <a:ea typeface="ＭＳ Ｐゴシック" panose="020B0600070205080204" pitchFamily="34" charset="-128"/>
              </a:rPr>
              <a:t>East Mercer Way</a:t>
            </a:r>
          </a:p>
        </p:txBody>
      </p:sp>
      <p:sp>
        <p:nvSpPr>
          <p:cNvPr id="69635" name="Rectangle 3">
            <a:extLst>
              <a:ext uri="{FF2B5EF4-FFF2-40B4-BE49-F238E27FC236}">
                <a16:creationId xmlns:a16="http://schemas.microsoft.com/office/drawing/2014/main" id="{9804E9F6-3E32-B142-BF85-9247F39EEE96}"/>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69636" name="Picture 5">
            <a:extLst>
              <a:ext uri="{FF2B5EF4-FFF2-40B4-BE49-F238E27FC236}">
                <a16:creationId xmlns:a16="http://schemas.microsoft.com/office/drawing/2014/main" id="{915FCCBE-FBB7-264F-A3E2-75C48DEF3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67437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031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BB4979D-A6FA-3E43-B925-44A859F0A0C1}"/>
              </a:ext>
            </a:extLst>
          </p:cNvPr>
          <p:cNvSpPr>
            <a:spLocks noGrp="1" noChangeArrowheads="1"/>
          </p:cNvSpPr>
          <p:nvPr>
            <p:ph type="title"/>
          </p:nvPr>
        </p:nvSpPr>
        <p:spPr/>
        <p:txBody>
          <a:bodyPr/>
          <a:lstStyle/>
          <a:p>
            <a:r>
              <a:rPr lang="en-US" altLang="en-US" dirty="0">
                <a:ea typeface="ＭＳ Ｐゴシック" panose="020B0600070205080204" pitchFamily="34" charset="-128"/>
              </a:rPr>
              <a:t>Redmond Ridge</a:t>
            </a:r>
          </a:p>
        </p:txBody>
      </p:sp>
      <p:sp>
        <p:nvSpPr>
          <p:cNvPr id="72707" name="Rectangle 3">
            <a:extLst>
              <a:ext uri="{FF2B5EF4-FFF2-40B4-BE49-F238E27FC236}">
                <a16:creationId xmlns:a16="http://schemas.microsoft.com/office/drawing/2014/main" id="{565A614B-E644-F04F-9FC6-C36635DBB4F8}"/>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72708" name="Picture 4">
            <a:extLst>
              <a:ext uri="{FF2B5EF4-FFF2-40B4-BE49-F238E27FC236}">
                <a16:creationId xmlns:a16="http://schemas.microsoft.com/office/drawing/2014/main" id="{2C99096B-CF8C-214E-A8F4-D26B03B93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0"/>
            <a:ext cx="6351588"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919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77AD6E73-0AF3-B44C-A35F-FCFC58D8815B}"/>
              </a:ext>
            </a:extLst>
          </p:cNvPr>
          <p:cNvSpPr>
            <a:spLocks noGrp="1"/>
          </p:cNvSpPr>
          <p:nvPr>
            <p:ph type="title"/>
          </p:nvPr>
        </p:nvSpPr>
        <p:spPr>
          <a:xfrm>
            <a:off x="228600" y="457200"/>
            <a:ext cx="3048000" cy="5486400"/>
          </a:xfrm>
        </p:spPr>
        <p:txBody>
          <a:bodyPr/>
          <a:lstStyle/>
          <a:p>
            <a:r>
              <a:rPr lang="en-US" altLang="en-US" b="1" dirty="0">
                <a:solidFill>
                  <a:schemeClr val="accent2"/>
                </a:solidFill>
                <a:ea typeface="ＭＳ Ｐゴシック" panose="020B0600070205080204" pitchFamily="34" charset="-128"/>
              </a:rPr>
              <a:t>The Great Coastal Gale of December 2007</a:t>
            </a:r>
          </a:p>
        </p:txBody>
      </p:sp>
      <p:pic>
        <p:nvPicPr>
          <p:cNvPr id="73731" name="Content Placeholder 3">
            <a:extLst>
              <a:ext uri="{FF2B5EF4-FFF2-40B4-BE49-F238E27FC236}">
                <a16:creationId xmlns:a16="http://schemas.microsoft.com/office/drawing/2014/main" id="{F5330D44-9CC6-814B-92E5-57CE0576DD1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5926" r="-65926"/>
          <a:stretch>
            <a:fillRect/>
          </a:stretch>
        </p:blipFill>
        <p:spPr>
          <a:xfrm>
            <a:off x="609600" y="190500"/>
            <a:ext cx="11514138" cy="6477000"/>
          </a:xfrm>
        </p:spPr>
      </p:pic>
    </p:spTree>
    <p:extLst>
      <p:ext uri="{BB962C8B-B14F-4D97-AF65-F5344CB8AC3E}">
        <p14:creationId xmlns:p14="http://schemas.microsoft.com/office/powerpoint/2010/main" val="2112088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67E3C809-A626-8F40-B0CC-01177F689FC1}"/>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74755" name="Content Placeholder 3">
            <a:extLst>
              <a:ext uri="{FF2B5EF4-FFF2-40B4-BE49-F238E27FC236}">
                <a16:creationId xmlns:a16="http://schemas.microsoft.com/office/drawing/2014/main" id="{A930AF76-137C-BB4E-A4AD-A08D52184D1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5247" r="-125247"/>
          <a:stretch>
            <a:fillRect/>
          </a:stretch>
        </p:blipFill>
        <p:spPr>
          <a:xfrm>
            <a:off x="-457200" y="334962"/>
            <a:ext cx="11801476" cy="6248400"/>
          </a:xfrm>
        </p:spPr>
      </p:pic>
    </p:spTree>
    <p:extLst>
      <p:ext uri="{BB962C8B-B14F-4D97-AF65-F5344CB8AC3E}">
        <p14:creationId xmlns:p14="http://schemas.microsoft.com/office/powerpoint/2010/main" val="1714010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B2EB228D-5E66-614D-BB91-52B0025FE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95400"/>
            <a:ext cx="56388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a16="http://schemas.microsoft.com/office/drawing/2014/main" id="{CDF77031-D5EE-4643-9A5A-F44B70E5F161}"/>
              </a:ext>
            </a:extLst>
          </p:cNvPr>
          <p:cNvSpPr txBox="1">
            <a:spLocks noChangeArrowheads="1"/>
          </p:cNvSpPr>
          <p:nvPr/>
        </p:nvSpPr>
        <p:spPr bwMode="auto">
          <a:xfrm>
            <a:off x="533400" y="4495800"/>
            <a:ext cx="79978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dirty="0"/>
              <a:t>Native Americans knew about West Coast windstorms, retreated from the coast during the winter, and had several legends regarding their origin.</a:t>
            </a:r>
            <a:endParaRPr lang="en-US" altLang="en-US" dirty="0"/>
          </a:p>
        </p:txBody>
      </p:sp>
      <p:sp>
        <p:nvSpPr>
          <p:cNvPr id="16388" name="Text Box 4">
            <a:extLst>
              <a:ext uri="{FF2B5EF4-FFF2-40B4-BE49-F238E27FC236}">
                <a16:creationId xmlns:a16="http://schemas.microsoft.com/office/drawing/2014/main" id="{E6C0DDB7-08B4-DC43-A805-E64A5055465E}"/>
              </a:ext>
            </a:extLst>
          </p:cNvPr>
          <p:cNvSpPr txBox="1">
            <a:spLocks noChangeArrowheads="1"/>
          </p:cNvSpPr>
          <p:nvPr/>
        </p:nvSpPr>
        <p:spPr bwMode="auto">
          <a:xfrm>
            <a:off x="2912795" y="449044"/>
            <a:ext cx="40372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4000" b="1" dirty="0">
                <a:solidFill>
                  <a:schemeClr val="accent6"/>
                </a:solidFill>
              </a:rPr>
              <a:t>The Thunderbird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296CFAAB-570E-4945-A264-38C4CDEF2B3C}"/>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75779" name="Content Placeholder 3">
            <a:extLst>
              <a:ext uri="{FF2B5EF4-FFF2-40B4-BE49-F238E27FC236}">
                <a16:creationId xmlns:a16="http://schemas.microsoft.com/office/drawing/2014/main" id="{8BFDC3F7-4213-3E40-848E-C538B7EA23F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152400" y="1447800"/>
            <a:ext cx="8491538" cy="4495800"/>
          </a:xfrm>
        </p:spPr>
      </p:pic>
    </p:spTree>
    <p:extLst>
      <p:ext uri="{BB962C8B-B14F-4D97-AF65-F5344CB8AC3E}">
        <p14:creationId xmlns:p14="http://schemas.microsoft.com/office/powerpoint/2010/main" val="2223826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3281326F-3CEB-8047-BAE9-5F1868F1BC91}"/>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76803" name="Content Placeholder 3">
            <a:extLst>
              <a:ext uri="{FF2B5EF4-FFF2-40B4-BE49-F238E27FC236}">
                <a16:creationId xmlns:a16="http://schemas.microsoft.com/office/drawing/2014/main" id="{2FB2E4B5-FBAD-1046-88FF-B8CBFBCF565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6711" r="-16711"/>
          <a:stretch>
            <a:fillRect/>
          </a:stretch>
        </p:blipFill>
        <p:spPr>
          <a:xfrm>
            <a:off x="228600" y="1676400"/>
            <a:ext cx="8348663" cy="4419600"/>
          </a:xfrm>
        </p:spPr>
      </p:pic>
    </p:spTree>
    <p:extLst>
      <p:ext uri="{BB962C8B-B14F-4D97-AF65-F5344CB8AC3E}">
        <p14:creationId xmlns:p14="http://schemas.microsoft.com/office/powerpoint/2010/main" val="203324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295009B-EAA9-C74B-A2AC-579CA7827483}"/>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77827" name="Content Placeholder 3">
            <a:extLst>
              <a:ext uri="{FF2B5EF4-FFF2-40B4-BE49-F238E27FC236}">
                <a16:creationId xmlns:a16="http://schemas.microsoft.com/office/drawing/2014/main" id="{7A331531-47AF-544E-8362-68459CB42E9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4376" r="-54376"/>
          <a:stretch>
            <a:fillRect/>
          </a:stretch>
        </p:blipFill>
        <p:spPr>
          <a:xfrm>
            <a:off x="-1328738" y="914400"/>
            <a:ext cx="9786938" cy="5181600"/>
          </a:xfrm>
        </p:spPr>
      </p:pic>
    </p:spTree>
    <p:extLst>
      <p:ext uri="{BB962C8B-B14F-4D97-AF65-F5344CB8AC3E}">
        <p14:creationId xmlns:p14="http://schemas.microsoft.com/office/powerpoint/2010/main" val="879577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746F9B77-957D-474A-A20C-9E85C7F3FCF2}"/>
              </a:ext>
            </a:extLst>
          </p:cNvPr>
          <p:cNvSpPr>
            <a:spLocks noGrp="1"/>
          </p:cNvSpPr>
          <p:nvPr>
            <p:ph type="title"/>
          </p:nvPr>
        </p:nvSpPr>
        <p:spPr/>
        <p:txBody>
          <a:bodyPr/>
          <a:lstStyle/>
          <a:p>
            <a:r>
              <a:rPr lang="en-US" altLang="en-US" dirty="0">
                <a:solidFill>
                  <a:schemeClr val="accent2"/>
                </a:solidFill>
                <a:ea typeface="ＭＳ Ｐゴシック" panose="020B0600070205080204" pitchFamily="34" charset="-128"/>
              </a:rPr>
              <a:t>An Unusual Event</a:t>
            </a:r>
          </a:p>
        </p:txBody>
      </p:sp>
      <p:sp>
        <p:nvSpPr>
          <p:cNvPr id="78851" name="Content Placeholder 2">
            <a:extLst>
              <a:ext uri="{FF2B5EF4-FFF2-40B4-BE49-F238E27FC236}">
                <a16:creationId xmlns:a16="http://schemas.microsoft.com/office/drawing/2014/main" id="{ECFABAAA-0F4D-534E-BA45-1D68B996F0AC}"/>
              </a:ext>
            </a:extLst>
          </p:cNvPr>
          <p:cNvSpPr>
            <a:spLocks noGrp="1"/>
          </p:cNvSpPr>
          <p:nvPr>
            <p:ph idx="1"/>
          </p:nvPr>
        </p:nvSpPr>
        <p:spPr/>
        <p:txBody>
          <a:bodyPr/>
          <a:lstStyle/>
          <a:p>
            <a:r>
              <a:rPr lang="en-US" altLang="en-US" dirty="0">
                <a:ea typeface="ＭＳ Ｐゴシック" panose="020B0600070205080204" pitchFamily="34" charset="-128"/>
              </a:rPr>
              <a:t>The strong winds of the December 2007 were limited to the coast</a:t>
            </a:r>
          </a:p>
          <a:p>
            <a:r>
              <a:rPr lang="en-US" altLang="en-US" dirty="0">
                <a:ea typeface="ＭＳ Ｐゴシック" panose="020B0600070205080204" pitchFamily="34" charset="-128"/>
              </a:rPr>
              <a:t>The winds were maintained for over a day at some locations.  Extremely rare for this to happen.</a:t>
            </a:r>
          </a:p>
          <a:p>
            <a:r>
              <a:rPr lang="en-US" altLang="en-US" dirty="0">
                <a:ea typeface="ＭＳ Ｐゴシック" panose="020B0600070205080204" pitchFamily="34" charset="-128"/>
              </a:rPr>
              <a:t>The low pressure center stayed well offshore.</a:t>
            </a:r>
          </a:p>
        </p:txBody>
      </p:sp>
    </p:spTree>
    <p:extLst>
      <p:ext uri="{BB962C8B-B14F-4D97-AF65-F5344CB8AC3E}">
        <p14:creationId xmlns:p14="http://schemas.microsoft.com/office/powerpoint/2010/main" val="3329384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482C356E-4213-B740-823D-28DA7A6CAD77}"/>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79875" name="Content Placeholder 3">
            <a:extLst>
              <a:ext uri="{FF2B5EF4-FFF2-40B4-BE49-F238E27FC236}">
                <a16:creationId xmlns:a16="http://schemas.microsoft.com/office/drawing/2014/main" id="{1BF378B7-EB17-174B-B87F-4E5E1D0CD3B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3951" r="-33951"/>
          <a:stretch>
            <a:fillRect/>
          </a:stretch>
        </p:blipFill>
        <p:spPr>
          <a:xfrm>
            <a:off x="-914400" y="228600"/>
            <a:ext cx="11945938" cy="6324600"/>
          </a:xfrm>
        </p:spPr>
      </p:pic>
    </p:spTree>
    <p:extLst>
      <p:ext uri="{BB962C8B-B14F-4D97-AF65-F5344CB8AC3E}">
        <p14:creationId xmlns:p14="http://schemas.microsoft.com/office/powerpoint/2010/main" val="1525252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a:extLst>
              <a:ext uri="{FF2B5EF4-FFF2-40B4-BE49-F238E27FC236}">
                <a16:creationId xmlns:a16="http://schemas.microsoft.com/office/drawing/2014/main" id="{B2215126-B5F3-BD48-835C-CF61C23DF8A4}"/>
              </a:ext>
            </a:extLst>
          </p:cNvPr>
          <p:cNvSpPr>
            <a:spLocks noGrp="1" noChangeArrowheads="1"/>
          </p:cNvSpPr>
          <p:nvPr>
            <p:ph type="ctrTitle"/>
          </p:nvPr>
        </p:nvSpPr>
        <p:spPr>
          <a:xfrm>
            <a:off x="533400" y="2667000"/>
            <a:ext cx="7772400" cy="1143000"/>
          </a:xfrm>
        </p:spPr>
        <p:txBody>
          <a:bodyPr/>
          <a:lstStyle/>
          <a:p>
            <a:pPr eaLnBrk="1" hangingPunct="1"/>
            <a:r>
              <a:rPr lang="en-US" altLang="en-US" sz="6000" b="1" dirty="0">
                <a:solidFill>
                  <a:schemeClr val="accent2"/>
                </a:solidFill>
                <a:ea typeface="ＭＳ Ｐゴシック" panose="020B0600070205080204" pitchFamily="34" charset="-128"/>
              </a:rPr>
              <a:t>Windstorm 101</a:t>
            </a:r>
          </a:p>
        </p:txBody>
      </p:sp>
    </p:spTree>
    <p:extLst>
      <p:ext uri="{BB962C8B-B14F-4D97-AF65-F5344CB8AC3E}">
        <p14:creationId xmlns:p14="http://schemas.microsoft.com/office/powerpoint/2010/main" val="19326437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C0361B6-CEA7-0D4A-A49D-3622F81D97E6}"/>
              </a:ext>
            </a:extLst>
          </p:cNvPr>
          <p:cNvSpPr>
            <a:spLocks noGrp="1" noChangeArrowheads="1"/>
          </p:cNvSpPr>
          <p:nvPr>
            <p:ph type="title"/>
          </p:nvPr>
        </p:nvSpPr>
        <p:spPr>
          <a:xfrm>
            <a:off x="685800" y="533400"/>
            <a:ext cx="7772400" cy="762000"/>
          </a:xfrm>
        </p:spPr>
        <p:txBody>
          <a:bodyPr/>
          <a:lstStyle/>
          <a:p>
            <a:pPr eaLnBrk="1" hangingPunct="1"/>
            <a:r>
              <a:rPr lang="en-US" altLang="en-US" sz="3600" b="1" dirty="0">
                <a:solidFill>
                  <a:schemeClr val="accent2"/>
                </a:solidFill>
                <a:ea typeface="ＭＳ Ｐゴシック" panose="020B0600070205080204" pitchFamily="34" charset="-128"/>
              </a:rPr>
              <a:t>Most Northwest Windstorms are Produced by Midlatitude Cyclones</a:t>
            </a:r>
          </a:p>
        </p:txBody>
      </p:sp>
      <p:sp>
        <p:nvSpPr>
          <p:cNvPr id="28675" name="Rectangle 3">
            <a:extLst>
              <a:ext uri="{FF2B5EF4-FFF2-40B4-BE49-F238E27FC236}">
                <a16:creationId xmlns:a16="http://schemas.microsoft.com/office/drawing/2014/main" id="{261EDE4A-947C-8248-9EBD-1CF2C6F7503B}"/>
              </a:ext>
            </a:extLst>
          </p:cNvPr>
          <p:cNvSpPr>
            <a:spLocks noGrp="1" noChangeArrowheads="1"/>
          </p:cNvSpPr>
          <p:nvPr>
            <p:ph type="body" idx="1"/>
          </p:nvPr>
        </p:nvSpPr>
        <p:spPr>
          <a:xfrm>
            <a:off x="685800" y="1600200"/>
            <a:ext cx="7772400" cy="4114800"/>
          </a:xfrm>
        </p:spPr>
        <p:txBody>
          <a:bodyPr/>
          <a:lstStyle/>
          <a:p>
            <a:pPr eaLnBrk="1" hangingPunct="1"/>
            <a:r>
              <a:rPr lang="en-US" altLang="en-US" dirty="0">
                <a:ea typeface="ＭＳ Ｐゴシック" panose="020B0600070205080204" pitchFamily="34" charset="-128"/>
              </a:rPr>
              <a:t>A cyclone is an area of low pressure around which air circulates in a counterclockwise direction (in the northern hemisphere)</a:t>
            </a:r>
          </a:p>
        </p:txBody>
      </p:sp>
      <p:pic>
        <p:nvPicPr>
          <p:cNvPr id="28676" name="Picture 5">
            <a:extLst>
              <a:ext uri="{FF2B5EF4-FFF2-40B4-BE49-F238E27FC236}">
                <a16:creationId xmlns:a16="http://schemas.microsoft.com/office/drawing/2014/main" id="{CFF0C098-0814-3F4A-92CF-3826EBF73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200400"/>
            <a:ext cx="487680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40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B4721DB3-81B7-E044-B3F2-E9A2D54C587E}"/>
              </a:ext>
            </a:extLst>
          </p:cNvPr>
          <p:cNvSpPr>
            <a:spLocks noGrp="1" noChangeArrowheads="1"/>
          </p:cNvSpPr>
          <p:nvPr>
            <p:ph type="title"/>
          </p:nvPr>
        </p:nvSpPr>
        <p:spPr>
          <a:xfrm>
            <a:off x="152400" y="838200"/>
            <a:ext cx="4267200" cy="1066800"/>
          </a:xfrm>
        </p:spPr>
        <p:txBody>
          <a:bodyPr/>
          <a:lstStyle/>
          <a:p>
            <a:pPr eaLnBrk="1" hangingPunct="1"/>
            <a:r>
              <a:rPr lang="en-US" altLang="en-US" b="1" dirty="0">
                <a:solidFill>
                  <a:schemeClr val="accent2"/>
                </a:solidFill>
                <a:ea typeface="ＭＳ Ｐゴシック" panose="020B0600070205080204" pitchFamily="34" charset="-128"/>
              </a:rPr>
              <a:t>Midlatitude Cyclones</a:t>
            </a:r>
          </a:p>
        </p:txBody>
      </p:sp>
      <p:sp>
        <p:nvSpPr>
          <p:cNvPr id="29699" name="Rectangle 3">
            <a:extLst>
              <a:ext uri="{FF2B5EF4-FFF2-40B4-BE49-F238E27FC236}">
                <a16:creationId xmlns:a16="http://schemas.microsoft.com/office/drawing/2014/main" id="{4F64D4E0-F6EE-9343-A7E8-C473B84C5253}"/>
              </a:ext>
            </a:extLst>
          </p:cNvPr>
          <p:cNvSpPr>
            <a:spLocks noGrp="1" noChangeArrowheads="1"/>
          </p:cNvSpPr>
          <p:nvPr>
            <p:ph type="body" idx="1"/>
          </p:nvPr>
        </p:nvSpPr>
        <p:spPr>
          <a:xfrm>
            <a:off x="152400" y="2438400"/>
            <a:ext cx="8915400" cy="4114800"/>
          </a:xfrm>
        </p:spPr>
        <p:txBody>
          <a:bodyPr/>
          <a:lstStyle/>
          <a:p>
            <a:pPr eaLnBrk="1" hangingPunct="1">
              <a:lnSpc>
                <a:spcPct val="90000"/>
              </a:lnSpc>
            </a:pPr>
            <a:r>
              <a:rPr lang="en-US" altLang="en-US" dirty="0">
                <a:ea typeface="ＭＳ Ｐゴシック" panose="020B0600070205080204" pitchFamily="34" charset="-128"/>
              </a:rPr>
              <a:t>The lower the central pressure the stronger the winds.  Typical winter low 990-1000 mb.</a:t>
            </a:r>
          </a:p>
          <a:p>
            <a:pPr eaLnBrk="1" hangingPunct="1">
              <a:lnSpc>
                <a:spcPct val="90000"/>
              </a:lnSpc>
            </a:pPr>
            <a:r>
              <a:rPr lang="en-US" altLang="en-US" dirty="0">
                <a:ea typeface="ＭＳ Ｐゴシック" panose="020B0600070205080204" pitchFamily="34" charset="-128"/>
              </a:rPr>
              <a:t>mb  --millibar is a unit of pressure.  1013 mb is equivalent to 29.92 inches--average sea level pressure</a:t>
            </a:r>
          </a:p>
          <a:p>
            <a:pPr eaLnBrk="1" hangingPunct="1">
              <a:lnSpc>
                <a:spcPct val="90000"/>
              </a:lnSpc>
            </a:pPr>
            <a:r>
              <a:rPr lang="en-US" altLang="en-US" b="1" dirty="0">
                <a:ea typeface="ＭＳ Ｐゴシック" panose="020B0600070205080204" pitchFamily="34" charset="-128"/>
              </a:rPr>
              <a:t>The energy source of these storms are the temperature changes between warm air from the south and cooler air from the north</a:t>
            </a:r>
            <a:r>
              <a:rPr lang="en-US" altLang="en-US" dirty="0">
                <a:ea typeface="ＭＳ Ｐゴシック" panose="020B0600070205080204" pitchFamily="34" charset="-128"/>
              </a:rPr>
              <a:t>.</a:t>
            </a:r>
          </a:p>
          <a:p>
            <a:pPr eaLnBrk="1" hangingPunct="1">
              <a:lnSpc>
                <a:spcPct val="90000"/>
              </a:lnSpc>
            </a:pPr>
            <a:r>
              <a:rPr lang="en-US" altLang="en-US" dirty="0">
                <a:ea typeface="ＭＳ Ｐゴシック" panose="020B0600070205080204" pitchFamily="34" charset="-128"/>
              </a:rPr>
              <a:t>Dominate north of approximately 30N</a:t>
            </a:r>
          </a:p>
        </p:txBody>
      </p:sp>
      <p:pic>
        <p:nvPicPr>
          <p:cNvPr id="29700" name="Picture 4">
            <a:extLst>
              <a:ext uri="{FF2B5EF4-FFF2-40B4-BE49-F238E27FC236}">
                <a16:creationId xmlns:a16="http://schemas.microsoft.com/office/drawing/2014/main" id="{92F3FD61-8A32-8545-837A-926669C6A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28600"/>
            <a:ext cx="3048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756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C101F1F-E251-084D-8F9F-02ABEAEB5FF1}"/>
              </a:ext>
            </a:extLst>
          </p:cNvPr>
          <p:cNvSpPr>
            <a:spLocks noGrp="1" noChangeArrowheads="1"/>
          </p:cNvSpPr>
          <p:nvPr>
            <p:ph type="ctrTitle"/>
          </p:nvPr>
        </p:nvSpPr>
        <p:spPr>
          <a:xfrm>
            <a:off x="609600" y="533400"/>
            <a:ext cx="8382000" cy="1143000"/>
          </a:xfrm>
        </p:spPr>
        <p:txBody>
          <a:bodyPr/>
          <a:lstStyle/>
          <a:p>
            <a:pPr eaLnBrk="1" hangingPunct="1"/>
            <a:r>
              <a:rPr lang="en-US" altLang="en-US" b="1" dirty="0">
                <a:solidFill>
                  <a:schemeClr val="accent2"/>
                </a:solidFill>
                <a:ea typeface="ＭＳ Ｐゴシック" panose="020B0600070205080204" pitchFamily="34" charset="-128"/>
              </a:rPr>
              <a:t>Weather Satellites Show These Storms As Cloud Swirls</a:t>
            </a:r>
          </a:p>
        </p:txBody>
      </p:sp>
      <p:pic>
        <p:nvPicPr>
          <p:cNvPr id="30723" name="Picture 4">
            <a:extLst>
              <a:ext uri="{FF2B5EF4-FFF2-40B4-BE49-F238E27FC236}">
                <a16:creationId xmlns:a16="http://schemas.microsoft.com/office/drawing/2014/main" id="{48177A17-F071-8445-92DC-22A8188B1C9A}"/>
              </a:ext>
            </a:extLst>
          </p:cNvPr>
          <p:cNvPicPr>
            <a:picLocks noChangeAspect="1" noChangeArrowheads="1"/>
          </p:cNvPicPr>
          <p:nvPr>
            <p:ph type="subTitle" idx="1"/>
          </p:nvPr>
        </p:nvPicPr>
        <p:blipFill>
          <a:blip r:embed="rId2">
            <a:extLst>
              <a:ext uri="{28A0092B-C50C-407E-A947-70E740481C1C}">
                <a14:useLocalDpi xmlns:a14="http://schemas.microsoft.com/office/drawing/2010/main" val="0"/>
              </a:ext>
            </a:extLst>
          </a:blip>
          <a:srcRect l="3893" t="6000" r="3893" b="6000"/>
          <a:stretch>
            <a:fillRect/>
          </a:stretch>
        </p:blipFill>
        <p:spPr>
          <a:xfrm>
            <a:off x="990600" y="2133600"/>
            <a:ext cx="2513013" cy="3886200"/>
          </a:xfrm>
          <a:noFill/>
        </p:spPr>
      </p:pic>
      <p:pic>
        <p:nvPicPr>
          <p:cNvPr id="30724" name="Picture 5">
            <a:extLst>
              <a:ext uri="{FF2B5EF4-FFF2-40B4-BE49-F238E27FC236}">
                <a16:creationId xmlns:a16="http://schemas.microsoft.com/office/drawing/2014/main" id="{3212F6BF-8D8B-D149-8655-9874144A7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09800"/>
            <a:ext cx="44196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16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F718FC13-934A-5E4A-B065-34A90AFDE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000"/>
          <a:stretch>
            <a:fillRect/>
          </a:stretch>
        </p:blipFill>
        <p:spPr bwMode="auto">
          <a:xfrm>
            <a:off x="533400" y="609600"/>
            <a:ext cx="4000500"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a:extLst>
              <a:ext uri="{FF2B5EF4-FFF2-40B4-BE49-F238E27FC236}">
                <a16:creationId xmlns:a16="http://schemas.microsoft.com/office/drawing/2014/main" id="{F91C1DB5-1976-F94D-9EA7-70FFAF1B0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05" r="4163"/>
          <a:stretch>
            <a:fillRect/>
          </a:stretch>
        </p:blipFill>
        <p:spPr bwMode="auto">
          <a:xfrm>
            <a:off x="5029200" y="2209800"/>
            <a:ext cx="357981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5">
            <a:extLst>
              <a:ext uri="{FF2B5EF4-FFF2-40B4-BE49-F238E27FC236}">
                <a16:creationId xmlns:a16="http://schemas.microsoft.com/office/drawing/2014/main" id="{51D979A5-F44D-404E-85E2-D1F25D40A781}"/>
              </a:ext>
            </a:extLst>
          </p:cNvPr>
          <p:cNvSpPr txBox="1">
            <a:spLocks noChangeArrowheads="1"/>
          </p:cNvSpPr>
          <p:nvPr/>
        </p:nvSpPr>
        <p:spPr bwMode="auto">
          <a:xfrm>
            <a:off x="5105400" y="228600"/>
            <a:ext cx="33686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b="1" dirty="0"/>
              <a:t>Most Major Northwest Windstorms Are Associated with Lows that  Follow a SW to NE Track</a:t>
            </a:r>
          </a:p>
        </p:txBody>
      </p:sp>
      <p:sp>
        <p:nvSpPr>
          <p:cNvPr id="31749" name="Text Box 6">
            <a:extLst>
              <a:ext uri="{FF2B5EF4-FFF2-40B4-BE49-F238E27FC236}">
                <a16:creationId xmlns:a16="http://schemas.microsoft.com/office/drawing/2014/main" id="{60DA8E5A-A93C-FA47-9179-92C17E6B7E47}"/>
              </a:ext>
            </a:extLst>
          </p:cNvPr>
          <p:cNvSpPr txBox="1">
            <a:spLocks noChangeArrowheads="1"/>
          </p:cNvSpPr>
          <p:nvPr/>
        </p:nvSpPr>
        <p:spPr bwMode="auto">
          <a:xfrm>
            <a:off x="5562600" y="6248400"/>
            <a:ext cx="2949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dirty="0"/>
              <a:t>Western WA Storms</a:t>
            </a:r>
          </a:p>
        </p:txBody>
      </p:sp>
    </p:spTree>
    <p:extLst>
      <p:ext uri="{BB962C8B-B14F-4D97-AF65-F5344CB8AC3E}">
        <p14:creationId xmlns:p14="http://schemas.microsoft.com/office/powerpoint/2010/main" val="258777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10;&#10;Description automatically generated">
            <a:extLst>
              <a:ext uri="{FF2B5EF4-FFF2-40B4-BE49-F238E27FC236}">
                <a16:creationId xmlns:a16="http://schemas.microsoft.com/office/drawing/2014/main" id="{9B01C0AD-B1FC-3A40-9DC1-CFD6AC11267F}"/>
              </a:ext>
            </a:extLst>
          </p:cNvPr>
          <p:cNvPicPr>
            <a:picLocks noChangeAspect="1"/>
          </p:cNvPicPr>
          <p:nvPr/>
        </p:nvPicPr>
        <p:blipFill>
          <a:blip r:embed="rId2"/>
          <a:stretch>
            <a:fillRect/>
          </a:stretch>
        </p:blipFill>
        <p:spPr>
          <a:xfrm>
            <a:off x="1752600" y="1828800"/>
            <a:ext cx="6106886" cy="3771900"/>
          </a:xfrm>
          <a:prstGeom prst="rect">
            <a:avLst/>
          </a:prstGeom>
        </p:spPr>
      </p:pic>
    </p:spTree>
    <p:extLst>
      <p:ext uri="{BB962C8B-B14F-4D97-AF65-F5344CB8AC3E}">
        <p14:creationId xmlns:p14="http://schemas.microsoft.com/office/powerpoint/2010/main" val="1048693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D6DA8B2D-7DDA-9048-8DE3-C26919FA9D96}"/>
              </a:ext>
            </a:extLst>
          </p:cNvPr>
          <p:cNvSpPr>
            <a:spLocks noGrp="1" noChangeArrowheads="1"/>
          </p:cNvSpPr>
          <p:nvPr>
            <p:ph type="title"/>
          </p:nvPr>
        </p:nvSpPr>
        <p:spPr>
          <a:xfrm>
            <a:off x="429986" y="457200"/>
            <a:ext cx="8382000" cy="304800"/>
          </a:xfrm>
        </p:spPr>
        <p:txBody>
          <a:bodyPr/>
          <a:lstStyle/>
          <a:p>
            <a:pPr eaLnBrk="1" hangingPunct="1"/>
            <a:r>
              <a:rPr lang="en-US" altLang="en-US" sz="3200" b="1" dirty="0">
                <a:solidFill>
                  <a:schemeClr val="accent2"/>
                </a:solidFill>
                <a:ea typeface="ＭＳ Ｐゴシック" panose="020B0600070205080204" pitchFamily="34" charset="-128"/>
              </a:rPr>
              <a:t>In Contrast:  Tropical Cyclones and Hurricanes</a:t>
            </a:r>
          </a:p>
        </p:txBody>
      </p:sp>
      <p:sp>
        <p:nvSpPr>
          <p:cNvPr id="32771" name="Rectangle 3">
            <a:extLst>
              <a:ext uri="{FF2B5EF4-FFF2-40B4-BE49-F238E27FC236}">
                <a16:creationId xmlns:a16="http://schemas.microsoft.com/office/drawing/2014/main" id="{A9A79FDB-050F-E340-BF6D-EB42AB7C72A6}"/>
              </a:ext>
            </a:extLst>
          </p:cNvPr>
          <p:cNvSpPr>
            <a:spLocks noGrp="1" noChangeArrowheads="1"/>
          </p:cNvSpPr>
          <p:nvPr>
            <p:ph type="body" idx="1"/>
          </p:nvPr>
        </p:nvSpPr>
        <p:spPr>
          <a:xfrm>
            <a:off x="419100" y="1143000"/>
            <a:ext cx="8305800" cy="4800600"/>
          </a:xfrm>
        </p:spPr>
        <p:txBody>
          <a:bodyPr/>
          <a:lstStyle/>
          <a:p>
            <a:pPr eaLnBrk="1" hangingPunct="1">
              <a:lnSpc>
                <a:spcPct val="90000"/>
              </a:lnSpc>
            </a:pPr>
            <a:r>
              <a:rPr lang="en-US" altLang="en-US" dirty="0">
                <a:ea typeface="ＭＳ Ｐゴシック" panose="020B0600070205080204" pitchFamily="34" charset="-128"/>
              </a:rPr>
              <a:t>Strong low pressure centers in the tropics.</a:t>
            </a:r>
          </a:p>
          <a:p>
            <a:pPr eaLnBrk="1" hangingPunct="1">
              <a:lnSpc>
                <a:spcPct val="90000"/>
              </a:lnSpc>
            </a:pPr>
            <a:r>
              <a:rPr lang="en-US" altLang="en-US" dirty="0">
                <a:ea typeface="ＭＳ Ｐゴシック" panose="020B0600070205080204" pitchFamily="34" charset="-128"/>
              </a:rPr>
              <a:t>No fronts or temperature contrasts</a:t>
            </a:r>
          </a:p>
          <a:p>
            <a:pPr eaLnBrk="1" hangingPunct="1">
              <a:lnSpc>
                <a:spcPct val="90000"/>
              </a:lnSpc>
            </a:pPr>
            <a:r>
              <a:rPr lang="en-US" altLang="en-US" dirty="0">
                <a:ea typeface="ＭＳ Ｐゴシック" panose="020B0600070205080204" pitchFamily="34" charset="-128"/>
              </a:rPr>
              <a:t>Associated with convection…thunderstorms</a:t>
            </a:r>
          </a:p>
          <a:p>
            <a:pPr eaLnBrk="1" hangingPunct="1">
              <a:lnSpc>
                <a:spcPct val="90000"/>
              </a:lnSpc>
            </a:pPr>
            <a:r>
              <a:rPr lang="en-US" altLang="en-US" dirty="0">
                <a:ea typeface="ＭＳ Ｐゴシック" panose="020B0600070205080204" pitchFamily="34" charset="-128"/>
              </a:rPr>
              <a:t>Their energy source is the heat and moisture of warm tropical oceans. Water temperatures greater than 80F.</a:t>
            </a:r>
          </a:p>
          <a:p>
            <a:pPr eaLnBrk="1" hangingPunct="1">
              <a:lnSpc>
                <a:spcPct val="90000"/>
              </a:lnSpc>
            </a:pPr>
            <a:r>
              <a:rPr lang="en-US" altLang="en-US" dirty="0">
                <a:ea typeface="ＭＳ Ｐゴシック" panose="020B0600070205080204" pitchFamily="34" charset="-128"/>
              </a:rPr>
              <a:t>Weaken rapidly over land or over cooler water.</a:t>
            </a:r>
          </a:p>
        </p:txBody>
      </p:sp>
      <p:pic>
        <p:nvPicPr>
          <p:cNvPr id="5" name="Picture 4" descr="A picture containing water, outdoor, riding, wave&#10;&#10;Description automatically generated">
            <a:extLst>
              <a:ext uri="{FF2B5EF4-FFF2-40B4-BE49-F238E27FC236}">
                <a16:creationId xmlns:a16="http://schemas.microsoft.com/office/drawing/2014/main" id="{11D6D99C-E29F-E046-BFB7-22502E17A9A9}"/>
              </a:ext>
            </a:extLst>
          </p:cNvPr>
          <p:cNvPicPr>
            <a:picLocks noChangeAspect="1"/>
          </p:cNvPicPr>
          <p:nvPr/>
        </p:nvPicPr>
        <p:blipFill>
          <a:blip r:embed="rId2"/>
          <a:stretch>
            <a:fillRect/>
          </a:stretch>
        </p:blipFill>
        <p:spPr>
          <a:xfrm>
            <a:off x="3276600" y="4751748"/>
            <a:ext cx="2905676" cy="1926503"/>
          </a:xfrm>
          <a:prstGeom prst="rect">
            <a:avLst/>
          </a:prstGeom>
        </p:spPr>
      </p:pic>
    </p:spTree>
    <p:extLst>
      <p:ext uri="{BB962C8B-B14F-4D97-AF65-F5344CB8AC3E}">
        <p14:creationId xmlns:p14="http://schemas.microsoft.com/office/powerpoint/2010/main" val="1630475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DC922-A4A0-8A49-B352-0485A950615F}"/>
              </a:ext>
            </a:extLst>
          </p:cNvPr>
          <p:cNvSpPr>
            <a:spLocks noGrp="1"/>
          </p:cNvSpPr>
          <p:nvPr>
            <p:ph type="title"/>
          </p:nvPr>
        </p:nvSpPr>
        <p:spPr/>
        <p:txBody>
          <a:bodyPr/>
          <a:lstStyle/>
          <a:p>
            <a:r>
              <a:rPr lang="en-US" dirty="0"/>
              <a:t>No Hurricanes for the NW</a:t>
            </a:r>
            <a:br>
              <a:rPr lang="en-US" dirty="0"/>
            </a:br>
            <a:r>
              <a:rPr lang="en-US" dirty="0"/>
              <a:t>Why?  Water too cold!</a:t>
            </a:r>
          </a:p>
        </p:txBody>
      </p:sp>
      <p:pic>
        <p:nvPicPr>
          <p:cNvPr id="5" name="Content Placeholder 4" descr="A close up of a map&#10;&#10;Description automatically generated">
            <a:extLst>
              <a:ext uri="{FF2B5EF4-FFF2-40B4-BE49-F238E27FC236}">
                <a16:creationId xmlns:a16="http://schemas.microsoft.com/office/drawing/2014/main" id="{05CFC202-7CE6-9A4F-90CF-7E9B1B62536A}"/>
              </a:ext>
            </a:extLst>
          </p:cNvPr>
          <p:cNvPicPr>
            <a:picLocks noGrp="1" noChangeAspect="1"/>
          </p:cNvPicPr>
          <p:nvPr>
            <p:ph idx="1"/>
          </p:nvPr>
        </p:nvPicPr>
        <p:blipFill rotWithShape="1">
          <a:blip r:embed="rId2"/>
          <a:srcRect l="5132" t="5051" r="5132" b="7401"/>
          <a:stretch/>
        </p:blipFill>
        <p:spPr>
          <a:xfrm>
            <a:off x="1066799" y="1676400"/>
            <a:ext cx="7010401" cy="4556760"/>
          </a:xfrm>
        </p:spPr>
      </p:pic>
    </p:spTree>
    <p:extLst>
      <p:ext uri="{BB962C8B-B14F-4D97-AF65-F5344CB8AC3E}">
        <p14:creationId xmlns:p14="http://schemas.microsoft.com/office/powerpoint/2010/main" val="1260735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4C7A53C-685C-344B-A18C-992D6230A779}"/>
              </a:ext>
            </a:extLst>
          </p:cNvPr>
          <p:cNvSpPr>
            <a:spLocks noGrp="1" noChangeArrowheads="1"/>
          </p:cNvSpPr>
          <p:nvPr>
            <p:ph type="title"/>
          </p:nvPr>
        </p:nvSpPr>
        <p:spPr>
          <a:xfrm>
            <a:off x="609600" y="228600"/>
            <a:ext cx="7772400" cy="1143000"/>
          </a:xfrm>
        </p:spPr>
        <p:txBody>
          <a:bodyPr/>
          <a:lstStyle/>
          <a:p>
            <a:pPr algn="l" eaLnBrk="1" hangingPunct="1"/>
            <a:r>
              <a:rPr lang="en-US" altLang="en-US" sz="2800" b="1" dirty="0">
                <a:solidFill>
                  <a:schemeClr val="accent2"/>
                </a:solidFill>
                <a:latin typeface="Arial" panose="020B0604020202020204" pitchFamily="34" charset="0"/>
                <a:ea typeface="ＭＳ Ｐゴシック" panose="020B0600070205080204" pitchFamily="34" charset="-128"/>
                <a:cs typeface="Arial" panose="020B0604020202020204" pitchFamily="34" charset="0"/>
              </a:rPr>
              <a:t>Some NW Windstorms Equivalent to Category 1-2 Hurricanes. A few cat 3.</a:t>
            </a:r>
          </a:p>
        </p:txBody>
      </p:sp>
      <p:sp>
        <p:nvSpPr>
          <p:cNvPr id="34819" name="Rectangle 3">
            <a:extLst>
              <a:ext uri="{FF2B5EF4-FFF2-40B4-BE49-F238E27FC236}">
                <a16:creationId xmlns:a16="http://schemas.microsoft.com/office/drawing/2014/main" id="{3765E84A-62D3-7D48-8559-E2C105343BB9}"/>
              </a:ext>
            </a:extLst>
          </p:cNvPr>
          <p:cNvSpPr>
            <a:spLocks noGrp="1" noChangeArrowheads="1"/>
          </p:cNvSpPr>
          <p:nvPr>
            <p:ph type="body" idx="1"/>
          </p:nvPr>
        </p:nvSpPr>
        <p:spPr>
          <a:xfrm>
            <a:off x="457200" y="1447800"/>
            <a:ext cx="8458200" cy="5181600"/>
          </a:xfrm>
          <a:ln>
            <a:solidFill>
              <a:srgbClr val="ED181E"/>
            </a:solidFill>
            <a:miter lim="800000"/>
            <a:headEnd/>
            <a:tailEnd/>
          </a:ln>
        </p:spPr>
        <p:txBody>
          <a:bodyPr/>
          <a:lstStyle/>
          <a:p>
            <a:pPr algn="ctr" eaLnBrk="1" hangingPunct="1">
              <a:lnSpc>
                <a:spcPct val="90000"/>
              </a:lnSpc>
              <a:buFontTx/>
              <a:buNone/>
            </a:pPr>
            <a:r>
              <a:rPr lang="en-US" altLang="en-US" sz="2400" b="1" dirty="0">
                <a:ea typeface="ＭＳ Ｐゴシック" panose="020B0600070205080204" pitchFamily="34" charset="-128"/>
              </a:rPr>
              <a:t>The Saffir-Simpson Hurricane Scale</a:t>
            </a:r>
            <a:endParaRPr lang="en-US" altLang="en-US" sz="2400" dirty="0">
              <a:ea typeface="ＭＳ Ｐゴシック" panose="020B0600070205080204" pitchFamily="34" charset="-128"/>
            </a:endParaRPr>
          </a:p>
          <a:p>
            <a:pPr algn="ctr" eaLnBrk="1" hangingPunct="1">
              <a:lnSpc>
                <a:spcPct val="90000"/>
              </a:lnSpc>
              <a:buFontTx/>
              <a:buNone/>
            </a:pPr>
            <a:r>
              <a:rPr lang="en-US" altLang="en-US" sz="2400" dirty="0">
                <a:ea typeface="ＭＳ Ｐゴシック" panose="020B0600070205080204" pitchFamily="34" charset="-128"/>
              </a:rPr>
              <a:t>Note that 1-minute average winds are used below.</a:t>
            </a:r>
          </a:p>
          <a:p>
            <a:pPr algn="ctr" eaLnBrk="1" hangingPunct="1">
              <a:lnSpc>
                <a:spcPct val="90000"/>
              </a:lnSpc>
              <a:buFontTx/>
              <a:buNone/>
            </a:pPr>
            <a:endParaRPr lang="en-US" altLang="en-US" sz="800" dirty="0">
              <a:ea typeface="ＭＳ Ｐゴシック" panose="020B0600070205080204" pitchFamily="34" charset="-128"/>
            </a:endParaRPr>
          </a:p>
          <a:p>
            <a:pPr algn="ctr" eaLnBrk="1" hangingPunct="1">
              <a:lnSpc>
                <a:spcPct val="90000"/>
              </a:lnSpc>
            </a:pPr>
            <a:r>
              <a:rPr lang="en-US" altLang="en-US" sz="2000" b="1" dirty="0">
                <a:solidFill>
                  <a:schemeClr val="folHlink"/>
                </a:solidFill>
                <a:ea typeface="ＭＳ Ｐゴシック" panose="020B0600070205080204" pitchFamily="34" charset="-128"/>
              </a:rPr>
              <a:t>Category One:</a:t>
            </a:r>
            <a:endParaRPr lang="en-US" altLang="en-US" sz="2000" dirty="0">
              <a:solidFill>
                <a:schemeClr val="folHlink"/>
              </a:solidFill>
              <a:ea typeface="ＭＳ Ｐゴシック" panose="020B0600070205080204" pitchFamily="34" charset="-128"/>
            </a:endParaRPr>
          </a:p>
          <a:p>
            <a:pPr lvl="1" algn="ctr" eaLnBrk="1" hangingPunct="1">
              <a:lnSpc>
                <a:spcPct val="90000"/>
              </a:lnSpc>
              <a:buFontTx/>
              <a:buNone/>
            </a:pPr>
            <a:r>
              <a:rPr lang="en-US" altLang="en-US" sz="2000" dirty="0">
                <a:ea typeface="ＭＳ Ｐゴシック" panose="020B0600070205080204" pitchFamily="34" charset="-128"/>
              </a:rPr>
              <a:t>Winds 74-95 mph, above 980 mb</a:t>
            </a:r>
          </a:p>
          <a:p>
            <a:pPr algn="ctr" eaLnBrk="1" hangingPunct="1">
              <a:lnSpc>
                <a:spcPct val="90000"/>
              </a:lnSpc>
            </a:pPr>
            <a:r>
              <a:rPr lang="en-US" altLang="en-US" sz="2000" b="1" dirty="0">
                <a:solidFill>
                  <a:schemeClr val="folHlink"/>
                </a:solidFill>
                <a:ea typeface="ＭＳ Ｐゴシック" panose="020B0600070205080204" pitchFamily="34" charset="-128"/>
              </a:rPr>
              <a:t>Category Two:</a:t>
            </a:r>
            <a:endParaRPr lang="en-US" altLang="en-US" sz="2000" dirty="0">
              <a:solidFill>
                <a:schemeClr val="folHlink"/>
              </a:solidFill>
              <a:ea typeface="ＭＳ Ｐゴシック" panose="020B0600070205080204" pitchFamily="34" charset="-128"/>
            </a:endParaRPr>
          </a:p>
          <a:p>
            <a:pPr lvl="1" algn="ctr" eaLnBrk="1" hangingPunct="1">
              <a:lnSpc>
                <a:spcPct val="90000"/>
              </a:lnSpc>
              <a:buFontTx/>
              <a:buNone/>
            </a:pPr>
            <a:r>
              <a:rPr lang="en-US" altLang="en-US" sz="2000" dirty="0">
                <a:ea typeface="ＭＳ Ｐゴシック" panose="020B0600070205080204" pitchFamily="34" charset="-128"/>
              </a:rPr>
              <a:t>Winds 96-110 mph, 965-980 mb</a:t>
            </a:r>
          </a:p>
          <a:p>
            <a:pPr algn="ctr" eaLnBrk="1" hangingPunct="1">
              <a:lnSpc>
                <a:spcPct val="90000"/>
              </a:lnSpc>
            </a:pPr>
            <a:r>
              <a:rPr lang="en-US" altLang="en-US" sz="2000" b="1" dirty="0">
                <a:solidFill>
                  <a:schemeClr val="folHlink"/>
                </a:solidFill>
                <a:ea typeface="ＭＳ Ｐゴシック" panose="020B0600070205080204" pitchFamily="34" charset="-128"/>
              </a:rPr>
              <a:t>Category Three:</a:t>
            </a:r>
            <a:endParaRPr lang="en-US" altLang="en-US" sz="2000" dirty="0">
              <a:solidFill>
                <a:schemeClr val="folHlink"/>
              </a:solidFill>
              <a:ea typeface="ＭＳ Ｐゴシック" panose="020B0600070205080204" pitchFamily="34" charset="-128"/>
            </a:endParaRPr>
          </a:p>
          <a:p>
            <a:pPr lvl="1" algn="ctr" eaLnBrk="1" hangingPunct="1">
              <a:lnSpc>
                <a:spcPct val="90000"/>
              </a:lnSpc>
              <a:buFontTx/>
              <a:buNone/>
            </a:pPr>
            <a:r>
              <a:rPr lang="en-US" altLang="en-US" sz="2000" dirty="0">
                <a:ea typeface="ＭＳ Ｐゴシック" panose="020B0600070205080204" pitchFamily="34" charset="-128"/>
              </a:rPr>
              <a:t>Winds 111-130 mph , 945-965 mb</a:t>
            </a:r>
            <a:endParaRPr lang="en-US" altLang="en-US" sz="1800" b="1" dirty="0">
              <a:ea typeface="ＭＳ Ｐゴシック" panose="020B0600070205080204" pitchFamily="34" charset="-128"/>
            </a:endParaRPr>
          </a:p>
          <a:p>
            <a:pPr algn="ctr" eaLnBrk="1" hangingPunct="1">
              <a:lnSpc>
                <a:spcPct val="90000"/>
              </a:lnSpc>
            </a:pPr>
            <a:r>
              <a:rPr lang="en-US" altLang="en-US" sz="2000" b="1" dirty="0">
                <a:solidFill>
                  <a:schemeClr val="folHlink"/>
                </a:solidFill>
                <a:ea typeface="ＭＳ Ｐゴシック" panose="020B0600070205080204" pitchFamily="34" charset="-128"/>
              </a:rPr>
              <a:t>Category Four:</a:t>
            </a:r>
            <a:endParaRPr lang="en-US" altLang="en-US" sz="2000" dirty="0">
              <a:solidFill>
                <a:schemeClr val="folHlink"/>
              </a:solidFill>
              <a:ea typeface="ＭＳ Ｐゴシック" panose="020B0600070205080204" pitchFamily="34" charset="-128"/>
            </a:endParaRPr>
          </a:p>
          <a:p>
            <a:pPr lvl="1" algn="ctr" eaLnBrk="1" hangingPunct="1">
              <a:lnSpc>
                <a:spcPct val="90000"/>
              </a:lnSpc>
              <a:buFontTx/>
              <a:buNone/>
            </a:pPr>
            <a:r>
              <a:rPr lang="en-US" altLang="en-US" sz="2000" dirty="0">
                <a:ea typeface="ＭＳ Ｐゴシック" panose="020B0600070205080204" pitchFamily="34" charset="-128"/>
              </a:rPr>
              <a:t>Winds 131-155 mph, 920-945 mb</a:t>
            </a:r>
            <a:r>
              <a:rPr lang="en-US" altLang="en-US" sz="2000" dirty="0">
                <a:solidFill>
                  <a:schemeClr val="folHlink"/>
                </a:solidFill>
                <a:ea typeface="ＭＳ Ｐゴシック" panose="020B0600070205080204" pitchFamily="34" charset="-128"/>
              </a:rPr>
              <a:t> </a:t>
            </a:r>
          </a:p>
          <a:p>
            <a:pPr algn="ctr" eaLnBrk="1" hangingPunct="1">
              <a:lnSpc>
                <a:spcPct val="90000"/>
              </a:lnSpc>
            </a:pPr>
            <a:r>
              <a:rPr lang="en-US" altLang="en-US" sz="2000" b="1" dirty="0">
                <a:solidFill>
                  <a:schemeClr val="folHlink"/>
                </a:solidFill>
                <a:ea typeface="ＭＳ Ｐゴシック" panose="020B0600070205080204" pitchFamily="34" charset="-128"/>
              </a:rPr>
              <a:t>Category Five:</a:t>
            </a:r>
            <a:endParaRPr lang="en-US" altLang="en-US" sz="2000" dirty="0">
              <a:solidFill>
                <a:schemeClr val="folHlink"/>
              </a:solidFill>
              <a:ea typeface="ＭＳ Ｐゴシック" panose="020B0600070205080204" pitchFamily="34" charset="-128"/>
            </a:endParaRPr>
          </a:p>
          <a:p>
            <a:pPr lvl="1" algn="ctr" eaLnBrk="1" hangingPunct="1">
              <a:lnSpc>
                <a:spcPct val="90000"/>
              </a:lnSpc>
              <a:buFontTx/>
              <a:buNone/>
            </a:pPr>
            <a:r>
              <a:rPr lang="en-US" altLang="en-US" sz="2000" dirty="0">
                <a:ea typeface="ＭＳ Ｐゴシック" panose="020B0600070205080204" pitchFamily="34" charset="-128"/>
              </a:rPr>
              <a:t>Winds greater than 155 mph, below 920 mb</a:t>
            </a:r>
          </a:p>
          <a:p>
            <a:pPr lvl="1" algn="ctr" eaLnBrk="1" hangingPunct="1">
              <a:lnSpc>
                <a:spcPct val="90000"/>
              </a:lnSpc>
              <a:buFont typeface="Times" pitchFamily="2" charset="0"/>
              <a:buChar char="•"/>
            </a:pPr>
            <a:r>
              <a:rPr lang="en-US" altLang="en-US" sz="2000" b="1" dirty="0">
                <a:solidFill>
                  <a:schemeClr val="folHlink"/>
                </a:solidFill>
                <a:ea typeface="ＭＳ Ｐゴシック" panose="020B0600070205080204" pitchFamily="34" charset="-128"/>
              </a:rPr>
              <a:t>Category Six: </a:t>
            </a:r>
          </a:p>
          <a:p>
            <a:pPr lvl="1" algn="ctr" eaLnBrk="1" hangingPunct="1">
              <a:lnSpc>
                <a:spcPct val="90000"/>
              </a:lnSpc>
              <a:buFontTx/>
              <a:buNone/>
            </a:pPr>
            <a:r>
              <a:rPr lang="en-US" altLang="en-US" sz="2000" b="1" dirty="0">
                <a:ea typeface="ＭＳ Ｐゴシック" panose="020B0600070205080204" pitchFamily="34" charset="-128"/>
              </a:rPr>
              <a:t>Only in the imagination of TV scriptwriters</a:t>
            </a:r>
          </a:p>
        </p:txBody>
      </p:sp>
    </p:spTree>
    <p:extLst>
      <p:ext uri="{BB962C8B-B14F-4D97-AF65-F5344CB8AC3E}">
        <p14:creationId xmlns:p14="http://schemas.microsoft.com/office/powerpoint/2010/main" val="3478751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DE61FCC-B21F-9B4D-BAA4-F7840AE0B1E5}"/>
              </a:ext>
            </a:extLst>
          </p:cNvPr>
          <p:cNvSpPr>
            <a:spLocks noGrp="1" noChangeArrowheads="1"/>
          </p:cNvSpPr>
          <p:nvPr>
            <p:ph type="ctrTitle"/>
          </p:nvPr>
        </p:nvSpPr>
        <p:spPr>
          <a:xfrm>
            <a:off x="381000" y="914400"/>
            <a:ext cx="3429000" cy="2819400"/>
          </a:xfrm>
        </p:spPr>
        <p:txBody>
          <a:bodyPr/>
          <a:lstStyle/>
          <a:p>
            <a:pPr eaLnBrk="1" hangingPunct="1"/>
            <a:r>
              <a:rPr lang="en-US" altLang="en-US" b="1" dirty="0">
                <a:solidFill>
                  <a:schemeClr val="accent2"/>
                </a:solidFill>
                <a:ea typeface="ＭＳ Ｐゴシック" panose="020B0600070205080204" pitchFamily="34" charset="-128"/>
              </a:rPr>
              <a:t>Force Multiplier</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For NW</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Windstorms:</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Trees</a:t>
            </a:r>
          </a:p>
        </p:txBody>
      </p:sp>
      <p:pic>
        <p:nvPicPr>
          <p:cNvPr id="36867" name="Picture 4">
            <a:extLst>
              <a:ext uri="{FF2B5EF4-FFF2-40B4-BE49-F238E27FC236}">
                <a16:creationId xmlns:a16="http://schemas.microsoft.com/office/drawing/2014/main" id="{340AC316-99AF-1B40-9220-B5B95BE25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914400"/>
            <a:ext cx="4410075"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5">
            <a:extLst>
              <a:ext uri="{FF2B5EF4-FFF2-40B4-BE49-F238E27FC236}">
                <a16:creationId xmlns:a16="http://schemas.microsoft.com/office/drawing/2014/main" id="{415FEF45-3974-E64B-8082-E0FEAAEA4EF1}"/>
              </a:ext>
            </a:extLst>
          </p:cNvPr>
          <p:cNvSpPr txBox="1">
            <a:spLocks noChangeArrowheads="1"/>
          </p:cNvSpPr>
          <p:nvPr/>
        </p:nvSpPr>
        <p:spPr bwMode="auto">
          <a:xfrm>
            <a:off x="533400" y="4543538"/>
            <a:ext cx="3124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2800" dirty="0"/>
          </a:p>
          <a:p>
            <a:r>
              <a:rPr lang="en-US" altLang="en-US" sz="2800" dirty="0"/>
              <a:t>Easter Sunday, April 97</a:t>
            </a:r>
          </a:p>
        </p:txBody>
      </p:sp>
    </p:spTree>
    <p:extLst>
      <p:ext uri="{BB962C8B-B14F-4D97-AF65-F5344CB8AC3E}">
        <p14:creationId xmlns:p14="http://schemas.microsoft.com/office/powerpoint/2010/main" val="1533017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normAutofit fontScale="90000"/>
          </a:bodyPr>
          <a:lstStyle/>
          <a:p>
            <a:r>
              <a:rPr lang="en-US" dirty="0">
                <a:latin typeface="Times" charset="0"/>
                <a:ea typeface="ＭＳ Ｐゴシック" charset="0"/>
                <a:cs typeface="ＭＳ Ｐゴシック" charset="0"/>
              </a:rPr>
              <a:t>Big Trees:  Windstorm Force Multiplier in the Northwest</a:t>
            </a:r>
          </a:p>
        </p:txBody>
      </p:sp>
      <p:pic>
        <p:nvPicPr>
          <p:cNvPr id="5" name="Content Placeholder 4" descr="Renews-A-Weary-Spirit-post.jpg"/>
          <p:cNvPicPr>
            <a:picLocks noGrp="1" noChangeAspect="1"/>
          </p:cNvPicPr>
          <p:nvPr>
            <p:ph idx="1"/>
          </p:nvPr>
        </p:nvPicPr>
        <p:blipFill>
          <a:blip r:embed="rId2"/>
          <a:srcRect l="-10551" r="-10551"/>
          <a:stretch>
            <a:fillRect/>
          </a:stretch>
        </p:blipFill>
        <p:spPr/>
      </p:pic>
    </p:spTree>
    <p:extLst>
      <p:ext uri="{BB962C8B-B14F-4D97-AF65-F5344CB8AC3E}">
        <p14:creationId xmlns:p14="http://schemas.microsoft.com/office/powerpoint/2010/main" val="1641612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dirty="0">
                <a:latin typeface="Times" charset="0"/>
                <a:ea typeface="ＭＳ Ｐゴシック" charset="0"/>
                <a:cs typeface="ＭＳ Ｐゴシック" charset="0"/>
              </a:rPr>
              <a:t>Compared to this…</a:t>
            </a:r>
          </a:p>
        </p:txBody>
      </p:sp>
      <p:pic>
        <p:nvPicPr>
          <p:cNvPr id="24578" name="Content Placeholder 3" descr="palm-tree-on-beach.jpg"/>
          <p:cNvPicPr>
            <a:picLocks noGrp="1" noChangeAspect="1"/>
          </p:cNvPicPr>
          <p:nvPr>
            <p:ph idx="1"/>
          </p:nvPr>
        </p:nvPicPr>
        <p:blipFill>
          <a:blip r:embed="rId2">
            <a:extLst>
              <a:ext uri="{28A0092B-C50C-407E-A947-70E740481C1C}">
                <a14:useLocalDpi xmlns:a14="http://schemas.microsoft.com/office/drawing/2010/main" val="0"/>
              </a:ext>
            </a:extLst>
          </a:blip>
          <a:srcRect t="13291" b="13291"/>
          <a:stretch>
            <a:fillRect/>
          </a:stretch>
        </p:blipFill>
        <p:spPr/>
      </p:pic>
    </p:spTree>
    <p:extLst>
      <p:ext uri="{BB962C8B-B14F-4D97-AF65-F5344CB8AC3E}">
        <p14:creationId xmlns:p14="http://schemas.microsoft.com/office/powerpoint/2010/main" val="1625892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ABD29DD9-5F8C-CF44-9722-C35CAB336F4B}"/>
              </a:ext>
            </a:extLst>
          </p:cNvPr>
          <p:cNvSpPr>
            <a:spLocks noGrp="1"/>
          </p:cNvSpPr>
          <p:nvPr>
            <p:ph type="title"/>
          </p:nvPr>
        </p:nvSpPr>
        <p:spPr>
          <a:xfrm>
            <a:off x="838200" y="381000"/>
            <a:ext cx="7772400" cy="1143000"/>
          </a:xfrm>
        </p:spPr>
        <p:txBody>
          <a:bodyPr/>
          <a:lstStyle/>
          <a:p>
            <a:r>
              <a:rPr lang="en-US" altLang="en-US" b="1" dirty="0">
                <a:ea typeface="ＭＳ Ｐゴシック" panose="020B0600070205080204" pitchFamily="34" charset="-128"/>
              </a:rPr>
              <a:t>The Strongest Winds Are in the Back-Bent Trough</a:t>
            </a:r>
          </a:p>
        </p:txBody>
      </p:sp>
      <p:pic>
        <p:nvPicPr>
          <p:cNvPr id="49155" name="Content Placeholder 3">
            <a:extLst>
              <a:ext uri="{FF2B5EF4-FFF2-40B4-BE49-F238E27FC236}">
                <a16:creationId xmlns:a16="http://schemas.microsoft.com/office/drawing/2014/main" id="{186FDA64-91FE-6140-8A2A-8FCFEE49077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28663" y="1752600"/>
            <a:ext cx="4724400" cy="4724400"/>
          </a:xfrm>
        </p:spPr>
      </p:pic>
      <p:pic>
        <p:nvPicPr>
          <p:cNvPr id="49156" name="Picture 3">
            <a:extLst>
              <a:ext uri="{FF2B5EF4-FFF2-40B4-BE49-F238E27FC236}">
                <a16:creationId xmlns:a16="http://schemas.microsoft.com/office/drawing/2014/main" id="{D2AC4A99-2017-FD47-A814-E9B01F1933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057400"/>
            <a:ext cx="305752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BEF9C67-CD41-A140-AE5C-80C508BBDA4E}"/>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Storm Season:  Nov-Feb</a:t>
            </a:r>
          </a:p>
        </p:txBody>
      </p:sp>
      <p:pic>
        <p:nvPicPr>
          <p:cNvPr id="47107" name="Content Placeholder 3">
            <a:extLst>
              <a:ext uri="{FF2B5EF4-FFF2-40B4-BE49-F238E27FC236}">
                <a16:creationId xmlns:a16="http://schemas.microsoft.com/office/drawing/2014/main" id="{6679FF29-9985-754D-9A02-2A18C9D34D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2209800"/>
            <a:ext cx="6195660" cy="2899569"/>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BA79DCCB-37FF-BA42-BBD9-24CDC1363DEE}"/>
              </a:ext>
            </a:extLst>
          </p:cNvPr>
          <p:cNvSpPr>
            <a:spLocks noGrp="1"/>
          </p:cNvSpPr>
          <p:nvPr>
            <p:ph type="title"/>
          </p:nvPr>
        </p:nvSpPr>
        <p:spPr>
          <a:xfrm>
            <a:off x="685800" y="2133600"/>
            <a:ext cx="7772400" cy="1143000"/>
          </a:xfrm>
        </p:spPr>
        <p:txBody>
          <a:bodyPr/>
          <a:lstStyle/>
          <a:p>
            <a:pPr eaLnBrk="1" hangingPunct="1"/>
            <a:r>
              <a:rPr lang="en-US" altLang="en-US" b="1" dirty="0">
                <a:solidFill>
                  <a:schemeClr val="accent2"/>
                </a:solidFill>
                <a:ea typeface="ＭＳ Ｐゴシック" panose="020B0600070205080204" pitchFamily="34" charset="-128"/>
              </a:rPr>
              <a:t>Interactions with our local mountains can amplify or weaken the effects of our great storms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A9EA2E1B-87A6-814B-9D3D-8623FB075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33"/>
          <a:stretch>
            <a:fillRect/>
          </a:stretch>
        </p:blipFill>
        <p:spPr bwMode="auto">
          <a:xfrm>
            <a:off x="1066800" y="304800"/>
            <a:ext cx="6858000"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a:extLst>
              <a:ext uri="{FF2B5EF4-FFF2-40B4-BE49-F238E27FC236}">
                <a16:creationId xmlns:a16="http://schemas.microsoft.com/office/drawing/2014/main" id="{380CD23A-A52E-2C49-99C4-62B7EA5A766E}"/>
              </a:ext>
            </a:extLst>
          </p:cNvPr>
          <p:cNvSpPr txBox="1">
            <a:spLocks noChangeArrowheads="1"/>
          </p:cNvSpPr>
          <p:nvPr/>
        </p:nvSpPr>
        <p:spPr bwMode="auto">
          <a:xfrm>
            <a:off x="228600" y="5962650"/>
            <a:ext cx="8780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Feb. 13, 1979:  Winds over 100 kts destroyed the Hood Canal Bridge  </a:t>
            </a:r>
          </a:p>
          <a:p>
            <a:r>
              <a:rPr lang="en-US" altLang="en-US" dirty="0"/>
              <a:t>Cost to replace: over 100 million dollars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2949D76-5B1A-1642-8DA2-4D4ED0052BB5}"/>
              </a:ext>
            </a:extLst>
          </p:cNvPr>
          <p:cNvSpPr>
            <a:spLocks noGrp="1" noChangeArrowheads="1"/>
          </p:cNvSpPr>
          <p:nvPr>
            <p:ph type="title"/>
          </p:nvPr>
        </p:nvSpPr>
        <p:spPr>
          <a:xfrm>
            <a:off x="630011" y="235744"/>
            <a:ext cx="4800600" cy="3429000"/>
          </a:xfrm>
        </p:spPr>
        <p:txBody>
          <a:bodyPr/>
          <a:lstStyle/>
          <a:p>
            <a:r>
              <a:rPr lang="en-US" altLang="en-US" b="1" dirty="0">
                <a:solidFill>
                  <a:schemeClr val="accent6"/>
                </a:solidFill>
                <a:ea typeface="ＭＳ Ｐゴシック" panose="020B0600070205080204" pitchFamily="34" charset="-128"/>
              </a:rPr>
              <a:t>Early Settlers Rapidly Learned the Perils of the Great NW Cyclones</a:t>
            </a:r>
          </a:p>
        </p:txBody>
      </p:sp>
      <p:pic>
        <p:nvPicPr>
          <p:cNvPr id="20483" name="Picture 4">
            <a:extLst>
              <a:ext uri="{FF2B5EF4-FFF2-40B4-BE49-F238E27FC236}">
                <a16:creationId xmlns:a16="http://schemas.microsoft.com/office/drawing/2014/main" id="{AD516E7E-F0E0-E441-A130-52CD2DAF3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838200"/>
            <a:ext cx="18954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a:extLst>
              <a:ext uri="{FF2B5EF4-FFF2-40B4-BE49-F238E27FC236}">
                <a16:creationId xmlns:a16="http://schemas.microsoft.com/office/drawing/2014/main" id="{12AE7A39-B835-FF4A-8300-4A6E0B4B1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114800"/>
            <a:ext cx="258286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6">
            <a:extLst>
              <a:ext uri="{FF2B5EF4-FFF2-40B4-BE49-F238E27FC236}">
                <a16:creationId xmlns:a16="http://schemas.microsoft.com/office/drawing/2014/main" id="{813CDC70-2E40-8B4F-8B8E-A014903683DE}"/>
              </a:ext>
            </a:extLst>
          </p:cNvPr>
          <p:cNvSpPr txBox="1">
            <a:spLocks noChangeArrowheads="1"/>
          </p:cNvSpPr>
          <p:nvPr/>
        </p:nvSpPr>
        <p:spPr bwMode="auto">
          <a:xfrm>
            <a:off x="6765925" y="3481388"/>
            <a:ext cx="1460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dirty="0"/>
              <a:t>Arthur Denny</a:t>
            </a:r>
          </a:p>
        </p:txBody>
      </p:sp>
      <p:sp>
        <p:nvSpPr>
          <p:cNvPr id="20486" name="Text Box 7">
            <a:extLst>
              <a:ext uri="{FF2B5EF4-FFF2-40B4-BE49-F238E27FC236}">
                <a16:creationId xmlns:a16="http://schemas.microsoft.com/office/drawing/2014/main" id="{5CCA58E4-3847-A24F-BFE6-58E10F6EA37D}"/>
              </a:ext>
            </a:extLst>
          </p:cNvPr>
          <p:cNvSpPr txBox="1">
            <a:spLocks noChangeArrowheads="1"/>
          </p:cNvSpPr>
          <p:nvPr/>
        </p:nvSpPr>
        <p:spPr bwMode="auto">
          <a:xfrm>
            <a:off x="7315200" y="6172200"/>
            <a:ext cx="73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dirty="0"/>
              <a:t>Seattle</a:t>
            </a:r>
            <a:endParaRPr lang="en-US" altLang="en-US" dirty="0"/>
          </a:p>
        </p:txBody>
      </p:sp>
      <p:sp>
        <p:nvSpPr>
          <p:cNvPr id="2" name="TextBox 1">
            <a:extLst>
              <a:ext uri="{FF2B5EF4-FFF2-40B4-BE49-F238E27FC236}">
                <a16:creationId xmlns:a16="http://schemas.microsoft.com/office/drawing/2014/main" id="{5857EA2A-B7E9-5B44-885C-D45D1DFFEE42}"/>
              </a:ext>
            </a:extLst>
          </p:cNvPr>
          <p:cNvSpPr txBox="1"/>
          <p:nvPr/>
        </p:nvSpPr>
        <p:spPr>
          <a:xfrm>
            <a:off x="533400" y="3848100"/>
            <a:ext cx="5389789" cy="2954655"/>
          </a:xfrm>
          <a:prstGeom prst="rect">
            <a:avLst/>
          </a:prstGeom>
          <a:noFill/>
        </p:spPr>
        <p:txBody>
          <a:bodyPr wrap="square" rtlCol="0">
            <a:spAutoFit/>
          </a:bodyPr>
          <a:lstStyle/>
          <a:p>
            <a:r>
              <a:rPr lang="en-US" sz="2400" dirty="0">
                <a:latin typeface="+mj-lt"/>
                <a:ea typeface="ＭＳ Ｐゴシック" charset="0"/>
                <a:cs typeface="ＭＳ Ｐゴシック" charset="0"/>
              </a:rPr>
              <a:t>Seattle pioneer Arthur Denny noted that "the heaviest windstorm since the settlement of the country" occurred on 16 November 1875 and was "a strong gale, which threw down considerable timber and overturned light structures, such as sheds and outbuildings.</a:t>
            </a:r>
            <a:r>
              <a:rPr lang="ja-JP" altLang="en-US" sz="2400">
                <a:latin typeface="+mj-lt"/>
                <a:ea typeface="ＭＳ Ｐゴシック" charset="0"/>
                <a:cs typeface="ＭＳ Ｐゴシック" charset="0"/>
              </a:rPr>
              <a:t>”</a:t>
            </a:r>
            <a:r>
              <a:rPr lang="en-US" altLang="ja-JP" sz="2400" dirty="0">
                <a:latin typeface="+mj-lt"/>
                <a:ea typeface="ＭＳ Ｐゴシック" charset="0"/>
                <a:cs typeface="ＭＳ Ｐゴシック" charset="0"/>
              </a:rPr>
              <a:t> </a:t>
            </a:r>
          </a:p>
          <a:p>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extLst>
              <a:ext uri="{FF2B5EF4-FFF2-40B4-BE49-F238E27FC236}">
                <a16:creationId xmlns:a16="http://schemas.microsoft.com/office/drawing/2014/main" id="{86CFEB32-5B7E-EB4E-88B9-D35AF21E95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69"/>
          <a:stretch>
            <a:fillRect/>
          </a:stretch>
        </p:blipFill>
        <p:spPr bwMode="auto">
          <a:xfrm>
            <a:off x="4800600" y="3200400"/>
            <a:ext cx="4022725"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3">
            <a:extLst>
              <a:ext uri="{FF2B5EF4-FFF2-40B4-BE49-F238E27FC236}">
                <a16:creationId xmlns:a16="http://schemas.microsoft.com/office/drawing/2014/main" id="{2452DB92-25F0-C44E-93A3-4F811F2F4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8862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C55E8607-7DBD-614A-9A9E-7AC0BE452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33400"/>
            <a:ext cx="70866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026">
            <a:extLst>
              <a:ext uri="{FF2B5EF4-FFF2-40B4-BE49-F238E27FC236}">
                <a16:creationId xmlns:a16="http://schemas.microsoft.com/office/drawing/2014/main" id="{636EEB7C-5DCD-324D-A016-BF2B58F03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41338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1027">
            <a:extLst>
              <a:ext uri="{FF2B5EF4-FFF2-40B4-BE49-F238E27FC236}">
                <a16:creationId xmlns:a16="http://schemas.microsoft.com/office/drawing/2014/main" id="{8A6855F1-9ED1-4B4E-9AD3-EB3186070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09600"/>
            <a:ext cx="42291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extLst>
              <a:ext uri="{FF2B5EF4-FFF2-40B4-BE49-F238E27FC236}">
                <a16:creationId xmlns:a16="http://schemas.microsoft.com/office/drawing/2014/main" id="{1DE2419F-ABE8-CA41-80CC-2CA3C942A5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81000"/>
            <a:ext cx="58896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3">
            <a:extLst>
              <a:ext uri="{FF2B5EF4-FFF2-40B4-BE49-F238E27FC236}">
                <a16:creationId xmlns:a16="http://schemas.microsoft.com/office/drawing/2014/main" id="{AEAD02FB-5E22-7945-8274-7B5F17858F47}"/>
              </a:ext>
            </a:extLst>
          </p:cNvPr>
          <p:cNvSpPr txBox="1">
            <a:spLocks noChangeArrowheads="1"/>
          </p:cNvSpPr>
          <p:nvPr/>
        </p:nvSpPr>
        <p:spPr bwMode="auto">
          <a:xfrm>
            <a:off x="457200" y="1828800"/>
            <a:ext cx="1768475"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dirty="0"/>
              <a:t>February 13</a:t>
            </a:r>
          </a:p>
          <a:p>
            <a:r>
              <a:rPr lang="en-US" altLang="en-US" sz="3200" dirty="0"/>
              <a:t>1979:  The Hood Canal</a:t>
            </a:r>
          </a:p>
          <a:p>
            <a:r>
              <a:rPr lang="en-US" altLang="en-US" sz="3200" dirty="0"/>
              <a:t>Storm</a:t>
            </a:r>
            <a:endParaRPr lang="en-US" altLang="en-US" dirty="0"/>
          </a:p>
        </p:txBody>
      </p:sp>
    </p:spTree>
    <p:extLst>
      <p:ext uri="{BB962C8B-B14F-4D97-AF65-F5344CB8AC3E}">
        <p14:creationId xmlns:p14="http://schemas.microsoft.com/office/powerpoint/2010/main" val="2214658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F84BECD2-411B-1642-B8F6-5D7D9D7DE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5438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026">
            <a:extLst>
              <a:ext uri="{FF2B5EF4-FFF2-40B4-BE49-F238E27FC236}">
                <a16:creationId xmlns:a16="http://schemas.microsoft.com/office/drawing/2014/main" id="{376391E7-0181-B24E-843C-6E53745CE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81000"/>
            <a:ext cx="30257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 Box 1027">
            <a:extLst>
              <a:ext uri="{FF2B5EF4-FFF2-40B4-BE49-F238E27FC236}">
                <a16:creationId xmlns:a16="http://schemas.microsoft.com/office/drawing/2014/main" id="{7387285D-D2BD-1144-8031-1BBFD1AD2036}"/>
              </a:ext>
            </a:extLst>
          </p:cNvPr>
          <p:cNvSpPr txBox="1">
            <a:spLocks noChangeArrowheads="1"/>
          </p:cNvSpPr>
          <p:nvPr/>
        </p:nvSpPr>
        <p:spPr bwMode="auto">
          <a:xfrm>
            <a:off x="6080125" y="2117725"/>
            <a:ext cx="23780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Massive Treefalls</a:t>
            </a:r>
          </a:p>
          <a:p>
            <a:r>
              <a:rPr lang="en-US" altLang="en-US" dirty="0"/>
              <a:t>Accompanied</a:t>
            </a:r>
          </a:p>
          <a:p>
            <a:r>
              <a:rPr lang="en-US" altLang="en-US" dirty="0"/>
              <a:t>The Storm-- particularly near the bridge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4BFD9-BAB9-FB40-93C3-4F4068D01FE5}"/>
              </a:ext>
            </a:extLst>
          </p:cNvPr>
          <p:cNvSpPr>
            <a:spLocks noGrp="1"/>
          </p:cNvSpPr>
          <p:nvPr>
            <p:ph type="title"/>
          </p:nvPr>
        </p:nvSpPr>
        <p:spPr>
          <a:xfrm>
            <a:off x="664029" y="690788"/>
            <a:ext cx="8229600" cy="1143000"/>
          </a:xfrm>
        </p:spPr>
        <p:txBody>
          <a:bodyPr/>
          <a:lstStyle/>
          <a:p>
            <a:r>
              <a:rPr lang="en-US" b="1" dirty="0">
                <a:solidFill>
                  <a:schemeClr val="accent2"/>
                </a:solidFill>
              </a:rPr>
              <a:t>Forecasts of Pacific Storms Has Been Highly Skillful Since the Early 1990s</a:t>
            </a:r>
          </a:p>
        </p:txBody>
      </p:sp>
      <p:sp>
        <p:nvSpPr>
          <p:cNvPr id="3" name="Content Placeholder 2">
            <a:extLst>
              <a:ext uri="{FF2B5EF4-FFF2-40B4-BE49-F238E27FC236}">
                <a16:creationId xmlns:a16="http://schemas.microsoft.com/office/drawing/2014/main" id="{55A71657-602C-FB4A-99C6-373BA5418DD2}"/>
              </a:ext>
            </a:extLst>
          </p:cNvPr>
          <p:cNvSpPr>
            <a:spLocks noGrp="1"/>
          </p:cNvSpPr>
          <p:nvPr>
            <p:ph idx="1"/>
          </p:nvPr>
        </p:nvSpPr>
        <p:spPr>
          <a:xfrm>
            <a:off x="631372" y="2743200"/>
            <a:ext cx="3886200" cy="3535363"/>
          </a:xfrm>
        </p:spPr>
        <p:txBody>
          <a:bodyPr/>
          <a:lstStyle/>
          <a:p>
            <a:r>
              <a:rPr lang="en-US" dirty="0"/>
              <a:t>Little skill before 1990s</a:t>
            </a:r>
          </a:p>
          <a:p>
            <a:r>
              <a:rPr lang="en-US" dirty="0"/>
              <a:t>Get most right since the early 90s?</a:t>
            </a:r>
          </a:p>
          <a:p>
            <a:r>
              <a:rPr lang="en-US" dirty="0"/>
              <a:t>Why?</a:t>
            </a:r>
          </a:p>
        </p:txBody>
      </p:sp>
      <p:pic>
        <p:nvPicPr>
          <p:cNvPr id="4" name="Picture 1">
            <a:extLst>
              <a:ext uri="{FF2B5EF4-FFF2-40B4-BE49-F238E27FC236}">
                <a16:creationId xmlns:a16="http://schemas.microsoft.com/office/drawing/2014/main" id="{84D4005A-DD7B-C64D-9A38-1FE063541C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5908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B680598-4AA0-F148-867F-E5E4D2C12151}"/>
              </a:ext>
            </a:extLst>
          </p:cNvPr>
          <p:cNvSpPr txBox="1"/>
          <p:nvPr/>
        </p:nvSpPr>
        <p:spPr>
          <a:xfrm>
            <a:off x="6172200" y="5867400"/>
            <a:ext cx="2052806" cy="369332"/>
          </a:xfrm>
          <a:prstGeom prst="rect">
            <a:avLst/>
          </a:prstGeom>
          <a:noFill/>
        </p:spPr>
        <p:txBody>
          <a:bodyPr wrap="none" rtlCol="0">
            <a:spAutoFit/>
          </a:bodyPr>
          <a:lstStyle/>
          <a:p>
            <a:r>
              <a:rPr lang="en-US" dirty="0"/>
              <a:t>Weather Satellites</a:t>
            </a:r>
          </a:p>
        </p:txBody>
      </p:sp>
    </p:spTree>
    <p:extLst>
      <p:ext uri="{BB962C8B-B14F-4D97-AF65-F5344CB8AC3E}">
        <p14:creationId xmlns:p14="http://schemas.microsoft.com/office/powerpoint/2010/main" val="10806482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a:extLst>
              <a:ext uri="{FF2B5EF4-FFF2-40B4-BE49-F238E27FC236}">
                <a16:creationId xmlns:a16="http://schemas.microsoft.com/office/drawing/2014/main" id="{E27B6182-45BF-124E-A669-EAD755AF8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7262813"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2">
            <a:extLst>
              <a:ext uri="{FF2B5EF4-FFF2-40B4-BE49-F238E27FC236}">
                <a16:creationId xmlns:a16="http://schemas.microsoft.com/office/drawing/2014/main" id="{F0B92115-AED4-D64F-B18D-0F75890703CE}"/>
              </a:ext>
            </a:extLst>
          </p:cNvPr>
          <p:cNvSpPr txBox="1">
            <a:spLocks noChangeArrowheads="1"/>
          </p:cNvSpPr>
          <p:nvPr/>
        </p:nvSpPr>
        <p:spPr bwMode="auto">
          <a:xfrm>
            <a:off x="2590800" y="533400"/>
            <a:ext cx="3376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t>Cloud Track Winds</a:t>
            </a:r>
          </a:p>
        </p:txBody>
      </p:sp>
    </p:spTree>
    <p:extLst>
      <p:ext uri="{BB962C8B-B14F-4D97-AF65-F5344CB8AC3E}">
        <p14:creationId xmlns:p14="http://schemas.microsoft.com/office/powerpoint/2010/main" val="8545633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B253B8C1-7885-EA45-BC6F-A38836318172}"/>
              </a:ext>
            </a:extLst>
          </p:cNvPr>
          <p:cNvSpPr>
            <a:spLocks noGrp="1" noChangeArrowheads="1"/>
          </p:cNvSpPr>
          <p:nvPr>
            <p:ph type="title" idx="4294967295"/>
          </p:nvPr>
        </p:nvSpPr>
        <p:spPr>
          <a:xfrm>
            <a:off x="228600" y="4572000"/>
            <a:ext cx="4876800" cy="1905000"/>
          </a:xfrm>
        </p:spPr>
        <p:txBody>
          <a:bodyPr/>
          <a:lstStyle/>
          <a:p>
            <a:pPr eaLnBrk="1" hangingPunct="1"/>
            <a:r>
              <a:rPr lang="en-US" altLang="en-US" dirty="0"/>
              <a:t>Better than Star Trek!</a:t>
            </a:r>
          </a:p>
        </p:txBody>
      </p:sp>
      <p:pic>
        <p:nvPicPr>
          <p:cNvPr id="53250" name="Content Placeholder 3">
            <a:extLst>
              <a:ext uri="{FF2B5EF4-FFF2-40B4-BE49-F238E27FC236}">
                <a16:creationId xmlns:a16="http://schemas.microsoft.com/office/drawing/2014/main" id="{13FB0E35-93B0-8640-83FC-AA55005AB9A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7086" r="-7086"/>
          <a:stretch>
            <a:fillRect/>
          </a:stretch>
        </p:blipFill>
        <p:spPr>
          <a:xfrm>
            <a:off x="-152400" y="228600"/>
            <a:ext cx="7772400" cy="4114800"/>
          </a:xfrm>
        </p:spPr>
      </p:pic>
      <p:pic>
        <p:nvPicPr>
          <p:cNvPr id="53251" name="Picture 4">
            <a:extLst>
              <a:ext uri="{FF2B5EF4-FFF2-40B4-BE49-F238E27FC236}">
                <a16:creationId xmlns:a16="http://schemas.microsoft.com/office/drawing/2014/main" id="{F4EC336C-2ECE-1C4E-88FA-32E185081E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590800"/>
            <a:ext cx="38100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9929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BA107381-E369-7D4D-85A5-E2D295C62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28800"/>
            <a:ext cx="627697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 Box 3">
            <a:extLst>
              <a:ext uri="{FF2B5EF4-FFF2-40B4-BE49-F238E27FC236}">
                <a16:creationId xmlns:a16="http://schemas.microsoft.com/office/drawing/2014/main" id="{9F657C55-2E02-9541-B26D-F5752EBB8464}"/>
              </a:ext>
            </a:extLst>
          </p:cNvPr>
          <p:cNvSpPr txBox="1">
            <a:spLocks noChangeArrowheads="1"/>
          </p:cNvSpPr>
          <p:nvPr/>
        </p:nvSpPr>
        <p:spPr bwMode="auto">
          <a:xfrm>
            <a:off x="1066800" y="457200"/>
            <a:ext cx="7239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45720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4572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4572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4572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800" b="1" dirty="0">
                <a:latin typeface="Calibri" panose="020F0502020204030204" pitchFamily="34" charset="0"/>
              </a:rPr>
              <a:t>Satellite Sensors Provide Thousands of High Quality Vertical Soundings Daily over the Pacific</a:t>
            </a:r>
            <a:endParaRPr lang="en-US" altLang="en-US" sz="2800" dirty="0">
              <a:latin typeface="Calibri" panose="020F0502020204030204" pitchFamily="34" charset="0"/>
            </a:endParaRPr>
          </a:p>
        </p:txBody>
      </p:sp>
    </p:spTree>
    <p:extLst>
      <p:ext uri="{BB962C8B-B14F-4D97-AF65-F5344CB8AC3E}">
        <p14:creationId xmlns:p14="http://schemas.microsoft.com/office/powerpoint/2010/main" val="3491259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07B5F50-BB54-2841-9993-909101110747}"/>
              </a:ext>
            </a:extLst>
          </p:cNvPr>
          <p:cNvSpPr>
            <a:spLocks noGrp="1" noChangeArrowheads="1"/>
          </p:cNvSpPr>
          <p:nvPr>
            <p:ph type="title"/>
          </p:nvPr>
        </p:nvSpPr>
        <p:spPr>
          <a:xfrm>
            <a:off x="685800" y="304800"/>
            <a:ext cx="7620000" cy="609600"/>
          </a:xfrm>
        </p:spPr>
        <p:txBody>
          <a:bodyPr/>
          <a:lstStyle/>
          <a:p>
            <a:r>
              <a:rPr lang="en-US" altLang="en-US" b="1" dirty="0">
                <a:solidFill>
                  <a:schemeClr val="accent2"/>
                </a:solidFill>
                <a:ea typeface="ＭＳ Ｐゴシック" panose="020B0600070205080204" pitchFamily="34" charset="-128"/>
              </a:rPr>
              <a:t>January 9, 1880</a:t>
            </a:r>
          </a:p>
        </p:txBody>
      </p:sp>
      <p:sp>
        <p:nvSpPr>
          <p:cNvPr id="22531" name="Rectangle 3">
            <a:extLst>
              <a:ext uri="{FF2B5EF4-FFF2-40B4-BE49-F238E27FC236}">
                <a16:creationId xmlns:a16="http://schemas.microsoft.com/office/drawing/2014/main" id="{64B35AF2-7594-084C-89E2-136FA91AB8E8}"/>
              </a:ext>
            </a:extLst>
          </p:cNvPr>
          <p:cNvSpPr>
            <a:spLocks noGrp="1" noChangeArrowheads="1"/>
          </p:cNvSpPr>
          <p:nvPr>
            <p:ph idx="1"/>
          </p:nvPr>
        </p:nvSpPr>
        <p:spPr>
          <a:xfrm>
            <a:off x="457200" y="533400"/>
            <a:ext cx="8077200" cy="4114800"/>
          </a:xfrm>
        </p:spPr>
        <p:txBody>
          <a:bodyPr/>
          <a:lstStyle/>
          <a:p>
            <a:pPr marL="0" indent="0" algn="just">
              <a:lnSpc>
                <a:spcPct val="90000"/>
              </a:lnSpc>
              <a:buNone/>
            </a:pPr>
            <a:endParaRPr lang="en-US" altLang="en-US" dirty="0">
              <a:ea typeface="ＭＳ Ｐゴシック" panose="020B0600070205080204" pitchFamily="34" charset="-128"/>
              <a:cs typeface="Times New Roman" panose="02020603050405020304" pitchFamily="18" charset="0"/>
            </a:endParaRPr>
          </a:p>
          <a:p>
            <a:pPr algn="just">
              <a:lnSpc>
                <a:spcPct val="90000"/>
              </a:lnSpc>
            </a:pPr>
            <a:r>
              <a:rPr lang="en-US" altLang="en-US" dirty="0">
                <a:ea typeface="ＭＳ Ｐゴシック" panose="020B0600070205080204" pitchFamily="34" charset="-128"/>
                <a:cs typeface="Times New Roman" panose="02020603050405020304" pitchFamily="18" charset="0"/>
              </a:rPr>
              <a:t>Wind gusts on the coast reached 138 mph, and 70-80 mph in the interior. </a:t>
            </a:r>
          </a:p>
          <a:p>
            <a:pPr algn="just">
              <a:lnSpc>
                <a:spcPct val="90000"/>
              </a:lnSpc>
            </a:pPr>
            <a:r>
              <a:rPr lang="en-US" altLang="en-US" dirty="0">
                <a:ea typeface="ＭＳ Ｐゴシック" panose="020B0600070205080204" pitchFamily="34" charset="-128"/>
                <a:cs typeface="Times New Roman" panose="02020603050405020304" pitchFamily="18" charset="0"/>
              </a:rPr>
              <a:t>Virtually all fences in the Willamette Valley were downed, and every barn near the coastal town of Newport, Oregon was destroyed</a:t>
            </a:r>
          </a:p>
          <a:p>
            <a:pPr algn="just">
              <a:lnSpc>
                <a:spcPct val="90000"/>
              </a:lnSpc>
            </a:pPr>
            <a:r>
              <a:rPr lang="en-US" altLang="en-US" dirty="0">
                <a:ea typeface="ＭＳ Ｐゴシック" panose="020B0600070205080204" pitchFamily="34" charset="-128"/>
                <a:cs typeface="Times New Roman" panose="02020603050405020304" pitchFamily="18" charset="0"/>
              </a:rPr>
              <a:t>Extraordinary deep low, with pressure falling to 955 mb (28.20 inches of mercury)</a:t>
            </a:r>
          </a:p>
          <a:p>
            <a:pPr algn="just">
              <a:lnSpc>
                <a:spcPct val="90000"/>
              </a:lnSpc>
            </a:pPr>
            <a:r>
              <a:rPr lang="en-US" altLang="en-US" dirty="0">
                <a:ea typeface="ＭＳ Ｐゴシック" panose="020B0600070205080204" pitchFamily="34" charset="-128"/>
                <a:cs typeface="Times New Roman" panose="02020603050405020304" pitchFamily="18" charset="0"/>
              </a:rPr>
              <a:t>Part of the roof of the Oregon State Capital in Salem was blown off.</a:t>
            </a:r>
          </a:p>
          <a:p>
            <a:pPr>
              <a:lnSpc>
                <a:spcPct val="90000"/>
              </a:lnSpc>
            </a:pPr>
            <a:endParaRPr lang="en-US" altLang="en-US" sz="2400" dirty="0">
              <a:ea typeface="ＭＳ Ｐゴシック" panose="020B0600070205080204" pitchFamily="34" charset="-128"/>
            </a:endParaRPr>
          </a:p>
        </p:txBody>
      </p:sp>
      <p:pic>
        <p:nvPicPr>
          <p:cNvPr id="4" name="Picture 4">
            <a:extLst>
              <a:ext uri="{FF2B5EF4-FFF2-40B4-BE49-F238E27FC236}">
                <a16:creationId xmlns:a16="http://schemas.microsoft.com/office/drawing/2014/main" id="{D71B2C64-46D8-544F-8E81-E0842534B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5029200"/>
            <a:ext cx="25908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19B9-819E-8C4A-8934-1D1CACF2F70C}"/>
              </a:ext>
            </a:extLst>
          </p:cNvPr>
          <p:cNvSpPr>
            <a:spLocks noGrp="1"/>
          </p:cNvSpPr>
          <p:nvPr>
            <p:ph type="title"/>
          </p:nvPr>
        </p:nvSpPr>
        <p:spPr/>
        <p:txBody>
          <a:bodyPr/>
          <a:lstStyle/>
          <a:p>
            <a:r>
              <a:rPr lang="en-US" b="1" dirty="0">
                <a:solidFill>
                  <a:schemeClr val="accent2"/>
                </a:solidFill>
              </a:rPr>
              <a:t>And Much More</a:t>
            </a:r>
          </a:p>
        </p:txBody>
      </p:sp>
      <p:sp>
        <p:nvSpPr>
          <p:cNvPr id="3" name="Content Placeholder 2">
            <a:extLst>
              <a:ext uri="{FF2B5EF4-FFF2-40B4-BE49-F238E27FC236}">
                <a16:creationId xmlns:a16="http://schemas.microsoft.com/office/drawing/2014/main" id="{03DE2898-3037-7541-98C7-9859B7D4BF2D}"/>
              </a:ext>
            </a:extLst>
          </p:cNvPr>
          <p:cNvSpPr>
            <a:spLocks noGrp="1"/>
          </p:cNvSpPr>
          <p:nvPr>
            <p:ph idx="1"/>
          </p:nvPr>
        </p:nvSpPr>
        <p:spPr>
          <a:xfrm>
            <a:off x="533400" y="1428524"/>
            <a:ext cx="8229600" cy="4525963"/>
          </a:xfrm>
        </p:spPr>
        <p:txBody>
          <a:bodyPr/>
          <a:lstStyle/>
          <a:p>
            <a:r>
              <a:rPr lang="en-US" dirty="0"/>
              <a:t>Much better computer models</a:t>
            </a:r>
          </a:p>
          <a:p>
            <a:r>
              <a:rPr lang="en-US" dirty="0"/>
              <a:t>Much more computer resources</a:t>
            </a:r>
          </a:p>
          <a:p>
            <a:r>
              <a:rPr lang="en-US" dirty="0"/>
              <a:t>Higher-resolution models</a:t>
            </a:r>
          </a:p>
        </p:txBody>
      </p:sp>
      <p:pic>
        <p:nvPicPr>
          <p:cNvPr id="4" name="Chart Placeholder 3">
            <a:extLst>
              <a:ext uri="{FF2B5EF4-FFF2-40B4-BE49-F238E27FC236}">
                <a16:creationId xmlns:a16="http://schemas.microsoft.com/office/drawing/2014/main" id="{BDE37276-D07D-C745-9138-4AC23A1EC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990" r="-25990"/>
          <a:stretch>
            <a:fillRect/>
          </a:stretch>
        </p:blipFill>
        <p:spPr bwMode="auto">
          <a:xfrm>
            <a:off x="1981200" y="3429000"/>
            <a:ext cx="6045200" cy="3200400"/>
          </a:xfrm>
          <a:prstGeom prst="rect">
            <a:avLst/>
          </a:prstGeom>
          <a:noFill/>
          <a:ln w="9525">
            <a:noFill/>
            <a:miter lim="800000"/>
            <a:headEnd/>
            <a:tailEnd/>
          </a:ln>
        </p:spPr>
      </p:pic>
    </p:spTree>
    <p:extLst>
      <p:ext uri="{BB962C8B-B14F-4D97-AF65-F5344CB8AC3E}">
        <p14:creationId xmlns:p14="http://schemas.microsoft.com/office/powerpoint/2010/main" val="3064572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1BCC-A35B-0947-BE91-C23DAFCB3272}"/>
              </a:ext>
            </a:extLst>
          </p:cNvPr>
          <p:cNvSpPr>
            <a:spLocks noGrp="1"/>
          </p:cNvSpPr>
          <p:nvPr>
            <p:ph type="title"/>
          </p:nvPr>
        </p:nvSpPr>
        <p:spPr>
          <a:xfrm>
            <a:off x="457200" y="1143000"/>
            <a:ext cx="8229600" cy="1143000"/>
          </a:xfrm>
        </p:spPr>
        <p:txBody>
          <a:bodyPr/>
          <a:lstStyle/>
          <a:p>
            <a:r>
              <a:rPr lang="en-US" b="1" dirty="0">
                <a:solidFill>
                  <a:schemeClr val="accent2"/>
                </a:solidFill>
              </a:rPr>
              <a:t>How Will Global Warming Influence the Great NW Windstorms?</a:t>
            </a:r>
          </a:p>
        </p:txBody>
      </p:sp>
      <p:sp>
        <p:nvSpPr>
          <p:cNvPr id="3" name="Content Placeholder 2">
            <a:extLst>
              <a:ext uri="{FF2B5EF4-FFF2-40B4-BE49-F238E27FC236}">
                <a16:creationId xmlns:a16="http://schemas.microsoft.com/office/drawing/2014/main" id="{1F245BCF-ABA2-A348-B13D-7941337A0E0B}"/>
              </a:ext>
            </a:extLst>
          </p:cNvPr>
          <p:cNvSpPr>
            <a:spLocks noGrp="1"/>
          </p:cNvSpPr>
          <p:nvPr>
            <p:ph idx="1"/>
          </p:nvPr>
        </p:nvSpPr>
        <p:spPr>
          <a:xfrm>
            <a:off x="2057400" y="3823380"/>
            <a:ext cx="4495800" cy="2468563"/>
          </a:xfrm>
        </p:spPr>
        <p:txBody>
          <a:bodyPr/>
          <a:lstStyle/>
          <a:p>
            <a:pPr marL="0" indent="0">
              <a:buNone/>
            </a:pPr>
            <a:r>
              <a:rPr lang="en-US" dirty="0"/>
              <a:t>City Light Sponsored a study</a:t>
            </a:r>
          </a:p>
        </p:txBody>
      </p:sp>
    </p:spTree>
    <p:extLst>
      <p:ext uri="{BB962C8B-B14F-4D97-AF65-F5344CB8AC3E}">
        <p14:creationId xmlns:p14="http://schemas.microsoft.com/office/powerpoint/2010/main" val="1992550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391CA1C-22D3-F547-937B-B5E72DEE10B5}"/>
              </a:ext>
            </a:extLst>
          </p:cNvPr>
          <p:cNvSpPr>
            <a:spLocks noGrp="1"/>
          </p:cNvSpPr>
          <p:nvPr>
            <p:ph type="title"/>
          </p:nvPr>
        </p:nvSpPr>
        <p:spPr>
          <a:xfrm>
            <a:off x="457200" y="103188"/>
            <a:ext cx="8475663" cy="1466850"/>
          </a:xfrm>
        </p:spPr>
        <p:txBody>
          <a:bodyPr/>
          <a:lstStyle/>
          <a:p>
            <a:pPr eaLnBrk="1" hangingPunct="1"/>
            <a:r>
              <a:rPr lang="en-US" altLang="en-US" b="1" dirty="0">
                <a:solidFill>
                  <a:srgbClr val="000090"/>
                </a:solidFill>
                <a:ea typeface="ＭＳ Ｐゴシック" panose="020B0600070205080204" pitchFamily="34" charset="-128"/>
              </a:rPr>
              <a:t>Number of times above 90 percentile for 1970-2000 (DJF)</a:t>
            </a:r>
          </a:p>
        </p:txBody>
      </p:sp>
      <p:pic>
        <p:nvPicPr>
          <p:cNvPr id="37891" name="Content Placeholder 3">
            <a:extLst>
              <a:ext uri="{FF2B5EF4-FFF2-40B4-BE49-F238E27FC236}">
                <a16:creationId xmlns:a16="http://schemas.microsoft.com/office/drawing/2014/main" id="{2E3F6025-1987-E749-B6A2-16CE23453EB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500" t="8333" r="6250" b="5000"/>
          <a:stretch>
            <a:fillRect/>
          </a:stretch>
        </p:blipFill>
        <p:spPr>
          <a:xfrm>
            <a:off x="2389188" y="1855788"/>
            <a:ext cx="6210300" cy="4681537"/>
          </a:xfrm>
        </p:spPr>
      </p:pic>
      <p:sp>
        <p:nvSpPr>
          <p:cNvPr id="37892" name="TextBox 4">
            <a:extLst>
              <a:ext uri="{FF2B5EF4-FFF2-40B4-BE49-F238E27FC236}">
                <a16:creationId xmlns:a16="http://schemas.microsoft.com/office/drawing/2014/main" id="{895678CB-8F2C-D44E-8E57-3EC33865F5CE}"/>
              </a:ext>
            </a:extLst>
          </p:cNvPr>
          <p:cNvSpPr txBox="1">
            <a:spLocks noChangeArrowheads="1"/>
          </p:cNvSpPr>
          <p:nvPr/>
        </p:nvSpPr>
        <p:spPr bwMode="auto">
          <a:xfrm>
            <a:off x="250825" y="3157538"/>
            <a:ext cx="19319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t>Just offshore of  Washington Coast</a:t>
            </a:r>
          </a:p>
        </p:txBody>
      </p:sp>
    </p:spTree>
    <p:extLst>
      <p:ext uri="{BB962C8B-B14F-4D97-AF65-F5344CB8AC3E}">
        <p14:creationId xmlns:p14="http://schemas.microsoft.com/office/powerpoint/2010/main" val="17036587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89660E8A-0226-7240-97FE-69FCE11FC1E2}"/>
              </a:ext>
            </a:extLst>
          </p:cNvPr>
          <p:cNvSpPr>
            <a:spLocks noGrp="1"/>
          </p:cNvSpPr>
          <p:nvPr>
            <p:ph type="title"/>
          </p:nvPr>
        </p:nvSpPr>
        <p:spPr>
          <a:xfrm>
            <a:off x="457200" y="274638"/>
            <a:ext cx="8459788" cy="855662"/>
          </a:xfrm>
        </p:spPr>
        <p:txBody>
          <a:bodyPr/>
          <a:lstStyle/>
          <a:p>
            <a:pPr eaLnBrk="1" hangingPunct="1"/>
            <a:r>
              <a:rPr lang="en-US" altLang="en-US" b="1" dirty="0">
                <a:solidFill>
                  <a:srgbClr val="000090"/>
                </a:solidFill>
                <a:ea typeface="ＭＳ Ｐゴシック" panose="020B0600070205080204" pitchFamily="34" charset="-128"/>
              </a:rPr>
              <a:t>Seattle</a:t>
            </a:r>
          </a:p>
        </p:txBody>
      </p:sp>
      <p:pic>
        <p:nvPicPr>
          <p:cNvPr id="38915" name="Content Placeholder 3">
            <a:extLst>
              <a:ext uri="{FF2B5EF4-FFF2-40B4-BE49-F238E27FC236}">
                <a16:creationId xmlns:a16="http://schemas.microsoft.com/office/drawing/2014/main" id="{B7628B14-68A4-9545-8269-D74F96D78E4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8333"/>
          <a:stretch>
            <a:fillRect/>
          </a:stretch>
        </p:blipFill>
        <p:spPr>
          <a:xfrm>
            <a:off x="695325" y="1384300"/>
            <a:ext cx="7962900" cy="5473700"/>
          </a:xfrm>
        </p:spPr>
      </p:pic>
    </p:spTree>
    <p:extLst>
      <p:ext uri="{BB962C8B-B14F-4D97-AF65-F5344CB8AC3E}">
        <p14:creationId xmlns:p14="http://schemas.microsoft.com/office/powerpoint/2010/main" val="19045351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89FA3414-03E2-AD48-A604-CFBE3E890EA1}"/>
              </a:ext>
            </a:extLst>
          </p:cNvPr>
          <p:cNvSpPr>
            <a:spLocks noGrp="1"/>
          </p:cNvSpPr>
          <p:nvPr>
            <p:ph type="title"/>
          </p:nvPr>
        </p:nvSpPr>
        <p:spPr/>
        <p:txBody>
          <a:bodyPr/>
          <a:lstStyle/>
          <a:p>
            <a:pPr eaLnBrk="1" hangingPunct="1"/>
            <a:r>
              <a:rPr lang="en-US" altLang="en-US" b="1" dirty="0">
                <a:solidFill>
                  <a:srgbClr val="000090"/>
                </a:solidFill>
                <a:ea typeface="ＭＳ Ｐゴシック" panose="020B0600070205080204" pitchFamily="34" charset="-128"/>
              </a:rPr>
              <a:t>Little Change</a:t>
            </a:r>
          </a:p>
        </p:txBody>
      </p:sp>
      <p:sp>
        <p:nvSpPr>
          <p:cNvPr id="44035" name="Content Placeholder 2">
            <a:extLst>
              <a:ext uri="{FF2B5EF4-FFF2-40B4-BE49-F238E27FC236}">
                <a16:creationId xmlns:a16="http://schemas.microsoft.com/office/drawing/2014/main" id="{FA533934-98D1-D549-A0B9-40985FE49129}"/>
              </a:ext>
            </a:extLst>
          </p:cNvPr>
          <p:cNvSpPr>
            <a:spLocks noGrp="1"/>
          </p:cNvSpPr>
          <p:nvPr>
            <p:ph idx="1"/>
          </p:nvPr>
        </p:nvSpPr>
        <p:spPr>
          <a:xfrm>
            <a:off x="457200" y="1295400"/>
            <a:ext cx="8229600" cy="4525963"/>
          </a:xfrm>
        </p:spPr>
        <p:txBody>
          <a:bodyPr/>
          <a:lstStyle/>
          <a:p>
            <a:pPr eaLnBrk="1" hangingPunct="1"/>
            <a:r>
              <a:rPr lang="en-US" altLang="en-US" dirty="0">
                <a:ea typeface="ＭＳ Ｐゴシック" panose="020B0600070205080204" pitchFamily="34" charset="-128"/>
              </a:rPr>
              <a:t>Cyclone energy source is the jet stream and the strong horizontal temperature gradients associated with it.</a:t>
            </a:r>
          </a:p>
          <a:p>
            <a:pPr eaLnBrk="1" hangingPunct="1"/>
            <a:r>
              <a:rPr lang="en-US" altLang="en-US" dirty="0">
                <a:ea typeface="ＭＳ Ｐゴシック" panose="020B0600070205080204" pitchFamily="34" charset="-128"/>
              </a:rPr>
              <a:t>Most global climate models suggest that the temperature gradients will weaken at low levels as the Arctic heats up more than the poles.</a:t>
            </a:r>
          </a:p>
          <a:p>
            <a:pPr eaLnBrk="1" hangingPunct="1"/>
            <a:r>
              <a:rPr lang="en-US" altLang="en-US" dirty="0">
                <a:ea typeface="ＭＳ Ｐゴシック" panose="020B0600070205080204" pitchFamily="34" charset="-128"/>
              </a:rPr>
              <a:t>In contrast, temperature gradient increases in upper troposphere.</a:t>
            </a:r>
          </a:p>
          <a:p>
            <a:pPr eaLnBrk="1" hangingPunct="1"/>
            <a:r>
              <a:rPr lang="en-US" altLang="en-US" dirty="0">
                <a:ea typeface="ＭＳ Ｐゴシック" panose="020B0600070205080204" pitchFamily="34" charset="-128"/>
              </a:rPr>
              <a:t>Adding both together…a wash</a:t>
            </a:r>
          </a:p>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016238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C66F2802-130A-3847-93C4-790723A9FBDD}"/>
              </a:ext>
            </a:extLst>
          </p:cNvPr>
          <p:cNvSpPr>
            <a:spLocks noGrp="1"/>
          </p:cNvSpPr>
          <p:nvPr>
            <p:ph type="ctrTitle"/>
          </p:nvPr>
        </p:nvSpPr>
        <p:spPr/>
        <p:txBody>
          <a:bodyPr/>
          <a:lstStyle/>
          <a:p>
            <a:r>
              <a:rPr lang="en-US" altLang="en-US" dirty="0">
                <a:ea typeface="ＭＳ Ｐゴシック" panose="020B0600070205080204" pitchFamily="34" charset="-128"/>
              </a:rPr>
              <a:t>The End</a:t>
            </a:r>
          </a:p>
        </p:txBody>
      </p:sp>
      <p:sp>
        <p:nvSpPr>
          <p:cNvPr id="54275" name="Subtitle 2">
            <a:extLst>
              <a:ext uri="{FF2B5EF4-FFF2-40B4-BE49-F238E27FC236}">
                <a16:creationId xmlns:a16="http://schemas.microsoft.com/office/drawing/2014/main" id="{F5BC5525-5C35-4648-BBD6-0915227F23DF}"/>
              </a:ext>
            </a:extLst>
          </p:cNvPr>
          <p:cNvSpPr>
            <a:spLocks noGrp="1"/>
          </p:cNvSpPr>
          <p:nvPr>
            <p:ph type="subTitle"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2803BCAB-A254-A34A-85A5-554CE8AAA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81000"/>
            <a:ext cx="485775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a:extLst>
              <a:ext uri="{FF2B5EF4-FFF2-40B4-BE49-F238E27FC236}">
                <a16:creationId xmlns:a16="http://schemas.microsoft.com/office/drawing/2014/main" id="{950EDF0D-A593-814A-A83A-B60386BBB219}"/>
              </a:ext>
            </a:extLst>
          </p:cNvPr>
          <p:cNvSpPr txBox="1">
            <a:spLocks noChangeArrowheads="1"/>
          </p:cNvSpPr>
          <p:nvPr/>
        </p:nvSpPr>
        <p:spPr bwMode="auto">
          <a:xfrm>
            <a:off x="533401" y="2209800"/>
            <a:ext cx="2286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b="1" dirty="0">
                <a:solidFill>
                  <a:schemeClr val="accent6"/>
                </a:solidFill>
              </a:rPr>
              <a:t>The 1880 Storm</a:t>
            </a:r>
          </a:p>
          <a:p>
            <a:r>
              <a:rPr lang="en-US" altLang="en-US" sz="3200" b="1" dirty="0">
                <a:solidFill>
                  <a:schemeClr val="accent6"/>
                </a:solidFill>
              </a:rPr>
              <a:t>Had Both</a:t>
            </a:r>
          </a:p>
          <a:p>
            <a:r>
              <a:rPr lang="en-US" altLang="en-US" sz="3200" b="1" dirty="0">
                <a:solidFill>
                  <a:schemeClr val="accent6"/>
                </a:solidFill>
              </a:rPr>
              <a:t>Wind and Snow</a:t>
            </a:r>
          </a:p>
        </p:txBody>
      </p:sp>
      <p:sp>
        <p:nvSpPr>
          <p:cNvPr id="23556" name="Text Box 4">
            <a:extLst>
              <a:ext uri="{FF2B5EF4-FFF2-40B4-BE49-F238E27FC236}">
                <a16:creationId xmlns:a16="http://schemas.microsoft.com/office/drawing/2014/main" id="{5088D28A-BD48-BD41-B725-81D5388ED8AD}"/>
              </a:ext>
            </a:extLst>
          </p:cNvPr>
          <p:cNvSpPr txBox="1">
            <a:spLocks noChangeArrowheads="1"/>
          </p:cNvSpPr>
          <p:nvPr/>
        </p:nvSpPr>
        <p:spPr bwMode="auto">
          <a:xfrm>
            <a:off x="4648200" y="5715000"/>
            <a:ext cx="3019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Courtesy of Wolf Read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1F67CA2-A23F-9A4F-9C97-8739C307E236}"/>
              </a:ext>
            </a:extLst>
          </p:cNvPr>
          <p:cNvSpPr>
            <a:spLocks noGrp="1" noChangeArrowheads="1"/>
          </p:cNvSpPr>
          <p:nvPr>
            <p:ph type="ctrTitle"/>
          </p:nvPr>
        </p:nvSpPr>
        <p:spPr>
          <a:xfrm>
            <a:off x="261257" y="2006600"/>
            <a:ext cx="4343400" cy="3048000"/>
          </a:xfrm>
        </p:spPr>
        <p:txBody>
          <a:bodyPr/>
          <a:lstStyle/>
          <a:p>
            <a:pPr eaLnBrk="1" hangingPunct="1"/>
            <a:r>
              <a:rPr lang="en-US" altLang="en-US" sz="6000" b="1" dirty="0">
                <a:solidFill>
                  <a:schemeClr val="accent6"/>
                </a:solidFill>
                <a:ea typeface="ＭＳ Ｐゴシック" panose="020B0600070205080204" pitchFamily="34" charset="-128"/>
              </a:rPr>
              <a:t>January 29, 1921</a:t>
            </a:r>
            <a:br>
              <a:rPr lang="en-US" altLang="en-US" sz="6000" b="1" dirty="0">
                <a:solidFill>
                  <a:schemeClr val="accent6"/>
                </a:solidFill>
                <a:ea typeface="ＭＳ Ｐゴシック" panose="020B0600070205080204" pitchFamily="34" charset="-128"/>
              </a:rPr>
            </a:br>
            <a:r>
              <a:rPr lang="en-US" altLang="en-US" sz="6000" b="1" dirty="0">
                <a:solidFill>
                  <a:schemeClr val="accent6"/>
                </a:solidFill>
                <a:ea typeface="ＭＳ Ｐゴシック" panose="020B0600070205080204" pitchFamily="34" charset="-128"/>
              </a:rPr>
              <a:t>The Olympic</a:t>
            </a:r>
            <a:br>
              <a:rPr lang="en-US" altLang="en-US" sz="6000" b="1" dirty="0">
                <a:solidFill>
                  <a:schemeClr val="accent6"/>
                </a:solidFill>
                <a:ea typeface="ＭＳ Ｐゴシック" panose="020B0600070205080204" pitchFamily="34" charset="-128"/>
              </a:rPr>
            </a:br>
            <a:r>
              <a:rPr lang="en-US" altLang="en-US" sz="6000" b="1" dirty="0">
                <a:solidFill>
                  <a:schemeClr val="accent6"/>
                </a:solidFill>
                <a:ea typeface="ＭＳ Ｐゴシック" panose="020B0600070205080204" pitchFamily="34" charset="-128"/>
              </a:rPr>
              <a:t>Blowdown</a:t>
            </a:r>
            <a:br>
              <a:rPr lang="en-US" altLang="en-US" sz="6000" b="1" dirty="0">
                <a:solidFill>
                  <a:schemeClr val="accent6"/>
                </a:solidFill>
                <a:ea typeface="ＭＳ Ｐゴシック" panose="020B0600070205080204" pitchFamily="34" charset="-128"/>
              </a:rPr>
            </a:br>
            <a:r>
              <a:rPr lang="en-US" altLang="en-US" sz="6000" b="1" dirty="0">
                <a:solidFill>
                  <a:schemeClr val="accent6"/>
                </a:solidFill>
                <a:ea typeface="ＭＳ Ｐゴシック" panose="020B0600070205080204" pitchFamily="34" charset="-128"/>
              </a:rPr>
              <a:t>Storm</a:t>
            </a:r>
          </a:p>
        </p:txBody>
      </p:sp>
      <p:pic>
        <p:nvPicPr>
          <p:cNvPr id="3" name="Picture 2" descr="A pile of hay next to a forest&#10;&#10;Description automatically generated">
            <a:extLst>
              <a:ext uri="{FF2B5EF4-FFF2-40B4-BE49-F238E27FC236}">
                <a16:creationId xmlns:a16="http://schemas.microsoft.com/office/drawing/2014/main" id="{F9F81158-2F3A-4343-8A26-5F4A49FA1E00}"/>
              </a:ext>
            </a:extLst>
          </p:cNvPr>
          <p:cNvPicPr>
            <a:picLocks noChangeAspect="1"/>
          </p:cNvPicPr>
          <p:nvPr/>
        </p:nvPicPr>
        <p:blipFill>
          <a:blip r:embed="rId2"/>
          <a:stretch>
            <a:fillRect/>
          </a:stretch>
        </p:blipFill>
        <p:spPr>
          <a:xfrm>
            <a:off x="4419600" y="584200"/>
            <a:ext cx="4635500" cy="5892800"/>
          </a:xfrm>
          <a:prstGeom prst="rect">
            <a:avLst/>
          </a:prstGeom>
        </p:spPr>
      </p:pic>
    </p:spTree>
  </p:cSld>
  <p:clrMapOvr>
    <a:masterClrMapping/>
  </p:clrMapOvr>
</p:sld>
</file>

<file path=ppt/theme/theme1.xml><?xml version="1.0" encoding="utf-8"?>
<a:theme xmlns:a="http://schemas.openxmlformats.org/drawingml/2006/main" name="Whistler805">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Whistler805</Template>
  <TotalTime>4293</TotalTime>
  <Words>1474</Words>
  <Application>Microsoft Macintosh PowerPoint</Application>
  <PresentationFormat>On-screen Show (4:3)</PresentationFormat>
  <Paragraphs>162</Paragraphs>
  <Slides>75</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Times</vt:lpstr>
      <vt:lpstr>Times New Roman</vt:lpstr>
      <vt:lpstr>Whistler805</vt:lpstr>
      <vt:lpstr>The Great Historical Windstorms of the U.S. West Coast</vt:lpstr>
      <vt:lpstr>When the first European Explorers Arrived….They Rapidly Learned That Something Extreme Was Happening Here</vt:lpstr>
      <vt:lpstr>1788—John Meares</vt:lpstr>
      <vt:lpstr>PowerPoint Presentation</vt:lpstr>
      <vt:lpstr>PowerPoint Presentation</vt:lpstr>
      <vt:lpstr>Early Settlers Rapidly Learned the Perils of the Great NW Cyclones</vt:lpstr>
      <vt:lpstr>January 9, 1880</vt:lpstr>
      <vt:lpstr>PowerPoint Presentation</vt:lpstr>
      <vt:lpstr>January 29, 1921 The Olympic Blowdown Storm</vt:lpstr>
      <vt:lpstr>An Extraordinary Event</vt:lpstr>
      <vt:lpstr>PowerPoint Presentation</vt:lpstr>
      <vt:lpstr>PowerPoint Presentation</vt:lpstr>
      <vt:lpstr>1921 Windstorm Account:  Mr. Mills, U.S. Weather Bureau North Head Observer </vt:lpstr>
      <vt:lpstr>PowerPoint Presentation</vt:lpstr>
      <vt:lpstr>Why all the trees down north of  Ocean Shores?</vt:lpstr>
      <vt:lpstr>But these and other storms were overshadowed by the Columbus Day Storm: October 12, 1962 </vt:lpstr>
      <vt:lpstr>Extraordinary Impact</vt:lpstr>
      <vt:lpstr>PowerPoint Presentation</vt:lpstr>
      <vt:lpstr>Impacts</vt:lpstr>
      <vt:lpstr>PowerPoint Presentation</vt:lpstr>
      <vt:lpstr>PowerPoint Presentation</vt:lpstr>
      <vt:lpstr>PowerPoint Presentation</vt:lpstr>
      <vt:lpstr>Mt. Hebo Radar Facility:   Gusts exceeding 130 mph</vt:lpstr>
      <vt:lpstr>PowerPoint Presentation</vt:lpstr>
      <vt:lpstr>How good were the Weather Bureau Predictions for the Columbus Day Storm?</vt:lpstr>
      <vt:lpstr>October 11th Forecast:  No Storm on October 12th! </vt:lpstr>
      <vt:lpstr>Forecasts were updated to predict a more dangerous storm—hours before it hit</vt:lpstr>
      <vt:lpstr>PowerPoint Presentation</vt:lpstr>
      <vt:lpstr>PowerPoint Presentation</vt:lpstr>
      <vt:lpstr>PowerPoint Presentation</vt:lpstr>
      <vt:lpstr>Inauguration Day Storm</vt:lpstr>
      <vt:lpstr>PowerPoint Presentation</vt:lpstr>
      <vt:lpstr>Chanukah Eve Storm December 14-15, 2006</vt:lpstr>
      <vt:lpstr>PowerPoint Presentation</vt:lpstr>
      <vt:lpstr>Chanukah Eve Winds</vt:lpstr>
      <vt:lpstr>East Mercer Way</vt:lpstr>
      <vt:lpstr>Redmond Ridge</vt:lpstr>
      <vt:lpstr>The Great Coastal Gale of December 2007</vt:lpstr>
      <vt:lpstr>PowerPoint Presentation</vt:lpstr>
      <vt:lpstr>PowerPoint Presentation</vt:lpstr>
      <vt:lpstr>PowerPoint Presentation</vt:lpstr>
      <vt:lpstr>PowerPoint Presentation</vt:lpstr>
      <vt:lpstr>An Unusual Event</vt:lpstr>
      <vt:lpstr>PowerPoint Presentation</vt:lpstr>
      <vt:lpstr>Windstorm 101</vt:lpstr>
      <vt:lpstr>Most Northwest Windstorms are Produced by Midlatitude Cyclones</vt:lpstr>
      <vt:lpstr>Midlatitude Cyclones</vt:lpstr>
      <vt:lpstr>Weather Satellites Show These Storms As Cloud Swirls</vt:lpstr>
      <vt:lpstr>PowerPoint Presentation</vt:lpstr>
      <vt:lpstr>In Contrast:  Tropical Cyclones and Hurricanes</vt:lpstr>
      <vt:lpstr>No Hurricanes for the NW Why?  Water too cold!</vt:lpstr>
      <vt:lpstr>Some NW Windstorms Equivalent to Category 1-2 Hurricanes. A few cat 3.</vt:lpstr>
      <vt:lpstr>Force Multiplier For NW Windstorms: Trees</vt:lpstr>
      <vt:lpstr>Big Trees:  Windstorm Force Multiplier in the Northwest</vt:lpstr>
      <vt:lpstr>Compared to this…</vt:lpstr>
      <vt:lpstr>The Strongest Winds Are in the Back-Bent Trough</vt:lpstr>
      <vt:lpstr>Storm Season:  Nov-Feb</vt:lpstr>
      <vt:lpstr>Interactions with our local mountains can amplify or weaken the effects of our great storms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Forecasts of Pacific Storms Has Been Highly Skillful Since the Early 1990s</vt:lpstr>
      <vt:lpstr>PowerPoint Presentation</vt:lpstr>
      <vt:lpstr>Better than Star Trek!</vt:lpstr>
      <vt:lpstr>PowerPoint Presentation</vt:lpstr>
      <vt:lpstr>And Much More</vt:lpstr>
      <vt:lpstr>How Will Global Warming Influence the Great NW Windstorms?</vt:lpstr>
      <vt:lpstr>Number of times above 90 percentile for 1970-2000 (DJF)</vt:lpstr>
      <vt:lpstr>Seattle</vt:lpstr>
      <vt:lpstr>Little Change</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Mesoscale Tour of the Pacific Northwest</dc:title>
  <dc:creator>Cliff Mass</dc:creator>
  <cp:lastModifiedBy>Cliff Mass</cp:lastModifiedBy>
  <cp:revision>225</cp:revision>
  <dcterms:created xsi:type="dcterms:W3CDTF">2011-02-08T19:01:15Z</dcterms:created>
  <dcterms:modified xsi:type="dcterms:W3CDTF">2019-09-07T05:37:18Z</dcterms:modified>
</cp:coreProperties>
</file>