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3"/>
  </p:notesMasterIdLst>
  <p:handoutMasterIdLst>
    <p:handoutMasterId r:id="rId114"/>
  </p:handoutMasterIdLst>
  <p:sldIdLst>
    <p:sldId id="336" r:id="rId2"/>
    <p:sldId id="337" r:id="rId3"/>
    <p:sldId id="339" r:id="rId4"/>
    <p:sldId id="340" r:id="rId5"/>
    <p:sldId id="341" r:id="rId6"/>
    <p:sldId id="269" r:id="rId7"/>
    <p:sldId id="387" r:id="rId8"/>
    <p:sldId id="344" r:id="rId9"/>
    <p:sldId id="379" r:id="rId10"/>
    <p:sldId id="342" r:id="rId11"/>
    <p:sldId id="277" r:id="rId12"/>
    <p:sldId id="296" r:id="rId13"/>
    <p:sldId id="343" r:id="rId14"/>
    <p:sldId id="345" r:id="rId15"/>
    <p:sldId id="346" r:id="rId16"/>
    <p:sldId id="388" r:id="rId17"/>
    <p:sldId id="347" r:id="rId18"/>
    <p:sldId id="348" r:id="rId19"/>
    <p:sldId id="389" r:id="rId20"/>
    <p:sldId id="349" r:id="rId21"/>
    <p:sldId id="299" r:id="rId22"/>
    <p:sldId id="256" r:id="rId23"/>
    <p:sldId id="350" r:id="rId24"/>
    <p:sldId id="351" r:id="rId25"/>
    <p:sldId id="392" r:id="rId26"/>
    <p:sldId id="353" r:id="rId27"/>
    <p:sldId id="354" r:id="rId28"/>
    <p:sldId id="355" r:id="rId29"/>
    <p:sldId id="352" r:id="rId30"/>
    <p:sldId id="356" r:id="rId31"/>
    <p:sldId id="393" r:id="rId32"/>
    <p:sldId id="300" r:id="rId33"/>
    <p:sldId id="301" r:id="rId34"/>
    <p:sldId id="357" r:id="rId35"/>
    <p:sldId id="358" r:id="rId36"/>
    <p:sldId id="279" r:id="rId37"/>
    <p:sldId id="302" r:id="rId38"/>
    <p:sldId id="390" r:id="rId39"/>
    <p:sldId id="359" r:id="rId40"/>
    <p:sldId id="286" r:id="rId41"/>
    <p:sldId id="303" r:id="rId42"/>
    <p:sldId id="285" r:id="rId43"/>
    <p:sldId id="360" r:id="rId44"/>
    <p:sldId id="373" r:id="rId45"/>
    <p:sldId id="276" r:id="rId46"/>
    <p:sldId id="275" r:id="rId47"/>
    <p:sldId id="274" r:id="rId48"/>
    <p:sldId id="361" r:id="rId49"/>
    <p:sldId id="362" r:id="rId50"/>
    <p:sldId id="363" r:id="rId51"/>
    <p:sldId id="304" r:id="rId52"/>
    <p:sldId id="268" r:id="rId53"/>
    <p:sldId id="273" r:id="rId54"/>
    <p:sldId id="364" r:id="rId55"/>
    <p:sldId id="371" r:id="rId56"/>
    <p:sldId id="306" r:id="rId57"/>
    <p:sldId id="365" r:id="rId58"/>
    <p:sldId id="366" r:id="rId59"/>
    <p:sldId id="258" r:id="rId60"/>
    <p:sldId id="309" r:id="rId61"/>
    <p:sldId id="367" r:id="rId62"/>
    <p:sldId id="368" r:id="rId63"/>
    <p:sldId id="280" r:id="rId64"/>
    <p:sldId id="395" r:id="rId65"/>
    <p:sldId id="394" r:id="rId66"/>
    <p:sldId id="323" r:id="rId67"/>
    <p:sldId id="271" r:id="rId68"/>
    <p:sldId id="272" r:id="rId69"/>
    <p:sldId id="369" r:id="rId70"/>
    <p:sldId id="391" r:id="rId71"/>
    <p:sldId id="326" r:id="rId72"/>
    <p:sldId id="375" r:id="rId73"/>
    <p:sldId id="322" r:id="rId74"/>
    <p:sldId id="321" r:id="rId75"/>
    <p:sldId id="324" r:id="rId76"/>
    <p:sldId id="289" r:id="rId77"/>
    <p:sldId id="290" r:id="rId78"/>
    <p:sldId id="291" r:id="rId79"/>
    <p:sldId id="287" r:id="rId80"/>
    <p:sldId id="288" r:id="rId81"/>
    <p:sldId id="295" r:id="rId82"/>
    <p:sldId id="370" r:id="rId83"/>
    <p:sldId id="297" r:id="rId84"/>
    <p:sldId id="282" r:id="rId85"/>
    <p:sldId id="292" r:id="rId86"/>
    <p:sldId id="281" r:id="rId87"/>
    <p:sldId id="298" r:id="rId88"/>
    <p:sldId id="315" r:id="rId89"/>
    <p:sldId id="317" r:id="rId90"/>
    <p:sldId id="262" r:id="rId91"/>
    <p:sldId id="293" r:id="rId92"/>
    <p:sldId id="265" r:id="rId93"/>
    <p:sldId id="327" r:id="rId94"/>
    <p:sldId id="313" r:id="rId95"/>
    <p:sldId id="330" r:id="rId96"/>
    <p:sldId id="314" r:id="rId97"/>
    <p:sldId id="331" r:id="rId98"/>
    <p:sldId id="380" r:id="rId99"/>
    <p:sldId id="332" r:id="rId100"/>
    <p:sldId id="333" r:id="rId101"/>
    <p:sldId id="334" r:id="rId102"/>
    <p:sldId id="278" r:id="rId103"/>
    <p:sldId id="376" r:id="rId104"/>
    <p:sldId id="318" r:id="rId105"/>
    <p:sldId id="283" r:id="rId106"/>
    <p:sldId id="294" r:id="rId107"/>
    <p:sldId id="319" r:id="rId108"/>
    <p:sldId id="328" r:id="rId109"/>
    <p:sldId id="329" r:id="rId110"/>
    <p:sldId id="320" r:id="rId111"/>
    <p:sldId id="381" r:id="rId1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7"/>
    <p:restoredTop sz="94556"/>
  </p:normalViewPr>
  <p:slideViewPr>
    <p:cSldViewPr>
      <p:cViewPr varScale="1">
        <p:scale>
          <a:sx n="79" d="100"/>
          <a:sy n="79" d="100"/>
        </p:scale>
        <p:origin x="24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11/5/25</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11/5/25</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E29088-31AF-C84F-BB7F-5AD9A29B1AB7}" type="slidenum">
              <a:rPr lang="en-US" altLang="x-none" smtClean="0"/>
              <a:pPr>
                <a:defRPr/>
              </a:pPr>
              <a:t>107</a:t>
            </a:fld>
            <a:endParaRPr lang="en-US" altLang="x-none" dirty="0"/>
          </a:p>
        </p:txBody>
      </p:sp>
    </p:spTree>
    <p:extLst>
      <p:ext uri="{BB962C8B-B14F-4D97-AF65-F5344CB8AC3E}">
        <p14:creationId xmlns:p14="http://schemas.microsoft.com/office/powerpoint/2010/main" val="326824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29</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40</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42</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0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youtube.com/watch?v=lwus2nqU0SY" TargetMode="External"/><Relationship Id="rId2" Type="http://schemas.openxmlformats.org/officeDocument/2006/relationships/slideLayout" Target="../slideLayouts/slideLayout2.xml"/><Relationship Id="rId1" Type="http://schemas.openxmlformats.org/officeDocument/2006/relationships/video" Target="https://www.youtube.com/embed/lwus2nqU0SY?feature=oembed" TargetMode="External"/><Relationship Id="rId4"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vimeo.com/76869403" TargetMode="External"/><Relationship Id="rId2" Type="http://schemas.openxmlformats.org/officeDocument/2006/relationships/slideLayout" Target="../slideLayouts/slideLayout2.xml"/><Relationship Id="rId1" Type="http://schemas.openxmlformats.org/officeDocument/2006/relationships/video" Target="https://player.vimeo.com/video/76869403?app_id=122963" TargetMode="External"/><Relationship Id="rId4" Type="http://schemas.openxmlformats.org/officeDocument/2006/relationships/image" Target="../media/image91.jpeg"/></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 Autumn 2025</a:t>
            </a:r>
            <a:br>
              <a:rPr lang="en-US" altLang="en-US" sz="2800" b="1" dirty="0">
                <a:ea typeface="ＭＳ Ｐゴシック" panose="020B0600070205080204" pitchFamily="34" charset="-128"/>
              </a:rPr>
            </a:br>
            <a:endParaRPr lang="en-US" altLang="en-US" sz="2800" b="1" dirty="0">
              <a:ea typeface="ＭＳ Ｐゴシック" panose="020B0600070205080204" pitchFamily="34" charset="-128"/>
            </a:endParaRP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sz="3600">
                <a:ea typeface="ＭＳ Ｐゴシック" panose="020B0600070205080204" pitchFamily="34" charset="-128"/>
              </a:rPr>
              <a:t>The effects of the atmosphere and hydrometeors (e.g., rain) on visible light</a:t>
            </a:r>
            <a:endParaRPr lang="en-US" altLang="en-US" sz="3600" dirty="0">
              <a:ea typeface="ＭＳ Ｐゴシック" panose="020B0600070205080204" pitchFamily="34" charset="-128"/>
            </a:endParaRP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15455"/>
            <a:ext cx="3810000" cy="3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12E4DAD1-31F9-2044-83D2-FB91CE526786}"/>
              </a:ext>
            </a:extLst>
          </p:cNvPr>
          <p:cNvPicPr>
            <a:picLocks noChangeAspect="1"/>
          </p:cNvPicPr>
          <p:nvPr/>
        </p:nvPicPr>
        <p:blipFill>
          <a:blip r:embed="rId3"/>
          <a:stretch>
            <a:fillRect/>
          </a:stretch>
        </p:blipFill>
        <p:spPr>
          <a:xfrm>
            <a:off x="990600" y="4144962"/>
            <a:ext cx="3695700" cy="24638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a:xfrm>
            <a:off x="609600" y="1143000"/>
            <a:ext cx="2514600" cy="3810000"/>
          </a:xfrm>
        </p:spPr>
        <p:txBody>
          <a:bodyPr/>
          <a:lstStyle/>
          <a:p>
            <a:r>
              <a:rPr lang="en-US" altLang="en-US" dirty="0">
                <a:ea typeface="ＭＳ Ｐゴシック" panose="020B0600070205080204" pitchFamily="34" charset="-128"/>
              </a:rPr>
              <a:t>Superior mirage: ocean surface raised into sky</a:t>
            </a:r>
            <a:br>
              <a:rPr lang="en-US" altLang="en-US" dirty="0">
                <a:ea typeface="ＭＳ Ｐゴシック" panose="020B0600070205080204" pitchFamily="34" charset="-128"/>
              </a:rPr>
            </a:br>
            <a:r>
              <a:rPr lang="en-US" altLang="en-US" dirty="0">
                <a:ea typeface="ＭＳ Ｐゴシック" panose="020B0600070205080204" pitchFamily="34" charset="-128"/>
              </a:rPr>
              <a:t>obscuring icebergs</a:t>
            </a: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308212"/>
            <a:ext cx="4953000" cy="4953000"/>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a:xfrm>
            <a:off x="685800" y="284140"/>
            <a:ext cx="7772400" cy="1143000"/>
          </a:xfrm>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838200" y="1524000"/>
            <a:ext cx="7239000" cy="1219200"/>
          </a:xfrm>
        </p:spPr>
        <p:txBody>
          <a:bodyPr/>
          <a:lstStyle/>
          <a:p>
            <a:r>
              <a:rPr lang="en-US" altLang="en-US" b="1" dirty="0">
                <a:ea typeface="ＭＳ Ｐゴシック" panose="020B0600070205080204" pitchFamily="34" charset="-128"/>
              </a:rPr>
              <a:t>They aren’t where you think they are.</a:t>
            </a:r>
          </a:p>
          <a:p>
            <a:r>
              <a:rPr lang="en-US" altLang="en-US" b="1" dirty="0">
                <a:ea typeface="ＭＳ Ｐゴシック" panose="020B0600070205080204" pitchFamily="34" charset="-128"/>
              </a:rPr>
              <a:t>They are actually lower, particularly near the horizon</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590800" y="3733801"/>
            <a:ext cx="4267200" cy="2840059"/>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4" name="TextBox 3">
            <a:extLst>
              <a:ext uri="{FF2B5EF4-FFF2-40B4-BE49-F238E27FC236}">
                <a16:creationId xmlns:a16="http://schemas.microsoft.com/office/drawing/2014/main" id="{4780D113-9606-9482-421D-CB39578F6B98}"/>
              </a:ext>
            </a:extLst>
          </p:cNvPr>
          <p:cNvSpPr txBox="1"/>
          <p:nvPr/>
        </p:nvSpPr>
        <p:spPr>
          <a:xfrm>
            <a:off x="7086600" y="4114800"/>
            <a:ext cx="1244251" cy="830997"/>
          </a:xfrm>
          <a:prstGeom prst="rect">
            <a:avLst/>
          </a:prstGeom>
          <a:noFill/>
        </p:spPr>
        <p:txBody>
          <a:bodyPr wrap="none" rtlCol="0">
            <a:spAutoFit/>
          </a:bodyPr>
          <a:lstStyle/>
          <a:p>
            <a:r>
              <a:rPr lang="en-US" dirty="0"/>
              <a:t>Superior</a:t>
            </a:r>
          </a:p>
          <a:p>
            <a:r>
              <a:rPr lang="en-US" dirty="0"/>
              <a:t>Mirage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So when the sun appears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a:xfrm>
            <a:off x="685800" y="1604963"/>
            <a:ext cx="7772400" cy="4114800"/>
          </a:xfrm>
        </p:spPr>
        <p:txBody>
          <a:bodyPr/>
          <a:lstStyle/>
          <a:p>
            <a:r>
              <a:rPr lang="en-US" altLang="en-US" dirty="0">
                <a:ea typeface="ＭＳ Ｐゴシック" panose="020B0600070205080204" pitchFamily="34" charset="-128"/>
              </a:rPr>
              <a:t>Caused by refraction and scattering.</a:t>
            </a:r>
          </a:p>
          <a:p>
            <a:r>
              <a:rPr lang="en-US" altLang="en-US" dirty="0">
                <a:ea typeface="ＭＳ Ｐゴシック" panose="020B0600070205080204" pitchFamily="34" charset="-128"/>
              </a:rPr>
              <a:t>Red bent less than blue/green</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62000" y="1524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609600" y="1143000"/>
            <a:ext cx="7772400" cy="4114800"/>
          </a:xfrm>
        </p:spPr>
        <p:txBody>
          <a:bodyPr/>
          <a:lstStyle/>
          <a:p>
            <a:r>
              <a:rPr lang="en-US" altLang="en-US" dirty="0">
                <a:ea typeface="ＭＳ Ｐゴシック" panose="020B0600070205080204" pitchFamily="34" charset="-128"/>
              </a:rPr>
              <a:t>As sun sets, red/yellow lost first.</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838200" y="609600"/>
            <a:ext cx="7772400" cy="1143000"/>
          </a:xfrm>
        </p:spPr>
        <p:txBody>
          <a:bodyPr/>
          <a:lstStyle/>
          <a:p>
            <a:r>
              <a:rPr lang="en-US" altLang="en-US" dirty="0">
                <a:ea typeface="ＭＳ Ｐゴシック" panose="020B0600070205080204" pitchFamily="34" charset="-128"/>
                <a:hlinkClick r:id="rId3"/>
              </a:rPr>
              <a:t>http://www.youtube.com/watch?v=lwus2nqU0SY</a:t>
            </a:r>
            <a:endParaRPr lang="en-US" altLang="en-US" dirty="0">
              <a:ea typeface="ＭＳ Ｐゴシック" panose="020B0600070205080204" pitchFamily="34" charset="-128"/>
            </a:endParaRPr>
          </a:p>
        </p:txBody>
      </p:sp>
      <p:pic>
        <p:nvPicPr>
          <p:cNvPr id="2" name="Online Media 1" descr="A perfect Green Flash Sunset">
            <a:hlinkClick r:id="" action="ppaction://media"/>
            <a:extLst>
              <a:ext uri="{FF2B5EF4-FFF2-40B4-BE49-F238E27FC236}">
                <a16:creationId xmlns:a16="http://schemas.microsoft.com/office/drawing/2014/main" id="{93C27C86-9460-B61B-157E-B3DB89C501F8}"/>
              </a:ext>
            </a:extLst>
          </p:cNvPr>
          <p:cNvPicPr>
            <a:picLocks noGrp="1" noRot="1" noChangeAspect="1"/>
          </p:cNvPicPr>
          <p:nvPr>
            <p:ph idx="1"/>
            <a:videoFile r:link="rId1"/>
          </p:nvPr>
        </p:nvPicPr>
        <p:blipFill>
          <a:blip r:embed="rId4"/>
          <a:stretch>
            <a:fillRect/>
          </a:stretch>
        </p:blipFill>
        <p:spPr>
          <a:xfrm>
            <a:off x="1082675" y="2057400"/>
            <a:ext cx="728345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
        <p:nvSpPr>
          <p:cNvPr id="2" name="TextBox 1">
            <a:extLst>
              <a:ext uri="{FF2B5EF4-FFF2-40B4-BE49-F238E27FC236}">
                <a16:creationId xmlns:a16="http://schemas.microsoft.com/office/drawing/2014/main" id="{E927345D-E7BF-F193-4A9A-6859F4E5424B}"/>
              </a:ext>
            </a:extLst>
          </p:cNvPr>
          <p:cNvSpPr txBox="1"/>
          <p:nvPr/>
        </p:nvSpPr>
        <p:spPr>
          <a:xfrm>
            <a:off x="9637160" y="2928135"/>
            <a:ext cx="184731" cy="461665"/>
          </a:xfrm>
          <a:prstGeom prst="rect">
            <a:avLst/>
          </a:prstGeom>
          <a:noFill/>
        </p:spPr>
        <p:txBody>
          <a:bodyPr wrap="none" rtlCol="0">
            <a:spAutoFit/>
          </a:bodyPr>
          <a:lstStyle/>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40128"/>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a:cxnSpLocks/>
          </p:cNvCxnSpPr>
          <p:nvPr/>
        </p:nvCxnSpPr>
        <p:spPr bwMode="auto">
          <a:xfrm>
            <a:off x="5943600" y="708378"/>
            <a:ext cx="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C9E9DBC2-585F-CA41-8C37-C33ECAD95937}"/>
              </a:ext>
            </a:extLst>
          </p:cNvPr>
          <p:cNvSpPr txBox="1"/>
          <p:nvPr/>
        </p:nvSpPr>
        <p:spPr>
          <a:xfrm>
            <a:off x="1050286" y="2990671"/>
            <a:ext cx="1557029" cy="1200329"/>
          </a:xfrm>
          <a:prstGeom prst="rect">
            <a:avLst/>
          </a:prstGeom>
          <a:noFill/>
        </p:spPr>
        <p:txBody>
          <a:bodyPr wrap="none" rtlCol="0">
            <a:spAutoFit/>
          </a:bodyPr>
          <a:lstStyle/>
          <a:p>
            <a:r>
              <a:rPr lang="en-US" sz="3600" b="1" dirty="0"/>
              <a:t>A good</a:t>
            </a:r>
          </a:p>
          <a:p>
            <a:r>
              <a:rPr lang="en-US" sz="3600" b="1" dirty="0"/>
              <a:t>analog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609600" y="1219200"/>
            <a:ext cx="8001000" cy="1143000"/>
          </a:xfrm>
        </p:spPr>
        <p:txBody>
          <a:bodyPr/>
          <a:lstStyle/>
          <a:p>
            <a:pPr algn="l"/>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2C64-9961-EA42-935B-44C0ED74A2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7AFDF3-7624-6A4E-AE98-891D95DD9692}"/>
              </a:ext>
            </a:extLst>
          </p:cNvPr>
          <p:cNvPicPr>
            <a:picLocks noGrp="1" noChangeAspect="1"/>
          </p:cNvPicPr>
          <p:nvPr>
            <p:ph idx="1"/>
          </p:nvPr>
        </p:nvPicPr>
        <p:blipFill>
          <a:blip r:embed="rId2"/>
          <a:stretch>
            <a:fillRect/>
          </a:stretch>
        </p:blipFill>
        <p:spPr>
          <a:xfrm>
            <a:off x="948044" y="792824"/>
            <a:ext cx="7247911" cy="5272352"/>
          </a:xfrm>
        </p:spPr>
      </p:pic>
    </p:spTree>
    <p:extLst>
      <p:ext uri="{BB962C8B-B14F-4D97-AF65-F5344CB8AC3E}">
        <p14:creationId xmlns:p14="http://schemas.microsoft.com/office/powerpoint/2010/main" val="228369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534708" y="5692523"/>
            <a:ext cx="8074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The angle of incidence equals the angle of reflection</a:t>
            </a:r>
          </a:p>
        </p:txBody>
      </p:sp>
      <p:sp>
        <p:nvSpPr>
          <p:cNvPr id="2" name="TextBox 1">
            <a:extLst>
              <a:ext uri="{FF2B5EF4-FFF2-40B4-BE49-F238E27FC236}">
                <a16:creationId xmlns:a16="http://schemas.microsoft.com/office/drawing/2014/main" id="{6314C857-C706-85F0-16E9-4B7D38C7EC3A}"/>
              </a:ext>
            </a:extLst>
          </p:cNvPr>
          <p:cNvSpPr txBox="1"/>
          <p:nvPr/>
        </p:nvSpPr>
        <p:spPr>
          <a:xfrm>
            <a:off x="1939887" y="2357735"/>
            <a:ext cx="1124026" cy="461665"/>
          </a:xfrm>
          <a:prstGeom prst="rect">
            <a:avLst/>
          </a:prstGeom>
          <a:noFill/>
        </p:spPr>
        <p:txBody>
          <a:bodyPr wrap="none" rtlCol="0">
            <a:spAutoFit/>
          </a:bodyPr>
          <a:lstStyle/>
          <a:p>
            <a:r>
              <a:rPr lang="en-US" dirty="0"/>
              <a:t>Normal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8D2-E43F-F441-9FCD-EBEED2B8ACED}"/>
              </a:ext>
            </a:extLst>
          </p:cNvPr>
          <p:cNvSpPr>
            <a:spLocks noGrp="1"/>
          </p:cNvSpPr>
          <p:nvPr>
            <p:ph type="title"/>
          </p:nvPr>
        </p:nvSpPr>
        <p:spPr/>
        <p:txBody>
          <a:bodyPr/>
          <a:lstStyle/>
          <a:p>
            <a:r>
              <a:rPr lang="en-US" b="1" dirty="0"/>
              <a:t>Light Scattering</a:t>
            </a:r>
          </a:p>
        </p:txBody>
      </p:sp>
      <p:pic>
        <p:nvPicPr>
          <p:cNvPr id="5" name="Content Placeholder 4" descr="A sunset over a grass field&#10;&#10;Description automatically generated">
            <a:extLst>
              <a:ext uri="{FF2B5EF4-FFF2-40B4-BE49-F238E27FC236}">
                <a16:creationId xmlns:a16="http://schemas.microsoft.com/office/drawing/2014/main" id="{235FD77F-AF35-3A40-9DE3-559EB5F25CEB}"/>
              </a:ext>
            </a:extLst>
          </p:cNvPr>
          <p:cNvPicPr>
            <a:picLocks noGrp="1" noChangeAspect="1"/>
          </p:cNvPicPr>
          <p:nvPr>
            <p:ph idx="1"/>
          </p:nvPr>
        </p:nvPicPr>
        <p:blipFill>
          <a:blip r:embed="rId2"/>
          <a:stretch>
            <a:fillRect/>
          </a:stretch>
        </p:blipFill>
        <p:spPr>
          <a:xfrm>
            <a:off x="1919207" y="1905000"/>
            <a:ext cx="5305586" cy="3962400"/>
          </a:xfrm>
        </p:spPr>
      </p:pic>
    </p:spTree>
    <p:extLst>
      <p:ext uri="{BB962C8B-B14F-4D97-AF65-F5344CB8AC3E}">
        <p14:creationId xmlns:p14="http://schemas.microsoft.com/office/powerpoint/2010/main" val="304824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9403"/>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410A6E-0CA7-664D-8DDD-143DB34F9CD3}"/>
              </a:ext>
            </a:extLst>
          </p:cNvPr>
          <p:cNvSpPr txBox="1"/>
          <p:nvPr/>
        </p:nvSpPr>
        <p:spPr>
          <a:xfrm>
            <a:off x="1143000" y="5638800"/>
            <a:ext cx="1362874" cy="461665"/>
          </a:xfrm>
          <a:prstGeom prst="rect">
            <a:avLst/>
          </a:prstGeom>
          <a:noFill/>
        </p:spPr>
        <p:txBody>
          <a:bodyPr wrap="none" rtlCol="0">
            <a:spAutoFit/>
          </a:bodyPr>
          <a:lstStyle/>
          <a:p>
            <a:r>
              <a:rPr lang="en-US" dirty="0"/>
              <a:t>.4 micron</a:t>
            </a:r>
          </a:p>
        </p:txBody>
      </p:sp>
      <p:sp>
        <p:nvSpPr>
          <p:cNvPr id="3" name="TextBox 2">
            <a:extLst>
              <a:ext uri="{FF2B5EF4-FFF2-40B4-BE49-F238E27FC236}">
                <a16:creationId xmlns:a16="http://schemas.microsoft.com/office/drawing/2014/main" id="{E839B55D-ABA3-EF46-93DD-51D13041CA6A}"/>
              </a:ext>
            </a:extLst>
          </p:cNvPr>
          <p:cNvSpPr txBox="1"/>
          <p:nvPr/>
        </p:nvSpPr>
        <p:spPr>
          <a:xfrm>
            <a:off x="6172200" y="5638799"/>
            <a:ext cx="1362874" cy="461665"/>
          </a:xfrm>
          <a:prstGeom prst="rect">
            <a:avLst/>
          </a:prstGeom>
          <a:noFill/>
        </p:spPr>
        <p:txBody>
          <a:bodyPr wrap="none" rtlCol="0">
            <a:spAutoFit/>
          </a:bodyPr>
          <a:lstStyle/>
          <a:p>
            <a:r>
              <a:rPr lang="en-US" dirty="0"/>
              <a:t>.7 micron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b="1"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a:xfrm>
            <a:off x="651421" y="1752600"/>
            <a:ext cx="7772400" cy="4114800"/>
          </a:xfrm>
        </p:spPr>
        <p:txBody>
          <a:bodyPr/>
          <a:lstStyle/>
          <a:p>
            <a:pPr marL="0" indent="0">
              <a:buNone/>
            </a:pPr>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04406"/>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5256962" y="6020594"/>
            <a:ext cx="1473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A glory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visible light interacts with atmospheric molecules and particles </a:t>
            </a:r>
            <a:r>
              <a:rPr lang="en-US" altLang="en-US" sz="4000" b="1" u="sng" dirty="0">
                <a:ea typeface="ＭＳ Ｐゴシック" panose="020B0600070205080204" pitchFamily="34" charset="-128"/>
              </a:rPr>
              <a:t>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sz="3600" b="1" dirty="0">
                <a:solidFill>
                  <a:schemeClr val="accent2"/>
                </a:solidFill>
                <a:ea typeface="ＭＳ Ｐゴシック" panose="020B0600070205080204" pitchFamily="34" charset="-128"/>
              </a:rPr>
              <a:t>Rayleigh scattering </a:t>
            </a:r>
            <a:r>
              <a:rPr lang="en-US" altLang="en-US" sz="3600" b="1" dirty="0">
                <a:ea typeface="ＭＳ Ｐゴシック" panose="020B0600070205080204" pitchFamily="34" charset="-128"/>
              </a:rPr>
              <a:t>occurs when visible light is scattered by air molecules that are small compared to the wavelength of light</a:t>
            </a:r>
            <a:r>
              <a:rPr lang="en-US" altLang="en-US" sz="3600" dirty="0">
                <a:ea typeface="ＭＳ Ｐゴシック" panose="020B0600070205080204" pitchFamily="34" charset="-128"/>
              </a:rPr>
              <a:t>.</a:t>
            </a:r>
          </a:p>
          <a:p>
            <a:r>
              <a:rPr lang="en-US" altLang="en-US" sz="3600" dirty="0">
                <a:ea typeface="ＭＳ Ｐゴシック" panose="020B0600070205080204" pitchFamily="34" charset="-128"/>
              </a:rPr>
              <a:t>Visible light has a wavelength (</a:t>
            </a:r>
            <a:r>
              <a:rPr lang="en-US" altLang="en-US" sz="3600" dirty="0">
                <a:latin typeface="Symbol" pitchFamily="2" charset="2"/>
                <a:ea typeface="Symbol" pitchFamily="2" charset="2"/>
                <a:cs typeface="Symbol" pitchFamily="2" charset="2"/>
              </a:rPr>
              <a:t>l)</a:t>
            </a:r>
            <a:r>
              <a:rPr lang="en-US" altLang="en-US" sz="3600" dirty="0">
                <a:ea typeface="ＭＳ Ｐゴシック" panose="020B0600070205080204" pitchFamily="34" charset="-128"/>
              </a:rPr>
              <a:t> of ~ .5 microns (.5 x 10</a:t>
            </a:r>
            <a:r>
              <a:rPr lang="en-US" altLang="en-US" sz="3600" baseline="30000" dirty="0">
                <a:ea typeface="ＭＳ Ｐゴシック" panose="020B0600070205080204" pitchFamily="34" charset="-128"/>
              </a:rPr>
              <a:t>-6</a:t>
            </a:r>
            <a:r>
              <a:rPr lang="en-US" altLang="en-US" sz="3600" dirty="0">
                <a:ea typeface="ＭＳ Ｐゴシック" panose="020B0600070205080204" pitchFamily="34" charset="-128"/>
              </a:rPr>
              <a:t> m)</a:t>
            </a:r>
          </a:p>
          <a:p>
            <a:r>
              <a:rPr lang="en-US" altLang="en-US" sz="3600" dirty="0">
                <a:ea typeface="ＭＳ Ｐゴシック" panose="020B0600070205080204" pitchFamily="34" charset="-128"/>
              </a:rPr>
              <a:t>Molecules have a size of ~ 10</a:t>
            </a:r>
            <a:r>
              <a:rPr lang="en-US" altLang="en-US" sz="3600" baseline="30000" dirty="0">
                <a:ea typeface="ＭＳ Ｐゴシック" panose="020B0600070205080204" pitchFamily="34" charset="-128"/>
              </a:rPr>
              <a:t>-10</a:t>
            </a:r>
            <a:r>
              <a:rPr lang="en-US" altLang="en-US" sz="3600" dirty="0">
                <a:ea typeface="ＭＳ Ｐゴシック" panose="020B0600070205080204" pitchFamily="34" charset="-128"/>
              </a:rPr>
              <a:t> m</a:t>
            </a:r>
          </a:p>
          <a:p>
            <a:r>
              <a:rPr lang="en-US" altLang="en-US" sz="3600" dirty="0">
                <a:ea typeface="ＭＳ Ｐゴシック" panose="020B0600070205080204" pitchFamily="34" charset="-128"/>
              </a:rPr>
              <a:t>So </a:t>
            </a:r>
            <a:r>
              <a:rPr lang="en-US" altLang="en-US" sz="3600" dirty="0">
                <a:latin typeface="Symbol" pitchFamily="2" charset="2"/>
                <a:ea typeface="Symbol" pitchFamily="2" charset="2"/>
                <a:cs typeface="Symbol" pitchFamily="2" charset="2"/>
              </a:rPr>
              <a:t>l</a:t>
            </a:r>
            <a:r>
              <a:rPr lang="en-US" altLang="en-US" sz="3600" baseline="-25000" dirty="0">
                <a:ea typeface="ＭＳ Ｐゴシック" panose="020B0600070205080204" pitchFamily="34" charset="-128"/>
              </a:rPr>
              <a:t>visible</a:t>
            </a:r>
            <a:r>
              <a:rPr lang="en-US" altLang="en-US" sz="3600" dirty="0">
                <a:ea typeface="ＭＳ Ｐゴシック" panose="020B0600070205080204" pitchFamily="34" charset="-128"/>
              </a:rPr>
              <a:t>&gt;&gt; size of molecules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ED4-8A50-CED7-9780-371494A728DC}"/>
              </a:ext>
            </a:extLst>
          </p:cNvPr>
          <p:cNvSpPr>
            <a:spLocks noGrp="1"/>
          </p:cNvSpPr>
          <p:nvPr>
            <p:ph type="title"/>
          </p:nvPr>
        </p:nvSpPr>
        <p:spPr>
          <a:xfrm>
            <a:off x="685800" y="1600200"/>
            <a:ext cx="7772400" cy="1143000"/>
          </a:xfrm>
        </p:spPr>
        <p:txBody>
          <a:bodyPr/>
          <a:lstStyle/>
          <a:p>
            <a:r>
              <a:rPr lang="en-US" altLang="en-US" b="1" dirty="0">
                <a:solidFill>
                  <a:schemeClr val="accent2">
                    <a:lumMod val="50000"/>
                  </a:schemeClr>
                </a:solidFill>
                <a:ea typeface="ＭＳ Ｐゴシック" panose="020B0600070205080204" pitchFamily="34" charset="-128"/>
              </a:rPr>
              <a:t>In Rayleigh scattering, the amount of scattering depends on the wavelength of the light.</a:t>
            </a:r>
            <a:br>
              <a:rPr lang="en-US" altLang="en-US" dirty="0">
                <a:ea typeface="ＭＳ Ｐゴシック" panose="020B0600070205080204" pitchFamily="34" charset="-128"/>
              </a:rPr>
            </a:br>
            <a:endParaRPr lang="en-US" dirty="0"/>
          </a:p>
        </p:txBody>
      </p:sp>
      <p:pic>
        <p:nvPicPr>
          <p:cNvPr id="5" name="Picture 4">
            <a:extLst>
              <a:ext uri="{FF2B5EF4-FFF2-40B4-BE49-F238E27FC236}">
                <a16:creationId xmlns:a16="http://schemas.microsoft.com/office/drawing/2014/main" id="{99276D6E-6E5E-A29C-D598-E4A9F1637C2F}"/>
              </a:ext>
            </a:extLst>
          </p:cNvPr>
          <p:cNvPicPr>
            <a:picLocks noChangeAspect="1"/>
          </p:cNvPicPr>
          <p:nvPr/>
        </p:nvPicPr>
        <p:blipFill>
          <a:blip r:embed="rId2"/>
          <a:stretch>
            <a:fillRect/>
          </a:stretch>
        </p:blipFill>
        <p:spPr>
          <a:xfrm>
            <a:off x="1600200" y="3429000"/>
            <a:ext cx="7326489" cy="2095500"/>
          </a:xfrm>
          <a:prstGeom prst="rect">
            <a:avLst/>
          </a:prstGeom>
        </p:spPr>
      </p:pic>
      <p:sp>
        <p:nvSpPr>
          <p:cNvPr id="6" name="TextBox 5">
            <a:extLst>
              <a:ext uri="{FF2B5EF4-FFF2-40B4-BE49-F238E27FC236}">
                <a16:creationId xmlns:a16="http://schemas.microsoft.com/office/drawing/2014/main" id="{68654C4A-4B39-39BE-EF43-F12CBB11E364}"/>
              </a:ext>
            </a:extLst>
          </p:cNvPr>
          <p:cNvSpPr txBox="1"/>
          <p:nvPr/>
        </p:nvSpPr>
        <p:spPr>
          <a:xfrm>
            <a:off x="1295400" y="5524500"/>
            <a:ext cx="1090363" cy="461665"/>
          </a:xfrm>
          <a:prstGeom prst="rect">
            <a:avLst/>
          </a:prstGeom>
          <a:noFill/>
        </p:spPr>
        <p:txBody>
          <a:bodyPr wrap="none" rtlCol="0">
            <a:spAutoFit/>
          </a:bodyPr>
          <a:lstStyle/>
          <a:p>
            <a:r>
              <a:rPr lang="en-US" dirty="0"/>
              <a:t>Shorter</a:t>
            </a:r>
          </a:p>
        </p:txBody>
      </p:sp>
      <p:sp>
        <p:nvSpPr>
          <p:cNvPr id="7" name="TextBox 6">
            <a:extLst>
              <a:ext uri="{FF2B5EF4-FFF2-40B4-BE49-F238E27FC236}">
                <a16:creationId xmlns:a16="http://schemas.microsoft.com/office/drawing/2014/main" id="{D836F790-FBC6-5FAE-89EE-4E3F08FDDC2A}"/>
              </a:ext>
            </a:extLst>
          </p:cNvPr>
          <p:cNvSpPr txBox="1"/>
          <p:nvPr/>
        </p:nvSpPr>
        <p:spPr>
          <a:xfrm>
            <a:off x="7356783" y="5410200"/>
            <a:ext cx="1072730" cy="461665"/>
          </a:xfrm>
          <a:prstGeom prst="rect">
            <a:avLst/>
          </a:prstGeom>
          <a:noFill/>
        </p:spPr>
        <p:txBody>
          <a:bodyPr wrap="none" rtlCol="0">
            <a:spAutoFit/>
          </a:bodyPr>
          <a:lstStyle/>
          <a:p>
            <a:r>
              <a:rPr lang="en-US" dirty="0"/>
              <a:t>Longer</a:t>
            </a:r>
          </a:p>
        </p:txBody>
      </p:sp>
    </p:spTree>
    <p:extLst>
      <p:ext uri="{BB962C8B-B14F-4D97-AF65-F5344CB8AC3E}">
        <p14:creationId xmlns:p14="http://schemas.microsoft.com/office/powerpoint/2010/main" val="220257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09613" y="8382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b="1" dirty="0">
                <a:solidFill>
                  <a:srgbClr val="C00000"/>
                </a:solidFill>
                <a:ea typeface="ＭＳ Ｐゴシック" panose="020B0600070205080204" pitchFamily="34" charset="-128"/>
              </a:rPr>
              <a:t>Scattering ~ 1/</a:t>
            </a:r>
            <a:r>
              <a:rPr lang="en-US" altLang="en-US" b="1" dirty="0">
                <a:solidFill>
                  <a:srgbClr val="C00000"/>
                </a:solidFill>
                <a:latin typeface="Symbol" pitchFamily="2" charset="2"/>
                <a:ea typeface="Symbol" pitchFamily="2" charset="2"/>
                <a:cs typeface="Symbol" pitchFamily="2" charset="2"/>
              </a:rPr>
              <a:t>l</a:t>
            </a:r>
            <a:r>
              <a:rPr lang="en-US" altLang="en-US" b="1" baseline="30000" dirty="0">
                <a:solidFill>
                  <a:srgbClr val="C0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47813" y="2590800"/>
            <a:ext cx="6934200" cy="22098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 are scattered much more than long wavelengths (e.g., red)</a:t>
            </a:r>
          </a:p>
        </p:txBody>
      </p:sp>
      <p:pic>
        <p:nvPicPr>
          <p:cNvPr id="3" name="Picture 2" descr="A chart with a green and orange gradient&#10;&#10;Description automatically generated with medium confidence">
            <a:extLst>
              <a:ext uri="{FF2B5EF4-FFF2-40B4-BE49-F238E27FC236}">
                <a16:creationId xmlns:a16="http://schemas.microsoft.com/office/drawing/2014/main" id="{7205BA09-EA52-B044-33AE-425B64AF0D85}"/>
              </a:ext>
            </a:extLst>
          </p:cNvPr>
          <p:cNvPicPr>
            <a:picLocks noChangeAspect="1"/>
          </p:cNvPicPr>
          <p:nvPr/>
        </p:nvPicPr>
        <p:blipFill>
          <a:blip r:embed="rId2"/>
          <a:stretch>
            <a:fillRect/>
          </a:stretch>
        </p:blipFill>
        <p:spPr>
          <a:xfrm>
            <a:off x="1752600" y="5143500"/>
            <a:ext cx="5994400" cy="1714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867400" cy="1143000"/>
          </a:xfrm>
        </p:spPr>
        <p:txBody>
          <a:bodyPr/>
          <a:lstStyle/>
          <a:p>
            <a:r>
              <a:rPr lang="en-US" altLang="en-US" dirty="0">
                <a:ea typeface="ＭＳ Ｐゴシック" panose="020B0600070205080204" pitchFamily="34" charset="-128"/>
              </a:rPr>
              <a:t>Sun’s Light Coming In</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 thus has all </a:t>
            </a:r>
            <a:r>
              <a:rPr lang="en-US" altLang="en-US" dirty="0" err="1">
                <a:ea typeface="ＭＳ Ｐゴシック" panose="020B0600070205080204" pitchFamily="34" charset="-128"/>
              </a:rPr>
              <a:t>wavelenghst</a:t>
            </a:r>
            <a:r>
              <a:rPr lang="en-US" altLang="en-US" dirty="0">
                <a:ea typeface="ＭＳ Ｐゴシック" panose="020B0600070205080204" pitchFamily="34" charset="-128"/>
              </a:rPr>
              <a:t>)</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2" name="TextBox 1">
            <a:extLst>
              <a:ext uri="{FF2B5EF4-FFF2-40B4-BE49-F238E27FC236}">
                <a16:creationId xmlns:a16="http://schemas.microsoft.com/office/drawing/2014/main" id="{A51B406C-FB92-0AA4-AC52-A39BA3AEF852}"/>
              </a:ext>
            </a:extLst>
          </p:cNvPr>
          <p:cNvSpPr txBox="1"/>
          <p:nvPr/>
        </p:nvSpPr>
        <p:spPr>
          <a:xfrm>
            <a:off x="449430" y="141982"/>
            <a:ext cx="8397539" cy="1077218"/>
          </a:xfrm>
          <a:prstGeom prst="rect">
            <a:avLst/>
          </a:prstGeom>
          <a:noFill/>
        </p:spPr>
        <p:txBody>
          <a:bodyPr wrap="square" rtlCol="0">
            <a:spAutoFit/>
          </a:bodyPr>
          <a:lstStyle/>
          <a:p>
            <a:r>
              <a:rPr lang="en-US" sz="3200" dirty="0"/>
              <a:t>Shorter wavelengths (such as blue) preferentially scattered by atmosphere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09600" y="10668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sz="3600" dirty="0">
                <a:ea typeface="ＭＳ Ｐゴシック" panose="020B0600070205080204" pitchFamily="34" charset="-128"/>
              </a:rPr>
              <a:t>In a vacuum, light travels at 186,000 miles per second.</a:t>
            </a:r>
          </a:p>
          <a:p>
            <a:r>
              <a:rPr lang="en-US" altLang="en-US" sz="3600" dirty="0">
                <a:ea typeface="ＭＳ Ｐゴシック" panose="020B0600070205080204" pitchFamily="34" charset="-128"/>
              </a:rPr>
              <a:t>Denser medium causes light to slow down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3AEB-BFE7-F9B3-3BF4-4FD2F4657CA5}"/>
              </a:ext>
            </a:extLst>
          </p:cNvPr>
          <p:cNvSpPr>
            <a:spLocks noGrp="1"/>
          </p:cNvSpPr>
          <p:nvPr>
            <p:ph type="ctrTitle"/>
          </p:nvPr>
        </p:nvSpPr>
        <p:spPr>
          <a:xfrm>
            <a:off x="0" y="583789"/>
            <a:ext cx="7772400" cy="1470025"/>
          </a:xfrm>
        </p:spPr>
        <p:txBody>
          <a:bodyPr/>
          <a:lstStyle/>
          <a:p>
            <a:r>
              <a:rPr lang="en-US" dirty="0"/>
              <a:t>When you look at sky, you see blue light scattered by the atmosphere</a:t>
            </a:r>
          </a:p>
        </p:txBody>
      </p:sp>
      <p:sp>
        <p:nvSpPr>
          <p:cNvPr id="3" name="Subtitle 2">
            <a:extLst>
              <a:ext uri="{FF2B5EF4-FFF2-40B4-BE49-F238E27FC236}">
                <a16:creationId xmlns:a16="http://schemas.microsoft.com/office/drawing/2014/main" id="{1BC13F99-2320-3848-A81F-63E59DF700BB}"/>
              </a:ext>
            </a:extLst>
          </p:cNvPr>
          <p:cNvSpPr>
            <a:spLocks noGrp="1"/>
          </p:cNvSpPr>
          <p:nvPr>
            <p:ph type="subTitle" idx="1"/>
          </p:nvPr>
        </p:nvSpPr>
        <p:spPr/>
        <p:txBody>
          <a:bodyPr/>
          <a:lstStyle/>
          <a:p>
            <a:endParaRPr lang="en-US"/>
          </a:p>
        </p:txBody>
      </p:sp>
      <p:pic>
        <p:nvPicPr>
          <p:cNvPr id="5" name="Picture 4" descr="A bright sun in the blue sky&#10;&#10;Description automatically generated">
            <a:extLst>
              <a:ext uri="{FF2B5EF4-FFF2-40B4-BE49-F238E27FC236}">
                <a16:creationId xmlns:a16="http://schemas.microsoft.com/office/drawing/2014/main" id="{22966B9F-BF69-5242-4E48-C5F68B3C0BB8}"/>
              </a:ext>
            </a:extLst>
          </p:cNvPr>
          <p:cNvPicPr>
            <a:picLocks noChangeAspect="1"/>
          </p:cNvPicPr>
          <p:nvPr/>
        </p:nvPicPr>
        <p:blipFill>
          <a:blip r:embed="rId2"/>
          <a:stretch>
            <a:fillRect/>
          </a:stretch>
        </p:blipFill>
        <p:spPr>
          <a:xfrm>
            <a:off x="2209800" y="2528047"/>
            <a:ext cx="5377479" cy="3584986"/>
          </a:xfrm>
          <a:prstGeom prst="rect">
            <a:avLst/>
          </a:prstGeom>
        </p:spPr>
      </p:pic>
    </p:spTree>
    <p:extLst>
      <p:ext uri="{BB962C8B-B14F-4D97-AF65-F5344CB8AC3E}">
        <p14:creationId xmlns:p14="http://schemas.microsoft.com/office/powerpoint/2010/main" val="2211901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Red Sky and Sun at Sunset</a:t>
            </a:r>
            <a:r>
              <a:rPr lang="en-US" altLang="en-US" b="1" dirty="0">
                <a:ea typeface="ＭＳ Ｐゴシック" panose="020B0600070205080204" pitchFamily="34" charset="-128"/>
              </a:rPr>
              <a: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2362200"/>
            <a:ext cx="30527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2120900"/>
            <a:ext cx="7099300" cy="38354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E4D0-9029-7849-9509-844A6068B3AD}"/>
              </a:ext>
            </a:extLst>
          </p:cNvPr>
          <p:cNvSpPr>
            <a:spLocks noGrp="1"/>
          </p:cNvSpPr>
          <p:nvPr>
            <p:ph type="title"/>
          </p:nvPr>
        </p:nvSpPr>
        <p:spPr>
          <a:xfrm>
            <a:off x="914400" y="1409700"/>
            <a:ext cx="7772400" cy="1143000"/>
          </a:xfrm>
        </p:spPr>
        <p:txBody>
          <a:bodyPr/>
          <a:lstStyle/>
          <a:p>
            <a:r>
              <a:rPr lang="en-US" b="1" dirty="0">
                <a:solidFill>
                  <a:srgbClr val="FF0000"/>
                </a:solidFill>
              </a:rPr>
              <a:t>Red sky at night, sailors' delight; red sky in the morning sailors take warning</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F9F7BD0-D387-C647-BA63-ED14CFBFCEFA}"/>
              </a:ext>
            </a:extLst>
          </p:cNvPr>
          <p:cNvPicPr>
            <a:picLocks noChangeAspect="1"/>
          </p:cNvPicPr>
          <p:nvPr/>
        </p:nvPicPr>
        <p:blipFill>
          <a:blip r:embed="rId2"/>
          <a:stretch>
            <a:fillRect/>
          </a:stretch>
        </p:blipFill>
        <p:spPr>
          <a:xfrm>
            <a:off x="1548986" y="3168988"/>
            <a:ext cx="6046028" cy="2279650"/>
          </a:xfrm>
          <a:prstGeom prst="rect">
            <a:avLst/>
          </a:prstGeom>
        </p:spPr>
      </p:pic>
    </p:spTree>
    <p:extLst>
      <p:ext uri="{BB962C8B-B14F-4D97-AF65-F5344CB8AC3E}">
        <p14:creationId xmlns:p14="http://schemas.microsoft.com/office/powerpoint/2010/main" val="1653344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4000" b="1" dirty="0">
                <a:ea typeface="ＭＳ Ｐゴシック" panose="020B0600070205080204" pitchFamily="34" charset="-128"/>
              </a:rPr>
              <a:t>Refraction</a:t>
            </a:r>
          </a:p>
          <a:p>
            <a:r>
              <a:rPr lang="en-US" altLang="en-US" sz="4000" b="1" dirty="0">
                <a:ea typeface="ＭＳ Ｐゴシック" panose="020B0600070205080204" pitchFamily="34" charset="-128"/>
              </a:rPr>
              <a:t>Reflection</a:t>
            </a:r>
          </a:p>
          <a:p>
            <a:r>
              <a:rPr lang="en-US" altLang="en-US" sz="4000" b="1" dirty="0">
                <a:ea typeface="ＭＳ Ｐゴシック" panose="020B0600070205080204" pitchFamily="34" charset="-128"/>
              </a:rPr>
              <a:t>Scattering</a:t>
            </a:r>
          </a:p>
          <a:p>
            <a:r>
              <a:rPr lang="en-US" altLang="en-US" sz="4000" b="1" dirty="0">
                <a:ea typeface="ＭＳ Ｐゴシック" panose="020B0600070205080204" pitchFamily="34" charset="-128"/>
              </a:rPr>
              <a:t>Absorption</a:t>
            </a:r>
          </a:p>
          <a:p>
            <a:r>
              <a:rPr lang="en-US" altLang="en-US" sz="4000" b="1" dirty="0">
                <a:ea typeface="ＭＳ Ｐゴシック" panose="020B0600070205080204" pitchFamily="34" charset="-128"/>
              </a:rPr>
              <a:t>Diffraction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water droplets, industrial pollution, smoke, or from another source.</a:t>
            </a:r>
          </a:p>
          <a:p>
            <a:r>
              <a:rPr lang="en-US" altLang="en-US" dirty="0">
                <a:ea typeface="ＭＳ Ｐゴシック" panose="020B0600070205080204" pitchFamily="34" charset="-128"/>
              </a:rPr>
              <a:t>Mie scattering of larger particles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a:xfrm>
            <a:off x="685800" y="241955"/>
            <a:ext cx="7772400" cy="1143000"/>
          </a:xfrm>
        </p:spPr>
        <p:txBody>
          <a:bodyPr/>
          <a:lstStyle/>
          <a:p>
            <a:pPr eaLnBrk="1" hangingPunct="1"/>
            <a:r>
              <a:rPr lang="en-US" altLang="en-US" sz="3600" b="1" dirty="0">
                <a:solidFill>
                  <a:schemeClr val="accent2"/>
                </a:solidFill>
                <a:ea typeface="ＭＳ Ｐゴシック" panose="020B0600070205080204" pitchFamily="34" charset="-128"/>
              </a:rPr>
              <a:t>Onshore push of marine air in the NW frequently produces Mie Scattering</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720191" y="1384955"/>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Mie scattering</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4725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Wildfire Smoke: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685800" y="36414"/>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304800" y="990600"/>
            <a:ext cx="8610600" cy="2209800"/>
          </a:xfrm>
        </p:spPr>
        <p:txBody>
          <a:bodyPr/>
          <a:lstStyle/>
          <a:p>
            <a:r>
              <a:rPr lang="en-US" altLang="en-US" dirty="0">
                <a:ea typeface="ＭＳ Ｐゴシック" panose="020B0600070205080204" pitchFamily="34" charset="-128"/>
              </a:rPr>
              <a:t>Produced by the </a:t>
            </a:r>
            <a:r>
              <a:rPr lang="en-US" altLang="en-US" b="1" dirty="0">
                <a:ea typeface="ＭＳ Ｐゴシック" panose="020B0600070205080204" pitchFamily="34" charset="-128"/>
              </a:rPr>
              <a:t>refraction</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791200"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14666"/>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a:xfrm>
            <a:off x="533400" y="182552"/>
            <a:ext cx="7772400" cy="1143000"/>
          </a:xfrm>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2" name="TextBox 1">
            <a:extLst>
              <a:ext uri="{FF2B5EF4-FFF2-40B4-BE49-F238E27FC236}">
                <a16:creationId xmlns:a16="http://schemas.microsoft.com/office/drawing/2014/main" id="{D17C8028-0336-2849-8A66-276CB7AF7A15}"/>
              </a:ext>
            </a:extLst>
          </p:cNvPr>
          <p:cNvSpPr txBox="1"/>
          <p:nvPr/>
        </p:nvSpPr>
        <p:spPr>
          <a:xfrm>
            <a:off x="5611586" y="4381636"/>
            <a:ext cx="1124026" cy="461665"/>
          </a:xfrm>
          <a:prstGeom prst="rect">
            <a:avLst/>
          </a:prstGeom>
          <a:noFill/>
        </p:spPr>
        <p:txBody>
          <a:bodyPr wrap="none" rtlCol="0">
            <a:spAutoFit/>
          </a:bodyPr>
          <a:lstStyle/>
          <a:p>
            <a:r>
              <a:rPr lang="en-US" dirty="0"/>
              <a:t>Droplet</a:t>
            </a:r>
          </a:p>
        </p:txBody>
      </p:sp>
      <p:sp>
        <p:nvSpPr>
          <p:cNvPr id="3" name="TextBox 2">
            <a:extLst>
              <a:ext uri="{FF2B5EF4-FFF2-40B4-BE49-F238E27FC236}">
                <a16:creationId xmlns:a16="http://schemas.microsoft.com/office/drawing/2014/main" id="{A0039BEC-E46B-6B47-ABDD-335D9452AF77}"/>
              </a:ext>
            </a:extLst>
          </p:cNvPr>
          <p:cNvSpPr txBox="1"/>
          <p:nvPr/>
        </p:nvSpPr>
        <p:spPr>
          <a:xfrm>
            <a:off x="4195404" y="2069127"/>
            <a:ext cx="1481496" cy="461665"/>
          </a:xfrm>
          <a:prstGeom prst="rect">
            <a:avLst/>
          </a:prstGeom>
          <a:noFill/>
        </p:spPr>
        <p:txBody>
          <a:bodyPr wrap="none" rtlCol="0">
            <a:spAutoFit/>
          </a:bodyPr>
          <a:lstStyle/>
          <a:p>
            <a:r>
              <a:rPr lang="en-US" dirty="0"/>
              <a:t>Refraction</a:t>
            </a:r>
          </a:p>
        </p:txBody>
      </p:sp>
      <p:sp>
        <p:nvSpPr>
          <p:cNvPr id="4" name="TextBox 3">
            <a:extLst>
              <a:ext uri="{FF2B5EF4-FFF2-40B4-BE49-F238E27FC236}">
                <a16:creationId xmlns:a16="http://schemas.microsoft.com/office/drawing/2014/main" id="{07A28652-E669-EF42-81F3-988DB8443CA7}"/>
              </a:ext>
            </a:extLst>
          </p:cNvPr>
          <p:cNvSpPr txBox="1"/>
          <p:nvPr/>
        </p:nvSpPr>
        <p:spPr>
          <a:xfrm>
            <a:off x="6629400" y="3198167"/>
            <a:ext cx="1463862" cy="461665"/>
          </a:xfrm>
          <a:prstGeom prst="rect">
            <a:avLst/>
          </a:prstGeom>
          <a:noFill/>
        </p:spPr>
        <p:txBody>
          <a:bodyPr wrap="none" rtlCol="0">
            <a:spAutoFit/>
          </a:bodyPr>
          <a:lstStyle/>
          <a:p>
            <a:r>
              <a:rPr lang="en-US" dirty="0"/>
              <a:t>Reflection</a:t>
            </a:r>
          </a:p>
        </p:txBody>
      </p:sp>
      <p:sp>
        <p:nvSpPr>
          <p:cNvPr id="5" name="TextBox 4">
            <a:extLst>
              <a:ext uri="{FF2B5EF4-FFF2-40B4-BE49-F238E27FC236}">
                <a16:creationId xmlns:a16="http://schemas.microsoft.com/office/drawing/2014/main" id="{D1226117-82CF-C54B-A9E8-56A17D284EF2}"/>
              </a:ext>
            </a:extLst>
          </p:cNvPr>
          <p:cNvSpPr txBox="1"/>
          <p:nvPr/>
        </p:nvSpPr>
        <p:spPr>
          <a:xfrm>
            <a:off x="3831252" y="5081669"/>
            <a:ext cx="1481496" cy="461665"/>
          </a:xfrm>
          <a:prstGeom prst="rect">
            <a:avLst/>
          </a:prstGeom>
          <a:noFill/>
        </p:spPr>
        <p:txBody>
          <a:bodyPr wrap="none" rtlCol="0">
            <a:spAutoFit/>
          </a:bodyPr>
          <a:lstStyle/>
          <a:p>
            <a:r>
              <a:rPr lang="en-US" dirty="0"/>
              <a:t>Refraction</a:t>
            </a:r>
          </a:p>
        </p:txBody>
      </p:sp>
      <p:sp>
        <p:nvSpPr>
          <p:cNvPr id="7" name="TextBox 6">
            <a:extLst>
              <a:ext uri="{FF2B5EF4-FFF2-40B4-BE49-F238E27FC236}">
                <a16:creationId xmlns:a16="http://schemas.microsoft.com/office/drawing/2014/main" id="{F7353D1A-2B45-B5C2-DF51-6186D23514CF}"/>
              </a:ext>
            </a:extLst>
          </p:cNvPr>
          <p:cNvSpPr txBox="1"/>
          <p:nvPr/>
        </p:nvSpPr>
        <p:spPr>
          <a:xfrm>
            <a:off x="2772469" y="5927633"/>
            <a:ext cx="3599062" cy="461665"/>
          </a:xfrm>
          <a:prstGeom prst="rect">
            <a:avLst/>
          </a:prstGeom>
          <a:noFill/>
        </p:spPr>
        <p:txBody>
          <a:bodyPr wrap="none" rtlCol="0">
            <a:spAutoFit/>
          </a:bodyPr>
          <a:lstStyle/>
          <a:p>
            <a:r>
              <a:rPr lang="en-US" dirty="0"/>
              <a:t>Red refracted less than blue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
        <p:nvSpPr>
          <p:cNvPr id="2" name="TextBox 1">
            <a:extLst>
              <a:ext uri="{FF2B5EF4-FFF2-40B4-BE49-F238E27FC236}">
                <a16:creationId xmlns:a16="http://schemas.microsoft.com/office/drawing/2014/main" id="{B1B1B02D-44BD-FDFE-E81E-35C18734DED5}"/>
              </a:ext>
            </a:extLst>
          </p:cNvPr>
          <p:cNvSpPr txBox="1"/>
          <p:nvPr/>
        </p:nvSpPr>
        <p:spPr>
          <a:xfrm>
            <a:off x="2196734" y="6248400"/>
            <a:ext cx="5023042" cy="461665"/>
          </a:xfrm>
          <a:prstGeom prst="rect">
            <a:avLst/>
          </a:prstGeom>
          <a:noFill/>
        </p:spPr>
        <p:txBody>
          <a:bodyPr wrap="none" rtlCol="0">
            <a:spAutoFit/>
          </a:bodyPr>
          <a:lstStyle/>
          <a:p>
            <a:r>
              <a:rPr lang="en-US" dirty="0"/>
              <a:t>Red appears higher, blue appears lower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a:xfrm>
            <a:off x="304800" y="609600"/>
            <a:ext cx="8610600" cy="1143000"/>
          </a:xfrm>
        </p:spPr>
        <p:txBody>
          <a:bodyPr/>
          <a:lstStyle/>
          <a:p>
            <a:r>
              <a:rPr lang="en-US" altLang="en-US" b="1" dirty="0">
                <a:solidFill>
                  <a:schemeClr val="accent2"/>
                </a:solidFill>
                <a:ea typeface="ＭＳ Ｐゴシック" panose="020B0600070205080204" pitchFamily="34" charset="-128"/>
              </a:rPr>
              <a:t>The correct color sequence of primary bow:  violet (inside/lower) to red (outside, higher)</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Correct</a:t>
            </a:r>
            <a:r>
              <a:rPr lang="en-US" altLang="en-US" dirty="0">
                <a:ea typeface="ＭＳ Ｐゴシック" panose="020B0600070205080204" pitchFamily="34" charset="-128"/>
              </a:rPr>
              <a: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pPr marL="0" indent="0">
              <a:buNone/>
            </a:pPr>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pic>
        <p:nvPicPr>
          <p:cNvPr id="3" name="Picture 2" descr="A picture containing shape&#10;&#10;Description automatically generated">
            <a:extLst>
              <a:ext uri="{FF2B5EF4-FFF2-40B4-BE49-F238E27FC236}">
                <a16:creationId xmlns:a16="http://schemas.microsoft.com/office/drawing/2014/main" id="{23AF4DA2-D7F0-FA4E-B4CD-EBEB9D14AB9D}"/>
              </a:ext>
            </a:extLst>
          </p:cNvPr>
          <p:cNvPicPr>
            <a:picLocks noChangeAspect="1"/>
          </p:cNvPicPr>
          <p:nvPr/>
        </p:nvPicPr>
        <p:blipFill>
          <a:blip r:embed="rId2"/>
          <a:stretch>
            <a:fillRect/>
          </a:stretch>
        </p:blipFill>
        <p:spPr>
          <a:xfrm>
            <a:off x="2895600" y="3352800"/>
            <a:ext cx="3352800" cy="3352800"/>
          </a:xfrm>
          <a:prstGeom prst="rect">
            <a:avLst/>
          </a:prstGeom>
        </p:spPr>
      </p:pic>
      <p:sp>
        <p:nvSpPr>
          <p:cNvPr id="4" name="Rectangle 3">
            <a:extLst>
              <a:ext uri="{FF2B5EF4-FFF2-40B4-BE49-F238E27FC236}">
                <a16:creationId xmlns:a16="http://schemas.microsoft.com/office/drawing/2014/main" id="{80F8B477-6669-324E-B5CE-E0D950942696}"/>
              </a:ext>
            </a:extLst>
          </p:cNvPr>
          <p:cNvSpPr/>
          <p:nvPr/>
        </p:nvSpPr>
        <p:spPr bwMode="auto">
          <a:xfrm>
            <a:off x="3352800" y="5029200"/>
            <a:ext cx="2438400" cy="1143000"/>
          </a:xfrm>
          <a:prstGeom prst="rect">
            <a:avLst/>
          </a:prstGeom>
          <a:solidFill>
            <a:schemeClr val="accent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6238" y="2209800"/>
            <a:ext cx="6338887" cy="39624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a:xfrm>
            <a:off x="558006" y="381000"/>
            <a:ext cx="8128794" cy="1143000"/>
          </a:xfrm>
        </p:spPr>
        <p:txBody>
          <a:bodyPr/>
          <a:lstStyle/>
          <a:p>
            <a:r>
              <a:rPr lang="en-US" altLang="en-US" sz="36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Can be a full circle 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a:xfrm>
            <a:off x="457200" y="685800"/>
            <a:ext cx="2590800" cy="2971800"/>
          </a:xfrm>
        </p:spPr>
        <p:txBody>
          <a:bodyPr/>
          <a:lstStyle/>
          <a:p>
            <a:r>
              <a:rPr lang="en-US" altLang="en-US" b="1" dirty="0">
                <a:solidFill>
                  <a:schemeClr val="accent2"/>
                </a:solidFill>
                <a:ea typeface="ＭＳ Ｐゴシック" panose="020B0600070205080204" pitchFamily="34" charset="-128"/>
              </a:rPr>
              <a:t>No</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Scientific</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Evidence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This!</a:t>
            </a: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52800" y="990600"/>
            <a:ext cx="5486400" cy="550545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6EF81B8-7BD1-8D4D-A486-4182201B48C6}"/>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Serious journalism</a:t>
            </a:r>
          </a:p>
        </p:txBody>
      </p:sp>
      <p:pic>
        <p:nvPicPr>
          <p:cNvPr id="79874" name="Content Placeholder 4">
            <a:extLst>
              <a:ext uri="{FF2B5EF4-FFF2-40B4-BE49-F238E27FC236}">
                <a16:creationId xmlns:a16="http://schemas.microsoft.com/office/drawing/2014/main" id="{F32E34D5-E3D2-D944-8779-73569A2AD6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1970088"/>
            <a:ext cx="7086600" cy="32734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b="1" dirty="0">
                <a:solidFill>
                  <a:srgbClr val="0070C0"/>
                </a:solidFill>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with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E7C2FC-3B46-9841-B795-0636640EB746}"/>
              </a:ext>
            </a:extLst>
          </p:cNvPr>
          <p:cNvSpPr txBox="1"/>
          <p:nvPr/>
        </p:nvSpPr>
        <p:spPr>
          <a:xfrm>
            <a:off x="6202456" y="5850542"/>
            <a:ext cx="1106393" cy="461665"/>
          </a:xfrm>
          <a:prstGeom prst="rect">
            <a:avLst/>
          </a:prstGeom>
          <a:noFill/>
        </p:spPr>
        <p:txBody>
          <a:bodyPr wrap="none" rtlCol="0">
            <a:spAutoFit/>
          </a:bodyPr>
          <a:lstStyle/>
          <a:p>
            <a:r>
              <a:rPr lang="en-US" dirty="0"/>
              <a:t>column</a:t>
            </a:r>
          </a:p>
        </p:txBody>
      </p:sp>
      <p:sp>
        <p:nvSpPr>
          <p:cNvPr id="3" name="TextBox 2">
            <a:extLst>
              <a:ext uri="{FF2B5EF4-FFF2-40B4-BE49-F238E27FC236}">
                <a16:creationId xmlns:a16="http://schemas.microsoft.com/office/drawing/2014/main" id="{C300C83B-D08D-704B-BF05-95C9E08B63EF}"/>
              </a:ext>
            </a:extLst>
          </p:cNvPr>
          <p:cNvSpPr txBox="1"/>
          <p:nvPr/>
        </p:nvSpPr>
        <p:spPr>
          <a:xfrm>
            <a:off x="6248400" y="4419600"/>
            <a:ext cx="780983" cy="461665"/>
          </a:xfrm>
          <a:prstGeom prst="rect">
            <a:avLst/>
          </a:prstGeom>
          <a:noFill/>
        </p:spPr>
        <p:txBody>
          <a:bodyPr wrap="none" rtlCol="0">
            <a:spAutoFit/>
          </a:bodyPr>
          <a:lstStyle/>
          <a:p>
            <a:r>
              <a:rPr lang="en-US" dirty="0"/>
              <a:t>plate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09600" y="8382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690812"/>
            <a:ext cx="7772400" cy="332898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we get 22 and 46 degree halos (22° more frequently apparent)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776C-00A2-7042-2429-601F4D418A8C}"/>
              </a:ext>
            </a:extLst>
          </p:cNvPr>
          <p:cNvSpPr>
            <a:spLocks noGrp="1"/>
          </p:cNvSpPr>
          <p:nvPr>
            <p:ph type="title"/>
          </p:nvPr>
        </p:nvSpPr>
        <p:spPr/>
        <p:txBody>
          <a:bodyPr/>
          <a:lstStyle/>
          <a:p>
            <a:endParaRPr lang="en-US"/>
          </a:p>
        </p:txBody>
      </p:sp>
      <p:pic>
        <p:nvPicPr>
          <p:cNvPr id="5" name="Content Placeholder 4" descr="A circular halo in the sky&#10;&#10;Description automatically generated">
            <a:extLst>
              <a:ext uri="{FF2B5EF4-FFF2-40B4-BE49-F238E27FC236}">
                <a16:creationId xmlns:a16="http://schemas.microsoft.com/office/drawing/2014/main" id="{055F34B4-4D53-5E60-B387-A5D4EFE89054}"/>
              </a:ext>
            </a:extLst>
          </p:cNvPr>
          <p:cNvPicPr>
            <a:picLocks noGrp="1" noChangeAspect="1"/>
          </p:cNvPicPr>
          <p:nvPr>
            <p:ph idx="1"/>
          </p:nvPr>
        </p:nvPicPr>
        <p:blipFill>
          <a:blip r:embed="rId2"/>
          <a:stretch>
            <a:fillRect/>
          </a:stretch>
        </p:blipFill>
        <p:spPr>
          <a:xfrm>
            <a:off x="1157512" y="1600200"/>
            <a:ext cx="6295461" cy="4495800"/>
          </a:xfrm>
        </p:spPr>
      </p:pic>
    </p:spTree>
    <p:extLst>
      <p:ext uri="{BB962C8B-B14F-4D97-AF65-F5344CB8AC3E}">
        <p14:creationId xmlns:p14="http://schemas.microsoft.com/office/powerpoint/2010/main" val="1558071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0AF9-0D43-DFA0-1077-7E189A40EE66}"/>
              </a:ext>
            </a:extLst>
          </p:cNvPr>
          <p:cNvSpPr>
            <a:spLocks noGrp="1"/>
          </p:cNvSpPr>
          <p:nvPr>
            <p:ph type="title"/>
          </p:nvPr>
        </p:nvSpPr>
        <p:spPr/>
        <p:txBody>
          <a:bodyPr/>
          <a:lstStyle/>
          <a:p>
            <a:endParaRPr lang="en-US"/>
          </a:p>
        </p:txBody>
      </p:sp>
      <p:pic>
        <p:nvPicPr>
          <p:cNvPr id="5" name="Content Placeholder 4" descr="A sun halo over a snowy hill&#10;&#10;Description automatically generated with medium confidence">
            <a:extLst>
              <a:ext uri="{FF2B5EF4-FFF2-40B4-BE49-F238E27FC236}">
                <a16:creationId xmlns:a16="http://schemas.microsoft.com/office/drawing/2014/main" id="{C14FD8E1-B064-BBF1-9259-193A43A0DA58}"/>
              </a:ext>
            </a:extLst>
          </p:cNvPr>
          <p:cNvPicPr>
            <a:picLocks noGrp="1" noChangeAspect="1"/>
          </p:cNvPicPr>
          <p:nvPr>
            <p:ph idx="1"/>
          </p:nvPr>
        </p:nvPicPr>
        <p:blipFill>
          <a:blip r:embed="rId2"/>
          <a:stretch>
            <a:fillRect/>
          </a:stretch>
        </p:blipFill>
        <p:spPr>
          <a:xfrm>
            <a:off x="718457" y="914400"/>
            <a:ext cx="7293113" cy="5181600"/>
          </a:xfrm>
        </p:spPr>
      </p:pic>
    </p:spTree>
    <p:extLst>
      <p:ext uri="{BB962C8B-B14F-4D97-AF65-F5344CB8AC3E}">
        <p14:creationId xmlns:p14="http://schemas.microsoft.com/office/powerpoint/2010/main" val="3138074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a:t>
            </a:r>
            <a:r>
              <a:rPr lang="en-US" altLang="en-US" dirty="0" err="1">
                <a:ea typeface="ＭＳ Ｐゴシック" panose="020B0600070205080204" pitchFamily="34" charset="-128"/>
              </a:rPr>
              <a:t>parhelia</a:t>
            </a:r>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1371600" y="2304554"/>
            <a:ext cx="7475538" cy="395784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Large (&gt; 30 micron) ice crystals shaped like plates.  </a:t>
            </a:r>
            <a:r>
              <a:rPr lang="en-US" altLang="en-US" sz="3200" b="1" dirty="0">
                <a:solidFill>
                  <a:schemeClr val="accent2"/>
                </a:solidFill>
                <a:ea typeface="ＭＳ Ｐゴシック" panose="020B0600070205080204" pitchFamily="34" charset="-128"/>
              </a:rPr>
              <a:t>Horizontal orientation</a:t>
            </a:r>
            <a:r>
              <a:rPr lang="en-US" altLang="en-US" sz="3200" b="1" dirty="0">
                <a:solidFill>
                  <a:schemeClr val="tx1"/>
                </a:solidFill>
                <a:ea typeface="ＭＳ Ｐゴシック" panose="020B0600070205080204" pitchFamily="34" charset="-128"/>
              </a:rPr>
              <a:t>, so no circular halo.  22 from sun</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1270-E9C1-3E4D-BF3E-75FA19C3ACF6}"/>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FDF1F835-4184-194B-A99F-AC0C98E4C9FB}"/>
              </a:ext>
            </a:extLst>
          </p:cNvPr>
          <p:cNvPicPr>
            <a:picLocks noGrp="1" noChangeAspect="1"/>
          </p:cNvPicPr>
          <p:nvPr>
            <p:ph idx="1"/>
          </p:nvPr>
        </p:nvPicPr>
        <p:blipFill>
          <a:blip r:embed="rId2"/>
          <a:stretch>
            <a:fillRect/>
          </a:stretch>
        </p:blipFill>
        <p:spPr>
          <a:xfrm>
            <a:off x="1676400" y="2044701"/>
            <a:ext cx="6563344" cy="3035300"/>
          </a:xfrm>
        </p:spPr>
      </p:pic>
    </p:spTree>
    <p:extLst>
      <p:ext uri="{BB962C8B-B14F-4D97-AF65-F5344CB8AC3E}">
        <p14:creationId xmlns:p14="http://schemas.microsoft.com/office/powerpoint/2010/main" val="73897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2681-7C00-2D45-86AF-1E416FD843C0}"/>
              </a:ext>
            </a:extLst>
          </p:cNvPr>
          <p:cNvSpPr>
            <a:spLocks noGrp="1"/>
          </p:cNvSpPr>
          <p:nvPr>
            <p:ph type="title"/>
          </p:nvPr>
        </p:nvSpPr>
        <p:spPr>
          <a:xfrm>
            <a:off x="685800" y="609600"/>
            <a:ext cx="8001000" cy="1143000"/>
          </a:xfrm>
        </p:spPr>
        <p:txBody>
          <a:bodyPr/>
          <a:lstStyle/>
          <a:p>
            <a:r>
              <a:rPr lang="en-US" b="1" dirty="0"/>
              <a:t>If you drop a pile of papers they tend to fall in  a horizontal orientation</a:t>
            </a:r>
          </a:p>
        </p:txBody>
      </p:sp>
      <p:pic>
        <p:nvPicPr>
          <p:cNvPr id="7" name="Content Placeholder 6" descr="A picture containing room&#10;&#10;Description automatically generated">
            <a:extLst>
              <a:ext uri="{FF2B5EF4-FFF2-40B4-BE49-F238E27FC236}">
                <a16:creationId xmlns:a16="http://schemas.microsoft.com/office/drawing/2014/main" id="{B432B28D-D3A1-0741-A438-F721C54D5200}"/>
              </a:ext>
            </a:extLst>
          </p:cNvPr>
          <p:cNvPicPr>
            <a:picLocks noGrp="1" noChangeAspect="1"/>
          </p:cNvPicPr>
          <p:nvPr>
            <p:ph idx="1"/>
          </p:nvPr>
        </p:nvPicPr>
        <p:blipFill>
          <a:blip r:embed="rId2"/>
          <a:stretch>
            <a:fillRect/>
          </a:stretch>
        </p:blipFill>
        <p:spPr>
          <a:xfrm>
            <a:off x="653143" y="2269958"/>
            <a:ext cx="7772400" cy="3978442"/>
          </a:xfrm>
        </p:spPr>
      </p:pic>
    </p:spTree>
    <p:extLst>
      <p:ext uri="{BB962C8B-B14F-4D97-AF65-F5344CB8AC3E}">
        <p14:creationId xmlns:p14="http://schemas.microsoft.com/office/powerpoint/2010/main" val="3147486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b="1" dirty="0">
                <a:solidFill>
                  <a:schemeClr val="accent2"/>
                </a:solidFill>
              </a:rPr>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a:t>
            </a:r>
            <a:r>
              <a:rPr lang="en-US" altLang="en-US" dirty="0">
                <a:solidFill>
                  <a:schemeClr val="accent2"/>
                </a:solidFill>
                <a:ea typeface="ＭＳ Ｐゴシック" panose="020B0600070205080204" pitchFamily="34" charset="-128"/>
              </a:rPr>
              <a:t>three suns</a:t>
            </a:r>
            <a:r>
              <a:rPr lang="en-US" altLang="en-US" dirty="0">
                <a:ea typeface="ＭＳ Ｐゴシック" panose="020B0600070205080204" pitchFamily="34" charset="-128"/>
              </a:rPr>
              <a:t>, that they represented the Holy Trinity and presaged a great victory.  (He won).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2781300" y="4228793"/>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533061"/>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8580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1219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by sun.  </a:t>
            </a:r>
            <a:r>
              <a:rPr lang="en-US" altLang="en-US" sz="3600" b="1" dirty="0">
                <a:solidFill>
                  <a:srgbClr val="FF0000"/>
                </a:solidFill>
                <a:ea typeface="ＭＳ Ｐゴシック" panose="020B0600070205080204" pitchFamily="34" charset="-128"/>
              </a:rPr>
              <a:t>Lens from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184400" y="3581400"/>
            <a:ext cx="5232400" cy="303520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
            <a:ext cx="3765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turned upside down in addition to being an inferior mirage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838200" y="838200"/>
            <a:ext cx="7772400" cy="1143000"/>
          </a:xfrm>
        </p:spPr>
        <p:txBody>
          <a:bodyPr/>
          <a:lstStyle/>
          <a:p>
            <a:r>
              <a:rPr lang="en-US" altLang="en-US" b="1" dirty="0">
                <a:solidFill>
                  <a:schemeClr val="accent2"/>
                </a:solidFill>
                <a:ea typeface="ＭＳ Ｐゴシック" panose="020B0600070205080204" pitchFamily="34" charset="-128"/>
              </a:rPr>
              <a:t>Superior Mirage</a:t>
            </a:r>
            <a:br>
              <a:rPr lang="en-US" altLang="en-US" b="1" dirty="0">
                <a:solidFill>
                  <a:schemeClr val="accent2"/>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Object is projected higher than it actually is</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841572" y="2057400"/>
            <a:ext cx="7772400" cy="1447800"/>
          </a:xfrm>
        </p:spPr>
        <p:txBody>
          <a:bodyPr/>
          <a:lstStyle/>
          <a:p>
            <a:r>
              <a:rPr lang="en-US" altLang="en-US" dirty="0">
                <a:ea typeface="ＭＳ Ｐゴシック" panose="020B0600070205080204" pitchFamily="34" charset="-128"/>
              </a:rPr>
              <a:t>Occurs when the surface and nearby air is much colder than the air above.</a:t>
            </a:r>
          </a:p>
          <a:p>
            <a:r>
              <a:rPr lang="en-US" altLang="en-US" dirty="0">
                <a:ea typeface="ＭＳ Ｐゴシック" panose="020B0600070205080204" pitchFamily="34" charset="-128"/>
              </a:rPr>
              <a:t>Thus, we have less dense air above more dense air near the surface.</a:t>
            </a:r>
          </a:p>
        </p:txBody>
      </p:sp>
      <p:pic>
        <p:nvPicPr>
          <p:cNvPr id="3" name="Picture 2" descr="A small boat in a body of water&#10;&#10;Description automatically generated">
            <a:extLst>
              <a:ext uri="{FF2B5EF4-FFF2-40B4-BE49-F238E27FC236}">
                <a16:creationId xmlns:a16="http://schemas.microsoft.com/office/drawing/2014/main" id="{BEDCF3A7-04E1-B74D-BBDE-741F45CD69D6}"/>
              </a:ext>
            </a:extLst>
          </p:cNvPr>
          <p:cNvPicPr>
            <a:picLocks noChangeAspect="1"/>
          </p:cNvPicPr>
          <p:nvPr/>
        </p:nvPicPr>
        <p:blipFill>
          <a:blip r:embed="rId3"/>
          <a:stretch>
            <a:fillRect/>
          </a:stretch>
        </p:blipFill>
        <p:spPr>
          <a:xfrm>
            <a:off x="2971800" y="4114800"/>
            <a:ext cx="4318000" cy="269875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304800" y="304800"/>
            <a:ext cx="8178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Objects look bigger or higher than they should!  </a:t>
            </a:r>
            <a:r>
              <a:rPr lang="en-US" altLang="en-US" sz="3600" b="1" dirty="0">
                <a:solidFill>
                  <a:srgbClr val="FF0000"/>
                </a:solidFill>
              </a:rPr>
              <a:t>Often associated with an inversion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A96C31-38A5-D944-836B-2FFC74DD053A}"/>
              </a:ext>
            </a:extLst>
          </p:cNvPr>
          <p:cNvSpPr txBox="1"/>
          <p:nvPr/>
        </p:nvSpPr>
        <p:spPr>
          <a:xfrm>
            <a:off x="1676400" y="2818409"/>
            <a:ext cx="1364476" cy="646331"/>
          </a:xfrm>
          <a:prstGeom prst="rect">
            <a:avLst/>
          </a:prstGeom>
          <a:noFill/>
        </p:spPr>
        <p:txBody>
          <a:bodyPr wrap="none" rtlCol="0">
            <a:spAutoFit/>
          </a:bodyPr>
          <a:lstStyle/>
          <a:p>
            <a:r>
              <a:rPr lang="en-US" sz="3600" b="1" dirty="0">
                <a:solidFill>
                  <a:schemeClr val="accent2"/>
                </a:solidFill>
              </a:rPr>
              <a:t>Why?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228600" y="76200"/>
            <a:ext cx="8456613" cy="1143000"/>
          </a:xfrm>
        </p:spPr>
        <p:txBody>
          <a:bodyPr/>
          <a:lstStyle/>
          <a:p>
            <a:r>
              <a:rPr lang="en-US" altLang="en-US" b="1" dirty="0">
                <a:solidFill>
                  <a:schemeClr val="accent2"/>
                </a:solidFill>
                <a:ea typeface="ＭＳ Ｐゴシック" panose="020B0600070205080204" pitchFamily="34" charset="-128"/>
              </a:rPr>
              <a:t>Fata Morgana:  Castles in the Sky</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b="1"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3"/>
              </a:rPr>
              <a:t>https://vimeo.com/76869403</a:t>
            </a:r>
            <a:endParaRPr lang="en-US" altLang="en-US" dirty="0">
              <a:ea typeface="ＭＳ Ｐゴシック" panose="020B0600070205080204" pitchFamily="34" charset="-128"/>
            </a:endParaRPr>
          </a:p>
        </p:txBody>
      </p:sp>
      <p:pic>
        <p:nvPicPr>
          <p:cNvPr id="2" name="Online Media 1" descr="Superior Mirage - One Minute Video">
            <a:hlinkClick r:id="" action="ppaction://media"/>
            <a:extLst>
              <a:ext uri="{FF2B5EF4-FFF2-40B4-BE49-F238E27FC236}">
                <a16:creationId xmlns:a16="http://schemas.microsoft.com/office/drawing/2014/main" id="{C197F347-8A78-6EF1-C668-CF793920EABF}"/>
              </a:ext>
            </a:extLst>
          </p:cNvPr>
          <p:cNvPicPr>
            <a:picLocks noRot="1" noChangeAspect="1"/>
          </p:cNvPicPr>
          <p:nvPr>
            <a:videoFile r:link="rId1"/>
          </p:nvPr>
        </p:nvPicPr>
        <p:blipFill>
          <a:blip r:embed="rId4"/>
          <a:stretch>
            <a:fillRect/>
          </a:stretch>
        </p:blipFill>
        <p:spPr>
          <a:xfrm>
            <a:off x="228600" y="1714500"/>
            <a:ext cx="8060267" cy="453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25" y="1326900"/>
            <a:ext cx="4016375" cy="4227763"/>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23" y="994569"/>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6741</TotalTime>
  <Words>1749</Words>
  <Application>Microsoft Macintosh PowerPoint</Application>
  <PresentationFormat>On-screen Show (4:3)</PresentationFormat>
  <Paragraphs>173</Paragraphs>
  <Slides>111</Slides>
  <Notes>30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ＭＳ Ｐゴシック</vt:lpstr>
      <vt:lpstr>Calibri</vt:lpstr>
      <vt:lpstr>Symbol</vt:lpstr>
      <vt:lpstr>Times</vt:lpstr>
      <vt:lpstr>Blank</vt:lpstr>
      <vt:lpstr>Optical Effects and Phenomena Atmospheric Sciences 101, Autumn 2025 </vt:lpstr>
      <vt:lpstr>Visible light is made up of a spectrum of colors from red (long wavelengths) to violet (short wavelengths)</vt:lpstr>
      <vt:lpstr>Visible light is influenced by the density of the medium through which it travels</vt:lpstr>
      <vt:lpstr>When light interacts with a medium, various things can happen:</vt:lpstr>
      <vt:lpstr>Refraction</vt:lpstr>
      <vt:lpstr>Refraction</vt:lpstr>
      <vt:lpstr>PowerPoint Presentation</vt:lpstr>
      <vt:lpstr>Many objects are NOT where you think they are!</vt:lpstr>
      <vt:lpstr>Useful information</vt:lpstr>
      <vt:lpstr>Refraction Rule</vt:lpstr>
      <vt:lpstr>PowerPoint Presentation</vt:lpstr>
      <vt:lpstr>PowerPoint Presentation</vt:lpstr>
      <vt:lpstr>The refraction of light depends on wavelength</vt:lpstr>
      <vt:lpstr>Shorter wavelengths (e.g., blue) are refracted more than longer wavelengths (e.g., red)</vt:lpstr>
      <vt:lpstr>This process is called dispersion  dispersion:  a process in which radiation is separated into its component wavelengths</vt:lpstr>
      <vt:lpstr>PowerPoint Presentation</vt:lpstr>
      <vt:lpstr>Reflection: occurs when light is incident on solid objects.</vt:lpstr>
      <vt:lpstr>More processes</vt:lpstr>
      <vt:lpstr>Light Scattering</vt:lpstr>
      <vt:lpstr>More Processes</vt:lpstr>
      <vt:lpstr>Why is the sky blue?</vt:lpstr>
      <vt:lpstr>PowerPoint Presentation</vt:lpstr>
      <vt:lpstr>Answer: Rayleigh Scattering-which occurs when visible light interacts with atmospheric molecules and particles much smaller than the wavelength of light. </vt:lpstr>
      <vt:lpstr>Why is the sky blue?</vt:lpstr>
      <vt:lpstr>In Rayleigh scattering, the amount of scattering depends on the wavelength of the light. </vt:lpstr>
      <vt:lpstr>Rayleigh Scattering Formula  Scattering ~ 1/l4</vt:lpstr>
      <vt:lpstr>Sun’s Light Coming In (looks white in space, thus has all wavelenghst)</vt:lpstr>
      <vt:lpstr>PowerPoint Presentation</vt:lpstr>
      <vt:lpstr>Sun’s Light Has All Wavelengths</vt:lpstr>
      <vt:lpstr>PowerPoint Presentation</vt:lpstr>
      <vt:lpstr>When you look at sky, you see blue light scattered by the atmosphere</vt:lpstr>
      <vt:lpstr>Higher in the atmosphere as density decreases, there is less scattering and the sky turns dark</vt:lpstr>
      <vt:lpstr>PowerPoint Presentation</vt:lpstr>
      <vt:lpstr>Why Red Sky and Sun at Sunset?</vt:lpstr>
      <vt:lpstr>PowerPoint Presentation</vt:lpstr>
      <vt:lpstr>PowerPoint Presentation</vt:lpstr>
      <vt:lpstr>PowerPoint Presentation</vt:lpstr>
      <vt:lpstr>Red sky at night, sailors' delight; red sky in the morning sailors take warning </vt:lpstr>
      <vt:lpstr>But sometimes the sky looks white.  Why?</vt:lpstr>
      <vt:lpstr>PowerPoint Presentation</vt:lpstr>
      <vt:lpstr>Mie Scattering</vt:lpstr>
      <vt:lpstr>Onshore push of marine air in the NW frequently produces Mie Scattering</vt:lpstr>
      <vt:lpstr>Wildfire Smoke: Big Particles and Mie Scattering</vt:lpstr>
      <vt:lpstr>PowerPoint Presentation</vt:lpstr>
      <vt:lpstr>Rainbows</vt:lpstr>
      <vt:lpstr>Primary Bow (two refractions and one reflection)</vt:lpstr>
      <vt:lpstr>The geometry:  the sun is behind you</vt:lpstr>
      <vt:lpstr>The correct color sequence of primary bow:  violet (inside/lower) to red (outside, higher)</vt:lpstr>
      <vt:lpstr>Correct!</vt:lpstr>
      <vt:lpstr>Not Correct</vt:lpstr>
      <vt:lpstr>Sometimes artists get rainbows wrong</vt:lpstr>
      <vt:lpstr>Sometimes a double rainbow</vt:lpstr>
      <vt:lpstr>Why? When there is a second reflection off the back side of the droplet</vt:lpstr>
      <vt:lpstr>Colors are reversed for secondary rainbows</vt:lpstr>
      <vt:lpstr>Can be a full circle if you are in the air or in mountains</vt:lpstr>
      <vt:lpstr>Legend: The Pot of Gold At the End of the Rainbow</vt:lpstr>
      <vt:lpstr>No Scientific Evidence for This!</vt:lpstr>
      <vt:lpstr>Serious journalism</vt:lpstr>
      <vt:lpstr>Halos</vt:lpstr>
      <vt:lpstr>PowerPoint Presentation</vt:lpstr>
      <vt:lpstr>Halo</vt:lpstr>
      <vt:lpstr>Two ways for visible light to go through ice crystals: refracting the light by either 22 or 46 degrees</vt:lpstr>
      <vt:lpstr>If ice crystals are small and randomly oriented we get 22 and 46 degree halos (22° more frequently apparent)</vt:lpstr>
      <vt:lpstr>PowerPoint Presentation</vt:lpstr>
      <vt:lpstr>PowerPoint Presentation</vt:lpstr>
      <vt:lpstr>The Sun Dog a.k.a. mock suns or parhelia</vt:lpstr>
      <vt:lpstr>PowerPoint Presentation</vt:lpstr>
      <vt:lpstr>PowerPoint Presentation</vt:lpstr>
      <vt:lpstr>Why sun dog? Large (&gt; 30 micron) ice crystals shaped like plates.  Horizontal orientation, so no circular halo.  22 from sun</vt:lpstr>
      <vt:lpstr>If you drop a pile of papers they tend to fall in  a horizontal orientation</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Associated with sunny days in which a road and adjacent air are heated by sun.  Lens from reduced density of air near the surface</vt:lpstr>
      <vt:lpstr>PowerPoint Presentation</vt:lpstr>
      <vt:lpstr>PowerPoint Presentation</vt:lpstr>
      <vt:lpstr>Superior Mirage Object is projected higher than it actually is </vt:lpstr>
      <vt:lpstr>PowerPoint Presentation</vt:lpstr>
      <vt:lpstr>PowerPoint Presentation</vt:lpstr>
      <vt:lpstr>Fata Morgana:  Castles in the Sky</vt:lpstr>
      <vt:lpstr>PowerPoint Presentation</vt:lpstr>
      <vt:lpstr>PowerPoint Presentation</vt:lpstr>
      <vt:lpstr>PowerPoint Presentation</vt:lpstr>
      <vt:lpstr>PowerPoint Presentation</vt:lpstr>
      <vt:lpstr>Superior Mirages Occur Many Times During the Summer Near Puget Sound</vt:lpstr>
      <vt:lpstr>PowerPoint Presentation</vt:lpstr>
      <vt:lpstr>https://vimeo.com/76869403</vt:lpstr>
      <vt:lpstr>PowerPoint Presentation</vt:lpstr>
      <vt:lpstr>Did a mirage take out the Titanic?</vt:lpstr>
      <vt:lpstr>PowerPoint Presentation</vt:lpstr>
      <vt:lpstr>PowerPoint Presentation</vt:lpstr>
      <vt:lpstr>Superior mirage: ocean surface raised into sky obscuring icebergs</vt:lpstr>
      <vt:lpstr>An Everyday Mirage:  the Sun and the Moon</vt:lpstr>
      <vt:lpstr>PowerPoint Presentation</vt:lpstr>
      <vt:lpstr>So when the sun appears about to set….it is already set!</vt:lpstr>
      <vt:lpstr>The Green Flash</vt:lpstr>
      <vt:lpstr>PowerPoint Presentation</vt:lpstr>
      <vt:lpstr>PowerPoint Presentation</vt:lpstr>
      <vt:lpstr>Why a green flash?</vt:lpstr>
      <vt:lpstr>Green Flash</vt:lpstr>
      <vt:lpstr>http://www.youtube.com/watch?v=lwus2nqU0SY</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117</cp:revision>
  <dcterms:created xsi:type="dcterms:W3CDTF">2013-11-17T19:27:02Z</dcterms:created>
  <dcterms:modified xsi:type="dcterms:W3CDTF">2025-11-05T21:59:24Z</dcterms:modified>
</cp:coreProperties>
</file>