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366" r:id="rId3"/>
    <p:sldId id="275" r:id="rId4"/>
    <p:sldId id="257" r:id="rId5"/>
    <p:sldId id="639" r:id="rId6"/>
    <p:sldId id="640" r:id="rId7"/>
    <p:sldId id="273" r:id="rId8"/>
    <p:sldId id="339" r:id="rId9"/>
    <p:sldId id="637" r:id="rId10"/>
    <p:sldId id="260" r:id="rId11"/>
    <p:sldId id="261" r:id="rId12"/>
    <p:sldId id="262" r:id="rId13"/>
    <p:sldId id="286" r:id="rId14"/>
    <p:sldId id="280" r:id="rId15"/>
    <p:sldId id="638" r:id="rId16"/>
    <p:sldId id="626" r:id="rId17"/>
    <p:sldId id="287" r:id="rId18"/>
    <p:sldId id="291" r:id="rId19"/>
    <p:sldId id="259" r:id="rId20"/>
    <p:sldId id="628" r:id="rId21"/>
    <p:sldId id="641" r:id="rId22"/>
    <p:sldId id="631" r:id="rId23"/>
    <p:sldId id="632" r:id="rId24"/>
    <p:sldId id="643" r:id="rId25"/>
    <p:sldId id="644" r:id="rId26"/>
    <p:sldId id="645" r:id="rId27"/>
    <p:sldId id="274" r:id="rId28"/>
    <p:sldId id="634" r:id="rId29"/>
    <p:sldId id="633" r:id="rId30"/>
    <p:sldId id="362" r:id="rId31"/>
    <p:sldId id="363" r:id="rId32"/>
    <p:sldId id="365" r:id="rId33"/>
    <p:sldId id="364" r:id="rId34"/>
    <p:sldId id="277" r:id="rId35"/>
    <p:sldId id="278" r:id="rId36"/>
    <p:sldId id="352" r:id="rId37"/>
    <p:sldId id="284" r:id="rId38"/>
    <p:sldId id="303" r:id="rId39"/>
    <p:sldId id="354" r:id="rId40"/>
    <p:sldId id="359" r:id="rId41"/>
    <p:sldId id="297" r:id="rId42"/>
    <p:sldId id="642" r:id="rId43"/>
    <p:sldId id="307" r:id="rId44"/>
    <p:sldId id="308" r:id="rId45"/>
    <p:sldId id="646" r:id="rId46"/>
    <p:sldId id="355" r:id="rId47"/>
    <p:sldId id="360" r:id="rId48"/>
    <p:sldId id="361" r:id="rId49"/>
    <p:sldId id="356"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52"/>
    <p:restoredTop sz="92980"/>
  </p:normalViewPr>
  <p:slideViewPr>
    <p:cSldViewPr>
      <p:cViewPr varScale="1">
        <p:scale>
          <a:sx n="112" d="100"/>
          <a:sy n="112" d="100"/>
        </p:scale>
        <p:origin x="10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C98B-57B2-CD47-A818-3F339FC8FA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00" charset="0"/>
                <a:ea typeface="+mn-ea"/>
              </a:defRPr>
            </a:lvl1pPr>
          </a:lstStyle>
          <a:p>
            <a:pPr>
              <a:defRPr/>
            </a:pPr>
            <a:endParaRPr lang="en-US"/>
          </a:p>
        </p:txBody>
      </p:sp>
      <p:sp>
        <p:nvSpPr>
          <p:cNvPr id="3" name="Date Placeholder 2">
            <a:extLst>
              <a:ext uri="{FF2B5EF4-FFF2-40B4-BE49-F238E27FC236}">
                <a16:creationId xmlns:a16="http://schemas.microsoft.com/office/drawing/2014/main" id="{830384E6-DE6E-E341-911D-3FE75FD6A3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5FF367C-7BF9-4542-9781-E908F26C1342}" type="datetime1">
              <a:rPr lang="en-US" altLang="en-US"/>
              <a:pPr>
                <a:defRPr/>
              </a:pPr>
              <a:t>4/14/25</a:t>
            </a:fld>
            <a:endParaRPr lang="en-US" altLang="en-US"/>
          </a:p>
        </p:txBody>
      </p:sp>
      <p:sp>
        <p:nvSpPr>
          <p:cNvPr id="4" name="Slide Image Placeholder 3">
            <a:extLst>
              <a:ext uri="{FF2B5EF4-FFF2-40B4-BE49-F238E27FC236}">
                <a16:creationId xmlns:a16="http://schemas.microsoft.com/office/drawing/2014/main" id="{200F2BA3-562B-3E46-B424-563925E8D8F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A152DC5-2905-3742-BA53-26C54399A81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5EB071-8E24-8944-BF40-AFB87A30CB7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pitchFamily="-100"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0E4A5088-2123-5C4A-8034-EA0DF97450C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BE539A-F434-F849-8103-BF014E5245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p>
          <a:p>
            <a:pPr rtl="0"/>
            <a:endParaRPr lang="en-US" sz="1100" b="0" i="0" u="none" strike="noStrike" cap="none" dirty="0">
              <a:solidFill>
                <a:srgbClr val="000000"/>
              </a:solidFill>
              <a:effectLst/>
              <a:highlight>
                <a:srgbClr val="FFFFFF"/>
              </a:highlight>
              <a:latin typeface="Arial"/>
              <a:cs typeface="Arial"/>
              <a:sym typeface="Arial"/>
            </a:endParaRPr>
          </a:p>
          <a:p>
            <a:pPr marL="158750" indent="0" rtl="0">
              <a:buNone/>
            </a:pPr>
            <a:r>
              <a:rPr lang="en-US" sz="1100" b="0" i="0" u="none" strike="noStrike" cap="none" dirty="0">
                <a:solidFill>
                  <a:srgbClr val="000000"/>
                </a:solidFill>
                <a:effectLst/>
                <a:highlight>
                  <a:srgbClr val="FFFFFF"/>
                </a:highlight>
                <a:latin typeface="Arial"/>
                <a:cs typeface="Arial"/>
                <a:sym typeface="Arial"/>
              </a:rPr>
              <a:t>Reasons why more surface data is necessary:</a:t>
            </a:r>
            <a:endParaRPr lang="en-US" sz="1200" b="0" i="0" u="none" strike="noStrike" cap="none" dirty="0">
              <a:solidFill>
                <a:srgbClr val="000000"/>
              </a:solidFill>
              <a:effectLst/>
              <a:highlight>
                <a:srgbClr val="FFFFFF"/>
              </a:highlight>
              <a:latin typeface="Arial"/>
              <a:cs typeface="Arial"/>
              <a:sym typeface="Arial"/>
            </a:endParaRPr>
          </a:p>
          <a:p>
            <a:pPr marL="158750" indent="0" rtl="0">
              <a:buNone/>
            </a:pPr>
            <a:r>
              <a:rPr lang="en-US" sz="1200" b="0" i="0" u="none" strike="noStrike" cap="none" dirty="0">
                <a:solidFill>
                  <a:srgbClr val="000000"/>
                </a:solidFill>
                <a:effectLst/>
                <a:highlight>
                  <a:srgbClr val="FFFFFF"/>
                </a:highlight>
                <a:latin typeface="Arial"/>
                <a:cs typeface="Arial"/>
                <a:sym typeface="Arial"/>
              </a:rPr>
              <a:t> 	- Extending predictability requires better initial conditions (Zhang et al., 2019)</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Increased surface observation density in space and time has been shown to be beneficial for convective forecasting (</a:t>
            </a:r>
            <a:r>
              <a:rPr lang="en-US" sz="1200" b="0" i="0" u="none" strike="noStrike" cap="none" dirty="0" err="1">
                <a:solidFill>
                  <a:srgbClr val="000000"/>
                </a:solidFill>
                <a:effectLst/>
                <a:highlight>
                  <a:srgbClr val="FFFFFF"/>
                </a:highlight>
                <a:latin typeface="Arial"/>
                <a:cs typeface="Arial"/>
                <a:sym typeface="Arial"/>
              </a:rPr>
              <a:t>Sobash</a:t>
            </a:r>
            <a:r>
              <a:rPr lang="en-US" sz="1200" b="0" i="0" u="none" strike="noStrike" cap="none" dirty="0">
                <a:solidFill>
                  <a:srgbClr val="000000"/>
                </a:solidFill>
                <a:effectLst/>
                <a:highlight>
                  <a:srgbClr val="FFFFFF"/>
                </a:highlight>
                <a:latin typeface="Arial"/>
                <a:cs typeface="Arial"/>
                <a:sym typeface="Arial"/>
              </a:rPr>
              <a:t> and </a:t>
            </a:r>
            <a:r>
              <a:rPr lang="en-US" sz="1200" b="0" i="0" u="none" strike="noStrike" cap="none" dirty="0" err="1">
                <a:solidFill>
                  <a:srgbClr val="000000"/>
                </a:solidFill>
                <a:effectLst/>
                <a:highlight>
                  <a:srgbClr val="FFFFFF"/>
                </a:highlight>
                <a:latin typeface="Arial"/>
                <a:cs typeface="Arial"/>
                <a:sym typeface="Arial"/>
              </a:rPr>
              <a:t>Stensrud</a:t>
            </a:r>
            <a:r>
              <a:rPr lang="en-US" sz="1200" b="0" i="0" u="none" strike="noStrike" cap="none" dirty="0">
                <a:solidFill>
                  <a:srgbClr val="000000"/>
                </a:solidFill>
                <a:effectLst/>
                <a:highlight>
                  <a:srgbClr val="FFFFFF"/>
                </a:highlight>
                <a:latin typeface="Arial"/>
                <a:cs typeface="Arial"/>
                <a:sym typeface="Arial"/>
              </a:rPr>
              <a:t>, 2015; </a:t>
            </a:r>
            <a:r>
              <a:rPr lang="en-US" sz="1200" b="0" i="0" u="none" strike="noStrike" cap="none" dirty="0" err="1">
                <a:solidFill>
                  <a:srgbClr val="000000"/>
                </a:solidFill>
                <a:effectLst/>
                <a:highlight>
                  <a:srgbClr val="FFFFFF"/>
                </a:highlight>
                <a:latin typeface="Arial"/>
                <a:cs typeface="Arial"/>
                <a:sym typeface="Arial"/>
              </a:rPr>
              <a:t>Gasperoni</a:t>
            </a:r>
            <a:r>
              <a:rPr lang="en-US" sz="1200" b="0" i="0" u="none" strike="noStrike" cap="none" dirty="0">
                <a:solidFill>
                  <a:srgbClr val="000000"/>
                </a:solidFill>
                <a:effectLst/>
                <a:highlight>
                  <a:srgbClr val="FFFFFF"/>
                </a:highlight>
                <a:latin typeface="Arial"/>
                <a:cs typeface="Arial"/>
                <a:sym typeface="Arial"/>
              </a:rPr>
              <a:t> et al. 2018)</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Verification for high resolution numerical models.</a:t>
            </a:r>
          </a:p>
        </p:txBody>
      </p:sp>
    </p:spTree>
    <p:extLst>
      <p:ext uri="{BB962C8B-B14F-4D97-AF65-F5344CB8AC3E}">
        <p14:creationId xmlns:p14="http://schemas.microsoft.com/office/powerpoint/2010/main" val="70539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endParaRPr lang="en-US" sz="1200" b="0" dirty="0">
              <a:effectLst/>
              <a:highlight>
                <a:srgbClr val="FFFFFF"/>
              </a:highlight>
            </a:endParaRPr>
          </a:p>
        </p:txBody>
      </p:sp>
    </p:spTree>
    <p:extLst>
      <p:ext uri="{BB962C8B-B14F-4D97-AF65-F5344CB8AC3E}">
        <p14:creationId xmlns:p14="http://schemas.microsoft.com/office/powerpoint/2010/main" val="387823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BE539A-F434-F849-8103-BF014E524516}" type="slidenum">
              <a:rPr lang="en-US" altLang="en-US" smtClean="0"/>
              <a:pPr>
                <a:defRPr/>
              </a:pPr>
              <a:t>42</a:t>
            </a:fld>
            <a:endParaRPr lang="en-US" altLang="en-US"/>
          </a:p>
        </p:txBody>
      </p:sp>
    </p:spTree>
    <p:extLst>
      <p:ext uri="{BB962C8B-B14F-4D97-AF65-F5344CB8AC3E}">
        <p14:creationId xmlns:p14="http://schemas.microsoft.com/office/powerpoint/2010/main" val="418052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7271F3-98DD-344A-8FE0-C92E794D3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1C067-C05D-5A40-87C9-A2E20DF0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D8E83D-9505-7C4D-90A7-856CAAA447D0}"/>
              </a:ext>
            </a:extLst>
          </p:cNvPr>
          <p:cNvSpPr>
            <a:spLocks noGrp="1" noChangeArrowheads="1"/>
          </p:cNvSpPr>
          <p:nvPr>
            <p:ph type="sldNum" sz="quarter" idx="12"/>
          </p:nvPr>
        </p:nvSpPr>
        <p:spPr>
          <a:ln/>
        </p:spPr>
        <p:txBody>
          <a:bodyPr/>
          <a:lstStyle>
            <a:lvl1pPr>
              <a:defRPr/>
            </a:lvl1pPr>
          </a:lstStyle>
          <a:p>
            <a:pPr>
              <a:defRPr/>
            </a:pPr>
            <a:fld id="{286EA5F7-3340-1346-8257-783B8AA2095A}" type="slidenum">
              <a:rPr lang="en-US" altLang="en-US"/>
              <a:pPr>
                <a:defRPr/>
              </a:pPr>
              <a:t>‹#›</a:t>
            </a:fld>
            <a:endParaRPr lang="en-US" altLang="en-US"/>
          </a:p>
        </p:txBody>
      </p:sp>
    </p:spTree>
    <p:extLst>
      <p:ext uri="{BB962C8B-B14F-4D97-AF65-F5344CB8AC3E}">
        <p14:creationId xmlns:p14="http://schemas.microsoft.com/office/powerpoint/2010/main" val="272351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D033E7-4816-7B46-8089-2A6423FA1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EDBAAE-45C3-B04F-AEED-E3B8C3058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43EAA4-FE43-5E44-ADEA-BBEE91E64BEC}"/>
              </a:ext>
            </a:extLst>
          </p:cNvPr>
          <p:cNvSpPr>
            <a:spLocks noGrp="1" noChangeArrowheads="1"/>
          </p:cNvSpPr>
          <p:nvPr>
            <p:ph type="sldNum" sz="quarter" idx="12"/>
          </p:nvPr>
        </p:nvSpPr>
        <p:spPr>
          <a:ln/>
        </p:spPr>
        <p:txBody>
          <a:bodyPr/>
          <a:lstStyle>
            <a:lvl1pPr>
              <a:defRPr/>
            </a:lvl1pPr>
          </a:lstStyle>
          <a:p>
            <a:pPr>
              <a:defRPr/>
            </a:pPr>
            <a:fld id="{3CB67622-CA6C-5F46-979F-E2B8CE60A08F}" type="slidenum">
              <a:rPr lang="en-US" altLang="en-US"/>
              <a:pPr>
                <a:defRPr/>
              </a:pPr>
              <a:t>‹#›</a:t>
            </a:fld>
            <a:endParaRPr lang="en-US" altLang="en-US"/>
          </a:p>
        </p:txBody>
      </p:sp>
    </p:spTree>
    <p:extLst>
      <p:ext uri="{BB962C8B-B14F-4D97-AF65-F5344CB8AC3E}">
        <p14:creationId xmlns:p14="http://schemas.microsoft.com/office/powerpoint/2010/main" val="313859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FDB1E-B26F-224C-8AAE-F25061E81A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683600-97D3-4B46-9FD4-4AC65632B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2A74D9-D1DC-6E4E-8A57-CB36BCFDF68E}"/>
              </a:ext>
            </a:extLst>
          </p:cNvPr>
          <p:cNvSpPr>
            <a:spLocks noGrp="1" noChangeArrowheads="1"/>
          </p:cNvSpPr>
          <p:nvPr>
            <p:ph type="sldNum" sz="quarter" idx="12"/>
          </p:nvPr>
        </p:nvSpPr>
        <p:spPr>
          <a:ln/>
        </p:spPr>
        <p:txBody>
          <a:bodyPr/>
          <a:lstStyle>
            <a:lvl1pPr>
              <a:defRPr/>
            </a:lvl1pPr>
          </a:lstStyle>
          <a:p>
            <a:pPr>
              <a:defRPr/>
            </a:pPr>
            <a:fld id="{A99259DE-AA8C-5A4F-AB85-DF3B68E5823C}" type="slidenum">
              <a:rPr lang="en-US" altLang="en-US"/>
              <a:pPr>
                <a:defRPr/>
              </a:pPr>
              <a:t>‹#›</a:t>
            </a:fld>
            <a:endParaRPr lang="en-US" altLang="en-US"/>
          </a:p>
        </p:txBody>
      </p:sp>
    </p:spTree>
    <p:extLst>
      <p:ext uri="{BB962C8B-B14F-4D97-AF65-F5344CB8AC3E}">
        <p14:creationId xmlns:p14="http://schemas.microsoft.com/office/powerpoint/2010/main" val="36516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CF231-2DA5-2A4E-ABAE-C24D30826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661BC-199B-7F42-9E0C-AAE89368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E60389-A158-204D-8221-7D7C269A6FCB}"/>
              </a:ext>
            </a:extLst>
          </p:cNvPr>
          <p:cNvSpPr>
            <a:spLocks noGrp="1" noChangeArrowheads="1"/>
          </p:cNvSpPr>
          <p:nvPr>
            <p:ph type="sldNum" sz="quarter" idx="12"/>
          </p:nvPr>
        </p:nvSpPr>
        <p:spPr>
          <a:ln/>
        </p:spPr>
        <p:txBody>
          <a:bodyPr/>
          <a:lstStyle>
            <a:lvl1pPr>
              <a:defRPr/>
            </a:lvl1pPr>
          </a:lstStyle>
          <a:p>
            <a:pPr>
              <a:defRPr/>
            </a:pPr>
            <a:fld id="{5301066D-8605-F342-BECF-C78DAE1039D0}" type="slidenum">
              <a:rPr lang="en-US" altLang="en-US"/>
              <a:pPr>
                <a:defRPr/>
              </a:pPr>
              <a:t>‹#›</a:t>
            </a:fld>
            <a:endParaRPr lang="en-US" altLang="en-US"/>
          </a:p>
        </p:txBody>
      </p:sp>
    </p:spTree>
    <p:extLst>
      <p:ext uri="{BB962C8B-B14F-4D97-AF65-F5344CB8AC3E}">
        <p14:creationId xmlns:p14="http://schemas.microsoft.com/office/powerpoint/2010/main" val="21984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17B5D-22E9-704B-90F2-41DB4CA0C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CA926-F9C0-F54A-895A-C98D3CD22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EC9F3-87EB-9140-A6E9-C62E4F40C695}"/>
              </a:ext>
            </a:extLst>
          </p:cNvPr>
          <p:cNvSpPr>
            <a:spLocks noGrp="1" noChangeArrowheads="1"/>
          </p:cNvSpPr>
          <p:nvPr>
            <p:ph type="sldNum" sz="quarter" idx="12"/>
          </p:nvPr>
        </p:nvSpPr>
        <p:spPr>
          <a:ln/>
        </p:spPr>
        <p:txBody>
          <a:bodyPr/>
          <a:lstStyle>
            <a:lvl1pPr>
              <a:defRPr/>
            </a:lvl1pPr>
          </a:lstStyle>
          <a:p>
            <a:pPr>
              <a:defRPr/>
            </a:pPr>
            <a:fld id="{CC1C887E-0858-1644-B6D4-C2A189DA57AE}" type="slidenum">
              <a:rPr lang="en-US" altLang="en-US"/>
              <a:pPr>
                <a:defRPr/>
              </a:pPr>
              <a:t>‹#›</a:t>
            </a:fld>
            <a:endParaRPr lang="en-US" altLang="en-US"/>
          </a:p>
        </p:txBody>
      </p:sp>
    </p:spTree>
    <p:extLst>
      <p:ext uri="{BB962C8B-B14F-4D97-AF65-F5344CB8AC3E}">
        <p14:creationId xmlns:p14="http://schemas.microsoft.com/office/powerpoint/2010/main" val="396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9EEC1-1EAE-9344-8854-F050A8305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47BB1D-AB6E-2A40-9128-0A02AEF1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A37202-3EC6-AA4F-8587-53A0E8712D74}"/>
              </a:ext>
            </a:extLst>
          </p:cNvPr>
          <p:cNvSpPr>
            <a:spLocks noGrp="1" noChangeArrowheads="1"/>
          </p:cNvSpPr>
          <p:nvPr>
            <p:ph type="sldNum" sz="quarter" idx="12"/>
          </p:nvPr>
        </p:nvSpPr>
        <p:spPr>
          <a:ln/>
        </p:spPr>
        <p:txBody>
          <a:bodyPr/>
          <a:lstStyle>
            <a:lvl1pPr>
              <a:defRPr/>
            </a:lvl1pPr>
          </a:lstStyle>
          <a:p>
            <a:pPr>
              <a:defRPr/>
            </a:pPr>
            <a:fld id="{C5D435C9-C818-4F4C-8434-019E801E9352}" type="slidenum">
              <a:rPr lang="en-US" altLang="en-US"/>
              <a:pPr>
                <a:defRPr/>
              </a:pPr>
              <a:t>‹#›</a:t>
            </a:fld>
            <a:endParaRPr lang="en-US" altLang="en-US"/>
          </a:p>
        </p:txBody>
      </p:sp>
    </p:spTree>
    <p:extLst>
      <p:ext uri="{BB962C8B-B14F-4D97-AF65-F5344CB8AC3E}">
        <p14:creationId xmlns:p14="http://schemas.microsoft.com/office/powerpoint/2010/main" val="10163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60CFD0-8E32-0742-AEEA-3E1792F51F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61F646-66B8-664A-8962-8257CD21D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35043D-D39E-D741-BAAB-8142896C9B10}"/>
              </a:ext>
            </a:extLst>
          </p:cNvPr>
          <p:cNvSpPr>
            <a:spLocks noGrp="1" noChangeArrowheads="1"/>
          </p:cNvSpPr>
          <p:nvPr>
            <p:ph type="sldNum" sz="quarter" idx="12"/>
          </p:nvPr>
        </p:nvSpPr>
        <p:spPr>
          <a:ln/>
        </p:spPr>
        <p:txBody>
          <a:bodyPr/>
          <a:lstStyle>
            <a:lvl1pPr>
              <a:defRPr/>
            </a:lvl1pPr>
          </a:lstStyle>
          <a:p>
            <a:pPr>
              <a:defRPr/>
            </a:pPr>
            <a:fld id="{ADE17046-7F76-F24A-B6F5-F410DAD33298}" type="slidenum">
              <a:rPr lang="en-US" altLang="en-US"/>
              <a:pPr>
                <a:defRPr/>
              </a:pPr>
              <a:t>‹#›</a:t>
            </a:fld>
            <a:endParaRPr lang="en-US" altLang="en-US"/>
          </a:p>
        </p:txBody>
      </p:sp>
    </p:spTree>
    <p:extLst>
      <p:ext uri="{BB962C8B-B14F-4D97-AF65-F5344CB8AC3E}">
        <p14:creationId xmlns:p14="http://schemas.microsoft.com/office/powerpoint/2010/main" val="311875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5748EF-693A-D04B-9889-22F4AEEF2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5F9DFA-66F3-154E-A812-AA90128EA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B3442A-1F6A-AD4D-BA78-3ED549C98305}"/>
              </a:ext>
            </a:extLst>
          </p:cNvPr>
          <p:cNvSpPr>
            <a:spLocks noGrp="1" noChangeArrowheads="1"/>
          </p:cNvSpPr>
          <p:nvPr>
            <p:ph type="sldNum" sz="quarter" idx="12"/>
          </p:nvPr>
        </p:nvSpPr>
        <p:spPr>
          <a:ln/>
        </p:spPr>
        <p:txBody>
          <a:bodyPr/>
          <a:lstStyle>
            <a:lvl1pPr>
              <a:defRPr/>
            </a:lvl1pPr>
          </a:lstStyle>
          <a:p>
            <a:pPr>
              <a:defRPr/>
            </a:pPr>
            <a:fld id="{80B0AA1F-E756-D544-96CD-DB22BD5D2540}" type="slidenum">
              <a:rPr lang="en-US" altLang="en-US"/>
              <a:pPr>
                <a:defRPr/>
              </a:pPr>
              <a:t>‹#›</a:t>
            </a:fld>
            <a:endParaRPr lang="en-US" altLang="en-US"/>
          </a:p>
        </p:txBody>
      </p:sp>
    </p:spTree>
    <p:extLst>
      <p:ext uri="{BB962C8B-B14F-4D97-AF65-F5344CB8AC3E}">
        <p14:creationId xmlns:p14="http://schemas.microsoft.com/office/powerpoint/2010/main" val="303180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FB6B5A-119F-D242-8CFD-235535E0B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02BE54-8016-F244-B3DC-8F1D8A8AD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671CF2-6951-974B-93FA-A4298B42E683}"/>
              </a:ext>
            </a:extLst>
          </p:cNvPr>
          <p:cNvSpPr>
            <a:spLocks noGrp="1" noChangeArrowheads="1"/>
          </p:cNvSpPr>
          <p:nvPr>
            <p:ph type="sldNum" sz="quarter" idx="12"/>
          </p:nvPr>
        </p:nvSpPr>
        <p:spPr>
          <a:ln/>
        </p:spPr>
        <p:txBody>
          <a:bodyPr/>
          <a:lstStyle>
            <a:lvl1pPr>
              <a:defRPr/>
            </a:lvl1pPr>
          </a:lstStyle>
          <a:p>
            <a:pPr>
              <a:defRPr/>
            </a:pPr>
            <a:fld id="{255456CD-0A0E-0A4F-8B27-6735DD4D25C8}" type="slidenum">
              <a:rPr lang="en-US" altLang="en-US"/>
              <a:pPr>
                <a:defRPr/>
              </a:pPr>
              <a:t>‹#›</a:t>
            </a:fld>
            <a:endParaRPr lang="en-US" altLang="en-US"/>
          </a:p>
        </p:txBody>
      </p:sp>
    </p:spTree>
    <p:extLst>
      <p:ext uri="{BB962C8B-B14F-4D97-AF65-F5344CB8AC3E}">
        <p14:creationId xmlns:p14="http://schemas.microsoft.com/office/powerpoint/2010/main" val="307172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C09B70-5B71-D747-8198-0261B3938A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66135B-A7A0-144E-843B-4F9B403E5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6EF5AC-E34C-2B44-9BE7-AC3F1FD30332}"/>
              </a:ext>
            </a:extLst>
          </p:cNvPr>
          <p:cNvSpPr>
            <a:spLocks noGrp="1" noChangeArrowheads="1"/>
          </p:cNvSpPr>
          <p:nvPr>
            <p:ph type="sldNum" sz="quarter" idx="12"/>
          </p:nvPr>
        </p:nvSpPr>
        <p:spPr>
          <a:ln/>
        </p:spPr>
        <p:txBody>
          <a:bodyPr/>
          <a:lstStyle>
            <a:lvl1pPr>
              <a:defRPr/>
            </a:lvl1pPr>
          </a:lstStyle>
          <a:p>
            <a:pPr>
              <a:defRPr/>
            </a:pPr>
            <a:fld id="{B8C0D1DA-415C-DB44-863A-9A397D8D2D97}" type="slidenum">
              <a:rPr lang="en-US" altLang="en-US"/>
              <a:pPr>
                <a:defRPr/>
              </a:pPr>
              <a:t>‹#›</a:t>
            </a:fld>
            <a:endParaRPr lang="en-US" altLang="en-US"/>
          </a:p>
        </p:txBody>
      </p:sp>
    </p:spTree>
    <p:extLst>
      <p:ext uri="{BB962C8B-B14F-4D97-AF65-F5344CB8AC3E}">
        <p14:creationId xmlns:p14="http://schemas.microsoft.com/office/powerpoint/2010/main" val="1566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BA316-EDBC-7942-8E6A-499C24CC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5EBCD-934A-774B-9028-B127BDFDD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FACBBA-2FEA-604C-851D-B0D32C6B30A2}"/>
              </a:ext>
            </a:extLst>
          </p:cNvPr>
          <p:cNvSpPr>
            <a:spLocks noGrp="1" noChangeArrowheads="1"/>
          </p:cNvSpPr>
          <p:nvPr>
            <p:ph type="sldNum" sz="quarter" idx="12"/>
          </p:nvPr>
        </p:nvSpPr>
        <p:spPr>
          <a:ln/>
        </p:spPr>
        <p:txBody>
          <a:bodyPr/>
          <a:lstStyle>
            <a:lvl1pPr>
              <a:defRPr/>
            </a:lvl1pPr>
          </a:lstStyle>
          <a:p>
            <a:pPr>
              <a:defRPr/>
            </a:pPr>
            <a:fld id="{65E7AF30-82FC-B74C-9E0D-FBAC93ED45BF}" type="slidenum">
              <a:rPr lang="en-US" altLang="en-US"/>
              <a:pPr>
                <a:defRPr/>
              </a:pPr>
              <a:t>‹#›</a:t>
            </a:fld>
            <a:endParaRPr lang="en-US" altLang="en-US"/>
          </a:p>
        </p:txBody>
      </p:sp>
    </p:spTree>
    <p:extLst>
      <p:ext uri="{BB962C8B-B14F-4D97-AF65-F5344CB8AC3E}">
        <p14:creationId xmlns:p14="http://schemas.microsoft.com/office/powerpoint/2010/main" val="249318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59F692-5658-814C-B2EF-8035D683B34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A85186-23E8-044C-B3EA-7B62813BE1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863E68D-BD5F-1044-9CDD-55861CD5732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304A84E-AC01-E746-89D9-8C892F0859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8725DD1B-68AD-124C-890A-648475846B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C54EC4-5B50-F044-84EE-C773063506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42B8403-2971-6346-8B26-ECD0BA2575F0}"/>
              </a:ext>
            </a:extLst>
          </p:cNvPr>
          <p:cNvSpPr>
            <a:spLocks noGrp="1" noChangeArrowheads="1"/>
          </p:cNvSpPr>
          <p:nvPr>
            <p:ph type="ctrTitle"/>
          </p:nvPr>
        </p:nvSpPr>
        <p:spPr>
          <a:xfrm>
            <a:off x="990600" y="872836"/>
            <a:ext cx="2828257" cy="3740727"/>
          </a:xfrm>
        </p:spPr>
        <p:txBody>
          <a:bodyPr>
            <a:normAutofit/>
          </a:bodyPr>
          <a:lstStyle/>
          <a:p>
            <a:pPr algn="l" eaLnBrk="1" hangingPunct="1"/>
            <a:r>
              <a:rPr lang="en-US" altLang="en-US" sz="4000" b="1" dirty="0">
                <a:solidFill>
                  <a:schemeClr val="accent2"/>
                </a:solidFill>
                <a:ea typeface="ＭＳ Ｐゴシック" panose="020B0600070205080204" pitchFamily="34" charset="-128"/>
              </a:rPr>
              <a:t>Forecasting Sea Level Pressure</a:t>
            </a:r>
          </a:p>
        </p:txBody>
      </p:sp>
      <p:sp>
        <p:nvSpPr>
          <p:cNvPr id="14338" name="Rectangle 3">
            <a:extLst>
              <a:ext uri="{FF2B5EF4-FFF2-40B4-BE49-F238E27FC236}">
                <a16:creationId xmlns:a16="http://schemas.microsoft.com/office/drawing/2014/main" id="{8AB0506A-2DA9-1B42-9A93-25EC7BEF543B}"/>
              </a:ext>
            </a:extLst>
          </p:cNvPr>
          <p:cNvSpPr>
            <a:spLocks noGrp="1" noChangeArrowheads="1"/>
          </p:cNvSpPr>
          <p:nvPr>
            <p:ph type="subTitle" idx="1"/>
          </p:nvPr>
        </p:nvSpPr>
        <p:spPr>
          <a:xfrm>
            <a:off x="1143000" y="4114800"/>
            <a:ext cx="2828257" cy="1612930"/>
          </a:xfrm>
        </p:spPr>
        <p:txBody>
          <a:bodyPr>
            <a:normAutofit/>
          </a:bodyPr>
          <a:lstStyle/>
          <a:p>
            <a:pPr algn="l" eaLnBrk="1" hangingPunct="1"/>
            <a:r>
              <a:rPr lang="en-US" altLang="en-US" dirty="0">
                <a:ea typeface="ＭＳ Ｐゴシック" panose="020B0600070205080204" pitchFamily="34" charset="-128"/>
              </a:rPr>
              <a:t>ATMS 452</a:t>
            </a:r>
          </a:p>
          <a:p>
            <a:pPr algn="l" eaLnBrk="1" hangingPunct="1"/>
            <a:r>
              <a:rPr lang="en-US" altLang="en-US" dirty="0">
                <a:ea typeface="ＭＳ Ｐゴシック" panose="020B0600070205080204" pitchFamily="34" charset="-128"/>
              </a:rPr>
              <a:t>Spring 2025</a:t>
            </a:r>
          </a:p>
        </p:txBody>
      </p:sp>
      <p:sp>
        <p:nvSpPr>
          <p:cNvPr id="96" name="Rectangle 95">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08938" y="-4508938"/>
            <a:ext cx="126124" cy="9144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ck on a brick wall&#10;&#10;Description automatically generated">
            <a:extLst>
              <a:ext uri="{FF2B5EF4-FFF2-40B4-BE49-F238E27FC236}">
                <a16:creationId xmlns:a16="http://schemas.microsoft.com/office/drawing/2014/main" id="{823562F6-7C50-5140-9F6A-51588B275D52}"/>
              </a:ext>
            </a:extLst>
          </p:cNvPr>
          <p:cNvPicPr>
            <a:picLocks noChangeAspect="1"/>
          </p:cNvPicPr>
          <p:nvPr/>
        </p:nvPicPr>
        <p:blipFill rotWithShape="1">
          <a:blip r:embed="rId2"/>
          <a:srcRect l="18331" t="8164" r="11927"/>
          <a:stretch/>
        </p:blipFill>
        <p:spPr>
          <a:xfrm>
            <a:off x="4267200" y="1548929"/>
            <a:ext cx="4093465" cy="4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1C2B4D-13D9-3145-BD27-AAED6E69CEE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0482" name="Rectangle 3">
            <a:extLst>
              <a:ext uri="{FF2B5EF4-FFF2-40B4-BE49-F238E27FC236}">
                <a16:creationId xmlns:a16="http://schemas.microsoft.com/office/drawing/2014/main" id="{DA15E577-D0A6-764B-8092-DF7CE3448F1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0483" name="Picture 4" descr="ww_slp.48.0000.gif                                             0018819B&#10;Cliff Disk                     BB5EA40C:">
            <a:extLst>
              <a:ext uri="{FF2B5EF4-FFF2-40B4-BE49-F238E27FC236}">
                <a16:creationId xmlns:a16="http://schemas.microsoft.com/office/drawing/2014/main" id="{A61430F9-0A3A-E447-9796-0AACCE36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9262"/>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1367DA-19DD-272A-B388-98EE91F96459}"/>
              </a:ext>
            </a:extLst>
          </p:cNvPr>
          <p:cNvSpPr txBox="1"/>
          <p:nvPr/>
        </p:nvSpPr>
        <p:spPr>
          <a:xfrm>
            <a:off x="502817" y="1266607"/>
            <a:ext cx="1402948" cy="646331"/>
          </a:xfrm>
          <a:prstGeom prst="rect">
            <a:avLst/>
          </a:prstGeom>
          <a:noFill/>
        </p:spPr>
        <p:txBody>
          <a:bodyPr wrap="none" rtlCol="0">
            <a:spAutoFit/>
          </a:bodyPr>
          <a:lstStyle/>
          <a:p>
            <a:r>
              <a:rPr lang="en-US" sz="3600" b="1" dirty="0"/>
              <a:t>36 km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286906D-B58A-114B-B1F7-5300D0DB8E9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1506" name="Rectangle 3">
            <a:extLst>
              <a:ext uri="{FF2B5EF4-FFF2-40B4-BE49-F238E27FC236}">
                <a16:creationId xmlns:a16="http://schemas.microsoft.com/office/drawing/2014/main" id="{48C17036-18DA-4E4D-85AD-BBB676339EC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1507" name="Picture 4" descr="ww_wssfc.48.0000.gif                                           0018819B&#10;Cliff Disk                     BB5EA40C:">
            <a:extLst>
              <a:ext uri="{FF2B5EF4-FFF2-40B4-BE49-F238E27FC236}">
                <a16:creationId xmlns:a16="http://schemas.microsoft.com/office/drawing/2014/main" id="{D711954E-76C1-EA48-911E-2AA3ABD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90" y="529231"/>
            <a:ext cx="64738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B311E-9C80-6CCF-98E5-85EC3D09F58F}"/>
              </a:ext>
            </a:extLst>
          </p:cNvPr>
          <p:cNvSpPr txBox="1"/>
          <p:nvPr/>
        </p:nvSpPr>
        <p:spPr>
          <a:xfrm>
            <a:off x="594885" y="1219039"/>
            <a:ext cx="1328005" cy="584775"/>
          </a:xfrm>
          <a:prstGeom prst="rect">
            <a:avLst/>
          </a:prstGeom>
          <a:noFill/>
        </p:spPr>
        <p:txBody>
          <a:bodyPr wrap="square" rtlCol="0">
            <a:spAutoFit/>
          </a:bodyPr>
          <a:lstStyle/>
          <a:p>
            <a:r>
              <a:rPr lang="en-US" sz="3200" b="1" dirty="0">
                <a:solidFill>
                  <a:schemeClr val="accent2"/>
                </a:solidFill>
              </a:rPr>
              <a:t>12 km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17ED6EC-08AF-6C4B-A01B-44CDC9A0FB1E}"/>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2530" name="Rectangle 3">
            <a:extLst>
              <a:ext uri="{FF2B5EF4-FFF2-40B4-BE49-F238E27FC236}">
                <a16:creationId xmlns:a16="http://schemas.microsoft.com/office/drawing/2014/main" id="{D494D7E3-7563-DF4F-AB77-7542847FADC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2531" name="Picture 4" descr="ww_4slp.48.0000.gif                                            0018819B&#10;Cliff Disk                     BB5EA40C:">
            <a:extLst>
              <a:ext uri="{FF2B5EF4-FFF2-40B4-BE49-F238E27FC236}">
                <a16:creationId xmlns:a16="http://schemas.microsoft.com/office/drawing/2014/main" id="{D18AC889-0610-984B-A2BD-9AFDDC35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173" y="314325"/>
            <a:ext cx="700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B9F75-1591-5939-E143-80F5118992B2}"/>
              </a:ext>
            </a:extLst>
          </p:cNvPr>
          <p:cNvSpPr txBox="1"/>
          <p:nvPr/>
        </p:nvSpPr>
        <p:spPr>
          <a:xfrm>
            <a:off x="685800" y="1181100"/>
            <a:ext cx="808235" cy="461665"/>
          </a:xfrm>
          <a:prstGeom prst="rect">
            <a:avLst/>
          </a:prstGeom>
          <a:noFill/>
        </p:spPr>
        <p:txBody>
          <a:bodyPr wrap="none" rtlCol="0">
            <a:spAutoFit/>
          </a:bodyPr>
          <a:lstStyle/>
          <a:p>
            <a:r>
              <a:rPr lang="en-US" dirty="0"/>
              <a:t>4km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BBAE6B-ABD3-314A-B1E9-209E8BCD1E65}"/>
              </a:ext>
            </a:extLst>
          </p:cNvPr>
          <p:cNvSpPr>
            <a:spLocks noGrp="1" noChangeArrowheads="1"/>
          </p:cNvSpPr>
          <p:nvPr>
            <p:ph type="ctrTitle"/>
          </p:nvPr>
        </p:nvSpPr>
        <p:spPr/>
        <p:txBody>
          <a:bodyPr/>
          <a:lstStyle/>
          <a:p>
            <a:r>
              <a:rPr lang="en-US" altLang="en-US" b="1" dirty="0">
                <a:solidFill>
                  <a:schemeClr val="accent2"/>
                </a:solidFill>
                <a:ea typeface="ＭＳ Ｐゴシック" panose="020B0600070205080204" pitchFamily="34" charset="-128"/>
              </a:rPr>
              <a:t>Pressure “Reduction” to Sea Level</a:t>
            </a:r>
          </a:p>
        </p:txBody>
      </p:sp>
      <p:sp>
        <p:nvSpPr>
          <p:cNvPr id="3" name="Subtitle 2">
            <a:extLst>
              <a:ext uri="{FF2B5EF4-FFF2-40B4-BE49-F238E27FC236}">
                <a16:creationId xmlns:a16="http://schemas.microsoft.com/office/drawing/2014/main" id="{B5F096DE-43DA-BA43-8475-828323420A9F}"/>
              </a:ext>
            </a:extLst>
          </p:cNvPr>
          <p:cNvSpPr>
            <a:spLocks noGrp="1"/>
          </p:cNvSpPr>
          <p:nvPr>
            <p:ph type="subTitle" idx="1"/>
          </p:nvPr>
        </p:nvSpPr>
        <p:spPr/>
        <p:txBody>
          <a:bodyPr rtlCol="0">
            <a:normAutofit/>
          </a:bodyPr>
          <a:lstStyle/>
          <a:p>
            <a:pPr fontAlgn="auto">
              <a:spcAft>
                <a:spcPts val="0"/>
              </a:spcAft>
              <a:buFont typeface="Arial"/>
              <a:buNone/>
              <a:defRPr/>
            </a:pPr>
            <a:r>
              <a:rPr lang="en-US" b="1" u="sng" dirty="0">
                <a:solidFill>
                  <a:srgbClr val="FF0000"/>
                </a:solidFill>
                <a:ea typeface="+mn-ea"/>
                <a:cs typeface="+mn-cs"/>
              </a:rPr>
              <a:t>A Major Problem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F55D3E0-E460-BF4B-8784-448DC703FFF4}"/>
              </a:ext>
            </a:extLst>
          </p:cNvPr>
          <p:cNvSpPr>
            <a:spLocks noGrp="1" noChangeArrowheads="1"/>
          </p:cNvSpPr>
          <p:nvPr>
            <p:ph type="title"/>
          </p:nvPr>
        </p:nvSpPr>
        <p:spPr>
          <a:xfrm>
            <a:off x="762000" y="762000"/>
            <a:ext cx="7772400" cy="1143000"/>
          </a:xfrm>
        </p:spPr>
        <p:txBody>
          <a:bodyPr/>
          <a:lstStyle/>
          <a:p>
            <a:r>
              <a:rPr lang="en-US" altLang="en-US" b="1" dirty="0">
                <a:solidFill>
                  <a:schemeClr val="accent2"/>
                </a:solidFill>
                <a:ea typeface="ＭＳ Ｐゴシック" panose="020B0600070205080204" pitchFamily="34" charset="-128"/>
              </a:rPr>
              <a:t>Major Problems in Pressure Reduction to SL for BOTH Analyses and Forecasts</a:t>
            </a:r>
          </a:p>
        </p:txBody>
      </p:sp>
      <p:sp>
        <p:nvSpPr>
          <p:cNvPr id="26626" name="Content Placeholder 2">
            <a:extLst>
              <a:ext uri="{FF2B5EF4-FFF2-40B4-BE49-F238E27FC236}">
                <a16:creationId xmlns:a16="http://schemas.microsoft.com/office/drawing/2014/main" id="{E7B75EF0-12F5-ED45-B5D3-9A69AAF796A6}"/>
              </a:ext>
            </a:extLst>
          </p:cNvPr>
          <p:cNvSpPr>
            <a:spLocks noGrp="1" noChangeArrowheads="1"/>
          </p:cNvSpPr>
          <p:nvPr>
            <p:ph idx="1"/>
          </p:nvPr>
        </p:nvSpPr>
        <p:spPr>
          <a:xfrm>
            <a:off x="609600" y="2745828"/>
            <a:ext cx="8077200" cy="3352800"/>
          </a:xfrm>
        </p:spPr>
        <p:txBody>
          <a:bodyPr/>
          <a:lstStyle/>
          <a:p>
            <a:r>
              <a:rPr lang="en-US" altLang="en-US" dirty="0">
                <a:ea typeface="ＭＳ Ｐゴシック" panose="020B0600070205080204" pitchFamily="34" charset="-128"/>
              </a:rPr>
              <a:t>Model pressures at sea level and geopotential heights at lower levels below terrain (e.g., 925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are based on assuming a 6.5 K per km lapse rate through the ground</a:t>
            </a:r>
          </a:p>
          <a:p>
            <a:r>
              <a:rPr lang="en-US" altLang="en-US" dirty="0">
                <a:ea typeface="ＭＳ Ｐゴシック" panose="020B0600070205080204" pitchFamily="34" charset="-128"/>
              </a:rPr>
              <a:t>Can give deceiving or WACKY results when actual lapse rate differs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6AC1-F7E1-5E82-CFCF-8C8C67DF045F}"/>
              </a:ext>
            </a:extLst>
          </p:cNvPr>
          <p:cNvSpPr>
            <a:spLocks noGrp="1"/>
          </p:cNvSpPr>
          <p:nvPr>
            <p:ph type="title"/>
          </p:nvPr>
        </p:nvSpPr>
        <p:spPr/>
        <p:txBody>
          <a:bodyPr/>
          <a:lstStyle/>
          <a:p>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69DF0E69-7835-B0ED-B4CA-C308EECFF7BF}"/>
              </a:ext>
            </a:extLst>
          </p:cNvPr>
          <p:cNvPicPr>
            <a:picLocks noGrp="1" noChangeAspect="1"/>
          </p:cNvPicPr>
          <p:nvPr>
            <p:ph idx="1"/>
          </p:nvPr>
        </p:nvPicPr>
        <p:blipFill>
          <a:blip r:embed="rId2"/>
          <a:stretch>
            <a:fillRect/>
          </a:stretch>
        </p:blipFill>
        <p:spPr>
          <a:xfrm>
            <a:off x="1059653" y="1371600"/>
            <a:ext cx="7259101" cy="4445000"/>
          </a:xfrm>
        </p:spPr>
      </p:pic>
      <p:cxnSp>
        <p:nvCxnSpPr>
          <p:cNvPr id="7" name="Straight Connector 6">
            <a:extLst>
              <a:ext uri="{FF2B5EF4-FFF2-40B4-BE49-F238E27FC236}">
                <a16:creationId xmlns:a16="http://schemas.microsoft.com/office/drawing/2014/main" id="{3D5DB2A5-ABA0-C3EC-2937-2090989B94F0}"/>
              </a:ext>
            </a:extLst>
          </p:cNvPr>
          <p:cNvCxnSpPr/>
          <p:nvPr/>
        </p:nvCxnSpPr>
        <p:spPr bwMode="auto">
          <a:xfrm>
            <a:off x="685800" y="5715000"/>
            <a:ext cx="7772400" cy="0"/>
          </a:xfrm>
          <a:prstGeom prst="line">
            <a:avLst/>
          </a:prstGeom>
          <a:solidFill>
            <a:schemeClr val="accent1"/>
          </a:solidFill>
          <a:ln w="155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A847E44-CC67-6FAF-7DAD-939B6E218F2F}"/>
              </a:ext>
            </a:extLst>
          </p:cNvPr>
          <p:cNvSpPr txBox="1"/>
          <p:nvPr/>
        </p:nvSpPr>
        <p:spPr>
          <a:xfrm>
            <a:off x="7848600" y="5816600"/>
            <a:ext cx="543739" cy="461665"/>
          </a:xfrm>
          <a:prstGeom prst="rect">
            <a:avLst/>
          </a:prstGeom>
          <a:noFill/>
        </p:spPr>
        <p:txBody>
          <a:bodyPr wrap="none" rtlCol="0">
            <a:spAutoFit/>
          </a:bodyPr>
          <a:lstStyle/>
          <a:p>
            <a:r>
              <a:rPr lang="en-US" dirty="0"/>
              <a:t>SL</a:t>
            </a:r>
          </a:p>
        </p:txBody>
      </p:sp>
      <p:sp>
        <p:nvSpPr>
          <p:cNvPr id="3" name="TextBox 2">
            <a:extLst>
              <a:ext uri="{FF2B5EF4-FFF2-40B4-BE49-F238E27FC236}">
                <a16:creationId xmlns:a16="http://schemas.microsoft.com/office/drawing/2014/main" id="{D80A0A89-1CC7-C5F3-5F1A-CDEFCFEACCE7}"/>
              </a:ext>
            </a:extLst>
          </p:cNvPr>
          <p:cNvSpPr txBox="1"/>
          <p:nvPr/>
        </p:nvSpPr>
        <p:spPr>
          <a:xfrm>
            <a:off x="5410200" y="3733800"/>
            <a:ext cx="2244525" cy="461665"/>
          </a:xfrm>
          <a:prstGeom prst="rect">
            <a:avLst/>
          </a:prstGeom>
          <a:noFill/>
        </p:spPr>
        <p:txBody>
          <a:bodyPr wrap="none" rtlCol="0">
            <a:spAutoFit/>
          </a:bodyPr>
          <a:lstStyle/>
          <a:p>
            <a:r>
              <a:rPr lang="en-US" dirty="0"/>
              <a:t>Surface Pressure</a:t>
            </a:r>
          </a:p>
        </p:txBody>
      </p:sp>
      <p:sp>
        <p:nvSpPr>
          <p:cNvPr id="4" name="Down Arrow 3">
            <a:extLst>
              <a:ext uri="{FF2B5EF4-FFF2-40B4-BE49-F238E27FC236}">
                <a16:creationId xmlns:a16="http://schemas.microsoft.com/office/drawing/2014/main" id="{980D4A00-3774-2021-F840-421AA00B40BF}"/>
              </a:ext>
            </a:extLst>
          </p:cNvPr>
          <p:cNvSpPr/>
          <p:nvPr/>
        </p:nvSpPr>
        <p:spPr bwMode="auto">
          <a:xfrm>
            <a:off x="5879318" y="4195464"/>
            <a:ext cx="750081" cy="129092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73077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D2C-1B69-0B42-8747-86386CE9497A}"/>
              </a:ext>
            </a:extLst>
          </p:cNvPr>
          <p:cNvSpPr>
            <a:spLocks noGrp="1"/>
          </p:cNvSpPr>
          <p:nvPr>
            <p:ph type="title"/>
          </p:nvPr>
        </p:nvSpPr>
        <p:spPr>
          <a:xfrm>
            <a:off x="571500" y="1044257"/>
            <a:ext cx="8229600" cy="1143000"/>
          </a:xfrm>
        </p:spPr>
        <p:txBody>
          <a:bodyPr/>
          <a:lstStyle/>
          <a:p>
            <a:r>
              <a:rPr lang="en-US" b="1" dirty="0">
                <a:solidFill>
                  <a:schemeClr val="tx2"/>
                </a:solidFill>
              </a:rPr>
              <a:t>Often the free atmosphere has a different lapse rate than assumed in terrain and that can lead to problems</a:t>
            </a:r>
          </a:p>
        </p:txBody>
      </p:sp>
      <p:sp>
        <p:nvSpPr>
          <p:cNvPr id="3" name="Content Placeholder 2">
            <a:extLst>
              <a:ext uri="{FF2B5EF4-FFF2-40B4-BE49-F238E27FC236}">
                <a16:creationId xmlns:a16="http://schemas.microsoft.com/office/drawing/2014/main" id="{C457EC3F-F86E-804A-B47F-66C798A85344}"/>
              </a:ext>
            </a:extLst>
          </p:cNvPr>
          <p:cNvSpPr>
            <a:spLocks noGrp="1"/>
          </p:cNvSpPr>
          <p:nvPr>
            <p:ph idx="1"/>
          </p:nvPr>
        </p:nvSpPr>
        <p:spPr>
          <a:xfrm>
            <a:off x="876300" y="3364071"/>
            <a:ext cx="7848600" cy="2613343"/>
          </a:xfrm>
        </p:spPr>
        <p:txBody>
          <a:bodyPr/>
          <a:lstStyle/>
          <a:p>
            <a:r>
              <a:rPr lang="en-US" b="1" dirty="0"/>
              <a:t>Can result in </a:t>
            </a:r>
            <a:r>
              <a:rPr lang="en-US" b="1" dirty="0">
                <a:solidFill>
                  <a:schemeClr val="accent2"/>
                </a:solidFill>
              </a:rPr>
              <a:t>fictious pressure features </a:t>
            </a:r>
            <a:r>
              <a:rPr lang="en-US" b="1" dirty="0"/>
              <a:t>in model output</a:t>
            </a:r>
          </a:p>
          <a:p>
            <a:r>
              <a:rPr lang="en-US" b="1" dirty="0"/>
              <a:t>The </a:t>
            </a:r>
            <a:r>
              <a:rPr lang="en-US" b="1" dirty="0">
                <a:solidFill>
                  <a:schemeClr val="accent2"/>
                </a:solidFill>
              </a:rPr>
              <a:t>fictious pressure features </a:t>
            </a:r>
            <a:r>
              <a:rPr lang="en-US" b="1" dirty="0"/>
              <a:t>change during the day.</a:t>
            </a:r>
          </a:p>
        </p:txBody>
      </p:sp>
    </p:spTree>
    <p:extLst>
      <p:ext uri="{BB962C8B-B14F-4D97-AF65-F5344CB8AC3E}">
        <p14:creationId xmlns:p14="http://schemas.microsoft.com/office/powerpoint/2010/main" val="2282153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2780-2221-2E41-9133-C40366843B4C}"/>
              </a:ext>
            </a:extLst>
          </p:cNvPr>
          <p:cNvSpPr>
            <a:spLocks noGrp="1"/>
          </p:cNvSpPr>
          <p:nvPr>
            <p:ph type="title"/>
          </p:nvPr>
        </p:nvSpPr>
        <p:spPr/>
        <p:txBody>
          <a:bodyPr rtlCol="0">
            <a:normAutofit fontScale="90000"/>
          </a:bodyPr>
          <a:lstStyle/>
          <a:p>
            <a:pPr fontAlgn="auto">
              <a:spcAft>
                <a:spcPts val="0"/>
              </a:spcAft>
              <a:defRPr/>
            </a:pPr>
            <a:r>
              <a:rPr lang="en-US" dirty="0">
                <a:ea typeface="+mj-ea"/>
                <a:cs typeface="+mj-cs"/>
              </a:rPr>
              <a:t>At Night During Warm Season: phony troughs under terrain during night</a:t>
            </a:r>
          </a:p>
        </p:txBody>
      </p:sp>
      <p:sp>
        <p:nvSpPr>
          <p:cNvPr id="27650" name="Content Placeholder 2">
            <a:extLst>
              <a:ext uri="{FF2B5EF4-FFF2-40B4-BE49-F238E27FC236}">
                <a16:creationId xmlns:a16="http://schemas.microsoft.com/office/drawing/2014/main" id="{F5BEC24B-F92A-8A48-BCBC-C0E2DC14852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8592CE31-FFE9-1E40-A728-106F1E88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a:extLst>
              <a:ext uri="{FF2B5EF4-FFF2-40B4-BE49-F238E27FC236}">
                <a16:creationId xmlns:a16="http://schemas.microsoft.com/office/drawing/2014/main" id="{D0A40A53-21CE-3DDE-A59F-089BA215E990}"/>
              </a:ext>
            </a:extLst>
          </p:cNvPr>
          <p:cNvSpPr/>
          <p:nvPr/>
        </p:nvSpPr>
        <p:spPr bwMode="auto">
          <a:xfrm>
            <a:off x="6781800" y="3771900"/>
            <a:ext cx="1295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TextBox 3">
            <a:extLst>
              <a:ext uri="{FF2B5EF4-FFF2-40B4-BE49-F238E27FC236}">
                <a16:creationId xmlns:a16="http://schemas.microsoft.com/office/drawing/2014/main" id="{D3547E7C-EB63-B16D-6814-ADAA637F9335}"/>
              </a:ext>
            </a:extLst>
          </p:cNvPr>
          <p:cNvSpPr txBox="1"/>
          <p:nvPr/>
        </p:nvSpPr>
        <p:spPr>
          <a:xfrm>
            <a:off x="7675613" y="4074467"/>
            <a:ext cx="782587" cy="461665"/>
          </a:xfrm>
          <a:prstGeom prst="rect">
            <a:avLst/>
          </a:prstGeom>
          <a:noFill/>
        </p:spPr>
        <p:txBody>
          <a:bodyPr wrap="none" rtlCol="0">
            <a:spAutoFit/>
          </a:bodyPr>
          <a:lstStyle/>
          <a:p>
            <a:r>
              <a:rPr lang="en-US" dirty="0"/>
              <a:t>Fake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1CB3369-D30D-BE46-AE97-DA39D0857CD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8674" name="Content Placeholder 3" descr="slp.00.0000f.gif">
            <a:extLst>
              <a:ext uri="{FF2B5EF4-FFF2-40B4-BE49-F238E27FC236}">
                <a16:creationId xmlns:a16="http://schemas.microsoft.com/office/drawing/2014/main" id="{BE8D0FCF-A1AC-FF42-947B-6D0C6CFC55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85" r="5126" b="3659"/>
          <a:stretch/>
        </p:blipFill>
        <p:spPr>
          <a:xfrm>
            <a:off x="1905000" y="304800"/>
            <a:ext cx="6248400" cy="60198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D25BB11A-9208-DF4A-98CC-91BC770E5427}"/>
              </a:ext>
            </a:extLst>
          </p:cNvPr>
          <p:cNvSpPr>
            <a:spLocks noGrp="1"/>
          </p:cNvSpPr>
          <p:nvPr>
            <p:ph type="title"/>
          </p:nvPr>
        </p:nvSpPr>
        <p:spPr>
          <a:xfrm>
            <a:off x="457200" y="138113"/>
            <a:ext cx="8440738" cy="908050"/>
          </a:xfrm>
        </p:spPr>
        <p:txBody>
          <a:bodyPr/>
          <a:lstStyle/>
          <a:p>
            <a:pPr eaLnBrk="1" hangingPunct="1"/>
            <a:r>
              <a:rPr lang="en-US" altLang="en-US" b="1" dirty="0">
                <a:solidFill>
                  <a:schemeClr val="tx2"/>
                </a:solidFill>
                <a:ea typeface="ＭＳ Ｐゴシック" panose="020B0600070205080204" pitchFamily="34" charset="-128"/>
              </a:rPr>
              <a:t>Why</a:t>
            </a:r>
            <a:r>
              <a:rPr lang="en-US" altLang="en-US"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64AA76D5-2408-DC40-87AA-7AC692E10F22}"/>
              </a:ext>
            </a:extLst>
          </p:cNvPr>
          <p:cNvSpPr>
            <a:spLocks noGrp="1"/>
          </p:cNvSpPr>
          <p:nvPr>
            <p:ph idx="1"/>
          </p:nvPr>
        </p:nvSpPr>
        <p:spPr>
          <a:xfrm>
            <a:off x="457200" y="1046163"/>
            <a:ext cx="8534400" cy="4525963"/>
          </a:xfrm>
        </p:spPr>
        <p:txBody>
          <a:bodyPr/>
          <a:lstStyle/>
          <a:p>
            <a:pPr eaLnBrk="1" hangingPunct="1"/>
            <a:r>
              <a:rPr lang="en-US" altLang="en-US" dirty="0">
                <a:ea typeface="ＭＳ Ｐゴシック" panose="020B0600070205080204" pitchFamily="34" charset="-128"/>
              </a:rPr>
              <a:t>Models usually use the U.S. Standard Atmosphere for pressure reduction</a:t>
            </a:r>
          </a:p>
          <a:p>
            <a:pPr eaLnBrk="1" hangingPunct="1"/>
            <a:r>
              <a:rPr lang="en-US" altLang="en-US" dirty="0">
                <a:ea typeface="ＭＳ Ｐゴシック" panose="020B0600070205080204" pitchFamily="34" charset="-128"/>
              </a:rPr>
              <a:t>During the night, as the lower atmosphere stabilizes (cools), the free (real) atmosphere can develop a smaller decrease of temperature with height than the U.S. Standard Atmosphere at low levels (smaller lapse rate than 6.5 C per km). </a:t>
            </a:r>
          </a:p>
          <a:p>
            <a:pPr eaLnBrk="1" hangingPunct="1"/>
            <a:r>
              <a:rPr lang="en-US" altLang="en-US" dirty="0">
                <a:ea typeface="ＭＳ Ｐゴシック" panose="020B0600070205080204" pitchFamily="34" charset="-128"/>
              </a:rPr>
              <a:t>Warmer than reality under model terrain.</a:t>
            </a:r>
          </a:p>
          <a:p>
            <a:pPr eaLnBrk="1" hangingPunct="1"/>
            <a:r>
              <a:rPr lang="en-US" altLang="en-US" dirty="0">
                <a:ea typeface="ＭＳ Ｐゴシック" panose="020B0600070205080204" pitchFamily="34" charset="-128"/>
              </a:rPr>
              <a:t>This produces an artificial  horizontal SL pressure gradient, with unreasonable low pressure under terrain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09B8-C6F2-43D6-BB1D-51CA4EB3AEF5}"/>
              </a:ext>
            </a:extLst>
          </p:cNvPr>
          <p:cNvSpPr>
            <a:spLocks noGrp="1"/>
          </p:cNvSpPr>
          <p:nvPr>
            <p:ph type="title"/>
          </p:nvPr>
        </p:nvSpPr>
        <p:spPr>
          <a:xfrm>
            <a:off x="664597" y="304800"/>
            <a:ext cx="7772400" cy="1143000"/>
          </a:xfrm>
        </p:spPr>
        <p:txBody>
          <a:bodyPr/>
          <a:lstStyle/>
          <a:p>
            <a:r>
              <a:rPr lang="en-US" b="1" dirty="0">
                <a:solidFill>
                  <a:schemeClr val="accent2"/>
                </a:solidFill>
              </a:rPr>
              <a:t>Remember:  There Are Two Versions in General Use</a:t>
            </a:r>
          </a:p>
        </p:txBody>
      </p:sp>
      <p:sp>
        <p:nvSpPr>
          <p:cNvPr id="3" name="Content Placeholder 2">
            <a:extLst>
              <a:ext uri="{FF2B5EF4-FFF2-40B4-BE49-F238E27FC236}">
                <a16:creationId xmlns:a16="http://schemas.microsoft.com/office/drawing/2014/main" id="{3D88704C-D5EB-C8B7-9E40-E2F20F5A6FE4}"/>
              </a:ext>
            </a:extLst>
          </p:cNvPr>
          <p:cNvSpPr>
            <a:spLocks noGrp="1"/>
          </p:cNvSpPr>
          <p:nvPr>
            <p:ph idx="1"/>
          </p:nvPr>
        </p:nvSpPr>
        <p:spPr>
          <a:xfrm>
            <a:off x="283222" y="1752600"/>
            <a:ext cx="6455797" cy="4114800"/>
          </a:xfrm>
        </p:spPr>
        <p:txBody>
          <a:bodyPr/>
          <a:lstStyle/>
          <a:p>
            <a:r>
              <a:rPr lang="en-US" b="1" dirty="0"/>
              <a:t>Sea level pressure</a:t>
            </a:r>
            <a:r>
              <a:rPr lang="en-US" dirty="0"/>
              <a:t>:  takes station pressure to sea level using hypsometric equation.  Uses temporally averaged surface temperature for reduction to SL.</a:t>
            </a:r>
          </a:p>
          <a:p>
            <a:r>
              <a:rPr lang="en-US" b="1" dirty="0"/>
              <a:t>Altimeter setting:  </a:t>
            </a:r>
            <a:r>
              <a:rPr lang="en-US" dirty="0"/>
              <a:t>also uses hypsometric equation but applies U.S. standard atmosphere for temperature structure.</a:t>
            </a:r>
          </a:p>
        </p:txBody>
      </p:sp>
      <p:pic>
        <p:nvPicPr>
          <p:cNvPr id="5" name="Picture 4" descr="A picture containing circle&#10;&#10;Description automatically generated">
            <a:extLst>
              <a:ext uri="{FF2B5EF4-FFF2-40B4-BE49-F238E27FC236}">
                <a16:creationId xmlns:a16="http://schemas.microsoft.com/office/drawing/2014/main" id="{F70771A2-543A-337C-E4E6-8613BD0CEF25}"/>
              </a:ext>
            </a:extLst>
          </p:cNvPr>
          <p:cNvPicPr>
            <a:picLocks noChangeAspect="1"/>
          </p:cNvPicPr>
          <p:nvPr/>
        </p:nvPicPr>
        <p:blipFill>
          <a:blip r:embed="rId2"/>
          <a:stretch>
            <a:fillRect/>
          </a:stretch>
        </p:blipFill>
        <p:spPr>
          <a:xfrm>
            <a:off x="6400800" y="2438400"/>
            <a:ext cx="2459978" cy="2438400"/>
          </a:xfrm>
          <a:prstGeom prst="rect">
            <a:avLst/>
          </a:prstGeom>
        </p:spPr>
      </p:pic>
    </p:spTree>
    <p:extLst>
      <p:ext uri="{BB962C8B-B14F-4D97-AF65-F5344CB8AC3E}">
        <p14:creationId xmlns:p14="http://schemas.microsoft.com/office/powerpoint/2010/main" val="36121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6026-F837-5448-AA16-4E93D2319723}"/>
              </a:ext>
            </a:extLst>
          </p:cNvPr>
          <p:cNvSpPr>
            <a:spLocks noGrp="1"/>
          </p:cNvSpPr>
          <p:nvPr>
            <p:ph type="title"/>
          </p:nvPr>
        </p:nvSpPr>
        <p:spPr/>
        <p:txBody>
          <a:bodyPr/>
          <a:lstStyle/>
          <a:p>
            <a:r>
              <a:rPr lang="en-US" b="1" dirty="0">
                <a:solidFill>
                  <a:schemeClr val="tx2"/>
                </a:solidFill>
              </a:rPr>
              <a:t> Nighttime Situation</a:t>
            </a:r>
          </a:p>
        </p:txBody>
      </p:sp>
      <p:sp>
        <p:nvSpPr>
          <p:cNvPr id="4" name="Trapezoid 3">
            <a:extLst>
              <a:ext uri="{FF2B5EF4-FFF2-40B4-BE49-F238E27FC236}">
                <a16:creationId xmlns:a16="http://schemas.microsoft.com/office/drawing/2014/main" id="{D80A0E76-AB06-4547-83CF-B1B63A4BEBE2}"/>
              </a:ext>
            </a:extLst>
          </p:cNvPr>
          <p:cNvSpPr/>
          <p:nvPr/>
        </p:nvSpPr>
        <p:spPr>
          <a:xfrm>
            <a:off x="3986867" y="2546866"/>
            <a:ext cx="4130040" cy="18516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1km</a:t>
            </a:r>
          </a:p>
        </p:txBody>
      </p:sp>
      <p:cxnSp>
        <p:nvCxnSpPr>
          <p:cNvPr id="6" name="Straight Connector 5">
            <a:extLst>
              <a:ext uri="{FF2B5EF4-FFF2-40B4-BE49-F238E27FC236}">
                <a16:creationId xmlns:a16="http://schemas.microsoft.com/office/drawing/2014/main" id="{D22B4AA3-3131-2B4F-A512-334FA275A7F9}"/>
              </a:ext>
            </a:extLst>
          </p:cNvPr>
          <p:cNvCxnSpPr/>
          <p:nvPr/>
        </p:nvCxnSpPr>
        <p:spPr>
          <a:xfrm>
            <a:off x="457200" y="4427220"/>
            <a:ext cx="8229600" cy="0"/>
          </a:xfrm>
          <a:prstGeom prst="line">
            <a:avLst/>
          </a:prstGeom>
          <a:ln w="793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FD007BB7-11CE-DC43-A3DD-C7FC13C54D9A}"/>
              </a:ext>
            </a:extLst>
          </p:cNvPr>
          <p:cNvCxnSpPr>
            <a:cxnSpLocks/>
          </p:cNvCxnSpPr>
          <p:nvPr/>
        </p:nvCxnSpPr>
        <p:spPr>
          <a:xfrm>
            <a:off x="6850380" y="2575560"/>
            <a:ext cx="0" cy="185166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B32F197-C52E-3A4D-83F9-26953339B2B1}"/>
              </a:ext>
            </a:extLst>
          </p:cNvPr>
          <p:cNvSpPr txBox="1"/>
          <p:nvPr/>
        </p:nvSpPr>
        <p:spPr>
          <a:xfrm>
            <a:off x="5486400" y="2362200"/>
            <a:ext cx="543739" cy="369332"/>
          </a:xfrm>
          <a:prstGeom prst="rect">
            <a:avLst/>
          </a:prstGeom>
          <a:noFill/>
        </p:spPr>
        <p:txBody>
          <a:bodyPr wrap="none" rtlCol="0">
            <a:spAutoFit/>
          </a:bodyPr>
          <a:lstStyle/>
          <a:p>
            <a:r>
              <a:rPr lang="en-US" dirty="0"/>
              <a:t>0 C</a:t>
            </a:r>
          </a:p>
        </p:txBody>
      </p:sp>
      <p:cxnSp>
        <p:nvCxnSpPr>
          <p:cNvPr id="11" name="Straight Arrow Connector 10">
            <a:extLst>
              <a:ext uri="{FF2B5EF4-FFF2-40B4-BE49-F238E27FC236}">
                <a16:creationId xmlns:a16="http://schemas.microsoft.com/office/drawing/2014/main" id="{0D5D6DB8-C58F-AF4B-84D4-629C61E8BCCA}"/>
              </a:ext>
            </a:extLst>
          </p:cNvPr>
          <p:cNvCxnSpPr>
            <a:cxnSpLocks/>
          </p:cNvCxnSpPr>
          <p:nvPr/>
        </p:nvCxnSpPr>
        <p:spPr>
          <a:xfrm>
            <a:off x="5779771" y="2636520"/>
            <a:ext cx="0" cy="1750576"/>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D2458F-6FF3-4449-AE51-9BF95028662E}"/>
              </a:ext>
            </a:extLst>
          </p:cNvPr>
          <p:cNvSpPr txBox="1"/>
          <p:nvPr/>
        </p:nvSpPr>
        <p:spPr>
          <a:xfrm>
            <a:off x="5320619" y="4098012"/>
            <a:ext cx="736099" cy="369332"/>
          </a:xfrm>
          <a:prstGeom prst="rect">
            <a:avLst/>
          </a:prstGeom>
          <a:noFill/>
        </p:spPr>
        <p:txBody>
          <a:bodyPr wrap="none" rtlCol="0">
            <a:spAutoFit/>
          </a:bodyPr>
          <a:lstStyle/>
          <a:p>
            <a:r>
              <a:rPr lang="en-US" dirty="0"/>
              <a:t>6.5 C</a:t>
            </a:r>
          </a:p>
        </p:txBody>
      </p:sp>
      <p:sp>
        <p:nvSpPr>
          <p:cNvPr id="14" name="TextBox 13">
            <a:extLst>
              <a:ext uri="{FF2B5EF4-FFF2-40B4-BE49-F238E27FC236}">
                <a16:creationId xmlns:a16="http://schemas.microsoft.com/office/drawing/2014/main" id="{00BE19F2-64EA-9F4C-BC4F-86B11B80DEA2}"/>
              </a:ext>
            </a:extLst>
          </p:cNvPr>
          <p:cNvSpPr txBox="1"/>
          <p:nvPr/>
        </p:nvSpPr>
        <p:spPr>
          <a:xfrm>
            <a:off x="4937760" y="3192780"/>
            <a:ext cx="1505540" cy="646331"/>
          </a:xfrm>
          <a:prstGeom prst="rect">
            <a:avLst/>
          </a:prstGeom>
          <a:noFill/>
        </p:spPr>
        <p:txBody>
          <a:bodyPr wrap="none" rtlCol="0">
            <a:spAutoFit/>
          </a:bodyPr>
          <a:lstStyle/>
          <a:p>
            <a:r>
              <a:rPr lang="en-US" dirty="0"/>
              <a:t>US Standard</a:t>
            </a:r>
          </a:p>
          <a:p>
            <a:r>
              <a:rPr lang="en-US" dirty="0"/>
              <a:t>Atmosphere</a:t>
            </a:r>
          </a:p>
        </p:txBody>
      </p:sp>
      <p:cxnSp>
        <p:nvCxnSpPr>
          <p:cNvPr id="17" name="Straight Connector 16">
            <a:extLst>
              <a:ext uri="{FF2B5EF4-FFF2-40B4-BE49-F238E27FC236}">
                <a16:creationId xmlns:a16="http://schemas.microsoft.com/office/drawing/2014/main" id="{3A8C705A-AD1F-814E-8137-C30475EF32E7}"/>
              </a:ext>
            </a:extLst>
          </p:cNvPr>
          <p:cNvCxnSpPr>
            <a:cxnSpLocks/>
          </p:cNvCxnSpPr>
          <p:nvPr/>
        </p:nvCxnSpPr>
        <p:spPr>
          <a:xfrm>
            <a:off x="632460" y="2535436"/>
            <a:ext cx="417576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11F1DF7-B7D4-D64B-A79B-5B44D04F997E}"/>
              </a:ext>
            </a:extLst>
          </p:cNvPr>
          <p:cNvSpPr txBox="1"/>
          <p:nvPr/>
        </p:nvSpPr>
        <p:spPr>
          <a:xfrm>
            <a:off x="598325" y="3192780"/>
            <a:ext cx="1428596" cy="646331"/>
          </a:xfrm>
          <a:prstGeom prst="rect">
            <a:avLst/>
          </a:prstGeom>
          <a:noFill/>
        </p:spPr>
        <p:txBody>
          <a:bodyPr wrap="none" rtlCol="0">
            <a:spAutoFit/>
          </a:bodyPr>
          <a:lstStyle/>
          <a:p>
            <a:r>
              <a:rPr lang="en-US" dirty="0"/>
              <a:t>Free</a:t>
            </a:r>
          </a:p>
          <a:p>
            <a:r>
              <a:rPr lang="en-US" dirty="0"/>
              <a:t>Atmosphere</a:t>
            </a:r>
          </a:p>
        </p:txBody>
      </p:sp>
      <p:sp>
        <p:nvSpPr>
          <p:cNvPr id="20" name="TextBox 19">
            <a:extLst>
              <a:ext uri="{FF2B5EF4-FFF2-40B4-BE49-F238E27FC236}">
                <a16:creationId xmlns:a16="http://schemas.microsoft.com/office/drawing/2014/main" id="{77DD7DD0-36CD-E04E-8C01-0955F9178ADD}"/>
              </a:ext>
            </a:extLst>
          </p:cNvPr>
          <p:cNvSpPr txBox="1"/>
          <p:nvPr/>
        </p:nvSpPr>
        <p:spPr>
          <a:xfrm>
            <a:off x="2120753" y="2362200"/>
            <a:ext cx="479618" cy="369332"/>
          </a:xfrm>
          <a:prstGeom prst="rect">
            <a:avLst/>
          </a:prstGeom>
          <a:noFill/>
        </p:spPr>
        <p:txBody>
          <a:bodyPr wrap="none" rtlCol="0">
            <a:spAutoFit/>
          </a:bodyPr>
          <a:lstStyle/>
          <a:p>
            <a:r>
              <a:rPr lang="en-US" dirty="0"/>
              <a:t>0C</a:t>
            </a:r>
          </a:p>
        </p:txBody>
      </p:sp>
      <p:sp>
        <p:nvSpPr>
          <p:cNvPr id="21" name="TextBox 20">
            <a:extLst>
              <a:ext uri="{FF2B5EF4-FFF2-40B4-BE49-F238E27FC236}">
                <a16:creationId xmlns:a16="http://schemas.microsoft.com/office/drawing/2014/main" id="{9EE73E35-6B66-0342-BEF7-C3ECCA87AE94}"/>
              </a:ext>
            </a:extLst>
          </p:cNvPr>
          <p:cNvSpPr txBox="1"/>
          <p:nvPr/>
        </p:nvSpPr>
        <p:spPr>
          <a:xfrm>
            <a:off x="2184872" y="4098012"/>
            <a:ext cx="543739" cy="369332"/>
          </a:xfrm>
          <a:prstGeom prst="rect">
            <a:avLst/>
          </a:prstGeom>
          <a:noFill/>
        </p:spPr>
        <p:txBody>
          <a:bodyPr wrap="none" rtlCol="0">
            <a:spAutoFit/>
          </a:bodyPr>
          <a:lstStyle/>
          <a:p>
            <a:r>
              <a:rPr lang="en-US" dirty="0"/>
              <a:t>4 C</a:t>
            </a:r>
          </a:p>
        </p:txBody>
      </p:sp>
      <p:sp>
        <p:nvSpPr>
          <p:cNvPr id="22" name="TextBox 21">
            <a:extLst>
              <a:ext uri="{FF2B5EF4-FFF2-40B4-BE49-F238E27FC236}">
                <a16:creationId xmlns:a16="http://schemas.microsoft.com/office/drawing/2014/main" id="{E159C7CE-E54D-F14D-99DF-4746FAB8E996}"/>
              </a:ext>
            </a:extLst>
          </p:cNvPr>
          <p:cNvSpPr txBox="1"/>
          <p:nvPr/>
        </p:nvSpPr>
        <p:spPr>
          <a:xfrm>
            <a:off x="4094946" y="3394710"/>
            <a:ext cx="954107" cy="369332"/>
          </a:xfrm>
          <a:prstGeom prst="rect">
            <a:avLst/>
          </a:prstGeom>
          <a:noFill/>
        </p:spPr>
        <p:txBody>
          <a:bodyPr wrap="none" rtlCol="0">
            <a:spAutoFit/>
          </a:bodyPr>
          <a:lstStyle/>
          <a:p>
            <a:r>
              <a:rPr lang="en-US" dirty="0">
                <a:solidFill>
                  <a:schemeClr val="bg1"/>
                </a:solidFill>
              </a:rPr>
              <a:t>warmer</a:t>
            </a:r>
          </a:p>
        </p:txBody>
      </p:sp>
      <p:sp>
        <p:nvSpPr>
          <p:cNvPr id="23" name="TextBox 22">
            <a:extLst>
              <a:ext uri="{FF2B5EF4-FFF2-40B4-BE49-F238E27FC236}">
                <a16:creationId xmlns:a16="http://schemas.microsoft.com/office/drawing/2014/main" id="{01E94C09-0F55-6B44-8ACB-BFF97A596848}"/>
              </a:ext>
            </a:extLst>
          </p:cNvPr>
          <p:cNvSpPr txBox="1"/>
          <p:nvPr/>
        </p:nvSpPr>
        <p:spPr>
          <a:xfrm>
            <a:off x="2434001" y="3283903"/>
            <a:ext cx="813043" cy="369332"/>
          </a:xfrm>
          <a:prstGeom prst="rect">
            <a:avLst/>
          </a:prstGeom>
          <a:noFill/>
        </p:spPr>
        <p:txBody>
          <a:bodyPr wrap="none" rtlCol="0">
            <a:spAutoFit/>
          </a:bodyPr>
          <a:lstStyle/>
          <a:p>
            <a:r>
              <a:rPr lang="en-US" dirty="0"/>
              <a:t>cooler</a:t>
            </a:r>
          </a:p>
        </p:txBody>
      </p:sp>
      <p:sp>
        <p:nvSpPr>
          <p:cNvPr id="24" name="TextBox 23">
            <a:extLst>
              <a:ext uri="{FF2B5EF4-FFF2-40B4-BE49-F238E27FC236}">
                <a16:creationId xmlns:a16="http://schemas.microsoft.com/office/drawing/2014/main" id="{63427B93-849B-934B-8F55-8FF8FDED0386}"/>
              </a:ext>
            </a:extLst>
          </p:cNvPr>
          <p:cNvSpPr txBox="1"/>
          <p:nvPr/>
        </p:nvSpPr>
        <p:spPr>
          <a:xfrm>
            <a:off x="3188335" y="1510627"/>
            <a:ext cx="2569934" cy="369332"/>
          </a:xfrm>
          <a:prstGeom prst="rect">
            <a:avLst/>
          </a:prstGeom>
          <a:noFill/>
        </p:spPr>
        <p:txBody>
          <a:bodyPr wrap="none" rtlCol="0">
            <a:spAutoFit/>
          </a:bodyPr>
          <a:lstStyle/>
          <a:p>
            <a:r>
              <a:rPr lang="en-US" dirty="0"/>
              <a:t>Same pressure at 1 km</a:t>
            </a:r>
          </a:p>
        </p:txBody>
      </p:sp>
      <p:cxnSp>
        <p:nvCxnSpPr>
          <p:cNvPr id="26" name="Straight Arrow Connector 25">
            <a:extLst>
              <a:ext uri="{FF2B5EF4-FFF2-40B4-BE49-F238E27FC236}">
                <a16:creationId xmlns:a16="http://schemas.microsoft.com/office/drawing/2014/main" id="{970130A8-6FC7-6948-BB91-173BD07BB3D1}"/>
              </a:ext>
            </a:extLst>
          </p:cNvPr>
          <p:cNvCxnSpPr/>
          <p:nvPr/>
        </p:nvCxnSpPr>
        <p:spPr>
          <a:xfrm flipH="1">
            <a:off x="2840522" y="1963778"/>
            <a:ext cx="702778" cy="455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ECEBF9-0425-664A-A5B4-ECEBCD92C5B3}"/>
              </a:ext>
            </a:extLst>
          </p:cNvPr>
          <p:cNvCxnSpPr>
            <a:cxnSpLocks/>
          </p:cNvCxnSpPr>
          <p:nvPr/>
        </p:nvCxnSpPr>
        <p:spPr>
          <a:xfrm>
            <a:off x="4292265" y="1878093"/>
            <a:ext cx="797829" cy="569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38E80B-BED2-0647-9919-6CEE1E6D6461}"/>
              </a:ext>
            </a:extLst>
          </p:cNvPr>
          <p:cNvSpPr txBox="1"/>
          <p:nvPr/>
        </p:nvSpPr>
        <p:spPr>
          <a:xfrm>
            <a:off x="5619751" y="4527392"/>
            <a:ext cx="2381249" cy="830997"/>
          </a:xfrm>
          <a:prstGeom prst="rect">
            <a:avLst/>
          </a:prstGeom>
          <a:noFill/>
        </p:spPr>
        <p:txBody>
          <a:bodyPr wrap="square" rtlCol="0">
            <a:spAutoFit/>
          </a:bodyPr>
          <a:lstStyle/>
          <a:p>
            <a:r>
              <a:rPr lang="en-US" dirty="0"/>
              <a:t>Warmer…Lower SLP</a:t>
            </a:r>
          </a:p>
        </p:txBody>
      </p:sp>
      <p:sp>
        <p:nvSpPr>
          <p:cNvPr id="31" name="TextBox 30">
            <a:extLst>
              <a:ext uri="{FF2B5EF4-FFF2-40B4-BE49-F238E27FC236}">
                <a16:creationId xmlns:a16="http://schemas.microsoft.com/office/drawing/2014/main" id="{6048C847-E1B9-B44A-B774-2E4D535246A2}"/>
              </a:ext>
            </a:extLst>
          </p:cNvPr>
          <p:cNvSpPr txBox="1"/>
          <p:nvPr/>
        </p:nvSpPr>
        <p:spPr>
          <a:xfrm>
            <a:off x="1851660" y="4583192"/>
            <a:ext cx="1364476" cy="369332"/>
          </a:xfrm>
          <a:prstGeom prst="rect">
            <a:avLst/>
          </a:prstGeom>
          <a:noFill/>
        </p:spPr>
        <p:txBody>
          <a:bodyPr wrap="none" rtlCol="0">
            <a:spAutoFit/>
          </a:bodyPr>
          <a:lstStyle/>
          <a:p>
            <a:r>
              <a:rPr lang="en-US" dirty="0"/>
              <a:t>Higher SLP</a:t>
            </a:r>
          </a:p>
        </p:txBody>
      </p:sp>
      <p:sp>
        <p:nvSpPr>
          <p:cNvPr id="32" name="TextBox 31">
            <a:extLst>
              <a:ext uri="{FF2B5EF4-FFF2-40B4-BE49-F238E27FC236}">
                <a16:creationId xmlns:a16="http://schemas.microsoft.com/office/drawing/2014/main" id="{FD6CFDB7-1B1E-414B-84D3-275420BA15C1}"/>
              </a:ext>
            </a:extLst>
          </p:cNvPr>
          <p:cNvSpPr txBox="1"/>
          <p:nvPr/>
        </p:nvSpPr>
        <p:spPr>
          <a:xfrm>
            <a:off x="369569" y="5254702"/>
            <a:ext cx="8404859" cy="1477328"/>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t>Thus, the model atmosphere under terrain is warmer than in the real world producing unrealistic low pressure.</a:t>
            </a:r>
          </a:p>
          <a:p>
            <a:pPr marL="285750" indent="-285750" eaLnBrk="1" hangingPunct="1">
              <a:buFont typeface="Arial" panose="020B0604020202020204" pitchFamily="34" charset="0"/>
              <a:buChar char="•"/>
            </a:pPr>
            <a:r>
              <a:rPr lang="en-US" altLang="en-US" sz="2400" dirty="0"/>
              <a:t>Away from terrain there are no reduction issues.</a:t>
            </a:r>
          </a:p>
          <a:p>
            <a:endParaRPr lang="en-US" dirty="0"/>
          </a:p>
        </p:txBody>
      </p:sp>
    </p:spTree>
    <p:extLst>
      <p:ext uri="{BB962C8B-B14F-4D97-AF65-F5344CB8AC3E}">
        <p14:creationId xmlns:p14="http://schemas.microsoft.com/office/powerpoint/2010/main" val="2366803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250B-BCC0-C14B-AE06-6CD0991B1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C6541-6353-62BC-E16B-098ADA5746F3}"/>
              </a:ext>
            </a:extLst>
          </p:cNvPr>
          <p:cNvSpPr>
            <a:spLocks noGrp="1"/>
          </p:cNvSpPr>
          <p:nvPr>
            <p:ph type="title"/>
          </p:nvPr>
        </p:nvSpPr>
        <p:spPr>
          <a:xfrm>
            <a:off x="457200" y="133350"/>
            <a:ext cx="7772400" cy="1143000"/>
          </a:xfrm>
        </p:spPr>
        <p:txBody>
          <a:bodyPr rtlCol="0">
            <a:normAutofit fontScale="90000"/>
          </a:bodyPr>
          <a:lstStyle/>
          <a:p>
            <a:pPr fontAlgn="auto">
              <a:spcAft>
                <a:spcPts val="0"/>
              </a:spcAft>
              <a:defRPr/>
            </a:pPr>
            <a:r>
              <a:rPr lang="en-US" dirty="0">
                <a:ea typeface="+mj-ea"/>
                <a:cs typeface="+mj-cs"/>
              </a:rPr>
              <a:t>Thus you get phony trough at night</a:t>
            </a:r>
            <a:br>
              <a:rPr lang="en-US" dirty="0">
                <a:ea typeface="+mj-ea"/>
                <a:cs typeface="+mj-cs"/>
              </a:rPr>
            </a:br>
            <a:r>
              <a:rPr lang="en-US" dirty="0">
                <a:ea typeface="+mj-ea"/>
                <a:cs typeface="+mj-cs"/>
              </a:rPr>
              <a:t>under terrain</a:t>
            </a:r>
          </a:p>
        </p:txBody>
      </p:sp>
      <p:sp>
        <p:nvSpPr>
          <p:cNvPr id="27650" name="Content Placeholder 2">
            <a:extLst>
              <a:ext uri="{FF2B5EF4-FFF2-40B4-BE49-F238E27FC236}">
                <a16:creationId xmlns:a16="http://schemas.microsoft.com/office/drawing/2014/main" id="{3E1B2CD4-DCF0-4AE7-56CA-D56A8A9D66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47C6B653-24A1-8EE2-61D0-366216144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a:extLst>
              <a:ext uri="{FF2B5EF4-FFF2-40B4-BE49-F238E27FC236}">
                <a16:creationId xmlns:a16="http://schemas.microsoft.com/office/drawing/2014/main" id="{E599E9FE-A0CD-4337-7C1C-BA44F7975F9A}"/>
              </a:ext>
            </a:extLst>
          </p:cNvPr>
          <p:cNvSpPr/>
          <p:nvPr/>
        </p:nvSpPr>
        <p:spPr bwMode="auto">
          <a:xfrm>
            <a:off x="6781800" y="3771900"/>
            <a:ext cx="1295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TextBox 3">
            <a:extLst>
              <a:ext uri="{FF2B5EF4-FFF2-40B4-BE49-F238E27FC236}">
                <a16:creationId xmlns:a16="http://schemas.microsoft.com/office/drawing/2014/main" id="{188493D5-5BD9-5EAA-582A-77ABD67D063F}"/>
              </a:ext>
            </a:extLst>
          </p:cNvPr>
          <p:cNvSpPr txBox="1"/>
          <p:nvPr/>
        </p:nvSpPr>
        <p:spPr>
          <a:xfrm>
            <a:off x="7675613" y="4074467"/>
            <a:ext cx="782587" cy="461665"/>
          </a:xfrm>
          <a:prstGeom prst="rect">
            <a:avLst/>
          </a:prstGeom>
          <a:noFill/>
        </p:spPr>
        <p:txBody>
          <a:bodyPr wrap="none" rtlCol="0">
            <a:spAutoFit/>
          </a:bodyPr>
          <a:lstStyle/>
          <a:p>
            <a:r>
              <a:rPr lang="en-US" dirty="0"/>
              <a:t>Fake</a:t>
            </a:r>
          </a:p>
        </p:txBody>
      </p:sp>
    </p:spTree>
    <p:extLst>
      <p:ext uri="{BB962C8B-B14F-4D97-AF65-F5344CB8AC3E}">
        <p14:creationId xmlns:p14="http://schemas.microsoft.com/office/powerpoint/2010/main" val="1420361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A439-04DC-6C4D-8FB4-59F64C982545}"/>
              </a:ext>
            </a:extLst>
          </p:cNvPr>
          <p:cNvSpPr>
            <a:spLocks noGrp="1"/>
          </p:cNvSpPr>
          <p:nvPr>
            <p:ph type="title"/>
          </p:nvPr>
        </p:nvSpPr>
        <p:spPr>
          <a:xfrm>
            <a:off x="688975" y="88900"/>
            <a:ext cx="8229600" cy="1143000"/>
          </a:xfrm>
        </p:spPr>
        <p:txBody>
          <a:bodyPr rtlCol="0">
            <a:noAutofit/>
          </a:bodyPr>
          <a:lstStyle/>
          <a:p>
            <a:pPr eaLnBrk="1" fontAlgn="auto" hangingPunct="1">
              <a:spcAft>
                <a:spcPts val="0"/>
              </a:spcAft>
              <a:defRPr/>
            </a:pPr>
            <a:r>
              <a:rPr lang="en-US" sz="3600" b="1" dirty="0">
                <a:solidFill>
                  <a:schemeClr val="tx2"/>
                </a:solidFill>
                <a:ea typeface="+mj-ea"/>
                <a:cs typeface="+mj-cs"/>
              </a:rPr>
              <a:t>During the day just the opposite, phony troughs inland at low elevations</a:t>
            </a:r>
          </a:p>
        </p:txBody>
      </p:sp>
      <p:pic>
        <p:nvPicPr>
          <p:cNvPr id="49154" name="Content Placeholder 3" descr="mwr-d-12-00078.1-f5.jpeg">
            <a:extLst>
              <a:ext uri="{FF2B5EF4-FFF2-40B4-BE49-F238E27FC236}">
                <a16:creationId xmlns:a16="http://schemas.microsoft.com/office/drawing/2014/main" id="{B5240333-B2CC-0E48-893E-E9CF1CF739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15" r="50126"/>
          <a:stretch/>
        </p:blipFill>
        <p:spPr>
          <a:xfrm>
            <a:off x="2097087" y="1231900"/>
            <a:ext cx="4105593" cy="4525963"/>
          </a:xfrm>
        </p:spPr>
      </p:pic>
      <p:sp>
        <p:nvSpPr>
          <p:cNvPr id="49155" name="TextBox 4">
            <a:extLst>
              <a:ext uri="{FF2B5EF4-FFF2-40B4-BE49-F238E27FC236}">
                <a16:creationId xmlns:a16="http://schemas.microsoft.com/office/drawing/2014/main" id="{6C80283B-180A-294E-BE5B-499E04DD8FCC}"/>
              </a:ext>
            </a:extLst>
          </p:cNvPr>
          <p:cNvSpPr txBox="1">
            <a:spLocks noChangeArrowheads="1"/>
          </p:cNvSpPr>
          <p:nvPr/>
        </p:nvSpPr>
        <p:spPr bwMode="auto">
          <a:xfrm>
            <a:off x="688975" y="5757863"/>
            <a:ext cx="7997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Fig. 5. Composites of sea level pressure (solid lines, hPa) and 1000-hPa temperature (color shading, C) for JJA at 0000 UTC.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7E5B9B8-07A0-D246-922C-48D762A03DEA}"/>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Why?</a:t>
            </a:r>
          </a:p>
        </p:txBody>
      </p:sp>
      <p:sp>
        <p:nvSpPr>
          <p:cNvPr id="50178" name="Content Placeholder 2">
            <a:extLst>
              <a:ext uri="{FF2B5EF4-FFF2-40B4-BE49-F238E27FC236}">
                <a16:creationId xmlns:a16="http://schemas.microsoft.com/office/drawing/2014/main" id="{FF1FFEF6-549E-F84A-85A0-8F34D38ED307}"/>
              </a:ext>
            </a:extLst>
          </p:cNvPr>
          <p:cNvSpPr>
            <a:spLocks noGrp="1"/>
          </p:cNvSpPr>
          <p:nvPr>
            <p:ph idx="1"/>
          </p:nvPr>
        </p:nvSpPr>
        <p:spPr/>
        <p:txBody>
          <a:bodyPr/>
          <a:lstStyle/>
          <a:p>
            <a:pPr eaLnBrk="1" hangingPunct="1"/>
            <a:r>
              <a:rPr lang="en-US" altLang="en-US" dirty="0">
                <a:ea typeface="ＭＳ Ｐゴシック" panose="020B0600070205080204" pitchFamily="34" charset="-128"/>
              </a:rPr>
              <a:t>During the day, the real atmosphere over the Central Valley is ~dry adiabatic (9.8 C per km), while over the mountains we assume U.S. Standard atmosphere (6.5C per km).</a:t>
            </a:r>
          </a:p>
          <a:p>
            <a:pPr eaLnBrk="1" hangingPunct="1"/>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DA94-6F00-321A-EA40-7271843845AF}"/>
              </a:ext>
            </a:extLst>
          </p:cNvPr>
          <p:cNvSpPr>
            <a:spLocks noGrp="1"/>
          </p:cNvSpPr>
          <p:nvPr>
            <p:ph type="title"/>
          </p:nvPr>
        </p:nvSpPr>
        <p:spPr>
          <a:xfrm>
            <a:off x="381000" y="457200"/>
            <a:ext cx="8153400" cy="1143000"/>
          </a:xfrm>
        </p:spPr>
        <p:txBody>
          <a:bodyPr/>
          <a:lstStyle/>
          <a:p>
            <a:r>
              <a:rPr lang="en-US" dirty="0"/>
              <a:t>Keep in Mind: SLP Pressures are not Reliable over the High Terrain</a:t>
            </a:r>
          </a:p>
        </p:txBody>
      </p:sp>
      <p:pic>
        <p:nvPicPr>
          <p:cNvPr id="5" name="Content Placeholder 4" descr="A map of the united states&#10;&#10;AI-generated content may be incorrect.">
            <a:extLst>
              <a:ext uri="{FF2B5EF4-FFF2-40B4-BE49-F238E27FC236}">
                <a16:creationId xmlns:a16="http://schemas.microsoft.com/office/drawing/2014/main" id="{1523C5BB-D47F-7678-C14F-FCA25378C8D1}"/>
              </a:ext>
            </a:extLst>
          </p:cNvPr>
          <p:cNvPicPr>
            <a:picLocks noGrp="1" noChangeAspect="1"/>
          </p:cNvPicPr>
          <p:nvPr>
            <p:ph idx="1"/>
          </p:nvPr>
        </p:nvPicPr>
        <p:blipFill>
          <a:blip r:embed="rId2"/>
          <a:stretch>
            <a:fillRect/>
          </a:stretch>
        </p:blipFill>
        <p:spPr>
          <a:xfrm>
            <a:off x="1459591" y="1981200"/>
            <a:ext cx="5996217" cy="4114800"/>
          </a:xfrm>
        </p:spPr>
      </p:pic>
    </p:spTree>
    <p:extLst>
      <p:ext uri="{BB962C8B-B14F-4D97-AF65-F5344CB8AC3E}">
        <p14:creationId xmlns:p14="http://schemas.microsoft.com/office/powerpoint/2010/main" val="308627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F97C-5759-9544-5A9B-6FF21A49D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C5B68-E61D-0D9C-919A-E9F295000F4E}"/>
              </a:ext>
            </a:extLst>
          </p:cNvPr>
          <p:cNvSpPr>
            <a:spLocks noGrp="1"/>
          </p:cNvSpPr>
          <p:nvPr>
            <p:ph type="title"/>
          </p:nvPr>
        </p:nvSpPr>
        <p:spPr>
          <a:xfrm>
            <a:off x="381000" y="457200"/>
            <a:ext cx="8153400" cy="1143000"/>
          </a:xfrm>
        </p:spPr>
        <p:txBody>
          <a:bodyPr/>
          <a:lstStyle/>
          <a:p>
            <a:r>
              <a:rPr lang="en-US" dirty="0"/>
              <a:t>\</a:t>
            </a:r>
          </a:p>
        </p:txBody>
      </p:sp>
      <p:pic>
        <p:nvPicPr>
          <p:cNvPr id="5" name="Content Placeholder 4" descr="A map of the united states&#10;&#10;AI-generated content may be incorrect.">
            <a:extLst>
              <a:ext uri="{FF2B5EF4-FFF2-40B4-BE49-F238E27FC236}">
                <a16:creationId xmlns:a16="http://schemas.microsoft.com/office/drawing/2014/main" id="{39CAD759-0495-71D5-A086-341872A580A2}"/>
              </a:ext>
            </a:extLst>
          </p:cNvPr>
          <p:cNvPicPr>
            <a:picLocks noGrp="1" noChangeAspect="1"/>
          </p:cNvPicPr>
          <p:nvPr>
            <p:ph idx="1"/>
          </p:nvPr>
        </p:nvPicPr>
        <p:blipFill rotWithShape="1">
          <a:blip r:embed="rId2"/>
          <a:srcRect l="10790" t="7142" r="45095" b="28572"/>
          <a:stretch/>
        </p:blipFill>
        <p:spPr>
          <a:xfrm>
            <a:off x="2286000" y="1143000"/>
            <a:ext cx="5257800" cy="5257800"/>
          </a:xfrm>
        </p:spPr>
      </p:pic>
    </p:spTree>
    <p:extLst>
      <p:ext uri="{BB962C8B-B14F-4D97-AF65-F5344CB8AC3E}">
        <p14:creationId xmlns:p14="http://schemas.microsoft.com/office/powerpoint/2010/main" val="369733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39EA-8627-5717-873C-1E598E6E11C9}"/>
              </a:ext>
            </a:extLst>
          </p:cNvPr>
          <p:cNvSpPr>
            <a:spLocks noGrp="1"/>
          </p:cNvSpPr>
          <p:nvPr>
            <p:ph type="title"/>
          </p:nvPr>
        </p:nvSpPr>
        <p:spPr>
          <a:xfrm>
            <a:off x="609600" y="1066800"/>
            <a:ext cx="7772400" cy="1143000"/>
          </a:xfrm>
        </p:spPr>
        <p:txBody>
          <a:bodyPr/>
          <a:lstStyle/>
          <a:p>
            <a:r>
              <a:rPr lang="en-US" dirty="0"/>
              <a:t>Why unrealistic high pressure areas in high terrain?</a:t>
            </a:r>
          </a:p>
        </p:txBody>
      </p:sp>
      <p:pic>
        <p:nvPicPr>
          <p:cNvPr id="5" name="Picture 4" descr="A plane flying over a river&#10;&#10;AI-generated content may be incorrect.">
            <a:extLst>
              <a:ext uri="{FF2B5EF4-FFF2-40B4-BE49-F238E27FC236}">
                <a16:creationId xmlns:a16="http://schemas.microsoft.com/office/drawing/2014/main" id="{A4535682-194B-D041-F0BE-E96A84EBF6D9}"/>
              </a:ext>
            </a:extLst>
          </p:cNvPr>
          <p:cNvPicPr>
            <a:picLocks noChangeAspect="1"/>
          </p:cNvPicPr>
          <p:nvPr/>
        </p:nvPicPr>
        <p:blipFill>
          <a:blip r:embed="rId2"/>
          <a:stretch>
            <a:fillRect/>
          </a:stretch>
        </p:blipFill>
        <p:spPr>
          <a:xfrm>
            <a:off x="1593850" y="2559051"/>
            <a:ext cx="5803900" cy="3873500"/>
          </a:xfrm>
          <a:prstGeom prst="rect">
            <a:avLst/>
          </a:prstGeom>
        </p:spPr>
      </p:pic>
    </p:spTree>
    <p:extLst>
      <p:ext uri="{BB962C8B-B14F-4D97-AF65-F5344CB8AC3E}">
        <p14:creationId xmlns:p14="http://schemas.microsoft.com/office/powerpoint/2010/main" val="3463016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756D458-3E9C-4443-9D63-B52003D7313E}"/>
              </a:ext>
            </a:extLst>
          </p:cNvPr>
          <p:cNvSpPr>
            <a:spLocks noGrp="1" noChangeArrowheads="1"/>
          </p:cNvSpPr>
          <p:nvPr>
            <p:ph type="title"/>
          </p:nvPr>
        </p:nvSpPr>
        <p:spPr>
          <a:xfrm>
            <a:off x="762000" y="2286000"/>
            <a:ext cx="7772400" cy="1143000"/>
          </a:xfrm>
        </p:spPr>
        <p:txBody>
          <a:bodyPr/>
          <a:lstStyle/>
          <a:p>
            <a:pPr eaLnBrk="1" hangingPunct="1"/>
            <a:r>
              <a:rPr lang="en-US" altLang="en-US" dirty="0">
                <a:ea typeface="ＭＳ Ｐゴシック" panose="020B0600070205080204" pitchFamily="34" charset="-128"/>
              </a:rPr>
              <a:t>Although model improvements have occurred, significant pressure errors sometimes occur</a:t>
            </a:r>
          </a:p>
        </p:txBody>
      </p:sp>
      <p:sp>
        <p:nvSpPr>
          <p:cNvPr id="34818" name="Content Placeholder 2">
            <a:extLst>
              <a:ext uri="{FF2B5EF4-FFF2-40B4-BE49-F238E27FC236}">
                <a16:creationId xmlns:a16="http://schemas.microsoft.com/office/drawing/2014/main" id="{17939786-12C3-0F49-8344-C49C59C6C002}"/>
              </a:ext>
            </a:extLst>
          </p:cNvPr>
          <p:cNvSpPr>
            <a:spLocks noGrp="1" noChangeArrowheads="1"/>
          </p:cNvSpPr>
          <p:nvPr>
            <p:ph idx="1"/>
          </p:nvPr>
        </p:nvSpPr>
        <p:spPr>
          <a:xfrm>
            <a:off x="1143000" y="3352800"/>
            <a:ext cx="7772400" cy="4114800"/>
          </a:xfrm>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152400" y="1371600"/>
            <a:ext cx="2133600" cy="2819400"/>
          </a:xfrm>
        </p:spPr>
        <p:txBody>
          <a:bodyPr/>
          <a:lstStyle/>
          <a:p>
            <a:r>
              <a:rPr lang="en-US" dirty="0"/>
              <a:t>Errors</a:t>
            </a:r>
            <a:br>
              <a:rPr lang="en-US" dirty="0"/>
            </a:br>
            <a:r>
              <a:rPr lang="en-US" dirty="0"/>
              <a:t>Larger in</a:t>
            </a:r>
            <a:br>
              <a:rPr lang="en-US" dirty="0"/>
            </a:br>
            <a:r>
              <a:rPr lang="en-US" dirty="0"/>
              <a:t>Winter</a:t>
            </a:r>
            <a:br>
              <a:rPr lang="en-US" dirty="0"/>
            </a:br>
            <a:r>
              <a:rPr lang="en-US" dirty="0"/>
              <a:t>Stronger synoptic</a:t>
            </a:r>
          </a:p>
        </p:txBody>
      </p:sp>
      <p:pic>
        <p:nvPicPr>
          <p:cNvPr id="7" name="Picture 6" descr="Chart, histogram&#10;&#10;Description automatically generated">
            <a:extLst>
              <a:ext uri="{FF2B5EF4-FFF2-40B4-BE49-F238E27FC236}">
                <a16:creationId xmlns:a16="http://schemas.microsoft.com/office/drawing/2014/main" id="{77C006BA-A333-9EBB-DF8A-2B4E23AA5136}"/>
              </a:ext>
            </a:extLst>
          </p:cNvPr>
          <p:cNvPicPr>
            <a:picLocks noChangeAspect="1"/>
          </p:cNvPicPr>
          <p:nvPr/>
        </p:nvPicPr>
        <p:blipFill>
          <a:blip r:embed="rId2"/>
          <a:stretch>
            <a:fillRect/>
          </a:stretch>
        </p:blipFill>
        <p:spPr>
          <a:xfrm>
            <a:off x="2474626" y="457200"/>
            <a:ext cx="6516974" cy="5230729"/>
          </a:xfrm>
          <a:prstGeom prst="rect">
            <a:avLst/>
          </a:prstGeom>
        </p:spPr>
      </p:pic>
    </p:spTree>
    <p:extLst>
      <p:ext uri="{BB962C8B-B14F-4D97-AF65-F5344CB8AC3E}">
        <p14:creationId xmlns:p14="http://schemas.microsoft.com/office/powerpoint/2010/main" val="238293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685800" y="304800"/>
            <a:ext cx="7772400" cy="1143000"/>
          </a:xfrm>
        </p:spPr>
        <p:txBody>
          <a:bodyPr/>
          <a:lstStyle/>
          <a:p>
            <a:r>
              <a:rPr lang="en-US" dirty="0"/>
              <a:t>Different modeling systems have different pressure biases</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10750A08-D257-315C-634C-23995A67F791}"/>
              </a:ext>
            </a:extLst>
          </p:cNvPr>
          <p:cNvPicPr>
            <a:picLocks noGrp="1" noChangeAspect="1"/>
          </p:cNvPicPr>
          <p:nvPr>
            <p:ph idx="1"/>
          </p:nvPr>
        </p:nvPicPr>
        <p:blipFill>
          <a:blip r:embed="rId2"/>
          <a:stretch>
            <a:fillRect/>
          </a:stretch>
        </p:blipFill>
        <p:spPr>
          <a:xfrm>
            <a:off x="1295400" y="1662654"/>
            <a:ext cx="6400800" cy="5103906"/>
          </a:xfrm>
        </p:spPr>
      </p:pic>
    </p:spTree>
    <p:extLst>
      <p:ext uri="{BB962C8B-B14F-4D97-AF65-F5344CB8AC3E}">
        <p14:creationId xmlns:p14="http://schemas.microsoft.com/office/powerpoint/2010/main" val="111767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ED805A3-7AD0-8C45-AF14-761670F7F5BF}"/>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Surface Pressure Observations</a:t>
            </a:r>
          </a:p>
        </p:txBody>
      </p:sp>
      <p:sp>
        <p:nvSpPr>
          <p:cNvPr id="15362" name="Content Placeholder 2">
            <a:extLst>
              <a:ext uri="{FF2B5EF4-FFF2-40B4-BE49-F238E27FC236}">
                <a16:creationId xmlns:a16="http://schemas.microsoft.com/office/drawing/2014/main" id="{BB4FE2D2-D349-1A48-BE58-F455D3DB454F}"/>
              </a:ext>
            </a:extLst>
          </p:cNvPr>
          <p:cNvSpPr>
            <a:spLocks noGrp="1" noChangeArrowheads="1"/>
          </p:cNvSpPr>
          <p:nvPr>
            <p:ph idx="1"/>
          </p:nvPr>
        </p:nvSpPr>
        <p:spPr>
          <a:xfrm>
            <a:off x="457200" y="2111071"/>
            <a:ext cx="5334000" cy="4114800"/>
          </a:xfrm>
        </p:spPr>
        <p:txBody>
          <a:bodyPr/>
          <a:lstStyle/>
          <a:p>
            <a:pPr eaLnBrk="1" hangingPunct="1"/>
            <a:r>
              <a:rPr lang="en-US" altLang="en-US" dirty="0">
                <a:ea typeface="ＭＳ Ｐゴシック" panose="020B0600070205080204" pitchFamily="34" charset="-128"/>
              </a:rPr>
              <a:t>ASOS is the most accurate…the gold standard</a:t>
            </a:r>
          </a:p>
          <a:p>
            <a:pPr eaLnBrk="1" hangingPunct="1"/>
            <a:r>
              <a:rPr lang="en-US" altLang="en-US" dirty="0">
                <a:ea typeface="ＭＳ Ｐゴシック" panose="020B0600070205080204" pitchFamily="34" charset="-128"/>
              </a:rPr>
              <a:t>Ships generally the </a:t>
            </a:r>
            <a:r>
              <a:rPr lang="en-US" altLang="en-US" b="1" dirty="0">
                <a:ea typeface="ＭＳ Ｐゴシック" panose="020B0600070205080204" pitchFamily="34" charset="-128"/>
              </a:rPr>
              <a:t>worst</a:t>
            </a:r>
          </a:p>
          <a:p>
            <a:pPr eaLnBrk="1" hangingPunct="1"/>
            <a:r>
              <a:rPr lang="en-US" altLang="en-US" dirty="0">
                <a:ea typeface="ＭＳ Ｐゴシック" panose="020B0600070205080204" pitchFamily="34" charset="-128"/>
              </a:rPr>
              <a:t>Huge number of pressures from smartphones and other “crowdsourcing” sources are now becoming available</a:t>
            </a:r>
          </a:p>
        </p:txBody>
      </p:sp>
      <p:pic>
        <p:nvPicPr>
          <p:cNvPr id="3" name="Picture 2" descr="A person taking a picture of himself in a mirror&#10;&#10;Description automatically generated with medium confidence">
            <a:extLst>
              <a:ext uri="{FF2B5EF4-FFF2-40B4-BE49-F238E27FC236}">
                <a16:creationId xmlns:a16="http://schemas.microsoft.com/office/drawing/2014/main" id="{8D1362B8-3449-988B-0C1F-6C6F6C510BA2}"/>
              </a:ext>
            </a:extLst>
          </p:cNvPr>
          <p:cNvPicPr>
            <a:picLocks noChangeAspect="1"/>
          </p:cNvPicPr>
          <p:nvPr/>
        </p:nvPicPr>
        <p:blipFill>
          <a:blip r:embed="rId2"/>
          <a:stretch>
            <a:fillRect/>
          </a:stretch>
        </p:blipFill>
        <p:spPr>
          <a:xfrm>
            <a:off x="5754757" y="2667000"/>
            <a:ext cx="3200400"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66B0-0CB1-CE4B-95AB-8D3A514F81DE}"/>
              </a:ext>
            </a:extLst>
          </p:cNvPr>
          <p:cNvSpPr>
            <a:spLocks noGrp="1"/>
          </p:cNvSpPr>
          <p:nvPr>
            <p:ph type="title"/>
          </p:nvPr>
        </p:nvSpPr>
        <p:spPr>
          <a:xfrm>
            <a:off x="609600" y="633248"/>
            <a:ext cx="7772400" cy="1143000"/>
          </a:xfrm>
        </p:spPr>
        <p:txBody>
          <a:bodyPr/>
          <a:lstStyle/>
          <a:p>
            <a:r>
              <a:rPr lang="en-US" sz="3200" b="1" dirty="0">
                <a:solidFill>
                  <a:schemeClr val="accent2"/>
                </a:solidFill>
              </a:rPr>
              <a:t>Major Pressure Errors Often Occur with Extratropic Transition Events</a:t>
            </a:r>
          </a:p>
        </p:txBody>
      </p:sp>
      <p:pic>
        <p:nvPicPr>
          <p:cNvPr id="5" name="Content Placeholder 4">
            <a:extLst>
              <a:ext uri="{FF2B5EF4-FFF2-40B4-BE49-F238E27FC236}">
                <a16:creationId xmlns:a16="http://schemas.microsoft.com/office/drawing/2014/main" id="{2E13F455-18B9-2C45-99C0-79D11E154C77}"/>
              </a:ext>
            </a:extLst>
          </p:cNvPr>
          <p:cNvPicPr>
            <a:picLocks noGrp="1" noChangeAspect="1"/>
          </p:cNvPicPr>
          <p:nvPr>
            <p:ph idx="1"/>
          </p:nvPr>
        </p:nvPicPr>
        <p:blipFill>
          <a:blip r:embed="rId2"/>
          <a:stretch>
            <a:fillRect/>
          </a:stretch>
        </p:blipFill>
        <p:spPr>
          <a:xfrm>
            <a:off x="1241676" y="2109952"/>
            <a:ext cx="6660647" cy="4114800"/>
          </a:xfrm>
        </p:spPr>
      </p:pic>
      <p:sp>
        <p:nvSpPr>
          <p:cNvPr id="6" name="TextBox 5">
            <a:extLst>
              <a:ext uri="{FF2B5EF4-FFF2-40B4-BE49-F238E27FC236}">
                <a16:creationId xmlns:a16="http://schemas.microsoft.com/office/drawing/2014/main" id="{A67EBC63-E1F2-0E4F-9B5D-75AFFCA20504}"/>
              </a:ext>
            </a:extLst>
          </p:cNvPr>
          <p:cNvSpPr txBox="1"/>
          <p:nvPr/>
        </p:nvSpPr>
        <p:spPr>
          <a:xfrm>
            <a:off x="3048000" y="6248400"/>
            <a:ext cx="4196342" cy="461665"/>
          </a:xfrm>
          <a:prstGeom prst="rect">
            <a:avLst/>
          </a:prstGeom>
          <a:noFill/>
        </p:spPr>
        <p:txBody>
          <a:bodyPr wrap="none" rtlCol="0">
            <a:spAutoFit/>
          </a:bodyPr>
          <a:lstStyle/>
          <a:p>
            <a:r>
              <a:rPr lang="en-US" dirty="0"/>
              <a:t>Typhoon </a:t>
            </a:r>
            <a:r>
              <a:rPr lang="en-US" dirty="0" err="1"/>
              <a:t>Songda</a:t>
            </a:r>
            <a:r>
              <a:rPr lang="en-US" dirty="0"/>
              <a:t>:  October 2016</a:t>
            </a:r>
          </a:p>
        </p:txBody>
      </p:sp>
    </p:spTree>
    <p:extLst>
      <p:ext uri="{BB962C8B-B14F-4D97-AF65-F5344CB8AC3E}">
        <p14:creationId xmlns:p14="http://schemas.microsoft.com/office/powerpoint/2010/main" val="767518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D5D-2CC0-CC43-BFD9-6818FADA0779}"/>
              </a:ext>
            </a:extLst>
          </p:cNvPr>
          <p:cNvSpPr>
            <a:spLocks noGrp="1"/>
          </p:cNvSpPr>
          <p:nvPr>
            <p:ph type="title"/>
          </p:nvPr>
        </p:nvSpPr>
        <p:spPr>
          <a:xfrm>
            <a:off x="685800" y="609600"/>
            <a:ext cx="1066800" cy="2057400"/>
          </a:xfrm>
        </p:spPr>
        <p:txBody>
          <a:bodyPr/>
          <a:lstStyle/>
          <a:p>
            <a:r>
              <a:rPr lang="en-US" dirty="0"/>
              <a:t>955 </a:t>
            </a:r>
            <a:r>
              <a:rPr lang="en-US" dirty="0" err="1"/>
              <a:t>hPa</a:t>
            </a:r>
            <a:endParaRPr lang="en-US" dirty="0"/>
          </a:p>
        </p:txBody>
      </p:sp>
      <p:pic>
        <p:nvPicPr>
          <p:cNvPr id="7" name="Picture 6" descr="Map&#10;&#10;Description automatically generated">
            <a:extLst>
              <a:ext uri="{FF2B5EF4-FFF2-40B4-BE49-F238E27FC236}">
                <a16:creationId xmlns:a16="http://schemas.microsoft.com/office/drawing/2014/main" id="{5B1AD47D-B64F-E944-9EB5-827DCD56DAF9}"/>
              </a:ext>
            </a:extLst>
          </p:cNvPr>
          <p:cNvPicPr>
            <a:picLocks noChangeAspect="1"/>
          </p:cNvPicPr>
          <p:nvPr/>
        </p:nvPicPr>
        <p:blipFill>
          <a:blip r:embed="rId2"/>
          <a:stretch>
            <a:fillRect/>
          </a:stretch>
        </p:blipFill>
        <p:spPr>
          <a:xfrm>
            <a:off x="1981966" y="190883"/>
            <a:ext cx="6476234" cy="6476234"/>
          </a:xfrm>
          <a:prstGeom prst="rect">
            <a:avLst/>
          </a:prstGeom>
        </p:spPr>
      </p:pic>
    </p:spTree>
    <p:extLst>
      <p:ext uri="{BB962C8B-B14F-4D97-AF65-F5344CB8AC3E}">
        <p14:creationId xmlns:p14="http://schemas.microsoft.com/office/powerpoint/2010/main" val="838751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7B0-5334-2A40-BB04-FD32C91194B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7C61CF0-86C4-F647-8012-55477F200256}"/>
              </a:ext>
            </a:extLst>
          </p:cNvPr>
          <p:cNvPicPr>
            <a:picLocks noGrp="1" noChangeAspect="1"/>
          </p:cNvPicPr>
          <p:nvPr>
            <p:ph idx="1"/>
          </p:nvPr>
        </p:nvPicPr>
        <p:blipFill>
          <a:blip r:embed="rId2"/>
          <a:stretch>
            <a:fillRect/>
          </a:stretch>
        </p:blipFill>
        <p:spPr>
          <a:xfrm>
            <a:off x="609600" y="606552"/>
            <a:ext cx="3861109" cy="5845127"/>
          </a:xfrm>
        </p:spPr>
      </p:pic>
      <p:pic>
        <p:nvPicPr>
          <p:cNvPr id="7" name="Picture 6" descr="Diagram&#10;&#10;Description automatically generated">
            <a:extLst>
              <a:ext uri="{FF2B5EF4-FFF2-40B4-BE49-F238E27FC236}">
                <a16:creationId xmlns:a16="http://schemas.microsoft.com/office/drawing/2014/main" id="{1B9967A8-E89A-2A49-BB40-3116921BCBD7}"/>
              </a:ext>
            </a:extLst>
          </p:cNvPr>
          <p:cNvPicPr>
            <a:picLocks noChangeAspect="1"/>
          </p:cNvPicPr>
          <p:nvPr/>
        </p:nvPicPr>
        <p:blipFill rotWithShape="1">
          <a:blip r:embed="rId2"/>
          <a:srcRect l="39908" t="7778" r="29815" b="68889"/>
          <a:stretch/>
        </p:blipFill>
        <p:spPr>
          <a:xfrm>
            <a:off x="5054308" y="838200"/>
            <a:ext cx="3918857" cy="4572000"/>
          </a:xfrm>
          <a:prstGeom prst="rect">
            <a:avLst/>
          </a:prstGeom>
        </p:spPr>
      </p:pic>
    </p:spTree>
    <p:extLst>
      <p:ext uri="{BB962C8B-B14F-4D97-AF65-F5344CB8AC3E}">
        <p14:creationId xmlns:p14="http://schemas.microsoft.com/office/powerpoint/2010/main" val="910656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049C-14BE-0F4C-AA54-FF781ACC388A}"/>
              </a:ext>
            </a:extLst>
          </p:cNvPr>
          <p:cNvSpPr>
            <a:spLocks noGrp="1"/>
          </p:cNvSpPr>
          <p:nvPr>
            <p:ph type="title"/>
          </p:nvPr>
        </p:nvSpPr>
        <p:spPr>
          <a:xfrm>
            <a:off x="533400" y="2590800"/>
            <a:ext cx="7772400" cy="1143000"/>
          </a:xfrm>
        </p:spPr>
        <p:txBody>
          <a:bodyPr/>
          <a:lstStyle/>
          <a:p>
            <a:r>
              <a:rPr lang="en-US" b="1" dirty="0">
                <a:solidFill>
                  <a:schemeClr val="accent2"/>
                </a:solidFill>
              </a:rPr>
              <a:t>GFS Generally Has Far Better Pressure Forecasts Than NAM</a:t>
            </a:r>
          </a:p>
        </p:txBody>
      </p:sp>
    </p:spTree>
    <p:extLst>
      <p:ext uri="{BB962C8B-B14F-4D97-AF65-F5344CB8AC3E}">
        <p14:creationId xmlns:p14="http://schemas.microsoft.com/office/powerpoint/2010/main" val="392963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986BC36-4612-674A-84B7-781F8A18936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1986" name="Content Placeholder 2">
            <a:extLst>
              <a:ext uri="{FF2B5EF4-FFF2-40B4-BE49-F238E27FC236}">
                <a16:creationId xmlns:a16="http://schemas.microsoft.com/office/drawing/2014/main" id="{AF1E243A-5C9D-8546-8E1C-366A3D958B8C}"/>
              </a:ext>
            </a:extLst>
          </p:cNvPr>
          <p:cNvSpPr>
            <a:spLocks noGrp="1" noChangeArrowheads="1"/>
          </p:cNvSpPr>
          <p:nvPr>
            <p:ph idx="1"/>
          </p:nvPr>
        </p:nvSpPr>
        <p:spPr>
          <a:xfrm>
            <a:off x="533400" y="3124200"/>
            <a:ext cx="8077200" cy="2514600"/>
          </a:xfrm>
        </p:spPr>
        <p:txBody>
          <a:bodyPr/>
          <a:lstStyle/>
          <a:p>
            <a:pPr eaLnBrk="1" hangingPunct="1"/>
            <a:r>
              <a:rPr lang="en-US" altLang="en-US" sz="2400" dirty="0">
                <a:ea typeface="ＭＳ Ｐゴシック" panose="020B0600070205080204" pitchFamily="34" charset="-128"/>
              </a:rPr>
              <a:t>The NCEP GFS has more skillful cyclone intensity and position forecasts than the NAM over the continental United States and adjacent oceans</a:t>
            </a:r>
          </a:p>
          <a:p>
            <a:pPr eaLnBrk="1" hangingPunct="1"/>
            <a:r>
              <a:rPr lang="en-US" altLang="en-US" sz="2400" dirty="0">
                <a:ea typeface="ＭＳ Ｐゴシック" panose="020B0600070205080204" pitchFamily="34" charset="-128"/>
              </a:rPr>
              <a:t>Over the eastern Pacific the NAM has a large positive (</a:t>
            </a:r>
            <a:r>
              <a:rPr lang="en-US" altLang="en-US" sz="2400" dirty="0" err="1">
                <a:ea typeface="ＭＳ Ｐゴシック" panose="020B0600070205080204" pitchFamily="34" charset="-128"/>
              </a:rPr>
              <a:t>underdeepening</a:t>
            </a:r>
            <a:r>
              <a:rPr lang="en-US" altLang="en-US" sz="2400" dirty="0">
                <a:ea typeface="ＭＳ Ｐゴシック" panose="020B0600070205080204" pitchFamily="34" charset="-128"/>
              </a:rPr>
              <a:t>) bias in cyclone central pressure. </a:t>
            </a:r>
          </a:p>
          <a:p>
            <a:pPr eaLnBrk="1" hangingPunct="1"/>
            <a:r>
              <a:rPr lang="en-US" altLang="en-US" sz="2400" dirty="0">
                <a:ea typeface="ＭＳ Ｐゴシック" panose="020B0600070205080204" pitchFamily="34" charset="-128"/>
              </a:rPr>
              <a:t>For the short-term (0–60 h) forecasts, the GFS and NAM cyclone pressure errors over western North America are larger than the other regions to the east.</a:t>
            </a:r>
          </a:p>
        </p:txBody>
      </p:sp>
      <p:pic>
        <p:nvPicPr>
          <p:cNvPr id="41987" name="Picture 3" descr="collebanner.tiff">
            <a:extLst>
              <a:ext uri="{FF2B5EF4-FFF2-40B4-BE49-F238E27FC236}">
                <a16:creationId xmlns:a16="http://schemas.microsoft.com/office/drawing/2014/main" id="{DAB74DAC-B74D-A948-AD91-20A13E545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279"/>
            <a:ext cx="648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F1865A27-6C9F-7840-8447-3739EAFD5BAC}"/>
              </a:ext>
            </a:extLst>
          </p:cNvPr>
          <p:cNvSpPr>
            <a:spLocks noGrp="1" noChangeArrowheads="1"/>
          </p:cNvSpPr>
          <p:nvPr>
            <p:ph type="title"/>
          </p:nvPr>
        </p:nvSpPr>
        <p:spPr>
          <a:xfrm>
            <a:off x="5029200" y="762000"/>
            <a:ext cx="3276600" cy="4343400"/>
          </a:xfrm>
        </p:spPr>
        <p:txBody>
          <a:bodyPr/>
          <a:lstStyle/>
          <a:p>
            <a:pPr eaLnBrk="1" hangingPunct="1"/>
            <a:r>
              <a:rPr lang="en-US" altLang="en-US" sz="2000" dirty="0">
                <a:ea typeface="ＭＳ Ｐゴシック" panose="020B0600070205080204" pitchFamily="34" charset="-128"/>
              </a:rPr>
              <a:t>SLP analysis MAE for the GFS (solid black), NAM</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(dashed), and NARR (gray). The numbers of cyclones verified between 2002 and 2007 are shown in the parentheses. The dashed horizontal lines represent the average error during the period and the 90% confidence intervals are shown using the vertical bar on the right.</a:t>
            </a:r>
          </a:p>
        </p:txBody>
      </p:sp>
      <p:pic>
        <p:nvPicPr>
          <p:cNvPr id="43010" name="Content Placeholder 3" descr="collepress.tiff">
            <a:extLst>
              <a:ext uri="{FF2B5EF4-FFF2-40B4-BE49-F238E27FC236}">
                <a16:creationId xmlns:a16="http://schemas.microsoft.com/office/drawing/2014/main" id="{3CA88D04-F08B-1248-84A6-9E83D49476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000"/>
          <a:stretch/>
        </p:blipFill>
        <p:spPr>
          <a:xfrm>
            <a:off x="279449" y="1371600"/>
            <a:ext cx="4564062" cy="3325617"/>
          </a:xfrm>
        </p:spPr>
      </p:pic>
      <p:sp>
        <p:nvSpPr>
          <p:cNvPr id="2" name="TextBox 1">
            <a:extLst>
              <a:ext uri="{FF2B5EF4-FFF2-40B4-BE49-F238E27FC236}">
                <a16:creationId xmlns:a16="http://schemas.microsoft.com/office/drawing/2014/main" id="{50378A52-FFF0-67B4-D857-52847FF512C7}"/>
              </a:ext>
            </a:extLst>
          </p:cNvPr>
          <p:cNvSpPr txBox="1"/>
          <p:nvPr/>
        </p:nvSpPr>
        <p:spPr>
          <a:xfrm>
            <a:off x="1981200" y="5410200"/>
            <a:ext cx="5755102" cy="646331"/>
          </a:xfrm>
          <a:prstGeom prst="rect">
            <a:avLst/>
          </a:prstGeom>
          <a:noFill/>
        </p:spPr>
        <p:txBody>
          <a:bodyPr wrap="none" rtlCol="0">
            <a:spAutoFit/>
          </a:bodyPr>
          <a:lstStyle/>
          <a:p>
            <a:r>
              <a:rPr lang="en-US" sz="3600" dirty="0">
                <a:solidFill>
                  <a:schemeClr val="accent2"/>
                </a:solidFill>
              </a:rPr>
              <a:t>Pressure Errors Vary Spatially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44CDEEB-7231-3048-B73C-DDDBF270AD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Global Models: ECMWF is best. UKMET is second</a:t>
            </a:r>
          </a:p>
        </p:txBody>
      </p:sp>
      <p:sp>
        <p:nvSpPr>
          <p:cNvPr id="2" name="TextBox 1">
            <a:extLst>
              <a:ext uri="{FF2B5EF4-FFF2-40B4-BE49-F238E27FC236}">
                <a16:creationId xmlns:a16="http://schemas.microsoft.com/office/drawing/2014/main" id="{D68755C8-2A99-5D1A-9704-2BAABCC7325D}"/>
              </a:ext>
            </a:extLst>
          </p:cNvPr>
          <p:cNvSpPr txBox="1"/>
          <p:nvPr/>
        </p:nvSpPr>
        <p:spPr>
          <a:xfrm>
            <a:off x="1676400" y="6017567"/>
            <a:ext cx="6085320" cy="461665"/>
          </a:xfrm>
          <a:prstGeom prst="rect">
            <a:avLst/>
          </a:prstGeom>
          <a:noFill/>
        </p:spPr>
        <p:txBody>
          <a:bodyPr wrap="none" rtlCol="0">
            <a:spAutoFit/>
          </a:bodyPr>
          <a:lstStyle/>
          <a:p>
            <a:r>
              <a:rPr lang="en-US" dirty="0"/>
              <a:t>GFS is more likely to have pressure “drop outs”</a:t>
            </a:r>
          </a:p>
        </p:txBody>
      </p:sp>
      <p:pic>
        <p:nvPicPr>
          <p:cNvPr id="5" name="Content Placeholder 4" descr="Chart, line chart&#10;&#10;Description automatically generated">
            <a:extLst>
              <a:ext uri="{FF2B5EF4-FFF2-40B4-BE49-F238E27FC236}">
                <a16:creationId xmlns:a16="http://schemas.microsoft.com/office/drawing/2014/main" id="{CABB46BA-141A-966F-C684-91A3C82510FE}"/>
              </a:ext>
            </a:extLst>
          </p:cNvPr>
          <p:cNvPicPr>
            <a:picLocks noGrp="1" noChangeAspect="1"/>
          </p:cNvPicPr>
          <p:nvPr>
            <p:ph idx="1"/>
          </p:nvPr>
        </p:nvPicPr>
        <p:blipFill>
          <a:blip r:embed="rId2"/>
          <a:stretch>
            <a:fillRect/>
          </a:stretch>
        </p:blipFill>
        <p:spPr>
          <a:xfrm>
            <a:off x="685800" y="1941983"/>
            <a:ext cx="7772400" cy="38862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6FDDBCE-1BAB-D648-85E8-EC304239A9C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Smartphone Pressures</a:t>
            </a:r>
          </a:p>
        </p:txBody>
      </p:sp>
      <p:sp>
        <p:nvSpPr>
          <p:cNvPr id="47106" name="Content Placeholder 2">
            <a:extLst>
              <a:ext uri="{FF2B5EF4-FFF2-40B4-BE49-F238E27FC236}">
                <a16:creationId xmlns:a16="http://schemas.microsoft.com/office/drawing/2014/main" id="{1490D911-F573-CE4B-BEEF-C7108CA4C161}"/>
              </a:ext>
            </a:extLst>
          </p:cNvPr>
          <p:cNvSpPr>
            <a:spLocks noGrp="1" noChangeArrowheads="1"/>
          </p:cNvSpPr>
          <p:nvPr>
            <p:ph idx="1"/>
          </p:nvPr>
        </p:nvSpPr>
        <p:spPr/>
        <p:txBody>
          <a:bodyPr/>
          <a:lstStyle/>
          <a:p>
            <a:r>
              <a:rPr lang="en-US" altLang="en-US">
                <a:ea typeface="ＭＳ Ｐゴシック" panose="020B0600070205080204" pitchFamily="34" charset="-128"/>
              </a:rPr>
              <a:t>Some smartphones measure pressure information</a:t>
            </a:r>
          </a:p>
          <a:p>
            <a:r>
              <a:rPr lang="en-US" altLang="en-US">
                <a:ea typeface="ＭＳ Ｐゴシック" panose="020B0600070205080204" pitchFamily="34" charset="-128"/>
              </a:rPr>
              <a:t>Encouraging data assimilation experiments using this data source.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E623E0-ECF4-9C40-BF5D-5C12570615EE}"/>
              </a:ext>
            </a:extLst>
          </p:cNvPr>
          <p:cNvSpPr>
            <a:spLocks noGrp="1" noChangeArrowheads="1"/>
          </p:cNvSpPr>
          <p:nvPr>
            <p:ph type="title"/>
          </p:nvPr>
        </p:nvSpPr>
        <p:spPr/>
        <p:txBody>
          <a:bodyPr/>
          <a:lstStyle/>
          <a:p>
            <a:r>
              <a:rPr lang="en-US" altLang="en-US" b="1">
                <a:solidFill>
                  <a:srgbClr val="1F497D"/>
                </a:solidFill>
                <a:ea typeface="ＭＳ Ｐゴシック" panose="020B0600070205080204" pitchFamily="34" charset="-128"/>
              </a:rPr>
              <a:t>Some of the smartphones/pads with pressure sensors</a:t>
            </a:r>
          </a:p>
        </p:txBody>
      </p:sp>
      <p:sp>
        <p:nvSpPr>
          <p:cNvPr id="48130" name="Content Placeholder 2">
            <a:extLst>
              <a:ext uri="{FF2B5EF4-FFF2-40B4-BE49-F238E27FC236}">
                <a16:creationId xmlns:a16="http://schemas.microsoft.com/office/drawing/2014/main" id="{8A6C469C-8240-F24E-9A22-EDE67AFC4278}"/>
              </a:ext>
            </a:extLst>
          </p:cNvPr>
          <p:cNvSpPr>
            <a:spLocks noGrp="1" noChangeArrowheads="1"/>
          </p:cNvSpPr>
          <p:nvPr>
            <p:ph idx="1"/>
          </p:nvPr>
        </p:nvSpPr>
        <p:spPr>
          <a:xfrm>
            <a:off x="354013" y="1741488"/>
            <a:ext cx="3705225" cy="4295775"/>
          </a:xfrm>
        </p:spPr>
        <p:txBody>
          <a:bodyPr/>
          <a:lstStyle/>
          <a:p>
            <a:r>
              <a:rPr lang="en-US" altLang="en-US" dirty="0">
                <a:ea typeface="ＭＳ Ｐゴシック" panose="020B0600070205080204" pitchFamily="34" charset="-128"/>
              </a:rPr>
              <a:t>iPhone</a:t>
            </a:r>
          </a:p>
          <a:p>
            <a:r>
              <a:rPr lang="en-US" altLang="en-US" dirty="0">
                <a:ea typeface="ＭＳ Ｐゴシック" panose="020B0600070205080204" pitchFamily="34" charset="-128"/>
              </a:rPr>
              <a:t>Samsung Galaxy III, IV, V, VI</a:t>
            </a:r>
          </a:p>
          <a:p>
            <a:r>
              <a:rPr lang="en-US" altLang="en-US" dirty="0">
                <a:ea typeface="ＭＳ Ｐゴシック" panose="020B0600070205080204" pitchFamily="34" charset="-128"/>
              </a:rPr>
              <a:t>Nexus 4 and 10</a:t>
            </a:r>
          </a:p>
          <a:p>
            <a:r>
              <a:rPr lang="en-US" altLang="en-US" dirty="0">
                <a:ea typeface="ＭＳ Ｐゴシック" panose="020B0600070205080204" pitchFamily="34" charset="-128"/>
              </a:rPr>
              <a:t>Some Sony, Nokia, and Chinese phones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8131" name="Content Placeholder 3" descr="94|000023989|3659_s3fronts.jpg">
            <a:extLst>
              <a:ext uri="{FF2B5EF4-FFF2-40B4-BE49-F238E27FC236}">
                <a16:creationId xmlns:a16="http://schemas.microsoft.com/office/drawing/2014/main" id="{35EDA091-4359-794F-A43E-827F96CA3FA5}"/>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1939925"/>
            <a:ext cx="3910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iphone6-inline.jpg">
            <a:extLst>
              <a:ext uri="{FF2B5EF4-FFF2-40B4-BE49-F238E27FC236}">
                <a16:creationId xmlns:a16="http://schemas.microsoft.com/office/drawing/2014/main" id="{1F968A0E-E5E9-5F45-9BA6-F9BE063DC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3900" y="3706813"/>
            <a:ext cx="1287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8B8E63D-1DC5-5843-899A-2F816333FD37}"/>
              </a:ext>
            </a:extLst>
          </p:cNvPr>
          <p:cNvSpPr>
            <a:spLocks noGrp="1" noChangeArrowheads="1"/>
          </p:cNvSpPr>
          <p:nvPr>
            <p:ph type="title"/>
          </p:nvPr>
        </p:nvSpPr>
        <p:spPr/>
        <p:txBody>
          <a:bodyPr/>
          <a:lstStyle/>
          <a:p>
            <a:r>
              <a:rPr lang="en-US" altLang="en-US">
                <a:ea typeface="ＭＳ Ｐゴシック" panose="020B0600070205080204" pitchFamily="34" charset="-128"/>
              </a:rPr>
              <a:t>Smartphone Pressures</a:t>
            </a:r>
          </a:p>
        </p:txBody>
      </p:sp>
      <p:sp>
        <p:nvSpPr>
          <p:cNvPr id="56322" name="Content Placeholder 2">
            <a:extLst>
              <a:ext uri="{FF2B5EF4-FFF2-40B4-BE49-F238E27FC236}">
                <a16:creationId xmlns:a16="http://schemas.microsoft.com/office/drawing/2014/main" id="{2A5D25D2-33DB-A74F-B5EA-8ADD0F94D3BE}"/>
              </a:ext>
            </a:extLst>
          </p:cNvPr>
          <p:cNvSpPr>
            <a:spLocks noGrp="1" noChangeArrowheads="1"/>
          </p:cNvSpPr>
          <p:nvPr>
            <p:ph idx="1"/>
          </p:nvPr>
        </p:nvSpPr>
        <p:spPr/>
        <p:txBody>
          <a:bodyPr/>
          <a:lstStyle/>
          <a:p>
            <a:r>
              <a:rPr lang="en-US" altLang="en-US">
                <a:ea typeface="ＭＳ Ｐゴシック" panose="020B0600070205080204" pitchFamily="34" charset="-128"/>
              </a:rPr>
              <a:t>Currently getting 60 million a day from IBM/weather.com</a:t>
            </a:r>
          </a:p>
          <a:p>
            <a:r>
              <a:rPr lang="en-US" altLang="en-US">
                <a:ea typeface="ＭＳ Ｐゴシック" panose="020B0600070205080204" pitchFamily="34" charset="-128"/>
              </a:rPr>
              <a:t>Excellent calibration using machine learning.</a:t>
            </a:r>
          </a:p>
          <a:p>
            <a:r>
              <a:rPr lang="en-US" altLang="en-US">
                <a:ea typeface="ＭＳ Ｐゴシック" panose="020B0600070205080204" pitchFamily="34" charset="-128"/>
              </a:rPr>
              <a:t>There may be a new source with much more  data.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E5B8449E-30B6-4B47-8688-497CEA2C34D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Rectangle 3">
            <a:extLst>
              <a:ext uri="{FF2B5EF4-FFF2-40B4-BE49-F238E27FC236}">
                <a16:creationId xmlns:a16="http://schemas.microsoft.com/office/drawing/2014/main" id="{E7EB2537-107A-6C4A-B4D1-1FD7343527F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6387" name="Picture 4" descr="&#10;img016.gif                                                     0018819B&#10;Cliff Disk                     BB5EA40C:">
            <a:extLst>
              <a:ext uri="{FF2B5EF4-FFF2-40B4-BE49-F238E27FC236}">
                <a16:creationId xmlns:a16="http://schemas.microsoft.com/office/drawing/2014/main" id="{7ED0ADDC-A63C-9B47-B1D1-B396BCC5E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4" t="11078" r="5852"/>
          <a:stretch/>
        </p:blipFill>
        <p:spPr bwMode="auto">
          <a:xfrm>
            <a:off x="305346" y="1524000"/>
            <a:ext cx="4952455" cy="372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Pressure.tiff                                                  00029E37&#10;Cliff Disk                     BB5EA40C:">
            <a:extLst>
              <a:ext uri="{FF2B5EF4-FFF2-40B4-BE49-F238E27FC236}">
                <a16:creationId xmlns:a16="http://schemas.microsoft.com/office/drawing/2014/main" id="{00C1AFFF-3BF5-D448-9CB3-0A2F05AF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22915"/>
            <a:ext cx="3509754"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 name="smart_altimeter_loc_20180513">
            <a:hlinkClick r:id="" action="ppaction://media"/>
            <a:extLst>
              <a:ext uri="{FF2B5EF4-FFF2-40B4-BE49-F238E27FC236}">
                <a16:creationId xmlns:a16="http://schemas.microsoft.com/office/drawing/2014/main" id="{7C3F3F11-DA14-40B1-84B5-7DF47189A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9144000" cy="4027885"/>
          </a:xfrm>
          <a:prstGeom prst="rect">
            <a:avLst/>
          </a:prstGeom>
        </p:spPr>
      </p:pic>
    </p:spTree>
    <p:extLst>
      <p:ext uri="{BB962C8B-B14F-4D97-AF65-F5344CB8AC3E}">
        <p14:creationId xmlns:p14="http://schemas.microsoft.com/office/powerpoint/2010/main" val="3459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10254" name="Picture 14">
            <a:extLst>
              <a:ext uri="{FF2B5EF4-FFF2-40B4-BE49-F238E27FC236}">
                <a16:creationId xmlns:a16="http://schemas.microsoft.com/office/drawing/2014/main" id="{69FAC006-F634-4548-8A7F-01F8A2B48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730BC8C-3636-4A68-B977-80DC0371B7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F0F11F1-18CB-47E0-B5A4-15E1E81B4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EF9339B-EAD7-460B-A8B5-9DB51C2713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B12C0A5-9068-4F31-90C7-4993AAA03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 name="smartphone2_grid_analysis_20180515">
            <a:hlinkClick r:id="" action="ppaction://media"/>
            <a:extLst>
              <a:ext uri="{FF2B5EF4-FFF2-40B4-BE49-F238E27FC236}">
                <a16:creationId xmlns:a16="http://schemas.microsoft.com/office/drawing/2014/main" id="{E285B298-D38E-4B12-8CC2-D190336294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097526"/>
            <a:ext cx="9144000" cy="4191000"/>
          </a:xfrm>
          <a:prstGeom prst="rect">
            <a:avLst/>
          </a:prstGeom>
        </p:spPr>
      </p:pic>
    </p:spTree>
    <p:extLst>
      <p:ext uri="{BB962C8B-B14F-4D97-AF65-F5344CB8AC3E}">
        <p14:creationId xmlns:p14="http://schemas.microsoft.com/office/powerpoint/2010/main" val="8568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95C4-761D-724A-D394-45CF25A31473}"/>
              </a:ext>
            </a:extLst>
          </p:cNvPr>
          <p:cNvSpPr>
            <a:spLocks noGrp="1"/>
          </p:cNvSpPr>
          <p:nvPr>
            <p:ph type="title"/>
          </p:nvPr>
        </p:nvSpPr>
        <p:spPr/>
        <p:txBody>
          <a:bodyPr/>
          <a:lstStyle/>
          <a:p>
            <a:r>
              <a:rPr lang="en-US" b="1" dirty="0"/>
              <a:t>Many other networks provide sea level pressure</a:t>
            </a:r>
          </a:p>
        </p:txBody>
      </p:sp>
      <p:sp>
        <p:nvSpPr>
          <p:cNvPr id="3" name="Content Placeholder 2">
            <a:extLst>
              <a:ext uri="{FF2B5EF4-FFF2-40B4-BE49-F238E27FC236}">
                <a16:creationId xmlns:a16="http://schemas.microsoft.com/office/drawing/2014/main" id="{4317AD33-8A47-E999-A659-B5B7042ED0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1299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DD10-6CAD-2672-7B19-3AC753B32C49}"/>
              </a:ext>
            </a:extLst>
          </p:cNvPr>
          <p:cNvSpPr>
            <a:spLocks noGrp="1"/>
          </p:cNvSpPr>
          <p:nvPr>
            <p:ph type="title"/>
          </p:nvPr>
        </p:nvSpPr>
        <p:spPr>
          <a:xfrm>
            <a:off x="338328" y="1079326"/>
            <a:ext cx="2395728" cy="2708576"/>
          </a:xfrm>
        </p:spPr>
        <p:txBody>
          <a:bodyPr/>
          <a:lstStyle/>
          <a:p>
            <a:r>
              <a:rPr lang="en-US" b="1" dirty="0"/>
              <a:t>Tempest</a:t>
            </a:r>
            <a:br>
              <a:rPr lang="en-US" dirty="0"/>
            </a:br>
            <a:r>
              <a:rPr lang="en-US" dirty="0"/>
              <a:t> 37612 </a:t>
            </a:r>
            <a:r>
              <a:rPr lang="en-US" dirty="0" err="1"/>
              <a:t>obs</a:t>
            </a:r>
            <a:br>
              <a:rPr lang="en-US" dirty="0"/>
            </a:br>
            <a:r>
              <a:rPr lang="en-US" dirty="0"/>
              <a:t>in one hour</a:t>
            </a:r>
          </a:p>
        </p:txBody>
      </p:sp>
      <p:pic>
        <p:nvPicPr>
          <p:cNvPr id="5" name="Picture 4" descr="A map of the united states with red dots&#10;&#10;Description automatically generated">
            <a:extLst>
              <a:ext uri="{FF2B5EF4-FFF2-40B4-BE49-F238E27FC236}">
                <a16:creationId xmlns:a16="http://schemas.microsoft.com/office/drawing/2014/main" id="{6E83B655-3AD2-FFE5-7751-394BDDD9D99A}"/>
              </a:ext>
            </a:extLst>
          </p:cNvPr>
          <p:cNvPicPr>
            <a:picLocks noChangeAspect="1"/>
          </p:cNvPicPr>
          <p:nvPr/>
        </p:nvPicPr>
        <p:blipFill>
          <a:blip r:embed="rId2"/>
          <a:srcRect l="20149" t="5539" r="1"/>
          <a:stretch/>
        </p:blipFill>
        <p:spPr>
          <a:xfrm>
            <a:off x="3182112" y="1351026"/>
            <a:ext cx="5870448" cy="4634056"/>
          </a:xfrm>
          <a:prstGeom prst="rect">
            <a:avLst/>
          </a:prstGeom>
        </p:spPr>
      </p:pic>
      <p:pic>
        <p:nvPicPr>
          <p:cNvPr id="3" name="Picture 2" descr="A white cylindrical object with a black screen&#10;&#10;Description automatically generated">
            <a:extLst>
              <a:ext uri="{FF2B5EF4-FFF2-40B4-BE49-F238E27FC236}">
                <a16:creationId xmlns:a16="http://schemas.microsoft.com/office/drawing/2014/main" id="{92F122EB-ABA9-EBDC-E59C-8137AE5A35FC}"/>
              </a:ext>
            </a:extLst>
          </p:cNvPr>
          <p:cNvPicPr>
            <a:picLocks noChangeAspect="1"/>
          </p:cNvPicPr>
          <p:nvPr/>
        </p:nvPicPr>
        <p:blipFill>
          <a:blip r:embed="rId3"/>
          <a:stretch>
            <a:fillRect/>
          </a:stretch>
        </p:blipFill>
        <p:spPr>
          <a:xfrm>
            <a:off x="1109819" y="4343400"/>
            <a:ext cx="852746" cy="1916566"/>
          </a:xfrm>
          <a:prstGeom prst="rect">
            <a:avLst/>
          </a:prstGeom>
        </p:spPr>
      </p:pic>
    </p:spTree>
    <p:extLst>
      <p:ext uri="{BB962C8B-B14F-4D97-AF65-F5344CB8AC3E}">
        <p14:creationId xmlns:p14="http://schemas.microsoft.com/office/powerpoint/2010/main" val="2623333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DF4C-6B99-0B1C-4680-6AC357262FED}"/>
              </a:ext>
            </a:extLst>
          </p:cNvPr>
          <p:cNvSpPr>
            <a:spLocks noGrp="1"/>
          </p:cNvSpPr>
          <p:nvPr>
            <p:ph type="title"/>
          </p:nvPr>
        </p:nvSpPr>
        <p:spPr>
          <a:xfrm>
            <a:off x="0" y="2111288"/>
            <a:ext cx="3529584" cy="1117520"/>
          </a:xfrm>
        </p:spPr>
        <p:txBody>
          <a:bodyPr/>
          <a:lstStyle/>
          <a:p>
            <a:r>
              <a:rPr lang="en-US" b="1" dirty="0"/>
              <a:t>Purple Air</a:t>
            </a:r>
            <a:br>
              <a:rPr lang="en-US" dirty="0"/>
            </a:br>
            <a:r>
              <a:rPr lang="en-US" dirty="0"/>
              <a:t>21670 obs</a:t>
            </a:r>
          </a:p>
        </p:txBody>
      </p:sp>
      <p:pic>
        <p:nvPicPr>
          <p:cNvPr id="5" name="Picture 4" descr="A map of the united states&#10;&#10;Description automatically generated">
            <a:extLst>
              <a:ext uri="{FF2B5EF4-FFF2-40B4-BE49-F238E27FC236}">
                <a16:creationId xmlns:a16="http://schemas.microsoft.com/office/drawing/2014/main" id="{BA73F1E4-1533-16EE-B499-011C65EE8DBA}"/>
              </a:ext>
            </a:extLst>
          </p:cNvPr>
          <p:cNvPicPr>
            <a:picLocks noChangeAspect="1"/>
          </p:cNvPicPr>
          <p:nvPr/>
        </p:nvPicPr>
        <p:blipFill>
          <a:blip r:embed="rId2"/>
          <a:srcRect l="20371" r="4489"/>
          <a:stretch/>
        </p:blipFill>
        <p:spPr>
          <a:xfrm>
            <a:off x="3282696" y="857250"/>
            <a:ext cx="5797297" cy="5143500"/>
          </a:xfrm>
          <a:prstGeom prst="rect">
            <a:avLst/>
          </a:prstGeom>
        </p:spPr>
      </p:pic>
      <p:pic>
        <p:nvPicPr>
          <p:cNvPr id="3" name="Picture 2" descr="A round white container with blue objects inside&#10;&#10;Description automatically generated">
            <a:extLst>
              <a:ext uri="{FF2B5EF4-FFF2-40B4-BE49-F238E27FC236}">
                <a16:creationId xmlns:a16="http://schemas.microsoft.com/office/drawing/2014/main" id="{8A2271C0-5BC1-EBA5-9CF3-7FF582D8051F}"/>
              </a:ext>
            </a:extLst>
          </p:cNvPr>
          <p:cNvPicPr>
            <a:picLocks noChangeAspect="1"/>
          </p:cNvPicPr>
          <p:nvPr/>
        </p:nvPicPr>
        <p:blipFill>
          <a:blip r:embed="rId3"/>
          <a:stretch>
            <a:fillRect/>
          </a:stretch>
        </p:blipFill>
        <p:spPr>
          <a:xfrm>
            <a:off x="896742" y="3629193"/>
            <a:ext cx="1736100" cy="1446750"/>
          </a:xfrm>
          <a:prstGeom prst="rect">
            <a:avLst/>
          </a:prstGeom>
        </p:spPr>
      </p:pic>
    </p:spTree>
    <p:extLst>
      <p:ext uri="{BB962C8B-B14F-4D97-AF65-F5344CB8AC3E}">
        <p14:creationId xmlns:p14="http://schemas.microsoft.com/office/powerpoint/2010/main" val="2336104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AE9F-68CF-806F-673A-44A9BAE02C48}"/>
              </a:ext>
            </a:extLst>
          </p:cNvPr>
          <p:cNvSpPr>
            <a:spLocks noGrp="1"/>
          </p:cNvSpPr>
          <p:nvPr>
            <p:ph type="title"/>
          </p:nvPr>
        </p:nvSpPr>
        <p:spPr>
          <a:xfrm>
            <a:off x="466344" y="2210896"/>
            <a:ext cx="2551176" cy="2169080"/>
          </a:xfrm>
        </p:spPr>
        <p:txBody>
          <a:bodyPr>
            <a:normAutofit fontScale="90000"/>
          </a:bodyPr>
          <a:lstStyle/>
          <a:p>
            <a:r>
              <a:rPr lang="en-US" b="1" dirty="0"/>
              <a:t>All Three Networks</a:t>
            </a:r>
            <a:br>
              <a:rPr lang="en-US" b="1" dirty="0"/>
            </a:br>
            <a:br>
              <a:rPr lang="en-US" b="1" dirty="0"/>
            </a:br>
            <a:r>
              <a:rPr lang="en-US" b="1" dirty="0">
                <a:solidFill>
                  <a:srgbClr val="FF0000"/>
                </a:solidFill>
              </a:rPr>
              <a:t>OVER </a:t>
            </a:r>
            <a:br>
              <a:rPr lang="en-US" b="1" dirty="0">
                <a:solidFill>
                  <a:srgbClr val="FF0000"/>
                </a:solidFill>
              </a:rPr>
            </a:br>
            <a:r>
              <a:rPr lang="en-US" b="1" dirty="0">
                <a:solidFill>
                  <a:srgbClr val="FF0000"/>
                </a:solidFill>
              </a:rPr>
              <a:t>340,000</a:t>
            </a:r>
            <a:br>
              <a:rPr lang="en-US" b="1" dirty="0">
                <a:solidFill>
                  <a:srgbClr val="FF0000"/>
                </a:solidFill>
              </a:rPr>
            </a:br>
            <a:r>
              <a:rPr lang="en-US" b="1" dirty="0">
                <a:solidFill>
                  <a:srgbClr val="FF0000"/>
                </a:solidFill>
              </a:rPr>
              <a:t>observations in ONE HOUR</a:t>
            </a:r>
          </a:p>
        </p:txBody>
      </p:sp>
      <p:pic>
        <p:nvPicPr>
          <p:cNvPr id="6" name="Picture 5" descr="A map of the united states&#10;&#10;Description automatically generated">
            <a:extLst>
              <a:ext uri="{FF2B5EF4-FFF2-40B4-BE49-F238E27FC236}">
                <a16:creationId xmlns:a16="http://schemas.microsoft.com/office/drawing/2014/main" id="{1975707B-7C40-EF75-9A23-5CAC12B68AF1}"/>
              </a:ext>
            </a:extLst>
          </p:cNvPr>
          <p:cNvPicPr>
            <a:picLocks noChangeAspect="1"/>
          </p:cNvPicPr>
          <p:nvPr/>
        </p:nvPicPr>
        <p:blipFill>
          <a:blip r:embed="rId2"/>
          <a:srcRect l="20474" t="3206" r="4504" b="5682"/>
          <a:stretch/>
        </p:blipFill>
        <p:spPr>
          <a:xfrm>
            <a:off x="3200400" y="1223010"/>
            <a:ext cx="5788152" cy="4686300"/>
          </a:xfrm>
          <a:prstGeom prst="rect">
            <a:avLst/>
          </a:prstGeom>
        </p:spPr>
      </p:pic>
    </p:spTree>
    <p:extLst>
      <p:ext uri="{BB962C8B-B14F-4D97-AF65-F5344CB8AC3E}">
        <p14:creationId xmlns:p14="http://schemas.microsoft.com/office/powerpoint/2010/main" val="2331376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9BCAD2E6-3C4F-8D43-B0AB-64948C784F0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Forecasting Strategy for Pressure</a:t>
            </a:r>
          </a:p>
        </p:txBody>
      </p:sp>
      <p:sp>
        <p:nvSpPr>
          <p:cNvPr id="57346" name="Content Placeholder 2">
            <a:extLst>
              <a:ext uri="{FF2B5EF4-FFF2-40B4-BE49-F238E27FC236}">
                <a16:creationId xmlns:a16="http://schemas.microsoft.com/office/drawing/2014/main" id="{676A579C-B528-C749-AEF7-9C6F764FD55E}"/>
              </a:ext>
            </a:extLst>
          </p:cNvPr>
          <p:cNvSpPr>
            <a:spLocks noGrp="1" noChangeArrowheads="1"/>
          </p:cNvSpPr>
          <p:nvPr>
            <p:ph idx="1"/>
          </p:nvPr>
        </p:nvSpPr>
        <p:spPr>
          <a:xfrm>
            <a:off x="609600" y="1828800"/>
            <a:ext cx="8153400" cy="4114800"/>
          </a:xfrm>
        </p:spPr>
        <p:txBody>
          <a:bodyPr/>
          <a:lstStyle/>
          <a:p>
            <a:r>
              <a:rPr lang="en-US" altLang="en-US" u="sng" dirty="0">
                <a:ea typeface="ＭＳ Ｐゴシック" panose="020B0600070205080204" pitchFamily="34" charset="-128"/>
              </a:rPr>
              <a:t>You are dependent on the models</a:t>
            </a:r>
          </a:p>
          <a:p>
            <a:r>
              <a:rPr lang="en-US" altLang="en-US" dirty="0">
                <a:ea typeface="ＭＳ Ｐゴシック" panose="020B0600070205080204" pitchFamily="34" charset="-128"/>
              </a:rPr>
              <a:t>Your task is to pick the best one for your area.</a:t>
            </a:r>
          </a:p>
          <a:p>
            <a:r>
              <a:rPr lang="en-US" altLang="en-US" dirty="0">
                <a:ea typeface="ＭＳ Ｐゴシック" panose="020B0600070205080204" pitchFamily="34" charset="-128"/>
              </a:rPr>
              <a:t>ECMWF/UKMET </a:t>
            </a:r>
            <a:r>
              <a:rPr lang="en-US" altLang="en-US" b="1" dirty="0">
                <a:ea typeface="ＭＳ Ｐゴシック" panose="020B0600070205080204" pitchFamily="34" charset="-128"/>
              </a:rPr>
              <a:t>generally</a:t>
            </a:r>
            <a:r>
              <a:rPr lang="en-US" altLang="en-US" dirty="0">
                <a:ea typeface="ＭＳ Ｐゴシック" panose="020B0600070205080204" pitchFamily="34" charset="-128"/>
              </a:rPr>
              <a:t> the best synoptic pressures across the globe.</a:t>
            </a:r>
          </a:p>
          <a:p>
            <a:r>
              <a:rPr lang="en-US" altLang="en-US" dirty="0">
                <a:ea typeface="ＭＳ Ｐゴシック" panose="020B0600070205080204" pitchFamily="34" charset="-128"/>
              </a:rPr>
              <a:t>High-resolution models needed to get pressures right in areas of complex terrain.</a:t>
            </a:r>
          </a:p>
          <a:p>
            <a:r>
              <a:rPr lang="en-US" altLang="en-US" dirty="0">
                <a:ea typeface="ＭＳ Ｐゴシック" panose="020B0600070205080204" pitchFamily="34" charset="-128"/>
              </a:rPr>
              <a:t>Learn about model pressure biases for locations of interest.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1504-168D-3E4A-A5AF-DEF4BEDEC604}"/>
              </a:ext>
            </a:extLst>
          </p:cNvPr>
          <p:cNvSpPr>
            <a:spLocks noGrp="1"/>
          </p:cNvSpPr>
          <p:nvPr>
            <p:ph type="title"/>
          </p:nvPr>
        </p:nvSpPr>
        <p:spPr/>
        <p:txBody>
          <a:bodyPr/>
          <a:lstStyle/>
          <a:p>
            <a:r>
              <a:rPr lang="en-US" dirty="0">
                <a:solidFill>
                  <a:schemeClr val="accent2"/>
                </a:solidFill>
              </a:rPr>
              <a:t>The value of </a:t>
            </a:r>
            <a:r>
              <a:rPr lang="en-US" dirty="0" err="1">
                <a:solidFill>
                  <a:schemeClr val="accent2"/>
                </a:solidFill>
              </a:rPr>
              <a:t>isallobaric</a:t>
            </a:r>
            <a:r>
              <a:rPr lang="en-US" dirty="0">
                <a:solidFill>
                  <a:schemeClr val="accent2"/>
                </a:solidFill>
              </a:rPr>
              <a:t> analyses and pressure tendency</a:t>
            </a:r>
          </a:p>
        </p:txBody>
      </p:sp>
      <p:sp>
        <p:nvSpPr>
          <p:cNvPr id="3" name="Content Placeholder 2">
            <a:extLst>
              <a:ext uri="{FF2B5EF4-FFF2-40B4-BE49-F238E27FC236}">
                <a16:creationId xmlns:a16="http://schemas.microsoft.com/office/drawing/2014/main" id="{5DDFAED9-5DAD-5241-BCC4-0DF2BF938E1A}"/>
              </a:ext>
            </a:extLst>
          </p:cNvPr>
          <p:cNvSpPr>
            <a:spLocks noGrp="1"/>
          </p:cNvSpPr>
          <p:nvPr>
            <p:ph idx="1"/>
          </p:nvPr>
        </p:nvSpPr>
        <p:spPr/>
        <p:txBody>
          <a:bodyPr/>
          <a:lstStyle/>
          <a:p>
            <a:pPr marL="0" indent="0">
              <a:buNone/>
            </a:pPr>
            <a:r>
              <a:rPr lang="en-US" dirty="0"/>
              <a:t>Isallobar:  lines of constant pressure change.</a:t>
            </a:r>
          </a:p>
          <a:p>
            <a:endParaRPr lang="en-US" dirty="0"/>
          </a:p>
          <a:p>
            <a:endParaRPr lang="en-US" dirty="0"/>
          </a:p>
        </p:txBody>
      </p:sp>
      <p:pic>
        <p:nvPicPr>
          <p:cNvPr id="7" name="Picture 6">
            <a:extLst>
              <a:ext uri="{FF2B5EF4-FFF2-40B4-BE49-F238E27FC236}">
                <a16:creationId xmlns:a16="http://schemas.microsoft.com/office/drawing/2014/main" id="{2828F6CE-4710-A243-AB96-8608578714E1}"/>
              </a:ext>
            </a:extLst>
          </p:cNvPr>
          <p:cNvPicPr>
            <a:picLocks noChangeAspect="1"/>
          </p:cNvPicPr>
          <p:nvPr/>
        </p:nvPicPr>
        <p:blipFill>
          <a:blip r:embed="rId2"/>
          <a:stretch>
            <a:fillRect/>
          </a:stretch>
        </p:blipFill>
        <p:spPr>
          <a:xfrm>
            <a:off x="2209800" y="2590800"/>
            <a:ext cx="4953000" cy="3962400"/>
          </a:xfrm>
          <a:prstGeom prst="rect">
            <a:avLst/>
          </a:prstGeom>
        </p:spPr>
      </p:pic>
    </p:spTree>
    <p:extLst>
      <p:ext uri="{BB962C8B-B14F-4D97-AF65-F5344CB8AC3E}">
        <p14:creationId xmlns:p14="http://schemas.microsoft.com/office/powerpoint/2010/main" val="319922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600-B863-3146-9CF1-760F33552C20}"/>
              </a:ext>
            </a:extLst>
          </p:cNvPr>
          <p:cNvSpPr>
            <a:spLocks noGrp="1"/>
          </p:cNvSpPr>
          <p:nvPr>
            <p:ph type="title"/>
          </p:nvPr>
        </p:nvSpPr>
        <p:spPr/>
        <p:txBody>
          <a:bodyPr/>
          <a:lstStyle/>
          <a:p>
            <a:r>
              <a:rPr lang="en-US" dirty="0" err="1"/>
              <a:t>Isallobaric</a:t>
            </a:r>
            <a:r>
              <a:rPr lang="en-US" dirty="0"/>
              <a:t> analysis</a:t>
            </a:r>
          </a:p>
        </p:txBody>
      </p:sp>
      <p:pic>
        <p:nvPicPr>
          <p:cNvPr id="5" name="Content Placeholder 4">
            <a:extLst>
              <a:ext uri="{FF2B5EF4-FFF2-40B4-BE49-F238E27FC236}">
                <a16:creationId xmlns:a16="http://schemas.microsoft.com/office/drawing/2014/main" id="{881B884D-FD35-4F45-B2F8-8797A755E193}"/>
              </a:ext>
            </a:extLst>
          </p:cNvPr>
          <p:cNvPicPr>
            <a:picLocks noGrp="1" noChangeAspect="1"/>
          </p:cNvPicPr>
          <p:nvPr>
            <p:ph idx="1"/>
          </p:nvPr>
        </p:nvPicPr>
        <p:blipFill>
          <a:blip r:embed="rId2"/>
          <a:stretch>
            <a:fillRect/>
          </a:stretch>
        </p:blipFill>
        <p:spPr>
          <a:xfrm>
            <a:off x="1447800" y="1635369"/>
            <a:ext cx="5798820" cy="4460631"/>
          </a:xfrm>
        </p:spPr>
      </p:pic>
    </p:spTree>
    <p:extLst>
      <p:ext uri="{BB962C8B-B14F-4D97-AF65-F5344CB8AC3E}">
        <p14:creationId xmlns:p14="http://schemas.microsoft.com/office/powerpoint/2010/main" val="1210270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B544EE1-FC6F-504A-81ED-4101241187F2}"/>
              </a:ext>
            </a:extLst>
          </p:cNvPr>
          <p:cNvSpPr>
            <a:spLocks noGrp="1" noChangeArrowheads="1"/>
          </p:cNvSpPr>
          <p:nvPr>
            <p:ph type="title"/>
          </p:nvPr>
        </p:nvSpPr>
        <p:spPr/>
        <p:txBody>
          <a:bodyPr/>
          <a:lstStyle/>
          <a:p>
            <a:r>
              <a:rPr lang="en-US" altLang="en-US" b="1">
                <a:ea typeface="ＭＳ Ｐゴシック" panose="020B0600070205080204" pitchFamily="34" charset="-128"/>
              </a:rPr>
              <a:t>When models are going bad</a:t>
            </a:r>
          </a:p>
        </p:txBody>
      </p:sp>
      <p:sp>
        <p:nvSpPr>
          <p:cNvPr id="58370" name="Content Placeholder 2">
            <a:extLst>
              <a:ext uri="{FF2B5EF4-FFF2-40B4-BE49-F238E27FC236}">
                <a16:creationId xmlns:a16="http://schemas.microsoft.com/office/drawing/2014/main" id="{08E39306-F0F3-0944-836E-F8CD66D17BF9}"/>
              </a:ext>
            </a:extLst>
          </p:cNvPr>
          <p:cNvSpPr>
            <a:spLocks noGrp="1" noChangeArrowheads="1"/>
          </p:cNvSpPr>
          <p:nvPr>
            <p:ph idx="1"/>
          </p:nvPr>
        </p:nvSpPr>
        <p:spPr>
          <a:xfrm>
            <a:off x="762000" y="2057400"/>
            <a:ext cx="3124200" cy="3810000"/>
          </a:xfrm>
        </p:spPr>
        <p:txBody>
          <a:bodyPr/>
          <a:lstStyle/>
          <a:p>
            <a:pPr marL="0" indent="0">
              <a:buNone/>
            </a:pPr>
            <a:r>
              <a:rPr lang="en-US" altLang="en-US" dirty="0">
                <a:ea typeface="ＭＳ Ｐゴシック" panose="020B0600070205080204" pitchFamily="34" charset="-128"/>
              </a:rPr>
              <a:t>The use of pressure change can help identify where low centers are heading if NWP has problems.</a:t>
            </a:r>
          </a:p>
        </p:txBody>
      </p:sp>
      <p:pic>
        <p:nvPicPr>
          <p:cNvPr id="3" name="Picture 2" descr="A map of a weather forecast&#10;&#10;AI-generated content may be incorrect.">
            <a:extLst>
              <a:ext uri="{FF2B5EF4-FFF2-40B4-BE49-F238E27FC236}">
                <a16:creationId xmlns:a16="http://schemas.microsoft.com/office/drawing/2014/main" id="{D3B67716-DE5F-5E6A-E3D3-5681E0722EAE}"/>
              </a:ext>
            </a:extLst>
          </p:cNvPr>
          <p:cNvPicPr>
            <a:picLocks noChangeAspect="1"/>
          </p:cNvPicPr>
          <p:nvPr/>
        </p:nvPicPr>
        <p:blipFill>
          <a:blip r:embed="rId2"/>
          <a:stretch>
            <a:fillRect/>
          </a:stretch>
        </p:blipFill>
        <p:spPr>
          <a:xfrm>
            <a:off x="4038600" y="2103120"/>
            <a:ext cx="4063652" cy="3886200"/>
          </a:xfrm>
          <a:prstGeom prst="rect">
            <a:avLst/>
          </a:prstGeom>
        </p:spPr>
      </p:pic>
      <p:sp>
        <p:nvSpPr>
          <p:cNvPr id="4" name="Up Arrow 3">
            <a:extLst>
              <a:ext uri="{FF2B5EF4-FFF2-40B4-BE49-F238E27FC236}">
                <a16:creationId xmlns:a16="http://schemas.microsoft.com/office/drawing/2014/main" id="{55D4D187-2079-3D65-38DC-59AC68148590}"/>
              </a:ext>
            </a:extLst>
          </p:cNvPr>
          <p:cNvSpPr/>
          <p:nvPr/>
        </p:nvSpPr>
        <p:spPr bwMode="auto">
          <a:xfrm rot="6429267">
            <a:off x="6103291" y="3356042"/>
            <a:ext cx="533400" cy="1524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Up Arrow 4">
            <a:extLst>
              <a:ext uri="{FF2B5EF4-FFF2-40B4-BE49-F238E27FC236}">
                <a16:creationId xmlns:a16="http://schemas.microsoft.com/office/drawing/2014/main" id="{CD1592D5-8A88-F68E-22DC-481D78DB98BA}"/>
              </a:ext>
            </a:extLst>
          </p:cNvPr>
          <p:cNvSpPr/>
          <p:nvPr/>
        </p:nvSpPr>
        <p:spPr bwMode="auto">
          <a:xfrm rot="3423900">
            <a:off x="6080439" y="2268808"/>
            <a:ext cx="533400" cy="1524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a:extLst>
              <a:ext uri="{FF2B5EF4-FFF2-40B4-BE49-F238E27FC236}">
                <a16:creationId xmlns:a16="http://schemas.microsoft.com/office/drawing/2014/main" id="{957E4021-B543-DE00-CE07-3DB74E323A42}"/>
              </a:ext>
            </a:extLst>
          </p:cNvPr>
          <p:cNvSpPr txBox="1"/>
          <p:nvPr/>
        </p:nvSpPr>
        <p:spPr>
          <a:xfrm>
            <a:off x="6629400" y="3429000"/>
            <a:ext cx="466794" cy="769441"/>
          </a:xfrm>
          <a:prstGeom prst="rect">
            <a:avLst/>
          </a:prstGeom>
          <a:noFill/>
        </p:spPr>
        <p:txBody>
          <a:bodyPr wrap="none" rtlCol="0">
            <a:spAutoFit/>
          </a:bodyPr>
          <a:lstStyle/>
          <a:p>
            <a:r>
              <a:rPr lang="en-US" sz="4400" b="1" dirty="0">
                <a:solidFill>
                  <a:srgbClr val="FF0000"/>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B34C-3D76-1057-C48C-95D2A07FBF71}"/>
              </a:ext>
            </a:extLst>
          </p:cNvPr>
          <p:cNvSpPr>
            <a:spLocks noGrp="1"/>
          </p:cNvSpPr>
          <p:nvPr>
            <p:ph type="title"/>
          </p:nvPr>
        </p:nvSpPr>
        <p:spPr/>
        <p:txBody>
          <a:bodyPr/>
          <a:lstStyle/>
          <a:p>
            <a:r>
              <a:rPr lang="en-US" dirty="0"/>
              <a:t>Can You Trust Model Sea Level Pressures?</a:t>
            </a:r>
          </a:p>
        </p:txBody>
      </p:sp>
      <p:pic>
        <p:nvPicPr>
          <p:cNvPr id="5" name="Content Placeholder 4" descr="A map of the weather&#10;&#10;AI-generated content may be incorrect.">
            <a:extLst>
              <a:ext uri="{FF2B5EF4-FFF2-40B4-BE49-F238E27FC236}">
                <a16:creationId xmlns:a16="http://schemas.microsoft.com/office/drawing/2014/main" id="{42464CDE-D547-8D07-679E-8C93F34DF6DB}"/>
              </a:ext>
            </a:extLst>
          </p:cNvPr>
          <p:cNvPicPr>
            <a:picLocks noGrp="1" noChangeAspect="1"/>
          </p:cNvPicPr>
          <p:nvPr>
            <p:ph idx="1"/>
          </p:nvPr>
        </p:nvPicPr>
        <p:blipFill>
          <a:blip r:embed="rId2"/>
          <a:stretch>
            <a:fillRect/>
          </a:stretch>
        </p:blipFill>
        <p:spPr>
          <a:xfrm>
            <a:off x="2438400" y="2133600"/>
            <a:ext cx="4267200" cy="4267200"/>
          </a:xfrm>
        </p:spPr>
      </p:pic>
    </p:spTree>
    <p:extLst>
      <p:ext uri="{BB962C8B-B14F-4D97-AF65-F5344CB8AC3E}">
        <p14:creationId xmlns:p14="http://schemas.microsoft.com/office/powerpoint/2010/main" val="309092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CDA6-33E6-C7D6-C96E-567B114D5DB0}"/>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D02EBC38-D2E0-77E9-E0CD-409BB9EFE8F4}"/>
              </a:ext>
            </a:extLst>
          </p:cNvPr>
          <p:cNvPicPr>
            <a:picLocks noGrp="1" noChangeAspect="1"/>
          </p:cNvPicPr>
          <p:nvPr>
            <p:ph idx="1"/>
          </p:nvPr>
        </p:nvPicPr>
        <p:blipFill>
          <a:blip r:embed="rId2"/>
          <a:stretch>
            <a:fillRect/>
          </a:stretch>
        </p:blipFill>
        <p:spPr>
          <a:xfrm>
            <a:off x="279276" y="533400"/>
            <a:ext cx="8864724" cy="6025243"/>
          </a:xfrm>
        </p:spPr>
      </p:pic>
    </p:spTree>
    <p:extLst>
      <p:ext uri="{BB962C8B-B14F-4D97-AF65-F5344CB8AC3E}">
        <p14:creationId xmlns:p14="http://schemas.microsoft.com/office/powerpoint/2010/main" val="290068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AEC4C4-BBFC-4B4B-AD0E-2DF9234484F2}"/>
              </a:ext>
            </a:extLst>
          </p:cNvPr>
          <p:cNvSpPr>
            <a:spLocks noGrp="1" noChangeArrowheads="1"/>
          </p:cNvSpPr>
          <p:nvPr>
            <p:ph type="title"/>
          </p:nvPr>
        </p:nvSpPr>
        <p:spPr>
          <a:xfrm>
            <a:off x="7620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High-Resolution Models Can Greatly Improve Pressure Forecasts Near Terrain Compared to Coarse-Resolution Models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7DC53EA-DA57-BF40-84CE-3A3E97A91A2E}"/>
              </a:ext>
            </a:extLst>
          </p:cNvPr>
          <p:cNvSpPr>
            <a:spLocks noGrp="1" noChangeArrowheads="1"/>
          </p:cNvSpPr>
          <p:nvPr>
            <p:ph type="title"/>
          </p:nvPr>
        </p:nvSpPr>
        <p:spPr/>
        <p:txBody>
          <a:bodyPr/>
          <a:lstStyle/>
          <a:p>
            <a:r>
              <a:rPr lang="en-US" altLang="en-US" sz="4000" b="1" dirty="0">
                <a:solidFill>
                  <a:schemeClr val="accent2"/>
                </a:solidFill>
                <a:ea typeface="ＭＳ Ｐゴシック" panose="020B0600070205080204" pitchFamily="34" charset="-128"/>
              </a:rPr>
              <a:t>Example of Effect of Terrain:  Pressure </a:t>
            </a:r>
            <a:r>
              <a:rPr lang="en-US" altLang="en-US" sz="4000" b="1" dirty="0" err="1">
                <a:solidFill>
                  <a:schemeClr val="accent2"/>
                </a:solidFill>
                <a:ea typeface="ＭＳ Ｐゴシック" panose="020B0600070205080204" pitchFamily="34" charset="-128"/>
              </a:rPr>
              <a:t>rridge</a:t>
            </a:r>
            <a:r>
              <a:rPr lang="en-US" altLang="en-US" sz="4000" b="1" dirty="0">
                <a:solidFill>
                  <a:schemeClr val="accent2"/>
                </a:solidFill>
                <a:ea typeface="ＭＳ Ｐゴシック" panose="020B0600070205080204" pitchFamily="34" charset="-128"/>
              </a:rPr>
              <a:t> on windward side, pressure trough on lee side</a:t>
            </a:r>
          </a:p>
        </p:txBody>
      </p:sp>
      <p:pic>
        <p:nvPicPr>
          <p:cNvPr id="24578" name="Content Placeholder 3" descr="Ferber.tiff">
            <a:extLst>
              <a:ext uri="{FF2B5EF4-FFF2-40B4-BE49-F238E27FC236}">
                <a16:creationId xmlns:a16="http://schemas.microsoft.com/office/drawing/2014/main" id="{8EA1699D-1CE8-2E43-AF33-E3F6A0C85F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511" r="-58511"/>
          <a:stretch>
            <a:fillRect/>
          </a:stretch>
        </p:blipFill>
        <p:spPr>
          <a:xfrm>
            <a:off x="990600" y="2286000"/>
            <a:ext cx="7924800" cy="4195482"/>
          </a:xfrm>
        </p:spPr>
      </p:pic>
      <p:sp>
        <p:nvSpPr>
          <p:cNvPr id="2" name="Right Arrow 1">
            <a:extLst>
              <a:ext uri="{FF2B5EF4-FFF2-40B4-BE49-F238E27FC236}">
                <a16:creationId xmlns:a16="http://schemas.microsoft.com/office/drawing/2014/main" id="{0977BCB2-4478-176D-BBA3-F93B14D3D10C}"/>
              </a:ext>
            </a:extLst>
          </p:cNvPr>
          <p:cNvSpPr/>
          <p:nvPr/>
        </p:nvSpPr>
        <p:spPr bwMode="auto">
          <a:xfrm rot="19106020">
            <a:off x="2843211" y="6176228"/>
            <a:ext cx="1219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93E3-409F-EC3D-561F-FFEA61D4C9E8}"/>
              </a:ext>
            </a:extLst>
          </p:cNvPr>
          <p:cNvSpPr>
            <a:spLocks noGrp="1"/>
          </p:cNvSpPr>
          <p:nvPr>
            <p:ph type="title"/>
          </p:nvPr>
        </p:nvSpPr>
        <p:spPr/>
        <p:txBody>
          <a:bodyPr/>
          <a:lstStyle/>
          <a:p>
            <a:r>
              <a:rPr lang="en-US" dirty="0"/>
              <a:t>WHY?</a:t>
            </a:r>
          </a:p>
        </p:txBody>
      </p:sp>
      <p:pic>
        <p:nvPicPr>
          <p:cNvPr id="5" name="Content Placeholder 4" descr="A picture containing text&#10;&#10;Description automatically generated">
            <a:extLst>
              <a:ext uri="{FF2B5EF4-FFF2-40B4-BE49-F238E27FC236}">
                <a16:creationId xmlns:a16="http://schemas.microsoft.com/office/drawing/2014/main" id="{7CFD8D9A-FD59-8903-4492-5B53EEF599FF}"/>
              </a:ext>
            </a:extLst>
          </p:cNvPr>
          <p:cNvPicPr>
            <a:picLocks noGrp="1" noChangeAspect="1"/>
          </p:cNvPicPr>
          <p:nvPr>
            <p:ph idx="1"/>
          </p:nvPr>
        </p:nvPicPr>
        <p:blipFill>
          <a:blip r:embed="rId2"/>
          <a:stretch>
            <a:fillRect/>
          </a:stretch>
        </p:blipFill>
        <p:spPr>
          <a:xfrm>
            <a:off x="1176936" y="2085668"/>
            <a:ext cx="7018966" cy="3384550"/>
          </a:xfrm>
        </p:spPr>
      </p:pic>
      <p:sp>
        <p:nvSpPr>
          <p:cNvPr id="6" name="TextBox 5">
            <a:extLst>
              <a:ext uri="{FF2B5EF4-FFF2-40B4-BE49-F238E27FC236}">
                <a16:creationId xmlns:a16="http://schemas.microsoft.com/office/drawing/2014/main" id="{FFCDE7EB-D9B7-5373-1771-843716A5AC78}"/>
              </a:ext>
            </a:extLst>
          </p:cNvPr>
          <p:cNvSpPr txBox="1"/>
          <p:nvPr/>
        </p:nvSpPr>
        <p:spPr>
          <a:xfrm>
            <a:off x="3886200" y="3810000"/>
            <a:ext cx="800219" cy="461665"/>
          </a:xfrm>
          <a:prstGeom prst="rect">
            <a:avLst/>
          </a:prstGeom>
          <a:noFill/>
        </p:spPr>
        <p:txBody>
          <a:bodyPr wrap="none" rtlCol="0">
            <a:spAutoFit/>
          </a:bodyPr>
          <a:lstStyle/>
          <a:p>
            <a:r>
              <a:rPr lang="en-US" dirty="0"/>
              <a:t>High</a:t>
            </a:r>
          </a:p>
        </p:txBody>
      </p:sp>
      <p:sp>
        <p:nvSpPr>
          <p:cNvPr id="7" name="TextBox 6">
            <a:extLst>
              <a:ext uri="{FF2B5EF4-FFF2-40B4-BE49-F238E27FC236}">
                <a16:creationId xmlns:a16="http://schemas.microsoft.com/office/drawing/2014/main" id="{53B68328-493B-1F1D-7224-55C6AC0D90F9}"/>
              </a:ext>
            </a:extLst>
          </p:cNvPr>
          <p:cNvSpPr txBox="1"/>
          <p:nvPr/>
        </p:nvSpPr>
        <p:spPr>
          <a:xfrm>
            <a:off x="5635027" y="3749040"/>
            <a:ext cx="748923" cy="461665"/>
          </a:xfrm>
          <a:prstGeom prst="rect">
            <a:avLst/>
          </a:prstGeom>
          <a:noFill/>
        </p:spPr>
        <p:txBody>
          <a:bodyPr wrap="none" rtlCol="0">
            <a:spAutoFit/>
          </a:bodyPr>
          <a:lstStyle/>
          <a:p>
            <a:r>
              <a:rPr lang="en-US" dirty="0"/>
              <a:t>Low</a:t>
            </a:r>
          </a:p>
        </p:txBody>
      </p:sp>
      <p:sp>
        <p:nvSpPr>
          <p:cNvPr id="3" name="TextBox 2">
            <a:extLst>
              <a:ext uri="{FF2B5EF4-FFF2-40B4-BE49-F238E27FC236}">
                <a16:creationId xmlns:a16="http://schemas.microsoft.com/office/drawing/2014/main" id="{0430E1C5-814E-EE79-AE04-E40930EF52DD}"/>
              </a:ext>
            </a:extLst>
          </p:cNvPr>
          <p:cNvSpPr txBox="1"/>
          <p:nvPr/>
        </p:nvSpPr>
        <p:spPr>
          <a:xfrm>
            <a:off x="2984834" y="2946946"/>
            <a:ext cx="1369286" cy="830997"/>
          </a:xfrm>
          <a:prstGeom prst="rect">
            <a:avLst/>
          </a:prstGeom>
          <a:noFill/>
        </p:spPr>
        <p:txBody>
          <a:bodyPr wrap="none" rtlCol="0">
            <a:spAutoFit/>
          </a:bodyPr>
          <a:lstStyle/>
          <a:p>
            <a:r>
              <a:rPr lang="en-US" dirty="0"/>
              <a:t>adiabatic </a:t>
            </a:r>
          </a:p>
          <a:p>
            <a:r>
              <a:rPr lang="en-US" dirty="0"/>
              <a:t>cooling</a:t>
            </a:r>
          </a:p>
        </p:txBody>
      </p:sp>
      <p:sp>
        <p:nvSpPr>
          <p:cNvPr id="4" name="TextBox 3">
            <a:extLst>
              <a:ext uri="{FF2B5EF4-FFF2-40B4-BE49-F238E27FC236}">
                <a16:creationId xmlns:a16="http://schemas.microsoft.com/office/drawing/2014/main" id="{372D82D8-633F-5180-BAF5-BB6B95E2AE35}"/>
              </a:ext>
            </a:extLst>
          </p:cNvPr>
          <p:cNvSpPr txBox="1"/>
          <p:nvPr/>
        </p:nvSpPr>
        <p:spPr>
          <a:xfrm>
            <a:off x="5694498" y="2751509"/>
            <a:ext cx="1292341" cy="830997"/>
          </a:xfrm>
          <a:prstGeom prst="rect">
            <a:avLst/>
          </a:prstGeom>
          <a:noFill/>
        </p:spPr>
        <p:txBody>
          <a:bodyPr wrap="none" rtlCol="0">
            <a:spAutoFit/>
          </a:bodyPr>
          <a:lstStyle/>
          <a:p>
            <a:r>
              <a:rPr lang="en-US" dirty="0"/>
              <a:t>adiabatic</a:t>
            </a:r>
          </a:p>
          <a:p>
            <a:r>
              <a:rPr lang="en-US" dirty="0"/>
              <a:t>warming</a:t>
            </a:r>
          </a:p>
        </p:txBody>
      </p:sp>
    </p:spTree>
    <p:extLst>
      <p:ext uri="{BB962C8B-B14F-4D97-AF65-F5344CB8AC3E}">
        <p14:creationId xmlns:p14="http://schemas.microsoft.com/office/powerpoint/2010/main" val="205187817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5696</TotalTime>
  <Words>1084</Words>
  <Application>Microsoft Macintosh PowerPoint</Application>
  <PresentationFormat>On-screen Show (4:3)</PresentationFormat>
  <Paragraphs>117</Paragraphs>
  <Slides>49</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ＭＳ Ｐゴシック</vt:lpstr>
      <vt:lpstr>Arial</vt:lpstr>
      <vt:lpstr>Calibri</vt:lpstr>
      <vt:lpstr>Times</vt:lpstr>
      <vt:lpstr>Blank Presentation</vt:lpstr>
      <vt:lpstr>Forecasting Sea Level Pressure</vt:lpstr>
      <vt:lpstr>Remember:  There Are Two Versions in General Use</vt:lpstr>
      <vt:lpstr>Surface Pressure Observations</vt:lpstr>
      <vt:lpstr>PowerPoint Presentation</vt:lpstr>
      <vt:lpstr>Can You Trust Model Sea Level Pressures?</vt:lpstr>
      <vt:lpstr>PowerPoint Presentation</vt:lpstr>
      <vt:lpstr>High-Resolution Models Can Greatly Improve Pressure Forecasts Near Terrain Compared to Coarse-Resolution Models</vt:lpstr>
      <vt:lpstr>Example of Effect of Terrain:  Pressure rridge on windward side, pressure trough on lee side</vt:lpstr>
      <vt:lpstr>WHY?</vt:lpstr>
      <vt:lpstr>PowerPoint Presentation</vt:lpstr>
      <vt:lpstr>PowerPoint Presentation</vt:lpstr>
      <vt:lpstr>PowerPoint Presentation</vt:lpstr>
      <vt:lpstr>Pressure “Reduction” to Sea Level</vt:lpstr>
      <vt:lpstr>Major Problems in Pressure Reduction to SL for BOTH Analyses and Forecasts</vt:lpstr>
      <vt:lpstr>PowerPoint Presentation</vt:lpstr>
      <vt:lpstr>Often the free atmosphere has a different lapse rate than assumed in terrain and that can lead to problems</vt:lpstr>
      <vt:lpstr>At Night During Warm Season: phony troughs under terrain during night</vt:lpstr>
      <vt:lpstr>PowerPoint Presentation</vt:lpstr>
      <vt:lpstr>Why?</vt:lpstr>
      <vt:lpstr> Nighttime Situation</vt:lpstr>
      <vt:lpstr>Thus you get phony trough at night under terrain</vt:lpstr>
      <vt:lpstr>During the day just the opposite, phony troughs inland at low elevations</vt:lpstr>
      <vt:lpstr>Why?</vt:lpstr>
      <vt:lpstr>Keep in Mind: SLP Pressures are not Reliable over the High Terrain</vt:lpstr>
      <vt:lpstr>\</vt:lpstr>
      <vt:lpstr>Why unrealistic high pressure areas in high terrain?</vt:lpstr>
      <vt:lpstr>Although model improvements have occurred, significant pressure errors sometimes occur</vt:lpstr>
      <vt:lpstr>Errors Larger in Winter Stronger synoptic</vt:lpstr>
      <vt:lpstr>Different modeling systems have different pressure biases</vt:lpstr>
      <vt:lpstr>Major Pressure Errors Often Occur with Extratropic Transition Events</vt:lpstr>
      <vt:lpstr>955 hPa</vt:lpstr>
      <vt:lpstr>PowerPoint Presentation</vt:lpstr>
      <vt:lpstr>GFS Generally Has Far Better Pressure Forecasts Than NAM</vt:lpstr>
      <vt:lpstr>PowerPoint Presentation</vt:lpstr>
      <vt:lpstr>SLP analysis MAE for the GFS (solid black), NAM (dashed), and NARR (gray). The numbers of cyclones verified between 2002 and 2007 are shown in the parentheses. The dashed horizontal lines represent the average error during the period and the 90% confidence intervals are shown using the vertical bar on the right.</vt:lpstr>
      <vt:lpstr>Global Models: ECMWF is best. UKMET is second</vt:lpstr>
      <vt:lpstr>Smartphone Pressures</vt:lpstr>
      <vt:lpstr>Some of the smartphones/pads with pressure sensors</vt:lpstr>
      <vt:lpstr>Smartphone Pressures</vt:lpstr>
      <vt:lpstr>PowerPoint Presentation</vt:lpstr>
      <vt:lpstr>PowerPoint Presentation</vt:lpstr>
      <vt:lpstr>Many other networks provide sea level pressure</vt:lpstr>
      <vt:lpstr>Tempest  37612 obs in one hour</vt:lpstr>
      <vt:lpstr>Purple Air 21670 obs</vt:lpstr>
      <vt:lpstr>All Three Networks  OVER  340,000 observations in ONE HOUR</vt:lpstr>
      <vt:lpstr>Forecasting Strategy for Pressure</vt:lpstr>
      <vt:lpstr>The value of isallobaric analyses and pressure tendency</vt:lpstr>
      <vt:lpstr>Isallobaric analysis</vt:lpstr>
      <vt:lpstr>When models are going bad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Pressure</dc:title>
  <dc:creator>Clifford Mass</dc:creator>
  <cp:lastModifiedBy>Clifford F. Mass</cp:lastModifiedBy>
  <cp:revision>52</cp:revision>
  <dcterms:created xsi:type="dcterms:W3CDTF">2016-04-08T18:08:09Z</dcterms:created>
  <dcterms:modified xsi:type="dcterms:W3CDTF">2025-04-15T21:52:10Z</dcterms:modified>
</cp:coreProperties>
</file>