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9"/>
  </p:notesMasterIdLst>
  <p:handoutMasterIdLst>
    <p:handoutMasterId r:id="rId170"/>
  </p:handoutMasterIdLst>
  <p:sldIdLst>
    <p:sldId id="439" r:id="rId2"/>
    <p:sldId id="440" r:id="rId3"/>
    <p:sldId id="524" r:id="rId4"/>
    <p:sldId id="441" r:id="rId5"/>
    <p:sldId id="442" r:id="rId6"/>
    <p:sldId id="443" r:id="rId7"/>
    <p:sldId id="432" r:id="rId8"/>
    <p:sldId id="445" r:id="rId9"/>
    <p:sldId id="525" r:id="rId10"/>
    <p:sldId id="446" r:id="rId11"/>
    <p:sldId id="447" r:id="rId12"/>
    <p:sldId id="448" r:id="rId13"/>
    <p:sldId id="545" r:id="rId14"/>
    <p:sldId id="450" r:id="rId15"/>
    <p:sldId id="449" r:id="rId16"/>
    <p:sldId id="431" r:id="rId17"/>
    <p:sldId id="546" r:id="rId18"/>
    <p:sldId id="547" r:id="rId19"/>
    <p:sldId id="451" r:id="rId20"/>
    <p:sldId id="452" r:id="rId21"/>
    <p:sldId id="453" r:id="rId22"/>
    <p:sldId id="454" r:id="rId23"/>
    <p:sldId id="455" r:id="rId24"/>
    <p:sldId id="456" r:id="rId25"/>
    <p:sldId id="457" r:id="rId26"/>
    <p:sldId id="458" r:id="rId27"/>
    <p:sldId id="298" r:id="rId28"/>
    <p:sldId id="373" r:id="rId29"/>
    <p:sldId id="459" r:id="rId30"/>
    <p:sldId id="536" r:id="rId31"/>
    <p:sldId id="460" r:id="rId32"/>
    <p:sldId id="461" r:id="rId33"/>
    <p:sldId id="526" r:id="rId34"/>
    <p:sldId id="462" r:id="rId35"/>
    <p:sldId id="463" r:id="rId36"/>
    <p:sldId id="548" r:id="rId37"/>
    <p:sldId id="527" r:id="rId38"/>
    <p:sldId id="477" r:id="rId39"/>
    <p:sldId id="549" r:id="rId40"/>
    <p:sldId id="465" r:id="rId41"/>
    <p:sldId id="466" r:id="rId42"/>
    <p:sldId id="478" r:id="rId43"/>
    <p:sldId id="299" r:id="rId44"/>
    <p:sldId id="301" r:id="rId45"/>
    <p:sldId id="300" r:id="rId46"/>
    <p:sldId id="467" r:id="rId47"/>
    <p:sldId id="528" r:id="rId48"/>
    <p:sldId id="553" r:id="rId49"/>
    <p:sldId id="468" r:id="rId50"/>
    <p:sldId id="469" r:id="rId51"/>
    <p:sldId id="470" r:id="rId52"/>
    <p:sldId id="471" r:id="rId53"/>
    <p:sldId id="472" r:id="rId54"/>
    <p:sldId id="537" r:id="rId55"/>
    <p:sldId id="550" r:id="rId56"/>
    <p:sldId id="473" r:id="rId57"/>
    <p:sldId id="474" r:id="rId58"/>
    <p:sldId id="475" r:id="rId59"/>
    <p:sldId id="533" r:id="rId60"/>
    <p:sldId id="476" r:id="rId61"/>
    <p:sldId id="479" r:id="rId62"/>
    <p:sldId id="538" r:id="rId63"/>
    <p:sldId id="551" r:id="rId64"/>
    <p:sldId id="530" r:id="rId65"/>
    <p:sldId id="480" r:id="rId66"/>
    <p:sldId id="481" r:id="rId67"/>
    <p:sldId id="414" r:id="rId68"/>
    <p:sldId id="483" r:id="rId69"/>
    <p:sldId id="484" r:id="rId70"/>
    <p:sldId id="482" r:id="rId71"/>
    <p:sldId id="485" r:id="rId72"/>
    <p:sldId id="375" r:id="rId73"/>
    <p:sldId id="376" r:id="rId74"/>
    <p:sldId id="539" r:id="rId75"/>
    <p:sldId id="487" r:id="rId76"/>
    <p:sldId id="540" r:id="rId77"/>
    <p:sldId id="374" r:id="rId78"/>
    <p:sldId id="531" r:id="rId79"/>
    <p:sldId id="532" r:id="rId80"/>
    <p:sldId id="541" r:id="rId81"/>
    <p:sldId id="542" r:id="rId82"/>
    <p:sldId id="491" r:id="rId83"/>
    <p:sldId id="492" r:id="rId84"/>
    <p:sldId id="309" r:id="rId85"/>
    <p:sldId id="310" r:id="rId86"/>
    <p:sldId id="312" r:id="rId87"/>
    <p:sldId id="364" r:id="rId88"/>
    <p:sldId id="384" r:id="rId89"/>
    <p:sldId id="313" r:id="rId90"/>
    <p:sldId id="314" r:id="rId91"/>
    <p:sldId id="552" r:id="rId92"/>
    <p:sldId id="315" r:id="rId93"/>
    <p:sldId id="316" r:id="rId94"/>
    <p:sldId id="322" r:id="rId95"/>
    <p:sldId id="433" r:id="rId96"/>
    <p:sldId id="387" r:id="rId97"/>
    <p:sldId id="488" r:id="rId98"/>
    <p:sldId id="435" r:id="rId99"/>
    <p:sldId id="543" r:id="rId100"/>
    <p:sldId id="434" r:id="rId101"/>
    <p:sldId id="534" r:id="rId102"/>
    <p:sldId id="415" r:id="rId103"/>
    <p:sldId id="326" r:id="rId104"/>
    <p:sldId id="366" r:id="rId105"/>
    <p:sldId id="416" r:id="rId106"/>
    <p:sldId id="436" r:id="rId107"/>
    <p:sldId id="418" r:id="rId108"/>
    <p:sldId id="554" r:id="rId109"/>
    <p:sldId id="489" r:id="rId110"/>
    <p:sldId id="490" r:id="rId111"/>
    <p:sldId id="274" r:id="rId112"/>
    <p:sldId id="419" r:id="rId113"/>
    <p:sldId id="420" r:id="rId114"/>
    <p:sldId id="391" r:id="rId115"/>
    <p:sldId id="328" r:id="rId116"/>
    <p:sldId id="544" r:id="rId117"/>
    <p:sldId id="329" r:id="rId118"/>
    <p:sldId id="330" r:id="rId119"/>
    <p:sldId id="331" r:id="rId120"/>
    <p:sldId id="505" r:id="rId121"/>
    <p:sldId id="333" r:id="rId122"/>
    <p:sldId id="398" r:id="rId123"/>
    <p:sldId id="493" r:id="rId124"/>
    <p:sldId id="399" r:id="rId125"/>
    <p:sldId id="494" r:id="rId126"/>
    <p:sldId id="495" r:id="rId127"/>
    <p:sldId id="496" r:id="rId128"/>
    <p:sldId id="497" r:id="rId129"/>
    <p:sldId id="498" r:id="rId130"/>
    <p:sldId id="499" r:id="rId131"/>
    <p:sldId id="506" r:id="rId132"/>
    <p:sldId id="501" r:id="rId133"/>
    <p:sldId id="502" r:id="rId134"/>
    <p:sldId id="503" r:id="rId135"/>
    <p:sldId id="500" r:id="rId136"/>
    <p:sldId id="507" r:id="rId137"/>
    <p:sldId id="510" r:id="rId138"/>
    <p:sldId id="508" r:id="rId139"/>
    <p:sldId id="509" r:id="rId140"/>
    <p:sldId id="511" r:id="rId141"/>
    <p:sldId id="512" r:id="rId142"/>
    <p:sldId id="513" r:id="rId143"/>
    <p:sldId id="514" r:id="rId144"/>
    <p:sldId id="515" r:id="rId145"/>
    <p:sldId id="516" r:id="rId146"/>
    <p:sldId id="400" r:id="rId147"/>
    <p:sldId id="401" r:id="rId148"/>
    <p:sldId id="402" r:id="rId149"/>
    <p:sldId id="403" r:id="rId150"/>
    <p:sldId id="517" r:id="rId151"/>
    <p:sldId id="518" r:id="rId152"/>
    <p:sldId id="362" r:id="rId153"/>
    <p:sldId id="421" r:id="rId154"/>
    <p:sldId id="367" r:id="rId155"/>
    <p:sldId id="368" r:id="rId156"/>
    <p:sldId id="347" r:id="rId157"/>
    <p:sldId id="422" r:id="rId158"/>
    <p:sldId id="412" r:id="rId159"/>
    <p:sldId id="370" r:id="rId160"/>
    <p:sldId id="371" r:id="rId161"/>
    <p:sldId id="372" r:id="rId162"/>
    <p:sldId id="519" r:id="rId163"/>
    <p:sldId id="520" r:id="rId164"/>
    <p:sldId id="521" r:id="rId165"/>
    <p:sldId id="522" r:id="rId166"/>
    <p:sldId id="523" r:id="rId167"/>
    <p:sldId id="411" r:id="rId1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70"/>
    <p:restoredTop sz="94714"/>
  </p:normalViewPr>
  <p:slideViewPr>
    <p:cSldViewPr>
      <p:cViewPr varScale="1">
        <p:scale>
          <a:sx n="115" d="100"/>
          <a:sy n="115" d="100"/>
        </p:scale>
        <p:origin x="10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4E9B50-449E-3D43-845C-ECE1C719DF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A3B67-4200-3847-99F7-2B163C060A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91DDB8A-ECD1-B844-B0B6-D2F6EFA47735}" type="datetimeFigureOut">
              <a:rPr lang="en-US"/>
              <a:pPr>
                <a:defRPr/>
              </a:pPr>
              <a:t>10/29/25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9030A-8CAC-4C4F-9189-3357ED8777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24C51-B270-CD4F-90BE-931E8B722C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5434913-5540-DE4A-8357-5074CAC29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1D2757C-83EB-5649-A9F5-6D7CDC2C5A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7050E8D-45A3-AD49-B7CD-A88C5B3AE11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64A0D5B-3F95-B24E-B020-ED92328E930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D786D45-D712-8844-8DD6-7B92A2184C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4D0A6EB-F609-544E-B570-3EE5B58EA7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8803E32-7555-F444-A82F-6F6155A11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2B8BE57-C001-4040-960E-668C4EB834F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36A9193-E026-C046-9185-06869AA8F0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4D7AFA-9454-4B41-A251-81FBF699B5F4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9AA658A-7AC2-6340-8810-4BF64F3F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B359684-9BC1-5B44-86BB-10402A907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DF5CBF65-FBAE-1149-B898-B7B7A7783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2B13F597-8A06-2641-9D04-F6E1C9E4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80F3FAC0-41A8-FA41-97E1-03BF43F24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C8721B-3798-2544-BA8B-4DA76C64967B}" type="slidenum">
              <a:rPr lang="en-US" altLang="en-US" smtClean="0"/>
              <a:pPr>
                <a:spcBef>
                  <a:spcPct val="0"/>
                </a:spcBef>
              </a:pPr>
              <a:t>89</a:t>
            </a:fld>
            <a:endParaRPr lang="en-US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5B967838-9DD7-314A-AB03-C092D677B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689C1711-6C51-7A46-B0BC-AC39E9D6D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C5404061-5390-F14D-9C2C-0C9AD7BD2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0427C5-E3C2-8E45-B323-0408C0B62C93}" type="slidenum">
              <a:rPr lang="en-US" altLang="en-US" smtClean="0"/>
              <a:pPr>
                <a:spcBef>
                  <a:spcPct val="0"/>
                </a:spcBef>
              </a:pPr>
              <a:t>90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4546068B-D54C-BB41-942F-E3960672D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F38FAC9-2771-F943-BFCF-C9BFE15A7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8D8CF5FC-3781-B74D-B1EA-F9238F115A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36321C-7DD2-E14D-A993-50E1EFF2AA5D}" type="slidenum">
              <a:rPr lang="en-US" altLang="en-US" smtClean="0"/>
              <a:pPr>
                <a:spcBef>
                  <a:spcPct val="0"/>
                </a:spcBef>
              </a:pPr>
              <a:t>92</a:t>
            </a:fld>
            <a:endParaRPr lang="en-US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6EBF30A1-A586-9B4C-91FD-0FAD33FB95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190AF185-8377-6B4D-97BB-04806497D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3AEDE0A9-578D-D14E-A4CB-48746CF13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D76DCD-506D-674B-B0CB-A2823B5A847E}" type="slidenum">
              <a:rPr lang="en-US" altLang="en-US" smtClean="0"/>
              <a:pPr>
                <a:spcBef>
                  <a:spcPct val="0"/>
                </a:spcBef>
              </a:pPr>
              <a:t>93</a:t>
            </a:fld>
            <a:endParaRPr lang="en-US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A6B2FBC8-34F1-ED4E-82D4-5419750DAE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6DBF00A-8CEE-B742-99F2-D19D4E831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3951B424-523C-074D-A334-14AD4E04D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B286CE-C497-F146-8184-D79BADE41B06}" type="slidenum">
              <a:rPr lang="en-US" altLang="en-US" smtClean="0"/>
              <a:pPr>
                <a:spcBef>
                  <a:spcPct val="0"/>
                </a:spcBef>
              </a:pPr>
              <a:t>94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2C62BB2-0EB2-344A-A5CE-9F18E0D27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8653BFA-6341-CA44-B6F9-5EC67D41B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2A2F784F-56BF-B140-BE43-36F83BDAC0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52C099-C52A-274E-BC05-9659D297494D}" type="slidenum">
              <a:rPr lang="en-US" altLang="en-US" smtClean="0"/>
              <a:pPr>
                <a:spcBef>
                  <a:spcPct val="0"/>
                </a:spcBef>
              </a:pPr>
              <a:t>103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2B628F83-07D6-D84E-9F90-700D56EB4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AD12860-F181-EA42-8FF3-E634D3883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D35354D5-7025-6A4A-A743-AD7C8AAFE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8C609C-EFB6-444F-AA72-B5A4A60F11A4}" type="slidenum">
              <a:rPr lang="en-US" altLang="en-US" smtClean="0"/>
              <a:pPr>
                <a:spcBef>
                  <a:spcPct val="0"/>
                </a:spcBef>
              </a:pPr>
              <a:t>104</a:t>
            </a:fld>
            <a:endParaRPr lang="en-US" altLang="en-US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0F163EE1-C8CB-004D-B842-236761046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12452D7B-2F60-624E-BFA2-B4C35F023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3B006628-D096-CE4C-8C65-E64C13356B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6AAB7C-FD4B-6540-A9C3-14ED6A004014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113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FDB9BFBB-6B05-C947-88C6-6EE454426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9C7003B2-E256-584D-9978-A4D96D406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7561CC1E-3512-A84C-A537-E51773D85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2" name="Rectangle 3">
            <a:extLst>
              <a:ext uri="{FF2B5EF4-FFF2-40B4-BE49-F238E27FC236}">
                <a16:creationId xmlns:a16="http://schemas.microsoft.com/office/drawing/2014/main" id="{99794CD4-78FC-FD46-ABCD-A0EDCE95A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EB34674C-6440-9540-A4A0-A7CCE5E9C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A99AFA-5CA2-C64E-9873-068C8AAC6FE0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D864D3D1-F0B3-BA48-BB91-76A43E17D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C7070AF-AD1D-D844-9979-833E1FFD9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0CEC03D8-59BD-6548-B4F6-7F3C7D757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E0E2C4-547A-8046-A613-47F3B5B770B8}" type="slidenum">
              <a:rPr lang="en-US" altLang="en-US" smtClean="0"/>
              <a:pPr>
                <a:spcBef>
                  <a:spcPct val="0"/>
                </a:spcBef>
              </a:pPr>
              <a:t>115</a:t>
            </a:fld>
            <a:endParaRPr lang="en-US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DF922AE9-2BEC-194B-8AE7-BB0B496A0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B2C61C25-953B-2F4D-A8D9-C7345DDE9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382E384C-0223-6744-92DD-A647316304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EFD8A0-8FD7-D24D-B33A-708E70C9A245}" type="slidenum">
              <a:rPr lang="en-US" altLang="en-US" smtClean="0"/>
              <a:pPr>
                <a:spcBef>
                  <a:spcPct val="0"/>
                </a:spcBef>
              </a:pPr>
              <a:t>117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0B1B52ED-7E41-144B-9050-42BA6ADDB2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0A70068C-9F3B-534A-B31C-B44EE38C6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C4BD48D1-F874-D340-9570-61F14FB630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18E877-E312-0E49-BC0F-2A6F4A53A714}" type="slidenum">
              <a:rPr lang="en-US" altLang="en-US" smtClean="0"/>
              <a:pPr>
                <a:spcBef>
                  <a:spcPct val="0"/>
                </a:spcBef>
              </a:pPr>
              <a:t>118</a:t>
            </a:fld>
            <a:endParaRPr lang="en-US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53EBFB11-266F-EA49-8961-2715CB1B5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6B9444A9-BA8F-9A48-81D8-D4369A3EA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058E4E72-C9A3-F54F-A73E-CF5D00480B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1B512D-BF57-974B-920E-05F0303374DF}" type="slidenum">
              <a:rPr lang="en-US" altLang="en-US" smtClean="0"/>
              <a:pPr>
                <a:spcBef>
                  <a:spcPct val="0"/>
                </a:spcBef>
              </a:pPr>
              <a:t>119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03BD12AF-2E10-F64C-BABB-36E380632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1D11D2D-7D5F-3F43-B3F9-AF6252889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BFD0D58D-E902-0F48-AC63-5563DBDD0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FC35C6-1F75-D64C-926D-4DE28A6ECEC2}" type="slidenum">
              <a:rPr lang="en-US" altLang="en-US" smtClean="0"/>
              <a:pPr>
                <a:spcBef>
                  <a:spcPct val="0"/>
                </a:spcBef>
              </a:pPr>
              <a:t>121</a:t>
            </a:fld>
            <a:endParaRPr lang="en-US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268C1470-0A94-D647-B654-D304B5F54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79B239E3-03A3-3442-A85E-65C254C69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>
            <a:extLst>
              <a:ext uri="{FF2B5EF4-FFF2-40B4-BE49-F238E27FC236}">
                <a16:creationId xmlns:a16="http://schemas.microsoft.com/office/drawing/2014/main" id="{2F39C9CA-CFD8-C84E-8203-6EE85FFC3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Rectangle 3">
            <a:extLst>
              <a:ext uri="{FF2B5EF4-FFF2-40B4-BE49-F238E27FC236}">
                <a16:creationId xmlns:a16="http://schemas.microsoft.com/office/drawing/2014/main" id="{6ECEC969-9578-A849-A59A-AD8BA01A8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73FD3864-BC02-244A-B8CC-D8B33746D7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6" name="Rectangle 3">
            <a:extLst>
              <a:ext uri="{FF2B5EF4-FFF2-40B4-BE49-F238E27FC236}">
                <a16:creationId xmlns:a16="http://schemas.microsoft.com/office/drawing/2014/main" id="{1338C05D-0788-4646-B87D-C0387962B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>
            <a:extLst>
              <a:ext uri="{FF2B5EF4-FFF2-40B4-BE49-F238E27FC236}">
                <a16:creationId xmlns:a16="http://schemas.microsoft.com/office/drawing/2014/main" id="{6782C9CA-C3E5-B445-8564-149E234FD3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2" name="Rectangle 3">
            <a:extLst>
              <a:ext uri="{FF2B5EF4-FFF2-40B4-BE49-F238E27FC236}">
                <a16:creationId xmlns:a16="http://schemas.microsoft.com/office/drawing/2014/main" id="{D99F1262-32A8-654F-817C-9B3748AFD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>
            <a:extLst>
              <a:ext uri="{FF2B5EF4-FFF2-40B4-BE49-F238E27FC236}">
                <a16:creationId xmlns:a16="http://schemas.microsoft.com/office/drawing/2014/main" id="{3D0DC8EE-1270-A740-9857-18F6DE4E6C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60EEA8-2F51-8148-9114-755ED5381DDB}" type="slidenum">
              <a:rPr lang="en-US" altLang="en-US" smtClean="0"/>
              <a:pPr>
                <a:spcBef>
                  <a:spcPct val="0"/>
                </a:spcBef>
              </a:pPr>
              <a:t>152</a:t>
            </a:fld>
            <a:endParaRPr lang="en-US" altLang="en-US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F21532DB-4068-CE40-A96B-C4856A8F1D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62A33F81-DC5C-944C-B317-01994D428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F68DEBBB-3565-3E44-9EA9-A250F704D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0DDA10-0284-8747-87F6-28D1B0F8579C}" type="slidenum">
              <a:rPr lang="en-US" altLang="en-US" smtClean="0"/>
              <a:pPr>
                <a:spcBef>
                  <a:spcPct val="0"/>
                </a:spcBef>
              </a:pPr>
              <a:t>154</a:t>
            </a:fld>
            <a:endParaRPr lang="en-US" altLang="en-US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C246D9CD-30F6-2F4D-B80C-6AC4057BB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4CB794A9-AE96-FA4C-A607-8B9CF2564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0D44416C-E28E-F84D-A9EA-DC6C2AD31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260ABF-2E51-5346-A3B5-93C6989BD2A2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27397F6-8151-5446-AB72-1F870EEA20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27CC5CD-104E-F741-B501-649DFCCD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B7C9756F-B7C7-8844-8E22-3DF5596E3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85A211-2F9C-4D44-B7BC-F8B19EC37A0F}" type="slidenum">
              <a:rPr lang="en-US" altLang="en-US" smtClean="0"/>
              <a:pPr>
                <a:spcBef>
                  <a:spcPct val="0"/>
                </a:spcBef>
              </a:pPr>
              <a:t>155</a:t>
            </a:fld>
            <a:endParaRPr lang="en-US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41B8CFAB-C494-1F42-BD9B-3F806E734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A59D7BE2-2F68-8E4B-8B3C-1CF5FB17C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>
            <a:extLst>
              <a:ext uri="{FF2B5EF4-FFF2-40B4-BE49-F238E27FC236}">
                <a16:creationId xmlns:a16="http://schemas.microsoft.com/office/drawing/2014/main" id="{087B288D-A7C1-D047-B98D-45285AA0A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0C5137-9D8D-E94A-B190-B80544D84D3D}" type="slidenum">
              <a:rPr lang="en-US" altLang="en-US" smtClean="0"/>
              <a:pPr>
                <a:spcBef>
                  <a:spcPct val="0"/>
                </a:spcBef>
              </a:pPr>
              <a:t>156</a:t>
            </a:fld>
            <a:endParaRPr lang="en-US" altLang="en-US"/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64F0A4BA-70A1-3348-B1BB-5E90E092C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C61F9AE7-67B9-DB41-A482-CC302276E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altLang="en-US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Figure 14.12: 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earth currently revolves around the sun while tilted on its axis by an angle of 23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 During a period of 41,000 years, this angle of tilt ranges from about 22° to 24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A691F94C-3196-CE43-8FB0-F6EC25DB9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8DB5E058-5B37-BC44-91A6-56AA5F7F2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3372CD74-C5A4-924D-AB52-01E914347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C5D16F-646C-AB42-9B52-2361391610CD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B3EC4CA-702D-5340-94BD-36C33A752A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7CD87887-8C48-E940-BA77-E10FDC218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280E903B-ECBA-5243-A534-86084152D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D139B001-1E83-814C-8C7E-4DF29ACD7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B6221F2A-AB7B-B646-B755-89F12E180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D1AEA8-9700-0D40-8363-00D39CAA85BD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37274A0E-ACF9-714B-B0C5-D9C401F32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60B5E7-F578-7048-9E8B-E862AF810E33}" type="slidenum">
              <a:rPr lang="en-US" altLang="en-US" smtClean="0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CDB1DA7A-F735-C041-890B-A50866BA9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DAB35F9F-3472-B943-9E21-1E84C0DA7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799F1F52-4B50-C644-A3C0-98EA8C04F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794278-8148-2240-BBEB-5B366C47F576}" type="slidenum">
              <a:rPr lang="en-US" altLang="en-US" smtClean="0"/>
              <a:pPr>
                <a:spcBef>
                  <a:spcPct val="0"/>
                </a:spcBef>
              </a:pPr>
              <a:t>85</a:t>
            </a:fld>
            <a:endParaRPr lang="en-US" altLang="en-US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78269F7F-AF4F-B54E-BF06-87AC86CCA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B92E691-375B-ED47-A17C-49B07D05F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6696CF05-60F8-2441-8EEA-79D9E488E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258E73-64E5-5C44-B507-8F1D6E27CD3F}" type="slidenum">
              <a:rPr lang="en-US" altLang="en-US" smtClean="0"/>
              <a:pPr>
                <a:spcBef>
                  <a:spcPct val="0"/>
                </a:spcBef>
              </a:pPr>
              <a:t>86</a:t>
            </a:fld>
            <a:endParaRPr lang="en-US" altLang="en-US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549E9F6-27B4-7548-ACD9-6ADA337CC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A1953C3-9E50-894A-8A0D-E4C110313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0EEFA50D-D034-8C4A-9ED6-841B41AEF0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EC6540-6DBD-9F4A-BBFF-1980944CE094}" type="slidenum">
              <a:rPr lang="en-US" altLang="en-US" smtClean="0"/>
              <a:pPr>
                <a:spcBef>
                  <a:spcPct val="0"/>
                </a:spcBef>
              </a:pPr>
              <a:t>87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BD04330C-D070-8C4A-9AD2-8070A70FC9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B6690DF-B66C-2D45-91A9-577970B41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978B2A-7907-7642-B0AD-C20BA9F51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6B5B4B-782B-FB49-BD90-DE93AA5FAE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6AE67-B412-9045-99D6-884A90837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F92BD-460D-FE41-80BD-DEC54F59947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67024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4ED84C-3797-B648-BBB7-915956B12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43EF72-D36B-7340-A5C3-766E003A8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E037F-7028-6841-98FF-B11717C370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839B-50A8-E64F-81C1-9B0FB8B07A8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1060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D0927A-3674-5940-8ADE-52BE66CE0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106F55-921F-DF4D-B3DA-23DD8BE7A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72386C-8B26-F747-A152-5ADAB5346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E32DB-BA82-614B-A8BD-BB02A210DB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556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0BF893-8259-3142-A464-17B62D3BB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68412F-9BA7-4247-9DEE-C2CE8DE0B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849269-D82D-EC4F-AEF5-EA76EE01D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A59A-B532-BC4F-AECC-4BED2344197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3206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5023E7-80AD-C14D-AB00-84E95EF4E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247185-44B3-7D42-B730-9C21F46F18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57D972-B579-4240-B391-D5923DE81B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F147-39B7-D740-B4E3-DC8AD4E50C7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1334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E5D97-87A5-5346-9697-680D04586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341B00-F4C5-C840-8B66-156448A1C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BECC15-F195-8045-958C-08AABAE67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76A52-3C92-FD4E-83DD-EDB703F62FC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896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9D15E9-DE82-9840-8D2D-35E4FA500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F8AD282-67A7-D949-B690-14F3A2864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2D240F-3F3B-FD4A-9188-E1DFC17743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1ACB2-7378-C341-8F6A-704BB0BE864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412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E967EC-1945-694D-AC53-635ED6862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9B3229D-17BB-AD4B-BD2D-9A8FDAE0E8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78B1C2-32EC-6549-B957-56C40DEA0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C372-61BD-5F4F-903F-3AB85481779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5202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3CE72B-CBAA-E741-98D5-7B91BB6F3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B292E3-2CA8-0740-9FE4-85E74A1339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813F92-7CAD-A243-90E6-50ED33E3D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E08BB-5DDE-E04E-834A-CDDD2756E5C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0387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818ED-C829-934E-BB90-C540B72DA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214DE-03B0-474A-8612-C3D1717BD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FDA1C1-4E38-D04D-B725-7627C37E4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7C535-49CA-364E-AB7F-8F3DC6DB41D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4235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D5F3D-D482-154C-9976-72B9A8943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454C06-0935-6647-B335-C27D03C93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620850-5ABE-8341-AD27-7D3BE91E9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891F-E7EC-904B-AA57-D81F896E44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2940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07D29E-4275-3E4E-A362-A1893F3D9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09BB19-5809-AD4D-89EA-6C9CB9EB8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D2620AB-1E77-114D-AC0A-A053A0236C7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B77B7A-C928-814E-AE29-C761450086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1BDDBCC-B083-F044-BFA5-2E25721A5A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E518A2E-25ED-AB44-90F0-4B33065EFE3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99549E0-EC85-F14C-8100-D751C3C12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Autumn 2025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C998F22-EBA4-C747-AC4F-9EB1DF69E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Stefan—Boltzman Law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D0C2A0AA-92DD-2943-8E40-A56EFC61CE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R = cT</a:t>
            </a:r>
            <a:r>
              <a:rPr lang="en-US" altLang="en-US" sz="4800" b="1" baseline="300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4</a:t>
            </a:r>
            <a:endParaRPr lang="en-US" altLang="en-US" sz="4800" b="1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R is the amount of radiation emitted per unit area for a surface of temperature T (K).  C is a constant</a:t>
            </a:r>
          </a:p>
          <a:p>
            <a:pPr marL="0" indent="0" algn="ctr">
              <a:buFontTx/>
              <a:buNone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Doubling the temperature results in 16x the radiation.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3BDE9428-0111-FB4B-8106-3F9B9B7CA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Representative Concentration Pathway (RCP) Impacts</a:t>
            </a:r>
          </a:p>
        </p:txBody>
      </p:sp>
      <p:pic>
        <p:nvPicPr>
          <p:cNvPr id="111618" name="Content Placeholder 3">
            <a:extLst>
              <a:ext uri="{FF2B5EF4-FFF2-40B4-BE49-F238E27FC236}">
                <a16:creationId xmlns:a16="http://schemas.microsoft.com/office/drawing/2014/main" id="{4BD97506-45E8-8E47-934F-119BE4FD53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81200"/>
            <a:ext cx="4762500" cy="4025900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6689-DFF1-6148-921B-86F68EFC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Some Warming is Guaranteed No Matter 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C550-6083-6D45-B236-3E4F817F8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atmosphere has not caught up with the greenhouse gases that are in the atmosphere now.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74914-9622-1F4F-B29C-4523BED0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456875"/>
            <a:ext cx="3797300" cy="28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95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D4E012CD-5AD7-7845-BF44-E0D9D3164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Warming is NOT Uniform</a:t>
            </a:r>
          </a:p>
        </p:txBody>
      </p:sp>
      <p:sp>
        <p:nvSpPr>
          <p:cNvPr id="124930" name="Content Placeholder 2">
            <a:extLst>
              <a:ext uri="{FF2B5EF4-FFF2-40B4-BE49-F238E27FC236}">
                <a16:creationId xmlns:a16="http://schemas.microsoft.com/office/drawing/2014/main" id="{23C271BF-0221-9C41-BA8B-E53A6ADF75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Arctic warms up the most for a number of reasons, including the melting of sea ice.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Continents warm up more than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Eastern oceans up less than western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 general, the dry areas (e.g., the SW) will get drier and wet areas (e.g., British Columbia) will get wetter.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B6B81016-AB2F-2942-A7EE-CEC4598B1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Sample Climate Model Output for 2100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3">
            <a:extLst>
              <a:ext uri="{FF2B5EF4-FFF2-40B4-BE49-F238E27FC236}">
                <a16:creationId xmlns:a16="http://schemas.microsoft.com/office/drawing/2014/main" id="{D610BA32-E7DD-2546-B7D7-51FE9744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2420" r="10262" b="18146"/>
          <a:stretch>
            <a:fillRect/>
          </a:stretch>
        </p:blipFill>
        <p:spPr bwMode="auto">
          <a:xfrm>
            <a:off x="858838" y="1219200"/>
            <a:ext cx="7570787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36A9F792-92C8-B24C-A26A-ADF81E6374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Precipitation: Subtropics Drier, Midlatitudes/Polar Regions/Equatorial Tropics Moisten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D6CD3D74-3DF4-1541-94BA-470A634A6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3900" y="51054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Change during this century, RCP8.5/A2 scenario</a:t>
            </a:r>
          </a:p>
        </p:txBody>
      </p:sp>
      <p:pic>
        <p:nvPicPr>
          <p:cNvPr id="128003" name="Picture 4" descr="fig3-3">
            <a:extLst>
              <a:ext uri="{FF2B5EF4-FFF2-40B4-BE49-F238E27FC236}">
                <a16:creationId xmlns:a16="http://schemas.microsoft.com/office/drawing/2014/main" id="{E969AA21-B95E-B34C-9DC8-2169E5E6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73300"/>
            <a:ext cx="8229600" cy="259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5">
            <a:extLst>
              <a:ext uri="{FF2B5EF4-FFF2-40B4-BE49-F238E27FC236}">
                <a16:creationId xmlns:a16="http://schemas.microsoft.com/office/drawing/2014/main" id="{E183697F-AEE7-0C43-BBDD-B15D5784D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4456113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Winter</a:t>
            </a:r>
          </a:p>
        </p:txBody>
      </p:sp>
      <p:sp>
        <p:nvSpPr>
          <p:cNvPr id="128005" name="Text Box 6">
            <a:extLst>
              <a:ext uri="{FF2B5EF4-FFF2-40B4-BE49-F238E27FC236}">
                <a16:creationId xmlns:a16="http://schemas.microsoft.com/office/drawing/2014/main" id="{B7334DEA-D95D-2C43-B598-7AF44588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425" y="4416426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Summer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4A424BEC-A702-6940-AD97-35A6AF256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Uncertainty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2615C047-0487-AF4D-B072-3392C0640F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Considerable </a:t>
            </a:r>
            <a:r>
              <a:rPr lang="en-US" altLang="en-US" sz="3600" dirty="0">
                <a:ea typeface="ＭＳ Ｐゴシック" panose="020B0600070205080204" pitchFamily="34" charset="-128"/>
              </a:rPr>
              <a:t>uncertainty regarding </a:t>
            </a:r>
            <a:r>
              <a:rPr lang="en-US" altLang="en-US" sz="3600" u="sng" dirty="0">
                <a:ea typeface="ＭＳ Ｐゴシック" panose="020B0600070205080204" pitchFamily="34" charset="-128"/>
              </a:rPr>
              <a:t>global</a:t>
            </a:r>
            <a:r>
              <a:rPr lang="en-US" altLang="en-US" sz="3600" dirty="0">
                <a:ea typeface="ＭＳ Ｐゴシック" panose="020B0600070205080204" pitchFamily="34" charset="-128"/>
              </a:rPr>
              <a:t> temperature changes for doubling CO2 (roughly 1.5 to 4 C)</a:t>
            </a:r>
          </a:p>
          <a:p>
            <a:r>
              <a:rPr lang="en-US" altLang="en-US" sz="3600" u="sng" dirty="0">
                <a:ea typeface="ＭＳ Ｐゴシック" panose="020B0600070205080204" pitchFamily="34" charset="-128"/>
              </a:rPr>
              <a:t>Even more uncertainty for local changes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Uncertainty has not lessened much even with decades of research.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3">
            <a:extLst>
              <a:ext uri="{FF2B5EF4-FFF2-40B4-BE49-F238E27FC236}">
                <a16:creationId xmlns:a16="http://schemas.microsoft.com/office/drawing/2014/main" id="{9E6C6F36-DA38-A940-91BF-72C496F423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  <a:ea typeface="ＭＳ Ｐゴシック" panose="020B0600070205080204" pitchFamily="34" charset="-128"/>
              </a:rPr>
              <a:t>GCMs don’t necessarily agree.  There is </a:t>
            </a:r>
            <a:r>
              <a:rPr lang="en-US" altLang="en-US" sz="3600" b="1">
                <a:ea typeface="ＭＳ Ｐゴシック" panose="020B0600070205080204" pitchFamily="34" charset="-128"/>
              </a:rPr>
              <a:t>uncertainty</a:t>
            </a:r>
          </a:p>
        </p:txBody>
      </p:sp>
      <p:pic>
        <p:nvPicPr>
          <p:cNvPr id="133122" name="Picture 1">
            <a:extLst>
              <a:ext uri="{FF2B5EF4-FFF2-40B4-BE49-F238E27FC236}">
                <a16:creationId xmlns:a16="http://schemas.microsoft.com/office/drawing/2014/main" id="{F4C34F38-D7A9-B541-8216-F35C0ED67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Box 3">
            <a:extLst>
              <a:ext uri="{FF2B5EF4-FFF2-40B4-BE49-F238E27FC236}">
                <a16:creationId xmlns:a16="http://schemas.microsoft.com/office/drawing/2014/main" id="{F2C06E42-F270-0D46-9E93-4FB84F9A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543550"/>
            <a:ext cx="4219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Surface Temperature Change from 1970-2000 compared to 2070-2100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>
            <a:extLst>
              <a:ext uri="{FF2B5EF4-FFF2-40B4-BE49-F238E27FC236}">
                <a16:creationId xmlns:a16="http://schemas.microsoft.com/office/drawing/2014/main" id="{AE91ED31-692A-F545-B607-712C88DA5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Climate Change in the NW</a:t>
            </a:r>
          </a:p>
        </p:txBody>
      </p:sp>
      <p:sp>
        <p:nvSpPr>
          <p:cNvPr id="135170" name="Content Placeholder 2">
            <a:extLst>
              <a:ext uri="{FF2B5EF4-FFF2-40B4-BE49-F238E27FC236}">
                <a16:creationId xmlns:a16="http://schemas.microsoft.com/office/drawing/2014/main" id="{8342709E-EDAD-4745-8AF3-A32B57D8AD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Temperatures have warmed by about 1-2 F over the past 100 years.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This warming has proceeded on and off for the past century, with short-term ups and downs due to natural variability (e.g.,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Oscillation, PDO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There is no discernable trend in precipitation.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9CB3D-A8F4-A082-E356-9F71089A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Essential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D55E0-924B-B728-3B69-BE3E5DC57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Climate variations over decades can vary from:</a:t>
            </a:r>
          </a:p>
          <a:p>
            <a:pPr lvl="1"/>
            <a:r>
              <a:rPr lang="en-US" sz="3600" dirty="0"/>
              <a:t>Human forcing, such as greenhouse gas increases</a:t>
            </a:r>
          </a:p>
          <a:p>
            <a:pPr lvl="1"/>
            <a:r>
              <a:rPr lang="en-US" sz="3600" dirty="0"/>
              <a:t>Natural variability of the complex weather/climate system.</a:t>
            </a:r>
          </a:p>
        </p:txBody>
      </p:sp>
    </p:spTree>
    <p:extLst>
      <p:ext uri="{BB962C8B-B14F-4D97-AF65-F5344CB8AC3E}">
        <p14:creationId xmlns:p14="http://schemas.microsoft.com/office/powerpoint/2010/main" val="20242634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>
            <a:extLst>
              <a:ext uri="{FF2B5EF4-FFF2-40B4-BE49-F238E27FC236}">
                <a16:creationId xmlns:a16="http://schemas.microsoft.com/office/drawing/2014/main" id="{9559969D-FA21-1B45-9EAC-D9512EA45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25" y="511175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Oscillation: A Mode of Natural Variability</a:t>
            </a:r>
          </a:p>
        </p:txBody>
      </p:sp>
      <p:pic>
        <p:nvPicPr>
          <p:cNvPr id="136194" name="Content Placeholder 3">
            <a:extLst>
              <a:ext uri="{FF2B5EF4-FFF2-40B4-BE49-F238E27FC236}">
                <a16:creationId xmlns:a16="http://schemas.microsoft.com/office/drawing/2014/main" id="{F2377C14-FB9D-6B4C-AD52-664312430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2154238"/>
            <a:ext cx="7578725" cy="2947987"/>
          </a:xfrm>
        </p:spPr>
      </p:pic>
      <p:sp>
        <p:nvSpPr>
          <p:cNvPr id="136195" name="TextBox 1">
            <a:extLst>
              <a:ext uri="{FF2B5EF4-FFF2-40B4-BE49-F238E27FC236}">
                <a16:creationId xmlns:a16="http://schemas.microsoft.com/office/drawing/2014/main" id="{49ECFFEB-A00D-5E4D-92DA-F7D2193FE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5086350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More snow</a:t>
            </a:r>
          </a:p>
        </p:txBody>
      </p:sp>
      <p:sp>
        <p:nvSpPr>
          <p:cNvPr id="136196" name="TextBox 2">
            <a:extLst>
              <a:ext uri="{FF2B5EF4-FFF2-40B4-BE49-F238E27FC236}">
                <a16:creationId xmlns:a16="http://schemas.microsoft.com/office/drawing/2014/main" id="{ACD14E13-CBDE-0949-8029-373A26CA5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508635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Less Snow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99822CE-2510-CA43-9CA8-C0320B346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534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radiation emitted by an object varies by wavelength.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Characteristic shape of this variation 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87FE5479-6D75-FE43-B259-65ACEABC3F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62200"/>
            <a:ext cx="7674536" cy="4206875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>
            <a:extLst>
              <a:ext uri="{FF2B5EF4-FFF2-40B4-BE49-F238E27FC236}">
                <a16:creationId xmlns:a16="http://schemas.microsoft.com/office/drawing/2014/main" id="{3510FB80-F358-A04B-84A8-37E1E5915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FF"/>
                </a:solidFill>
                <a:ea typeface="ＭＳ Ｐゴシック" panose="020B0600070205080204" pitchFamily="34" charset="-128"/>
              </a:rPr>
              <a:t>Seattle Snow</a:t>
            </a:r>
          </a:p>
        </p:txBody>
      </p:sp>
      <p:pic>
        <p:nvPicPr>
          <p:cNvPr id="137218" name="Content Placeholder 3" descr="image0012.png">
            <a:extLst>
              <a:ext uri="{FF2B5EF4-FFF2-40B4-BE49-F238E27FC236}">
                <a16:creationId xmlns:a16="http://schemas.microsoft.com/office/drawing/2014/main" id="{106DD2C9-07CE-A649-B01E-E68A2DE44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5" r="-6265"/>
          <a:stretch>
            <a:fillRect/>
          </a:stretch>
        </p:blipFill>
        <p:spPr/>
      </p:pic>
      <p:sp>
        <p:nvSpPr>
          <p:cNvPr id="137219" name="TextBox 4">
            <a:extLst>
              <a:ext uri="{FF2B5EF4-FFF2-40B4-BE49-F238E27FC236}">
                <a16:creationId xmlns:a16="http://schemas.microsoft.com/office/drawing/2014/main" id="{D6D77EEB-E2CF-1D44-86C6-BACC0031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2951163"/>
            <a:ext cx="17907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Cold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0" name="TextBox 5">
            <a:extLst>
              <a:ext uri="{FF2B5EF4-FFF2-40B4-BE49-F238E27FC236}">
                <a16:creationId xmlns:a16="http://schemas.microsoft.com/office/drawing/2014/main" id="{64691E50-DD9C-7F43-88F9-A3380DC6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2814638"/>
            <a:ext cx="2071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Warm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1" name="TextBox 5">
            <a:extLst>
              <a:ext uri="{FF2B5EF4-FFF2-40B4-BE49-F238E27FC236}">
                <a16:creationId xmlns:a16="http://schemas.microsoft.com/office/drawing/2014/main" id="{9EC0A440-AD4D-B047-B991-5A00B2581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48</a:t>
            </a:r>
          </a:p>
        </p:txBody>
      </p:sp>
      <p:sp>
        <p:nvSpPr>
          <p:cNvPr id="137222" name="TextBox 6">
            <a:extLst>
              <a:ext uri="{FF2B5EF4-FFF2-40B4-BE49-F238E27FC236}">
                <a16:creationId xmlns:a16="http://schemas.microsoft.com/office/drawing/2014/main" id="{59DE3E77-DF45-F542-B8B7-FECB8B3DB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70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08738-1649-244E-9E54-B5310B1E3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090738"/>
            <a:ext cx="220663" cy="3876675"/>
          </a:xfrm>
          <a:prstGeom prst="rect">
            <a:avLst/>
          </a:prstGeom>
          <a:solidFill>
            <a:schemeClr val="tx2">
              <a:alpha val="16078"/>
            </a:scheme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7224" name="TextBox 8">
            <a:extLst>
              <a:ext uri="{FF2B5EF4-FFF2-40B4-BE49-F238E27FC236}">
                <a16:creationId xmlns:a16="http://schemas.microsoft.com/office/drawing/2014/main" id="{310738B2-B7DD-234E-A31B-C712FCF7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7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95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B76CDC3-7684-9E4D-8D1D-0C9700B49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8" y="274638"/>
            <a:ext cx="8713787" cy="738187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3366FF"/>
                </a:solidFill>
                <a:ea typeface="ＭＳ Ｐゴシック" panose="020B0600070205080204" pitchFamily="34" charset="-128"/>
              </a:rPr>
              <a:t>NWS Temperature Trend for Washington</a:t>
            </a:r>
          </a:p>
        </p:txBody>
      </p:sp>
      <p:sp>
        <p:nvSpPr>
          <p:cNvPr id="39938" name="TextBox 4">
            <a:extLst>
              <a:ext uri="{FF2B5EF4-FFF2-40B4-BE49-F238E27FC236}">
                <a16:creationId xmlns:a16="http://schemas.microsoft.com/office/drawing/2014/main" id="{D3797ED2-D5C7-3B40-9687-9EA1FE10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6126163"/>
            <a:ext cx="2649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Calibri" panose="020F0502020204030204" pitchFamily="34" charset="0"/>
              </a:rPr>
              <a:t>Mainly Natural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44215E-EB13-7D4C-AD00-6E9BB529B3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6988" y="6122988"/>
            <a:ext cx="371475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23D543-04E8-B84E-9D2C-74796DB1A4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91175" y="6122988"/>
            <a:ext cx="25606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1" name="TextBox 4">
            <a:extLst>
              <a:ext uri="{FF2B5EF4-FFF2-40B4-BE49-F238E27FC236}">
                <a16:creationId xmlns:a16="http://schemas.microsoft.com/office/drawing/2014/main" id="{18887EDE-C325-4F42-B7A7-DE85D6C0F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6186488"/>
            <a:ext cx="3381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1">
                <a:latin typeface="Calibri" panose="020F0502020204030204" pitchFamily="34" charset="0"/>
              </a:rPr>
              <a:t>Natural &amp; Anthropogenic</a:t>
            </a:r>
          </a:p>
        </p:txBody>
      </p:sp>
      <p:pic>
        <p:nvPicPr>
          <p:cNvPr id="39942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2A63232B-C593-8949-8B79-D5C594711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763" y="1201738"/>
            <a:ext cx="7888287" cy="4732337"/>
          </a:xfrm>
        </p:spPr>
      </p:pic>
    </p:spTree>
    <p:extLst>
      <p:ext uri="{BB962C8B-B14F-4D97-AF65-F5344CB8AC3E}">
        <p14:creationId xmlns:p14="http://schemas.microsoft.com/office/powerpoint/2010/main" val="20209729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9D4671CF-E4FA-234D-B2BD-F3E31AAB6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Warming in the Northwest</a:t>
            </a:r>
          </a:p>
        </p:txBody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973F98F5-FE1E-1C47-BA99-EBF235599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811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It appears that there has been relatively modest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human-caused</a:t>
            </a:r>
            <a:r>
              <a:rPr lang="en-US" altLang="en-US" dirty="0">
                <a:ea typeface="ＭＳ Ｐゴシック" panose="020B0600070205080204" pitchFamily="34" charset="-128"/>
              </a:rPr>
              <a:t> warming over most  of the Northwest so far (around 2F)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This makes a lot of sense--our weather is controlled by the Pacific and the eastern Pacific is one of the last places that will warm significantly.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Global warming will be weaker and delayed here…</a:t>
            </a:r>
            <a:r>
              <a:rPr lang="en-US" altLang="en-US" b="1" dirty="0">
                <a:ea typeface="ＭＳ Ｐゴシック" panose="020B0600070205080204" pitchFamily="34" charset="-128"/>
              </a:rPr>
              <a:t>but it will happen in force by the end of the century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ext Box 4">
            <a:extLst>
              <a:ext uri="{FF2B5EF4-FFF2-40B4-BE49-F238E27FC236}">
                <a16:creationId xmlns:a16="http://schemas.microsoft.com/office/drawing/2014/main" id="{BFD67BCA-6017-AA4E-91E4-C7231DAD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71475"/>
            <a:ext cx="82311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hlink"/>
                </a:solidFill>
                <a:latin typeface="Times New Roman" panose="02020603050405020304" pitchFamily="18" charset="0"/>
              </a:rPr>
              <a:t>Change in Winter Surface Air Temperature (°C) for 1950-2023</a:t>
            </a:r>
            <a:endParaRPr lang="en-US" altLang="en-US" sz="28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0291" name="Text Box 21">
            <a:extLst>
              <a:ext uri="{FF2B5EF4-FFF2-40B4-BE49-F238E27FC236}">
                <a16:creationId xmlns:a16="http://schemas.microsoft.com/office/drawing/2014/main" id="{85F37FA9-6387-2349-BD68-17F3DDB93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-1.4</a:t>
            </a:r>
          </a:p>
        </p:txBody>
      </p:sp>
      <p:sp>
        <p:nvSpPr>
          <p:cNvPr id="140292" name="Text Box 22">
            <a:extLst>
              <a:ext uri="{FF2B5EF4-FFF2-40B4-BE49-F238E27FC236}">
                <a16:creationId xmlns:a16="http://schemas.microsoft.com/office/drawing/2014/main" id="{8957DB84-483A-A94B-96E3-62FCC4BDB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-1.2</a:t>
            </a:r>
          </a:p>
        </p:txBody>
      </p:sp>
      <p:sp>
        <p:nvSpPr>
          <p:cNvPr id="140293" name="Text Box 23">
            <a:extLst>
              <a:ext uri="{FF2B5EF4-FFF2-40B4-BE49-F238E27FC236}">
                <a16:creationId xmlns:a16="http://schemas.microsoft.com/office/drawing/2014/main" id="{8DE7CAF4-DB13-CA41-A915-73A31CC7C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-1.0</a:t>
            </a:r>
          </a:p>
        </p:txBody>
      </p:sp>
      <p:sp>
        <p:nvSpPr>
          <p:cNvPr id="140294" name="Text Box 24">
            <a:extLst>
              <a:ext uri="{FF2B5EF4-FFF2-40B4-BE49-F238E27FC236}">
                <a16:creationId xmlns:a16="http://schemas.microsoft.com/office/drawing/2014/main" id="{CEDC59CA-42A6-F04B-8ACB-1C7BD5A7C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-0.8</a:t>
            </a:r>
          </a:p>
        </p:txBody>
      </p:sp>
      <p:sp>
        <p:nvSpPr>
          <p:cNvPr id="140295" name="Text Box 25">
            <a:extLst>
              <a:ext uri="{FF2B5EF4-FFF2-40B4-BE49-F238E27FC236}">
                <a16:creationId xmlns:a16="http://schemas.microsoft.com/office/drawing/2014/main" id="{7E588737-608E-194C-BF49-07122E82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-0.6</a:t>
            </a:r>
          </a:p>
        </p:txBody>
      </p:sp>
      <p:sp>
        <p:nvSpPr>
          <p:cNvPr id="140296" name="Text Box 26">
            <a:extLst>
              <a:ext uri="{FF2B5EF4-FFF2-40B4-BE49-F238E27FC236}">
                <a16:creationId xmlns:a16="http://schemas.microsoft.com/office/drawing/2014/main" id="{3969C7FB-260E-DF43-8ABC-FE326A73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-0.4</a:t>
            </a:r>
          </a:p>
        </p:txBody>
      </p:sp>
      <p:sp>
        <p:nvSpPr>
          <p:cNvPr id="140297" name="Text Box 27">
            <a:extLst>
              <a:ext uri="{FF2B5EF4-FFF2-40B4-BE49-F238E27FC236}">
                <a16:creationId xmlns:a16="http://schemas.microsoft.com/office/drawing/2014/main" id="{F264EF22-8C88-0B4A-868E-2A1CCAFD6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75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-0.2</a:t>
            </a:r>
          </a:p>
        </p:txBody>
      </p:sp>
      <p:sp>
        <p:nvSpPr>
          <p:cNvPr id="140298" name="Text Box 28">
            <a:extLst>
              <a:ext uri="{FF2B5EF4-FFF2-40B4-BE49-F238E27FC236}">
                <a16:creationId xmlns:a16="http://schemas.microsoft.com/office/drawing/2014/main" id="{DBFD7629-C88A-5D49-B58F-046DD4A4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0.0</a:t>
            </a:r>
          </a:p>
        </p:txBody>
      </p:sp>
      <p:sp>
        <p:nvSpPr>
          <p:cNvPr id="140299" name="Text Box 29">
            <a:extLst>
              <a:ext uri="{FF2B5EF4-FFF2-40B4-BE49-F238E27FC236}">
                <a16:creationId xmlns:a16="http://schemas.microsoft.com/office/drawing/2014/main" id="{513C3ABC-EC2D-EE4C-B4E2-3A9D162FA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+0.2</a:t>
            </a:r>
          </a:p>
        </p:txBody>
      </p:sp>
      <p:sp>
        <p:nvSpPr>
          <p:cNvPr id="140300" name="Text Box 30">
            <a:extLst>
              <a:ext uri="{FF2B5EF4-FFF2-40B4-BE49-F238E27FC236}">
                <a16:creationId xmlns:a16="http://schemas.microsoft.com/office/drawing/2014/main" id="{BA64A669-2FAD-5C43-AD55-526B9FF5C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+0.4</a:t>
            </a:r>
          </a:p>
        </p:txBody>
      </p:sp>
      <p:sp>
        <p:nvSpPr>
          <p:cNvPr id="140301" name="Text Box 31">
            <a:extLst>
              <a:ext uri="{FF2B5EF4-FFF2-40B4-BE49-F238E27FC236}">
                <a16:creationId xmlns:a16="http://schemas.microsoft.com/office/drawing/2014/main" id="{70A3257D-2B94-4B47-94DA-BE1F030E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+0.6</a:t>
            </a:r>
          </a:p>
        </p:txBody>
      </p:sp>
      <p:sp>
        <p:nvSpPr>
          <p:cNvPr id="140302" name="Text Box 32">
            <a:extLst>
              <a:ext uri="{FF2B5EF4-FFF2-40B4-BE49-F238E27FC236}">
                <a16:creationId xmlns:a16="http://schemas.microsoft.com/office/drawing/2014/main" id="{A61DD3B6-8301-8047-BE3F-9AD7E622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55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+0.8</a:t>
            </a:r>
          </a:p>
        </p:txBody>
      </p:sp>
      <p:sp>
        <p:nvSpPr>
          <p:cNvPr id="140303" name="Text Box 33">
            <a:extLst>
              <a:ext uri="{FF2B5EF4-FFF2-40B4-BE49-F238E27FC236}">
                <a16:creationId xmlns:a16="http://schemas.microsoft.com/office/drawing/2014/main" id="{BD38C4AB-AC1A-1946-B8A1-625CEDDFD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83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+1.0</a:t>
            </a:r>
          </a:p>
        </p:txBody>
      </p:sp>
      <p:sp>
        <p:nvSpPr>
          <p:cNvPr id="140304" name="Text Box 34">
            <a:extLst>
              <a:ext uri="{FF2B5EF4-FFF2-40B4-BE49-F238E27FC236}">
                <a16:creationId xmlns:a16="http://schemas.microsoft.com/office/drawing/2014/main" id="{51D2D38A-2C92-764C-88E0-550DA672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+1.2</a:t>
            </a:r>
          </a:p>
        </p:txBody>
      </p:sp>
      <p:sp>
        <p:nvSpPr>
          <p:cNvPr id="140306" name="Text Box 37">
            <a:extLst>
              <a:ext uri="{FF2B5EF4-FFF2-40B4-BE49-F238E27FC236}">
                <a16:creationId xmlns:a16="http://schemas.microsoft.com/office/drawing/2014/main" id="{B0BCA6E2-17A1-AA42-AFFF-EF28B659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9530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Air Temperature Trend (1979-2005)</a:t>
            </a:r>
          </a:p>
        </p:txBody>
      </p:sp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F7E07FD7-E14B-EAAA-16D0-28DE1F60B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40" y="1543795"/>
            <a:ext cx="7772400" cy="5060412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9581-3908-1A46-A29E-6DEC9150A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Cascade snowpack hasn’t changed in the last 30 years</a:t>
            </a:r>
            <a:endParaRPr lang="en-US" altLang="x-none" sz="3600">
              <a:ea typeface="ＭＳ Ｐゴシック" charset="-128"/>
            </a:endParaRPr>
          </a:p>
        </p:txBody>
      </p:sp>
      <p:pic>
        <p:nvPicPr>
          <p:cNvPr id="4" name="Picture 3" descr="A graph with blue and pink lines&#10;&#10;Description automatically generated">
            <a:extLst>
              <a:ext uri="{FF2B5EF4-FFF2-40B4-BE49-F238E27FC236}">
                <a16:creationId xmlns:a16="http://schemas.microsoft.com/office/drawing/2014/main" id="{DD8624E3-FA0A-AB51-A6CF-C764AF94A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581355"/>
            <a:ext cx="6934200" cy="5276645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F32B588D-72BD-9949-BF2F-01B3C4C5D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Future of the Northwest</a:t>
            </a:r>
          </a:p>
        </p:txBody>
      </p:sp>
      <p:sp>
        <p:nvSpPr>
          <p:cNvPr id="144386" name="Rectangle 3">
            <a:extLst>
              <a:ext uri="{FF2B5EF4-FFF2-40B4-BE49-F238E27FC236}">
                <a16:creationId xmlns:a16="http://schemas.microsoft.com/office/drawing/2014/main" id="{EF66DBA2-C286-2E45-A53D-82F3EA50B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Several groups are using very high resolution simulations forced by the global climate model predictions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Gives a view of the local implications of global warming.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Could our mountains and other local features make it worse or better?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A21DB-71EA-8E48-99CC-70BF903C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1143000"/>
          </a:xfrm>
        </p:spPr>
        <p:txBody>
          <a:bodyPr/>
          <a:lstStyle/>
          <a:p>
            <a:r>
              <a:rPr lang="en-US" dirty="0"/>
              <a:t>Simulations Using Worst Case Assumptions of Use of Fossil Fuels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86D10-EB6F-DE42-BEC5-FCE48A4DD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578" y="2667000"/>
            <a:ext cx="5531644" cy="3687763"/>
          </a:xfrm>
        </p:spPr>
      </p:pic>
    </p:spTree>
    <p:extLst>
      <p:ext uri="{BB962C8B-B14F-4D97-AF65-F5344CB8AC3E}">
        <p14:creationId xmlns:p14="http://schemas.microsoft.com/office/powerpoint/2010/main" val="49543427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>
            <a:extLst>
              <a:ext uri="{FF2B5EF4-FFF2-40B4-BE49-F238E27FC236}">
                <a16:creationId xmlns:a16="http://schemas.microsoft.com/office/drawing/2014/main" id="{767CF930-A21A-2646-8500-A5EC9376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2133600" y="762000"/>
            <a:ext cx="53768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>
            <a:extLst>
              <a:ext uri="{FF2B5EF4-FFF2-40B4-BE49-F238E27FC236}">
                <a16:creationId xmlns:a16="http://schemas.microsoft.com/office/drawing/2014/main" id="{14637F6E-EE6B-2741-8CEC-DA63FE9A9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752600" y="533400"/>
            <a:ext cx="54498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>
            <a:extLst>
              <a:ext uri="{FF2B5EF4-FFF2-40B4-BE49-F238E27FC236}">
                <a16:creationId xmlns:a16="http://schemas.microsoft.com/office/drawing/2014/main" id="{4C5CBC9F-0A3E-0746-A152-5E213581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981200" y="457200"/>
            <a:ext cx="56610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EADD702-6F1E-634B-A7EE-67458538D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Peak Radiation Versus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B4FE-C6B5-F64A-95A5-DAA89D8A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73152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The wavelength of the peak radiation emitted by an object varies with temperature, </a:t>
            </a:r>
            <a:r>
              <a:rPr lang="en-US" b="1" dirty="0"/>
              <a:t>with warmer objects having peak radiation at shorter wavelengths</a:t>
            </a:r>
            <a:r>
              <a:rPr lang="en-US" dirty="0"/>
              <a:t>.</a:t>
            </a:r>
          </a:p>
          <a:p>
            <a:pPr marL="0" indent="0">
              <a:buNone/>
              <a:defRPr/>
            </a:pPr>
            <a:endParaRPr lang="en-US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C874F4-06CD-D24E-B98D-D90CAE6A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93634"/>
            <a:ext cx="4724400" cy="258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>
            <a:extLst>
              <a:ext uri="{FF2B5EF4-FFF2-40B4-BE49-F238E27FC236}">
                <a16:creationId xmlns:a16="http://schemas.microsoft.com/office/drawing/2014/main" id="{29EFEA5B-F3A9-DD48-8341-2683D5AC1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banded structure of warming? Loss of snow</a:t>
            </a:r>
          </a:p>
        </p:txBody>
      </p:sp>
      <p:pic>
        <p:nvPicPr>
          <p:cNvPr id="152578" name="Content Placeholder 3">
            <a:extLst>
              <a:ext uri="{FF2B5EF4-FFF2-40B4-BE49-F238E27FC236}">
                <a16:creationId xmlns:a16="http://schemas.microsoft.com/office/drawing/2014/main" id="{7EEA5340-2583-FB44-B0DB-3ECA272D72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5225" y="1600200"/>
            <a:ext cx="6813550" cy="4525963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maxt2_thresh90_jja_sea">
            <a:extLst>
              <a:ext uri="{FF2B5EF4-FFF2-40B4-BE49-F238E27FC236}">
                <a16:creationId xmlns:a16="http://schemas.microsoft.com/office/drawing/2014/main" id="{CD702A31-0632-2949-86E7-A7B4066B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3" descr="snowpack2">
            <a:extLst>
              <a:ext uri="{FF2B5EF4-FFF2-40B4-BE49-F238E27FC236}">
                <a16:creationId xmlns:a16="http://schemas.microsoft.com/office/drawing/2014/main" id="{88B615C0-30A9-CA45-A209-8F87BCC66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5438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wdiff_1990s-2090s_MAM">
            <a:extLst>
              <a:ext uri="{FF2B5EF4-FFF2-40B4-BE49-F238E27FC236}">
                <a16:creationId xmlns:a16="http://schemas.microsoft.com/office/drawing/2014/main" id="{9F904F35-15DD-FF42-931C-F6C0B54B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 b="8640"/>
          <a:stretch>
            <a:fillRect/>
          </a:stretch>
        </p:blipFill>
        <p:spPr bwMode="auto">
          <a:xfrm>
            <a:off x="2481263" y="1060450"/>
            <a:ext cx="58610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Text Box 3">
            <a:extLst>
              <a:ext uri="{FF2B5EF4-FFF2-40B4-BE49-F238E27FC236}">
                <a16:creationId xmlns:a16="http://schemas.microsoft.com/office/drawing/2014/main" id="{9B9F76A1-5B12-1340-8537-206B9ED3A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5681663"/>
            <a:ext cx="649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-40%</a:t>
            </a:r>
          </a:p>
        </p:txBody>
      </p:sp>
      <p:sp>
        <p:nvSpPr>
          <p:cNvPr id="158723" name="Text Box 4">
            <a:extLst>
              <a:ext uri="{FF2B5EF4-FFF2-40B4-BE49-F238E27FC236}">
                <a16:creationId xmlns:a16="http://schemas.microsoft.com/office/drawing/2014/main" id="{96ADCBB3-17C8-F243-8A81-B7E264BE7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5710238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0%</a:t>
            </a:r>
          </a:p>
        </p:txBody>
      </p:sp>
      <p:sp>
        <p:nvSpPr>
          <p:cNvPr id="158724" name="Text Box 5">
            <a:extLst>
              <a:ext uri="{FF2B5EF4-FFF2-40B4-BE49-F238E27FC236}">
                <a16:creationId xmlns:a16="http://schemas.microsoft.com/office/drawing/2014/main" id="{A9256F2C-6743-C74B-9DC4-80AF2947D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710238"/>
            <a:ext cx="69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+40%</a:t>
            </a:r>
          </a:p>
        </p:txBody>
      </p:sp>
      <p:sp>
        <p:nvSpPr>
          <p:cNvPr id="158725" name="Text Box 6">
            <a:extLst>
              <a:ext uri="{FF2B5EF4-FFF2-40B4-BE49-F238E27FC236}">
                <a16:creationId xmlns:a16="http://schemas.microsoft.com/office/drawing/2014/main" id="{2505F251-23DE-364A-939C-4E6821CB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862138"/>
            <a:ext cx="20081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Calibri" panose="020F0502020204030204" pitchFamily="34" charset="0"/>
              </a:rPr>
              <a:t>Change in Snowpack from 1990 to 2090</a:t>
            </a:r>
            <a:endParaRPr lang="en-US" altLang="en-US" sz="1800" b="1">
              <a:latin typeface="Calibri" panose="020F0502020204030204" pitchFamily="34" charset="0"/>
            </a:endParaRPr>
          </a:p>
        </p:txBody>
      </p:sp>
      <p:sp>
        <p:nvSpPr>
          <p:cNvPr id="158726" name="TextBox 6">
            <a:extLst>
              <a:ext uri="{FF2B5EF4-FFF2-40B4-BE49-F238E27FC236}">
                <a16:creationId xmlns:a16="http://schemas.microsoft.com/office/drawing/2014/main" id="{D698DC96-4224-7E44-AA49-E125E3691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06363"/>
            <a:ext cx="8372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F497D"/>
                </a:solidFill>
              </a:rPr>
              <a:t>But warming will result in more precipitation falling as rain rather than snow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summit">
            <a:extLst>
              <a:ext uri="{FF2B5EF4-FFF2-40B4-BE49-F238E27FC236}">
                <a16:creationId xmlns:a16="http://schemas.microsoft.com/office/drawing/2014/main" id="{5EBD2DD2-DD34-5941-AF91-07F5AC72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800"/>
            <a:ext cx="83947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Text Box 3">
            <a:extLst>
              <a:ext uri="{FF2B5EF4-FFF2-40B4-BE49-F238E27FC236}">
                <a16:creationId xmlns:a16="http://schemas.microsoft.com/office/drawing/2014/main" id="{820AEE2A-A971-2E42-9943-FF609558C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714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Advice:  Don’t buy this after 2050!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>
            <a:extLst>
              <a:ext uri="{FF2B5EF4-FFF2-40B4-BE49-F238E27FC236}">
                <a16:creationId xmlns:a16="http://schemas.microsoft.com/office/drawing/2014/main" id="{AC362AD9-0F5B-0945-8E52-9AC508520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Another issue: more extreme precipitation and flooding</a:t>
            </a:r>
          </a:p>
        </p:txBody>
      </p:sp>
      <p:sp>
        <p:nvSpPr>
          <p:cNvPr id="161794" name="Content Placeholder 2">
            <a:extLst>
              <a:ext uri="{FF2B5EF4-FFF2-40B4-BE49-F238E27FC236}">
                <a16:creationId xmlns:a16="http://schemas.microsoft.com/office/drawing/2014/main" id="{779C00F2-DA85-5B43-9A90-A232CCBA0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1795" name="Picture 3" descr="large_bruce.jpg">
            <a:extLst>
              <a:ext uri="{FF2B5EF4-FFF2-40B4-BE49-F238E27FC236}">
                <a16:creationId xmlns:a16="http://schemas.microsoft.com/office/drawing/2014/main" id="{2F0A5D31-590D-D247-9EAB-D9579DC1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560638"/>
            <a:ext cx="61023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>
            <a:extLst>
              <a:ext uri="{FF2B5EF4-FFF2-40B4-BE49-F238E27FC236}">
                <a16:creationId xmlns:a16="http://schemas.microsoft.com/office/drawing/2014/main" id="{7E7E64DB-B1B5-4B42-8E71-3D3A351BD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Super Atmospheric Rivers</a:t>
            </a:r>
          </a:p>
        </p:txBody>
      </p:sp>
      <p:pic>
        <p:nvPicPr>
          <p:cNvPr id="162818" name="Content Placeholder 3" descr="AtmosphericRivers6.jpg">
            <a:extLst>
              <a:ext uri="{FF2B5EF4-FFF2-40B4-BE49-F238E27FC236}">
                <a16:creationId xmlns:a16="http://schemas.microsoft.com/office/drawing/2014/main" id="{C86E8F89-4A01-2446-9EAA-690A34E4B8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13" r="-22713"/>
          <a:stretch>
            <a:fillRect/>
          </a:stretch>
        </p:blipFill>
        <p:spPr>
          <a:xfrm>
            <a:off x="0" y="1417638"/>
            <a:ext cx="9482138" cy="5214937"/>
          </a:xfr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541CB211-9AF4-5947-BB6C-15940E8EB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A.K.A.:  Pineapple Express</a:t>
            </a:r>
          </a:p>
        </p:txBody>
      </p:sp>
      <p:pic>
        <p:nvPicPr>
          <p:cNvPr id="163842" name="Content Placeholder 3" descr="visible.jpg">
            <a:extLst>
              <a:ext uri="{FF2B5EF4-FFF2-40B4-BE49-F238E27FC236}">
                <a16:creationId xmlns:a16="http://schemas.microsoft.com/office/drawing/2014/main" id="{E3DCC12B-D72F-A94B-AD23-6BF8C93989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0" r="-6140"/>
          <a:stretch>
            <a:fillRect/>
          </a:stretch>
        </p:blipFill>
        <p:spPr/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66ECB7B7-E8BD-794E-9B50-3739ABFD0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63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When atmospheric rivers hit our terrain, intense precipitation falls</a:t>
            </a:r>
          </a:p>
        </p:txBody>
      </p:sp>
      <p:pic>
        <p:nvPicPr>
          <p:cNvPr id="164866" name="Content Placeholder 3" descr="QPF.png">
            <a:extLst>
              <a:ext uri="{FF2B5EF4-FFF2-40B4-BE49-F238E27FC236}">
                <a16:creationId xmlns:a16="http://schemas.microsoft.com/office/drawing/2014/main" id="{DB90463B-7B1E-CC43-81ED-8CFF2CA6ED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40" r="-37340"/>
          <a:stretch>
            <a:fillRect/>
          </a:stretch>
        </p:blipFill>
        <p:spPr>
          <a:xfrm>
            <a:off x="436563" y="1981200"/>
            <a:ext cx="8229600" cy="4525963"/>
          </a:xfr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58402F7F-ACD2-1F41-AC8A-46B081E6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Global warming will intensify atmospheric rivers</a:t>
            </a:r>
          </a:p>
        </p:txBody>
      </p:sp>
      <p:sp>
        <p:nvSpPr>
          <p:cNvPr id="165890" name="Content Placeholder 2">
            <a:extLst>
              <a:ext uri="{FF2B5EF4-FFF2-40B4-BE49-F238E27FC236}">
                <a16:creationId xmlns:a16="http://schemas.microsoft.com/office/drawing/2014/main" id="{0BE88F32-F62F-DD4C-911D-4FF5A1BE3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Warmer air holds more water vapor.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Examined a large collection of climate models simulation for changes from 1970-2000 to 2070-2100 based on  RCP8.5 greenhouse gas emissions.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Winter-mean precipitation along the West Coast increases by 11-18% </a:t>
            </a:r>
            <a:r>
              <a:rPr lang="en-US" altLang="en-US" b="1" dirty="0">
                <a:ea typeface="ＭＳ Ｐゴシック" panose="020B0600070205080204" pitchFamily="34" charset="-128"/>
              </a:rPr>
              <a:t>while precipitation on extreme atmospheric river days increases by 15-39% .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EADD702-6F1E-634B-A7EE-67458538D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B4FE-C6B5-F64A-95A5-DAA89D8A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84582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Expressed in famous Wien’s Law:</a:t>
            </a:r>
          </a:p>
          <a:p>
            <a:pPr marL="0" indent="0">
              <a:buNone/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4000" dirty="0"/>
              <a:t>          </a:t>
            </a:r>
            <a:r>
              <a:rPr lang="en-US" sz="4000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4000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sz="4000" b="1" dirty="0">
                <a:solidFill>
                  <a:schemeClr val="accent2"/>
                </a:solidFill>
              </a:rPr>
              <a:t> (</a:t>
            </a:r>
            <a:r>
              <a:rPr lang="en-US" sz="4000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4000" b="1" dirty="0">
                <a:solidFill>
                  <a:schemeClr val="accent2"/>
                </a:solidFill>
              </a:rPr>
              <a:t>m)= 2892/T(K)</a:t>
            </a:r>
          </a:p>
          <a:p>
            <a:pPr marL="0" indent="0">
              <a:buFontTx/>
              <a:buNone/>
              <a:defRPr/>
            </a:pPr>
            <a:endParaRPr lang="en-US" sz="4000" b="1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endParaRPr lang="en-US" sz="800" b="1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b="1" dirty="0">
                <a:solidFill>
                  <a:schemeClr val="accent2"/>
                </a:solidFill>
                <a:ea typeface="Symbol" charset="2"/>
                <a:cs typeface="Symbol" charset="2"/>
              </a:rPr>
              <a:t> is the wavelength of the maximum or peak radiation. 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 dirty="0">
                <a:solidFill>
                  <a:schemeClr val="accent2"/>
                </a:solidFill>
              </a:rPr>
              <a:t>m is microns…millionths of a meter</a:t>
            </a:r>
          </a:p>
          <a:p>
            <a:pPr>
              <a:defRPr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83365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>
            <a:extLst>
              <a:ext uri="{FF2B5EF4-FFF2-40B4-BE49-F238E27FC236}">
                <a16:creationId xmlns:a16="http://schemas.microsoft.com/office/drawing/2014/main" id="{219F8E59-F114-8C41-B439-BBD68F576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Flooding Potential Increases</a:t>
            </a:r>
          </a:p>
        </p:txBody>
      </p:sp>
      <p:sp>
        <p:nvSpPr>
          <p:cNvPr id="166914" name="Content Placeholder 2">
            <a:extLst>
              <a:ext uri="{FF2B5EF4-FFF2-40B4-BE49-F238E27FC236}">
                <a16:creationId xmlns:a16="http://schemas.microsoft.com/office/drawing/2014/main" id="{6B7FEB6C-FD10-2C46-A0DA-8C73E8FBD2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Snow absorbs and helps to buffer heavy rain events.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With less snow, there will be less “protection.”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Thus, heavier rainfall could lead to greater flooding on major rivers.</a:t>
            </a:r>
          </a:p>
        </p:txBody>
      </p:sp>
      <p:pic>
        <p:nvPicPr>
          <p:cNvPr id="166915" name="Picture 4" descr="snow-mountain.gif">
            <a:extLst>
              <a:ext uri="{FF2B5EF4-FFF2-40B4-BE49-F238E27FC236}">
                <a16:creationId xmlns:a16="http://schemas.microsoft.com/office/drawing/2014/main" id="{F947B07F-737A-1C49-AA64-11334F381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5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>
            <a:extLst>
              <a:ext uri="{FF2B5EF4-FFF2-40B4-BE49-F238E27FC236}">
                <a16:creationId xmlns:a16="http://schemas.microsoft.com/office/drawing/2014/main" id="{868BBDB1-93C7-2C41-B626-E0BDCB8B0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Change in annual streamflow timing</a:t>
            </a:r>
          </a:p>
        </p:txBody>
      </p:sp>
      <p:pic>
        <p:nvPicPr>
          <p:cNvPr id="167938" name="Content Placeholder 3">
            <a:extLst>
              <a:ext uri="{FF2B5EF4-FFF2-40B4-BE49-F238E27FC236}">
                <a16:creationId xmlns:a16="http://schemas.microsoft.com/office/drawing/2014/main" id="{9B04CA03-9795-5B47-B0BC-6E1671E3B9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88" y="1676400"/>
            <a:ext cx="4391025" cy="4525963"/>
          </a:xfr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2C2DECE3-7F7A-2443-9B34-151526B922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8962" name="Content Placeholder 2">
            <a:extLst>
              <a:ext uri="{FF2B5EF4-FFF2-40B4-BE49-F238E27FC236}">
                <a16:creationId xmlns:a16="http://schemas.microsoft.com/office/drawing/2014/main" id="{A42E5BF7-7796-BF4E-97BD-0D2EF36ABB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072438" cy="13509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there be more of them?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they become more intense?</a:t>
            </a:r>
          </a:p>
        </p:txBody>
      </p:sp>
      <p:pic>
        <p:nvPicPr>
          <p:cNvPr id="168963" name="Picture 3">
            <a:extLst>
              <a:ext uri="{FF2B5EF4-FFF2-40B4-BE49-F238E27FC236}">
                <a16:creationId xmlns:a16="http://schemas.microsoft.com/office/drawing/2014/main" id="{85D7FFAD-81C6-A847-84EE-79ACB07E7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71813"/>
            <a:ext cx="3810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Box 4">
            <a:extLst>
              <a:ext uri="{FF2B5EF4-FFF2-40B4-BE49-F238E27FC236}">
                <a16:creationId xmlns:a16="http://schemas.microsoft.com/office/drawing/2014/main" id="{79F24308-1926-594D-A6E7-01857488F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4195763"/>
            <a:ext cx="3084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Inauguration Day Storm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1993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>
            <a:extLst>
              <a:ext uri="{FF2B5EF4-FFF2-40B4-BE49-F238E27FC236}">
                <a16:creationId xmlns:a16="http://schemas.microsoft.com/office/drawing/2014/main" id="{9F64EB5A-F1F3-8544-A7B4-F8B61A5827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9986" name="Content Placeholder 2">
            <a:extLst>
              <a:ext uri="{FF2B5EF4-FFF2-40B4-BE49-F238E27FC236}">
                <a16:creationId xmlns:a16="http://schemas.microsoft.com/office/drawing/2014/main" id="{BE18CF06-A58F-2148-BA1D-6E890A9A5F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The answer appears to be no</a:t>
            </a:r>
            <a:r>
              <a:rPr lang="en-US" altLang="en-US">
                <a:ea typeface="ＭＳ Ｐゴシック" panose="020B0600070205080204" pitchFamily="34" charset="-128"/>
              </a:rPr>
              <a:t>.  No increasing trend in observations and none suggested by climate models.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UW investigated this issue for Seattle City Light</a:t>
            </a:r>
          </a:p>
        </p:txBody>
      </p:sp>
      <p:pic>
        <p:nvPicPr>
          <p:cNvPr id="169987" name="Content Placeholder 3" descr="Dec2007Hwy26Windthrow.jpg">
            <a:extLst>
              <a:ext uri="{FF2B5EF4-FFF2-40B4-BE49-F238E27FC236}">
                <a16:creationId xmlns:a16="http://schemas.microsoft.com/office/drawing/2014/main" id="{B95836F9-29FA-D343-BD0D-F01F231AFEC6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11" r="-16711"/>
          <a:stretch>
            <a:fillRect/>
          </a:stretch>
        </p:blipFill>
        <p:spPr bwMode="auto">
          <a:xfrm>
            <a:off x="2232025" y="3940175"/>
            <a:ext cx="473551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>
            <a:extLst>
              <a:ext uri="{FF2B5EF4-FFF2-40B4-BE49-F238E27FC236}">
                <a16:creationId xmlns:a16="http://schemas.microsoft.com/office/drawing/2014/main" id="{08435757-3BE0-1F44-8538-D128559A4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659813" cy="8556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Number of times per year winds exceed a high-wind threshold (DJF) at Seattle for several simulations</a:t>
            </a:r>
          </a:p>
        </p:txBody>
      </p:sp>
      <p:pic>
        <p:nvPicPr>
          <p:cNvPr id="171010" name="Content Placeholder 3" descr="90th_percentile_yearly_tseries_47.4489N_122.3094W.png">
            <a:extLst>
              <a:ext uri="{FF2B5EF4-FFF2-40B4-BE49-F238E27FC236}">
                <a16:creationId xmlns:a16="http://schemas.microsoft.com/office/drawing/2014/main" id="{ED6ABFEE-904D-FF4F-B992-83E47833FF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/>
          <a:stretch>
            <a:fillRect/>
          </a:stretch>
        </p:blipFill>
        <p:spPr>
          <a:xfrm>
            <a:off x="2057400" y="2960688"/>
            <a:ext cx="6362700" cy="3897312"/>
          </a:xfr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>
            <a:extLst>
              <a:ext uri="{FF2B5EF4-FFF2-40B4-BE49-F238E27FC236}">
                <a16:creationId xmlns:a16="http://schemas.microsoft.com/office/drawing/2014/main" id="{5D6425E1-850C-1043-AF43-3E33384D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windstorms do not intensity?  Horizontal temperature gradient weakens</a:t>
            </a:r>
          </a:p>
        </p:txBody>
      </p:sp>
      <p:pic>
        <p:nvPicPr>
          <p:cNvPr id="172034" name="Content Placeholder 3" descr="temp_A2_scenario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85ADCED-2F89-1743-AD9C-B61A2D1070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839" r="14539" b="21774"/>
          <a:stretch>
            <a:fillRect/>
          </a:stretch>
        </p:blipFill>
        <p:spPr>
          <a:xfrm>
            <a:off x="2438400" y="2590800"/>
            <a:ext cx="5227638" cy="3824288"/>
          </a:xfr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69F7EC8B-F638-064B-BB7F-6C2B32CEC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F787F-02E6-A348-A4E6-6DBB9509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8125"/>
            <a:ext cx="8229600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/>
              <a:t>Best estimates are 1-2 feet between 2000 and 2100, assuming continued greenhouse gas increases.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73059" name="Picture 3">
            <a:extLst>
              <a:ext uri="{FF2B5EF4-FFF2-40B4-BE49-F238E27FC236}">
                <a16:creationId xmlns:a16="http://schemas.microsoft.com/office/drawing/2014/main" id="{097CA653-5CB7-AD40-861C-2C62C598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3192463"/>
            <a:ext cx="68675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>
            <a:extLst>
              <a:ext uri="{FF2B5EF4-FFF2-40B4-BE49-F238E27FC236}">
                <a16:creationId xmlns:a16="http://schemas.microsoft.com/office/drawing/2014/main" id="{F7538ADC-A082-D042-AFC2-9D3ACD285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174082" name="Content Placeholder 2">
            <a:extLst>
              <a:ext uri="{FF2B5EF4-FFF2-40B4-BE49-F238E27FC236}">
                <a16:creationId xmlns:a16="http://schemas.microsoft.com/office/drawing/2014/main" id="{FF8F6FC7-027F-BB41-B89F-1679D3BCF8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From BOTH expansion of the ocean with warming and melting of glaciers and ice sheets.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SL rise also varies depending on whether the land is rising or sinking.</a:t>
            </a:r>
          </a:p>
        </p:txBody>
      </p:sp>
      <p:pic>
        <p:nvPicPr>
          <p:cNvPr id="174083" name="Picture 3">
            <a:extLst>
              <a:ext uri="{FF2B5EF4-FFF2-40B4-BE49-F238E27FC236}">
                <a16:creationId xmlns:a16="http://schemas.microsoft.com/office/drawing/2014/main" id="{23FFC4E9-4CAA-0B49-BDA1-DC38B4A73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505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>
            <a:extLst>
              <a:ext uri="{FF2B5EF4-FFF2-40B4-BE49-F238E27FC236}">
                <a16:creationId xmlns:a16="http://schemas.microsoft.com/office/drawing/2014/main" id="{33B83632-D9C3-8E43-89A0-D53F0DBBA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6" name="Content Placeholder 3">
            <a:extLst>
              <a:ext uri="{FF2B5EF4-FFF2-40B4-BE49-F238E27FC236}">
                <a16:creationId xmlns:a16="http://schemas.microsoft.com/office/drawing/2014/main" id="{93BA9001-62D3-6246-94FB-D50DBEB5B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2763" y="1417638"/>
            <a:ext cx="6081712" cy="4811712"/>
          </a:xfr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>
            <a:extLst>
              <a:ext uri="{FF2B5EF4-FFF2-40B4-BE49-F238E27FC236}">
                <a16:creationId xmlns:a16="http://schemas.microsoft.com/office/drawing/2014/main" id="{241C13F6-3B7C-0046-9832-9D01DE566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0538"/>
            <a:ext cx="82296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Slow Rise Historically (2 mm a year, 8 inches a century)</a:t>
            </a:r>
          </a:p>
        </p:txBody>
      </p:sp>
      <p:pic>
        <p:nvPicPr>
          <p:cNvPr id="176130" name="Content Placeholder 3">
            <a:extLst>
              <a:ext uri="{FF2B5EF4-FFF2-40B4-BE49-F238E27FC236}">
                <a16:creationId xmlns:a16="http://schemas.microsoft.com/office/drawing/2014/main" id="{044B3E1F-12D6-ED44-82B9-6F856918ED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60563"/>
            <a:ext cx="8229600" cy="32924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E1F2D2-6228-63C0-75D0-A133E7CA02F4}"/>
              </a:ext>
            </a:extLst>
          </p:cNvPr>
          <p:cNvSpPr txBox="1"/>
          <p:nvPr/>
        </p:nvSpPr>
        <p:spPr>
          <a:xfrm>
            <a:off x="2819400" y="5576391"/>
            <a:ext cx="311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Seattle, Washington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051EE2C-4BE1-4646-82A5-0F5C42F93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>
            <a:extLst>
              <a:ext uri="{FF2B5EF4-FFF2-40B4-BE49-F238E27FC236}">
                <a16:creationId xmlns:a16="http://schemas.microsoft.com/office/drawing/2014/main" id="{8E2362BE-C1F1-354D-B8B0-DD5BF4E58C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>
            <a:fillRect/>
          </a:stretch>
        </p:blipFill>
        <p:spPr>
          <a:xfrm>
            <a:off x="1600200" y="914400"/>
            <a:ext cx="6216650" cy="5256213"/>
          </a:xfr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>
            <a:extLst>
              <a:ext uri="{FF2B5EF4-FFF2-40B4-BE49-F238E27FC236}">
                <a16:creationId xmlns:a16="http://schemas.microsoft.com/office/drawing/2014/main" id="{24E552A2-509F-6E41-BF93-090F3ED35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Northwest Wildfires and Climate</a:t>
            </a:r>
          </a:p>
        </p:txBody>
      </p:sp>
      <p:pic>
        <p:nvPicPr>
          <p:cNvPr id="177154" name="Content Placeholder 3">
            <a:extLst>
              <a:ext uri="{FF2B5EF4-FFF2-40B4-BE49-F238E27FC236}">
                <a16:creationId xmlns:a16="http://schemas.microsoft.com/office/drawing/2014/main" id="{DE38D709-1D88-9E4C-A11C-CF99739099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163" y="1517765"/>
            <a:ext cx="7040562" cy="3960812"/>
          </a:xfrm>
        </p:spPr>
      </p:pic>
      <p:sp>
        <p:nvSpPr>
          <p:cNvPr id="177155" name="TextBox 4">
            <a:extLst>
              <a:ext uri="{FF2B5EF4-FFF2-40B4-BE49-F238E27FC236}">
                <a16:creationId xmlns:a16="http://schemas.microsoft.com/office/drawing/2014/main" id="{7D8EC671-E8E9-964B-A320-5C5BB8E1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163" y="5635625"/>
            <a:ext cx="7372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Recent increase in large wildfires, but the small increase in temperature does not explain it.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>
            <a:extLst>
              <a:ext uri="{FF2B5EF4-FFF2-40B4-BE49-F238E27FC236}">
                <a16:creationId xmlns:a16="http://schemas.microsoft.com/office/drawing/2014/main" id="{7EA3D6AA-B913-C748-B323-643EC094C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More fires in the early 20</a:t>
            </a:r>
            <a:r>
              <a:rPr lang="en-US" altLang="en-US" baseline="30000">
                <a:solidFill>
                  <a:schemeClr val="accent2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 century followed by suppression</a:t>
            </a:r>
          </a:p>
        </p:txBody>
      </p:sp>
      <p:pic>
        <p:nvPicPr>
          <p:cNvPr id="178178" name="Content Placeholder 3">
            <a:extLst>
              <a:ext uri="{FF2B5EF4-FFF2-40B4-BE49-F238E27FC236}">
                <a16:creationId xmlns:a16="http://schemas.microsoft.com/office/drawing/2014/main" id="{4D4F7218-20BC-4A45-A0D0-DFF3FEF057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025" y="1981200"/>
            <a:ext cx="6203950" cy="4525963"/>
          </a:xfr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>
            <a:extLst>
              <a:ext uri="{FF2B5EF4-FFF2-40B4-BE49-F238E27FC236}">
                <a16:creationId xmlns:a16="http://schemas.microsoft.com/office/drawing/2014/main" id="{30DCA415-1C5B-D546-A009-AF1588066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Risk of Major Wildfires</a:t>
            </a:r>
          </a:p>
        </p:txBody>
      </p:sp>
      <p:sp>
        <p:nvSpPr>
          <p:cNvPr id="179202" name="Content Placeholder 2">
            <a:extLst>
              <a:ext uri="{FF2B5EF4-FFF2-40B4-BE49-F238E27FC236}">
                <a16:creationId xmlns:a16="http://schemas.microsoft.com/office/drawing/2014/main" id="{0A0B4E29-AD5E-AE44-8C5B-221FF567F8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00188"/>
            <a:ext cx="8534400" cy="4525962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Climate change is probably a modest part of increasing fires.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Suppression has produced unhealthy forests with lots of fuels ready to burn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79203" name="Picture 3">
            <a:extLst>
              <a:ext uri="{FF2B5EF4-FFF2-40B4-BE49-F238E27FC236}">
                <a16:creationId xmlns:a16="http://schemas.microsoft.com/office/drawing/2014/main" id="{B7BCE035-40FE-AF4E-98EC-0135E5BA7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430588"/>
            <a:ext cx="383857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4">
            <a:extLst>
              <a:ext uri="{FF2B5EF4-FFF2-40B4-BE49-F238E27FC236}">
                <a16:creationId xmlns:a16="http://schemas.microsoft.com/office/drawing/2014/main" id="{862DEF57-2507-754B-8934-0B8502FA9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r="14046" b="12640"/>
          <a:stretch>
            <a:fillRect/>
          </a:stretch>
        </p:blipFill>
        <p:spPr bwMode="auto">
          <a:xfrm>
            <a:off x="4498975" y="3459163"/>
            <a:ext cx="43211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TextBox 5">
            <a:extLst>
              <a:ext uri="{FF2B5EF4-FFF2-40B4-BE49-F238E27FC236}">
                <a16:creationId xmlns:a16="http://schemas.microsoft.com/office/drawing/2014/main" id="{4E5B77CB-0449-F947-B2FE-670FB5D19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6391275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Now</a:t>
            </a:r>
          </a:p>
        </p:txBody>
      </p:sp>
      <p:sp>
        <p:nvSpPr>
          <p:cNvPr id="179206" name="TextBox 6">
            <a:extLst>
              <a:ext uri="{FF2B5EF4-FFF2-40B4-BE49-F238E27FC236}">
                <a16:creationId xmlns:a16="http://schemas.microsoft.com/office/drawing/2014/main" id="{CE2EB736-0427-3D40-953D-5F1D4667E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6421438"/>
            <a:ext cx="97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Original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>
            <a:extLst>
              <a:ext uri="{FF2B5EF4-FFF2-40B4-BE49-F238E27FC236}">
                <a16:creationId xmlns:a16="http://schemas.microsoft.com/office/drawing/2014/main" id="{7DDCC66E-2BE4-9048-8013-45044289B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Wildfire Risks</a:t>
            </a:r>
          </a:p>
        </p:txBody>
      </p:sp>
      <p:sp>
        <p:nvSpPr>
          <p:cNvPr id="180226" name="Content Placeholder 2">
            <a:extLst>
              <a:ext uri="{FF2B5EF4-FFF2-40B4-BE49-F238E27FC236}">
                <a16:creationId xmlns:a16="http://schemas.microsoft.com/office/drawing/2014/main" id="{82D69579-0476-5A4B-80D4-D870BEC254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13" y="1385888"/>
            <a:ext cx="8229600" cy="4525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Huge increases of population in the urban/fire interface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Large increase of recreation use of forests.</a:t>
            </a:r>
          </a:p>
        </p:txBody>
      </p:sp>
      <p:pic>
        <p:nvPicPr>
          <p:cNvPr id="180227" name="Picture 3">
            <a:extLst>
              <a:ext uri="{FF2B5EF4-FFF2-40B4-BE49-F238E27FC236}">
                <a16:creationId xmlns:a16="http://schemas.microsoft.com/office/drawing/2014/main" id="{E4A952F5-47A8-0C45-B4D3-A0E39ECD4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2274" r="2116" b="1813"/>
          <a:stretch>
            <a:fillRect/>
          </a:stretch>
        </p:blipFill>
        <p:spPr bwMode="auto">
          <a:xfrm>
            <a:off x="686177" y="3429000"/>
            <a:ext cx="3595688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4">
            <a:extLst>
              <a:ext uri="{FF2B5EF4-FFF2-40B4-BE49-F238E27FC236}">
                <a16:creationId xmlns:a16="http://schemas.microsoft.com/office/drawing/2014/main" id="{606A1FAF-4D19-3849-B0EE-2EBD0CFA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0842" r="27248" b="13539"/>
          <a:stretch>
            <a:fillRect/>
          </a:stretch>
        </p:blipFill>
        <p:spPr bwMode="auto">
          <a:xfrm>
            <a:off x="4354473" y="3437731"/>
            <a:ext cx="39814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>
            <a:extLst>
              <a:ext uri="{FF2B5EF4-FFF2-40B4-BE49-F238E27FC236}">
                <a16:creationId xmlns:a16="http://schemas.microsoft.com/office/drawing/2014/main" id="{E009DDBA-6985-3046-BE79-028AEDACE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1430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Interestingly, a prime sign of human-forced climate change is the cooling of the upper atmosphere.</a:t>
            </a:r>
          </a:p>
        </p:txBody>
      </p:sp>
      <p:pic>
        <p:nvPicPr>
          <p:cNvPr id="181250" name="Content Placeholder 3">
            <a:extLst>
              <a:ext uri="{FF2B5EF4-FFF2-40B4-BE49-F238E27FC236}">
                <a16:creationId xmlns:a16="http://schemas.microsoft.com/office/drawing/2014/main" id="{F69C5C24-A6F2-A64B-8E6A-38C5506EDE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352800"/>
            <a:ext cx="8229600" cy="2740025"/>
          </a:xfr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>
            <a:extLst>
              <a:ext uri="{FF2B5EF4-FFF2-40B4-BE49-F238E27FC236}">
                <a16:creationId xmlns:a16="http://schemas.microsoft.com/office/drawing/2014/main" id="{16928308-6ED9-0143-9521-F4FCB9A95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14779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CO2 in the upper atmosphere produces more emission to space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82274" name="Content Placeholder 3">
            <a:extLst>
              <a:ext uri="{FF2B5EF4-FFF2-40B4-BE49-F238E27FC236}">
                <a16:creationId xmlns:a16="http://schemas.microsoft.com/office/drawing/2014/main" id="{E0C68F43-F362-364D-867A-0AC99472B7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6437" y="2209800"/>
            <a:ext cx="2879725" cy="4525963"/>
          </a:xfr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>
            <a:extLst>
              <a:ext uri="{FF2B5EF4-FFF2-40B4-BE49-F238E27FC236}">
                <a16:creationId xmlns:a16="http://schemas.microsoft.com/office/drawing/2014/main" id="{3E16CAD7-0478-DC4B-B27B-DC5C1A81E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8445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Can We Predict Climate When We Can’t Forecast Next Week’s Weather?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yes-we-can">
            <a:extLst>
              <a:ext uri="{FF2B5EF4-FFF2-40B4-BE49-F238E27FC236}">
                <a16:creationId xmlns:a16="http://schemas.microsoft.com/office/drawing/2014/main" id="{BDA16273-506B-D84E-BA61-1843FFBA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060450"/>
            <a:ext cx="51689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>
            <a:extLst>
              <a:ext uri="{FF2B5EF4-FFF2-40B4-BE49-F238E27FC236}">
                <a16:creationId xmlns:a16="http://schemas.microsoft.com/office/drawing/2014/main" id="{4AF34FE9-6007-BD4B-88F3-0C4B0AE21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  <a:ea typeface="ＭＳ Ｐゴシック" panose="020B0600070205080204" pitchFamily="34" charset="-128"/>
              </a:rPr>
              <a:t>In weather prediction we forecast the exact state of the atmosphere at some time in the future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186370" name="Rectangle 3">
            <a:extLst>
              <a:ext uri="{FF2B5EF4-FFF2-40B4-BE49-F238E27FC236}">
                <a16:creationId xmlns:a16="http://schemas.microsoft.com/office/drawing/2014/main" id="{1E33CD59-7B6E-6F41-ACB4-80BF21E67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444750"/>
            <a:ext cx="8229600" cy="32242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Tomorrow’s high in Spokane will be 67F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It will rain tomorrow afternoon after 3 PM</a:t>
            </a:r>
          </a:p>
        </p:txBody>
      </p:sp>
      <p:pic>
        <p:nvPicPr>
          <p:cNvPr id="186371" name="Picture 4" descr="noaa-weather-map-04-24-2007">
            <a:extLst>
              <a:ext uri="{FF2B5EF4-FFF2-40B4-BE49-F238E27FC236}">
                <a16:creationId xmlns:a16="http://schemas.microsoft.com/office/drawing/2014/main" id="{FF64FFE8-8319-D24A-9E8A-89BBBDAB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3821113"/>
            <a:ext cx="36052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>
            <a:extLst>
              <a:ext uri="{FF2B5EF4-FFF2-40B4-BE49-F238E27FC236}">
                <a16:creationId xmlns:a16="http://schemas.microsoft.com/office/drawing/2014/main" id="{C221C496-6A81-3845-B7F8-AC3B3F970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In Climate Prediction we DON’T do this.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87394" name="Rectangle 3">
            <a:extLst>
              <a:ext uri="{FF2B5EF4-FFF2-40B4-BE49-F238E27FC236}">
                <a16:creationId xmlns:a16="http://schemas.microsoft.com/office/drawing/2014/main" id="{C5A34879-823F-7643-ACAF-D56A67AA10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 predict </a:t>
            </a:r>
            <a:r>
              <a:rPr lang="en-US" altLang="en-US" b="1" dirty="0">
                <a:ea typeface="ＭＳ Ｐゴシック" panose="020B0600070205080204" pitchFamily="34" charset="-128"/>
              </a:rPr>
              <a:t>average</a:t>
            </a:r>
            <a:r>
              <a:rPr lang="en-US" altLang="en-US" dirty="0">
                <a:ea typeface="ＭＳ Ｐゴシック" panose="020B0600070205080204" pitchFamily="34" charset="-128"/>
              </a:rPr>
              <a:t> quantities over extended periods.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 the mean winter temperatures will be 3F higher over the Pacific Northwest.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MUCH easier to do than time specific forecasts.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Furthermore, the </a:t>
            </a:r>
            <a:r>
              <a:rPr lang="en-US" altLang="en-US" b="1" u="sng" dirty="0">
                <a:ea typeface="ＭＳ Ｐゴシック" panose="020B0600070205080204" pitchFamily="34" charset="-128"/>
              </a:rPr>
              <a:t>average</a:t>
            </a:r>
            <a:r>
              <a:rPr lang="en-US" altLang="en-US" dirty="0">
                <a:ea typeface="ＭＳ Ｐゴシック" panose="020B0600070205080204" pitchFamily="34" charset="-128"/>
              </a:rPr>
              <a:t> conditions are closely controlled by the amount of radiation reaching and leaving the planet--and we can predict that fairly well.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BEE02B3-EC33-9540-A9C0-294ECE1B7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1269EFD0-4470-EF4A-907F-792B0941CF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 the temperature typical of the earth’s surface, say 20C or 293K,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 9.9 microns (in the infrared)</a:t>
            </a:r>
          </a:p>
          <a:p>
            <a:r>
              <a:rPr lang="en-US" altLang="en-US" b="1" dirty="0">
                <a:solidFill>
                  <a:schemeClr val="tx2"/>
                </a:solidFill>
                <a:ea typeface="Symbol" pitchFamily="2" charset="2"/>
                <a:cs typeface="Symbol" pitchFamily="2" charset="2"/>
              </a:rPr>
              <a:t>For the temperature of the sun’s surface (T~6000K),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baseline="-25000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 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=~.5 microns (in the visible portion of the spectrum)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>
            <a:extLst>
              <a:ext uri="{FF2B5EF4-FFF2-40B4-BE49-F238E27FC236}">
                <a16:creationId xmlns:a16="http://schemas.microsoft.com/office/drawing/2014/main" id="{F0C2C58A-30A5-FB4E-963D-05AFFAC63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deal with global warming?</a:t>
            </a:r>
          </a:p>
        </p:txBody>
      </p:sp>
      <p:sp>
        <p:nvSpPr>
          <p:cNvPr id="190466" name="Content Placeholder 2">
            <a:extLst>
              <a:ext uri="{FF2B5EF4-FFF2-40B4-BE49-F238E27FC236}">
                <a16:creationId xmlns:a16="http://schemas.microsoft.com/office/drawing/2014/main" id="{FBC34716-B0AC-4341-8D6B-6E0D0AB58F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Greatly reduce greenhouse gas emissions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Pull CO2 out of the atmosphere (some technologies available, but need energy)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Adapt to the warming.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Geoengineering to reduce warming.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>
            <a:extLst>
              <a:ext uri="{FF2B5EF4-FFF2-40B4-BE49-F238E27FC236}">
                <a16:creationId xmlns:a16="http://schemas.microsoft.com/office/drawing/2014/main" id="{0A2882DE-40AD-514D-AF80-6C960036B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Geoengineering?</a:t>
            </a:r>
          </a:p>
        </p:txBody>
      </p:sp>
      <p:pic>
        <p:nvPicPr>
          <p:cNvPr id="191490" name="Content Placeholder 3">
            <a:extLst>
              <a:ext uri="{FF2B5EF4-FFF2-40B4-BE49-F238E27FC236}">
                <a16:creationId xmlns:a16="http://schemas.microsoft.com/office/drawing/2014/main" id="{A32FDBEF-33E8-E148-996C-A12BF9505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613" y="1600200"/>
            <a:ext cx="6962775" cy="4525963"/>
          </a:xfr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>
            <a:extLst>
              <a:ext uri="{FF2B5EF4-FFF2-40B4-BE49-F238E27FC236}">
                <a16:creationId xmlns:a16="http://schemas.microsoft.com/office/drawing/2014/main" id="{12AAD1EC-8130-A247-B764-C72404E54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133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</a:t>
            </a:r>
            <a:r>
              <a:rPr lang="en-US" altLang="en-US" sz="4000" dirty="0">
                <a:ea typeface="ＭＳ Ｐゴシック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even without human-caused greenhouse warming the earth’s climate would change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>
            <a:extLst>
              <a:ext uri="{FF2B5EF4-FFF2-40B4-BE49-F238E27FC236}">
                <a16:creationId xmlns:a16="http://schemas.microsoft.com/office/drawing/2014/main" id="{6C1898F5-0EF7-7A43-A00D-366F203D1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Milankovitch Cycles</a:t>
            </a:r>
          </a:p>
        </p:txBody>
      </p:sp>
      <p:pic>
        <p:nvPicPr>
          <p:cNvPr id="194562" name="Content Placeholder 3" descr="620px-milankovitchcycles.jpg">
            <a:extLst>
              <a:ext uri="{FF2B5EF4-FFF2-40B4-BE49-F238E27FC236}">
                <a16:creationId xmlns:a16="http://schemas.microsoft.com/office/drawing/2014/main" id="{E63D025D-C333-2742-AE98-010265C6C3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4" r="-15254"/>
          <a:stretch>
            <a:fillRect/>
          </a:stretch>
        </p:blipFill>
        <p:spPr/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8A0A3BA-E0D9-F54D-9532-C0DEA6A79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Eccentricity of Earth’s Orbit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89BA5CA4-78A7-474E-A4FE-15855A319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Varies over 10s of thousands of years</a:t>
            </a:r>
          </a:p>
        </p:txBody>
      </p:sp>
      <p:pic>
        <p:nvPicPr>
          <p:cNvPr id="195587" name="Picture 4" descr="180px-Eccentricity_zero">
            <a:extLst>
              <a:ext uri="{FF2B5EF4-FFF2-40B4-BE49-F238E27FC236}">
                <a16:creationId xmlns:a16="http://schemas.microsoft.com/office/drawing/2014/main" id="{C1BBF08A-BC46-FC40-9794-F4DA02DD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29337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Picture 5" descr="581px-Eccentricity_half">
            <a:extLst>
              <a:ext uri="{FF2B5EF4-FFF2-40B4-BE49-F238E27FC236}">
                <a16:creationId xmlns:a16="http://schemas.microsoft.com/office/drawing/2014/main" id="{C041CE9A-BF5B-F449-A6A0-22C67F5B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3473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>
            <a:extLst>
              <a:ext uri="{FF2B5EF4-FFF2-40B4-BE49-F238E27FC236}">
                <a16:creationId xmlns:a16="http://schemas.microsoft.com/office/drawing/2014/main" id="{3C0399B1-D2CA-2A42-BC3C-5FB1CF73A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Obliquity and Precession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600" dirty="0">
                <a:ea typeface="ＭＳ Ｐゴシック" panose="020B0600070205080204" pitchFamily="34" charset="-128"/>
              </a:rPr>
              <a:t>Change over tens of thousands of years</a:t>
            </a:r>
          </a:p>
        </p:txBody>
      </p:sp>
      <p:sp>
        <p:nvSpPr>
          <p:cNvPr id="197634" name="Rectangle 3">
            <a:extLst>
              <a:ext uri="{FF2B5EF4-FFF2-40B4-BE49-F238E27FC236}">
                <a16:creationId xmlns:a16="http://schemas.microsoft.com/office/drawing/2014/main" id="{9E4E9C92-896A-354C-962B-C1119BC23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7635" name="Picture 4" descr="180px-Earth_obliquity_range">
            <a:extLst>
              <a:ext uri="{FF2B5EF4-FFF2-40B4-BE49-F238E27FC236}">
                <a16:creationId xmlns:a16="http://schemas.microsoft.com/office/drawing/2014/main" id="{CC04BDC9-4CC8-4346-9AC4-48CB5A11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9624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6" name="Picture 5" descr="180px-Earth_precession">
            <a:extLst>
              <a:ext uri="{FF2B5EF4-FFF2-40B4-BE49-F238E27FC236}">
                <a16:creationId xmlns:a16="http://schemas.microsoft.com/office/drawing/2014/main" id="{E483C07E-A80F-D34E-87D7-8189DABE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60045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 descr="1412">
            <a:extLst>
              <a:ext uri="{FF2B5EF4-FFF2-40B4-BE49-F238E27FC236}">
                <a16:creationId xmlns:a16="http://schemas.microsoft.com/office/drawing/2014/main" id="{872FFFB4-1947-A54E-ACFC-1AF0111F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01600"/>
            <a:ext cx="4289425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Rectangle 3" hidden="1">
            <a:extLst>
              <a:ext uri="{FF2B5EF4-FFF2-40B4-BE49-F238E27FC236}">
                <a16:creationId xmlns:a16="http://schemas.microsoft.com/office/drawing/2014/main" id="{085EC2CF-F572-BA4D-BF04-BC65C29CB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199683" name="Rectangle 4">
            <a:extLst>
              <a:ext uri="{FF2B5EF4-FFF2-40B4-BE49-F238E27FC236}">
                <a16:creationId xmlns:a16="http://schemas.microsoft.com/office/drawing/2014/main" id="{F41754C5-8C2C-9A4D-913B-B529FA5F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38" y="6562725"/>
            <a:ext cx="15795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>
            <a:lvl1pPr defTabSz="820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20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20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20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b="1"/>
              <a:t>Fig. 14-12, p. 396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>
            <a:extLst>
              <a:ext uri="{FF2B5EF4-FFF2-40B4-BE49-F238E27FC236}">
                <a16:creationId xmlns:a16="http://schemas.microsoft.com/office/drawing/2014/main" id="{AC5F9F72-E2B5-1940-B684-2EBC6C38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1730" name="Content Placeholder 4" descr="milankovitchgraph.jpg">
            <a:extLst>
              <a:ext uri="{FF2B5EF4-FFF2-40B4-BE49-F238E27FC236}">
                <a16:creationId xmlns:a16="http://schemas.microsoft.com/office/drawing/2014/main" id="{F81FBC06-AEB2-DE4E-90E6-0051995944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98" r="-18898"/>
          <a:stretch>
            <a:fillRect/>
          </a:stretch>
        </p:blipFill>
        <p:spPr>
          <a:xfrm>
            <a:off x="0" y="609600"/>
            <a:ext cx="9199563" cy="5059363"/>
          </a:xfr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>
            <a:extLst>
              <a:ext uri="{FF2B5EF4-FFF2-40B4-BE49-F238E27FC236}">
                <a16:creationId xmlns:a16="http://schemas.microsoft.com/office/drawing/2014/main" id="{CFB15C23-63FB-6A4F-A8DF-0DFA138B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2754" name="Content Placeholder 3" descr="Ice_Age_Temperature.png">
            <a:extLst>
              <a:ext uri="{FF2B5EF4-FFF2-40B4-BE49-F238E27FC236}">
                <a16:creationId xmlns:a16="http://schemas.microsoft.com/office/drawing/2014/main" id="{41BB331C-A12D-674E-8DB6-3E4A972596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3" r="-10773"/>
          <a:stretch>
            <a:fillRect/>
          </a:stretch>
        </p:blipFill>
        <p:spPr/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itle 1">
            <a:extLst>
              <a:ext uri="{FF2B5EF4-FFF2-40B4-BE49-F238E27FC236}">
                <a16:creationId xmlns:a16="http://schemas.microsoft.com/office/drawing/2014/main" id="{F58DDA9E-0F15-2E4F-92CB-5BA15FB35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Periodic Ice Ages</a:t>
            </a:r>
          </a:p>
        </p:txBody>
      </p:sp>
      <p:pic>
        <p:nvPicPr>
          <p:cNvPr id="203778" name="Content Placeholder 3" descr="globalwarming-glacier-bay-margerie.jpg">
            <a:extLst>
              <a:ext uri="{FF2B5EF4-FFF2-40B4-BE49-F238E27FC236}">
                <a16:creationId xmlns:a16="http://schemas.microsoft.com/office/drawing/2014/main" id="{E8CB7E41-0627-4841-8D13-D796DDCA62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475D052-9640-1043-9CA7-0C5739868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Earth Versus Sun Emission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2E80B143-5B60-FA42-B58C-5EA622A3EA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7825" y="1600200"/>
            <a:ext cx="58483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9E7651-9056-3D4A-BF2D-EA8BE7443CA2}"/>
              </a:ext>
            </a:extLst>
          </p:cNvPr>
          <p:cNvSpPr txBox="1"/>
          <p:nvPr/>
        </p:nvSpPr>
        <p:spPr>
          <a:xfrm>
            <a:off x="3048000" y="6126163"/>
            <a:ext cx="86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D39F4-AA0A-D14C-918C-77B51139C424}"/>
              </a:ext>
            </a:extLst>
          </p:cNvPr>
          <p:cNvSpPr txBox="1"/>
          <p:nvPr/>
        </p:nvSpPr>
        <p:spPr>
          <a:xfrm>
            <a:off x="5486400" y="612405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>
            <a:extLst>
              <a:ext uri="{FF2B5EF4-FFF2-40B4-BE49-F238E27FC236}">
                <a16:creationId xmlns:a16="http://schemas.microsoft.com/office/drawing/2014/main" id="{44179F1B-6A17-B447-967A-1B920AEEF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02" name="Content Placeholder 3" descr="ice_age_map.gif">
            <a:extLst>
              <a:ext uri="{FF2B5EF4-FFF2-40B4-BE49-F238E27FC236}">
                <a16:creationId xmlns:a16="http://schemas.microsoft.com/office/drawing/2014/main" id="{00A832B5-8C6A-6D4D-B612-BC11E99C5C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" r="-925"/>
          <a:stretch>
            <a:fillRect/>
          </a:stretch>
        </p:blipFill>
        <p:spPr/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>
            <a:extLst>
              <a:ext uri="{FF2B5EF4-FFF2-40B4-BE49-F238E27FC236}">
                <a16:creationId xmlns:a16="http://schemas.microsoft.com/office/drawing/2014/main" id="{0A5F45EF-3429-1F44-A37B-9D54270C9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Can We Stop the Next Ice Age?</a:t>
            </a:r>
          </a:p>
        </p:txBody>
      </p:sp>
      <p:pic>
        <p:nvPicPr>
          <p:cNvPr id="205826" name="Content Placeholder 3" descr="nextage.tiff">
            <a:extLst>
              <a:ext uri="{FF2B5EF4-FFF2-40B4-BE49-F238E27FC236}">
                <a16:creationId xmlns:a16="http://schemas.microsoft.com/office/drawing/2014/main" id="{52922D37-EA9B-684F-98E3-6DB8E27B5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66" r="-49866"/>
          <a:stretch>
            <a:fillRect/>
          </a:stretch>
        </p:blipFill>
        <p:spPr>
          <a:xfrm>
            <a:off x="0" y="1295400"/>
            <a:ext cx="9615488" cy="5287963"/>
          </a:xfr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>
            <a:extLst>
              <a:ext uri="{FF2B5EF4-FFF2-40B4-BE49-F238E27FC236}">
                <a16:creationId xmlns:a16="http://schemas.microsoft.com/office/drawing/2014/main" id="{BD79FA04-3E33-5640-B68F-07D056163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175" y="20510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Human-forced (anthropogenic) climate change has </a:t>
            </a:r>
            <a:r>
              <a:rPr lang="en-US" altLang="en-US" b="1" u="sng">
                <a:solidFill>
                  <a:srgbClr val="000090"/>
                </a:solidFill>
                <a:ea typeface="ＭＳ Ｐゴシック" panose="020B0600070205080204" pitchFamily="34" charset="-128"/>
              </a:rPr>
              <a:t>already</a:t>
            </a: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 affected our region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6850" name="Rectangle 4">
            <a:extLst>
              <a:ext uri="{FF2B5EF4-FFF2-40B4-BE49-F238E27FC236}">
                <a16:creationId xmlns:a16="http://schemas.microsoft.com/office/drawing/2014/main" id="{DD95EF55-209C-5E42-A57E-A840DE86E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4203700"/>
            <a:ext cx="6432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/>
              <a:t>Even without any effects from increasing greenhouse gases like CO2</a:t>
            </a:r>
            <a:endParaRPr lang="en-US" altLang="en-US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>
            <a:extLst>
              <a:ext uri="{FF2B5EF4-FFF2-40B4-BE49-F238E27FC236}">
                <a16:creationId xmlns:a16="http://schemas.microsoft.com/office/drawing/2014/main" id="{AA229094-F032-3442-BE5C-CDDCE623F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207874" name="Content Placeholder 3" descr="easternwasagr.tiff">
            <a:extLst>
              <a:ext uri="{FF2B5EF4-FFF2-40B4-BE49-F238E27FC236}">
                <a16:creationId xmlns:a16="http://schemas.microsoft.com/office/drawing/2014/main" id="{906D8021-8A7F-D142-9C9D-CC1092A57E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29FF-1370-8344-835F-04C475B6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The result:  cooling of 1-4F</a:t>
            </a:r>
            <a:b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</a:b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and higher humidity</a:t>
            </a:r>
          </a:p>
        </p:txBody>
      </p:sp>
      <p:pic>
        <p:nvPicPr>
          <p:cNvPr id="208898" name="Content Placeholder 3" descr="season_big.jpg">
            <a:extLst>
              <a:ext uri="{FF2B5EF4-FFF2-40B4-BE49-F238E27FC236}">
                <a16:creationId xmlns:a16="http://schemas.microsoft.com/office/drawing/2014/main" id="{023F2A6D-A92B-CB45-9A04-B3F5A71925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F060-CEB7-9C4D-8B66-60CFE165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Plowed fields:  More Eastern WA dust storms</a:t>
            </a:r>
          </a:p>
        </p:txBody>
      </p:sp>
      <p:pic>
        <p:nvPicPr>
          <p:cNvPr id="209922" name="Content Placeholder 3" descr="140812_haboob_big.jpg">
            <a:extLst>
              <a:ext uri="{FF2B5EF4-FFF2-40B4-BE49-F238E27FC236}">
                <a16:creationId xmlns:a16="http://schemas.microsoft.com/office/drawing/2014/main" id="{DFF802B2-0D46-A94C-942F-56EF24A903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D6CA-CB79-6F4F-8CC2-2AB5B4D4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Seattle’s urban core is 2-10F warmer due to concrete and buildings</a:t>
            </a:r>
          </a:p>
        </p:txBody>
      </p:sp>
      <p:pic>
        <p:nvPicPr>
          <p:cNvPr id="210946" name="Content Placeholder 3" descr="heatislandir.tiff">
            <a:extLst>
              <a:ext uri="{FF2B5EF4-FFF2-40B4-BE49-F238E27FC236}">
                <a16:creationId xmlns:a16="http://schemas.microsoft.com/office/drawing/2014/main" id="{AD1B9C83-4B80-1E41-976D-74173F8C2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>
            <a:extLst>
              <a:ext uri="{FF2B5EF4-FFF2-40B4-BE49-F238E27FC236}">
                <a16:creationId xmlns:a16="http://schemas.microsoft.com/office/drawing/2014/main" id="{E503AE47-2B44-4E4D-A6E9-3DED32074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The End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1970" name="Picture 4" descr="Snow-Plow">
            <a:extLst>
              <a:ext uri="{FF2B5EF4-FFF2-40B4-BE49-F238E27FC236}">
                <a16:creationId xmlns:a16="http://schemas.microsoft.com/office/drawing/2014/main" id="{9FD96F76-87BA-E141-8ECA-9385AF2D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17638"/>
            <a:ext cx="602456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atellite image of the earth&#10;&#10;Description automatically generated with medium confidence">
            <a:extLst>
              <a:ext uri="{FF2B5EF4-FFF2-40B4-BE49-F238E27FC236}">
                <a16:creationId xmlns:a16="http://schemas.microsoft.com/office/drawing/2014/main" id="{8DCAE3E1-39B0-8143-93C1-9DBFC2039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981" y="643467"/>
            <a:ext cx="6924037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999BA9-EB0C-3611-8923-2256E99474FA}"/>
              </a:ext>
            </a:extLst>
          </p:cNvPr>
          <p:cNvSpPr txBox="1"/>
          <p:nvPr/>
        </p:nvSpPr>
        <p:spPr>
          <a:xfrm>
            <a:off x="2800906" y="6268477"/>
            <a:ext cx="498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satellite image:  reflected solar radiation</a:t>
            </a:r>
          </a:p>
        </p:txBody>
      </p:sp>
    </p:spTree>
    <p:extLst>
      <p:ext uri="{BB962C8B-B14F-4D97-AF65-F5344CB8AC3E}">
        <p14:creationId xmlns:p14="http://schemas.microsoft.com/office/powerpoint/2010/main" val="2850941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atellite image of a hurricane&#10;&#10;Description automatically generated with low confidence">
            <a:extLst>
              <a:ext uri="{FF2B5EF4-FFF2-40B4-BE49-F238E27FC236}">
                <a16:creationId xmlns:a16="http://schemas.microsoft.com/office/drawing/2014/main" id="{4D426EEC-E595-C947-ACD6-71726578A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981" y="643467"/>
            <a:ext cx="6924037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B3E66-DF7E-4762-4D78-9FCFE2956418}"/>
              </a:ext>
            </a:extLst>
          </p:cNvPr>
          <p:cNvSpPr txBox="1"/>
          <p:nvPr/>
        </p:nvSpPr>
        <p:spPr>
          <a:xfrm>
            <a:off x="1095109" y="6302084"/>
            <a:ext cx="710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 satellite image:  radiation emitted by the surface and clouds</a:t>
            </a:r>
          </a:p>
        </p:txBody>
      </p:sp>
    </p:spTree>
    <p:extLst>
      <p:ext uri="{BB962C8B-B14F-4D97-AF65-F5344CB8AC3E}">
        <p14:creationId xmlns:p14="http://schemas.microsoft.com/office/powerpoint/2010/main" val="420240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531D6FE-8B22-164A-8E80-C68177BE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To summarize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DE62439B-93CC-D245-A43C-3FAF0E7EAF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Warmer objects emit more radiation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Warmer objects emit their maximum radiation at shorter wavelengths.</a:t>
            </a:r>
          </a:p>
        </p:txBody>
      </p:sp>
      <p:pic>
        <p:nvPicPr>
          <p:cNvPr id="30723" name="Content Placeholder 3">
            <a:extLst>
              <a:ext uri="{FF2B5EF4-FFF2-40B4-BE49-F238E27FC236}">
                <a16:creationId xmlns:a16="http://schemas.microsoft.com/office/drawing/2014/main" id="{D847077F-2167-F347-8375-DFFD8405819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67088"/>
            <a:ext cx="58674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536D9894-2315-0C4D-B2A9-AA31B65AD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Radiation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691F121-2AB7-C245-83A6-70334D02D9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20763"/>
            <a:ext cx="8763000" cy="2865437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ultimate source of energy that drives the atmosphere comes from the sun.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Radiation from the sun moves through the earth/atmosphere/ocean system producing the weather and climate we know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6387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7F14293-E67E-4642-8039-B6A94984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38100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495DDF3-B8E8-174C-93C6-4E18E8218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3676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about lightbulbs?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320580CE-5435-424B-8BF8-204B1514DA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963" y="1295400"/>
            <a:ext cx="6396037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Traditional lightbulbs (not LEDs) emit a lot in the visible, which means they have to be approximately the same temperature as the sun’s surface. </a:t>
            </a: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Also called incandescent bulbs.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Typical tungsten filament has a T of ~2700K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Max not in visible, but close enough for useful light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Most of the energy in the IR…this is wasted</a:t>
            </a:r>
            <a:r>
              <a:rPr lang="en-US" altLang="en-US" dirty="0">
                <a:ea typeface="ＭＳ Ｐゴシック" panose="020B0600070205080204" pitchFamily="34" charset="-128"/>
              </a:rPr>
              <a:t>!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023AB0FB-3020-4D4A-AD0D-D56936014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38388"/>
            <a:ext cx="1914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9C43461A-DB00-4247-AD09-539399C2E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Why traditional light bulbs are inefficient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3DE98E16-D695-F54A-A0F8-44A9F8C20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" y="1600200"/>
            <a:ext cx="80581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4C7B2-2327-A14D-934E-2CE7F1FFA74E}"/>
              </a:ext>
            </a:extLst>
          </p:cNvPr>
          <p:cNvSpPr txBox="1"/>
          <p:nvPr/>
        </p:nvSpPr>
        <p:spPr>
          <a:xfrm>
            <a:off x="3048000" y="34977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E65019E-8CDB-A142-912E-AFD530753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831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 and Black Bodies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3293F7BE-D1C3-FD48-9A3F-7986165152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Objects and substances can not only emit radiation, </a:t>
            </a:r>
            <a:r>
              <a:rPr lang="en-US" altLang="en-US" b="1" dirty="0">
                <a:ea typeface="ＭＳ Ｐゴシック" panose="020B0600070205080204" pitchFamily="34" charset="-128"/>
              </a:rPr>
              <a:t>they can absorb it too</a:t>
            </a:r>
            <a:r>
              <a:rPr lang="en-US" altLang="en-US" dirty="0">
                <a:ea typeface="ＭＳ Ｐゴシック" panose="020B0600070205080204" pitchFamily="34" charset="-128"/>
              </a:rPr>
              <a:t>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Turns out there is a </a:t>
            </a:r>
            <a:r>
              <a:rPr lang="en-US" altLang="en-US" b="1" dirty="0">
                <a:ea typeface="ＭＳ Ｐゴシック" panose="020B0600070205080204" pitchFamily="34" charset="-128"/>
              </a:rPr>
              <a:t>connection between the two</a:t>
            </a:r>
            <a:r>
              <a:rPr lang="en-US" altLang="en-US" dirty="0">
                <a:ea typeface="ＭＳ Ｐゴシック" panose="020B0600070205080204" pitchFamily="34" charset="-128"/>
              </a:rPr>
              <a:t>, expressed by </a:t>
            </a:r>
            <a:r>
              <a:rPr lang="en-US" altLang="en-US" b="1" dirty="0">
                <a:ea typeface="ＭＳ Ｐゴシック" panose="020B0600070205080204" pitchFamily="34" charset="-128"/>
              </a:rPr>
              <a:t>Kirchoff’s Law.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Law:  A good emitter of radiation at some wavelength is a good absorber at that wavelength.  And vice versa.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B61C388-7293-3247-AF84-AB40876D5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5369081-8388-6349-B1AC-7FAFA4EF62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Thus, a perfect emitter at some wavelength will be a perfect absorber at that wavelength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an object is a perfect absorber of radiation at some wavelength, none is reflected or scattered back,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Such an object is called a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blackbody</a:t>
            </a:r>
            <a:r>
              <a:rPr lang="en-US" altLang="en-US">
                <a:ea typeface="ＭＳ Ｐゴシック" panose="020B0600070205080204" pitchFamily="34" charset="-128"/>
              </a:rPr>
              <a:t> at that wavelength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52C9C849-FE50-F841-A0A8-C3886F1B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38400"/>
            <a:ext cx="16002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5A54F975-02E9-AD43-8E0D-B9D720075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No light reflected back for an object that is blackbody at visible wavelengths</a:t>
            </a: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4FF24D91-D65F-2041-B1EF-D3CBB9D5F5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1A2566-FBFD-8ED5-3556-05B9575AB8D5}"/>
              </a:ext>
            </a:extLst>
          </p:cNvPr>
          <p:cNvSpPr txBox="1"/>
          <p:nvPr/>
        </p:nvSpPr>
        <p:spPr>
          <a:xfrm>
            <a:off x="3429000" y="6308725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Appears black, since a perfect absorber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27ED046C-8B23-7747-9AD3-397385838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6868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 object can be a blackbody at some wavelengths but not in others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F7763F0C-CDAF-BA42-A3E6-5D79D5C5FF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2338" y="2209800"/>
            <a:ext cx="7772400" cy="38401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Such behavior explains a lot of interesting phenomena.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snow and why it results in cold temperatures.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A31FED7B-70F7-B049-90BB-B06E24B6E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57150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9DCB9C0-4CB5-EC49-BEC3-9F0F90442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2200" y="762000"/>
            <a:ext cx="1828800" cy="685800"/>
          </a:xfrm>
        </p:spPr>
        <p:txBody>
          <a:bodyPr/>
          <a:lstStyle/>
          <a:p>
            <a:pPr algn="l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Snow</a:t>
            </a:r>
            <a:endParaRPr lang="en-US" altLang="en-US" sz="3600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7890" name="Content Placeholder 1">
            <a:extLst>
              <a:ext uri="{FF2B5EF4-FFF2-40B4-BE49-F238E27FC236}">
                <a16:creationId xmlns:a16="http://schemas.microsoft.com/office/drawing/2014/main" id="{986D7B84-ECD6-C749-968D-2FB0FC65BE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5029200" cy="563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Not a blackbody (BB) in the visible (poor emitter and absorber), so reflects much of the solar radiation.</a:t>
            </a:r>
          </a:p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nearly a BB in the infrared, thus a good emitter at that wavelength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Thus, snow promotes cold temperatures and cold records.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97F4FC1A-A9D3-0849-A8D0-283AA114C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4C09ACF-32E1-BC48-8191-F2A258609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Why tree wells?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816130D-94CA-5542-9CFA-C8740EEAE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tree-well.jpg">
            <a:extLst>
              <a:ext uri="{FF2B5EF4-FFF2-40B4-BE49-F238E27FC236}">
                <a16:creationId xmlns:a16="http://schemas.microsoft.com/office/drawing/2014/main" id="{BB971540-C64D-C14F-89CA-9E85CCE79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14450"/>
            <a:ext cx="6350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ACECFF3-2078-024B-8C3D-B1F5EE7E8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Tree Wells?</a:t>
            </a:r>
          </a:p>
        </p:txBody>
      </p:sp>
      <p:pic>
        <p:nvPicPr>
          <p:cNvPr id="40962" name="Content Placeholder 3" descr="3_2_tree_snow_melt.jpg">
            <a:extLst>
              <a:ext uri="{FF2B5EF4-FFF2-40B4-BE49-F238E27FC236}">
                <a16:creationId xmlns:a16="http://schemas.microsoft.com/office/drawing/2014/main" id="{EF3D773B-8C2B-FA45-9E41-B2534090FC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46" r="-71046"/>
          <a:stretch>
            <a:fillRect/>
          </a:stretch>
        </p:blipFill>
        <p:spPr>
          <a:xfrm>
            <a:off x="-609600" y="1417638"/>
            <a:ext cx="6372226" cy="3505200"/>
          </a:xfrm>
        </p:spPr>
      </p:pic>
      <p:pic>
        <p:nvPicPr>
          <p:cNvPr id="40963" name="Picture 4" descr="bamboo-snow.jpg">
            <a:extLst>
              <a:ext uri="{FF2B5EF4-FFF2-40B4-BE49-F238E27FC236}">
                <a16:creationId xmlns:a16="http://schemas.microsoft.com/office/drawing/2014/main" id="{9609D589-8635-E843-8BBC-DBD82131F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484313"/>
            <a:ext cx="2271713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1">
            <a:extLst>
              <a:ext uri="{FF2B5EF4-FFF2-40B4-BE49-F238E27FC236}">
                <a16:creationId xmlns:a16="http://schemas.microsoft.com/office/drawing/2014/main" id="{23709307-77AB-2145-87D6-4571CD06E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105400"/>
            <a:ext cx="8318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not a BB for solar radiation. Reflects solar radiation and thus doesn’t melt much.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is a BB in IR.  Tree can heat up from sun and emits IR radiation that the snow can absorb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FC49E170-C3D5-B142-B53F-2C665CFCA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7467600" cy="10207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Clouds?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51BF48C9-5E2D-6C40-BF9C-B95843BF2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04900"/>
            <a:ext cx="5943600" cy="457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Not a blackbody in the visible, so reflects solar radiation considerably.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Nearly a blackbody in the infrared, so emits/absorbs in the infrared.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Big Implications</a:t>
            </a:r>
            <a:r>
              <a:rPr lang="en-US" altLang="en-US">
                <a:ea typeface="ＭＳ Ｐゴシック" panose="020B0600070205080204" pitchFamily="34" charset="-128"/>
              </a:rPr>
              <a:t>:  clouds cool  the surface during the day (reflects solar), but warms at night (absorbs and emits infrared)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25757A75-E652-524D-BFE5-51E12BABF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6" t="10947" b="9171"/>
          <a:stretch>
            <a:fillRect/>
          </a:stretch>
        </p:blipFill>
        <p:spPr bwMode="auto">
          <a:xfrm>
            <a:off x="6172200" y="1828800"/>
            <a:ext cx="26765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348BF873-A395-0141-A921-B3C436422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0FFD4016-FEC0-6F43-91AD-2822E6BA7B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Understanding radiation can explain many interesting questions, such as: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Why do temperatures cool more on clear nights?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Why does CO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b="1" dirty="0">
                <a:ea typeface="ＭＳ Ｐゴシック" panose="020B0600070205080204" pitchFamily="34" charset="-128"/>
              </a:rPr>
              <a:t> warm the earth?  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What is the greenhouse effect?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7F9D-8929-6045-B561-4471123F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Visible image—solar reflected off clouds and surface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8598C5-C0EB-C14B-AA39-4EC40A8C2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4063" t="5051" r="5176" b="10767"/>
          <a:stretch/>
        </p:blipFill>
        <p:spPr>
          <a:xfrm>
            <a:off x="990600" y="1417638"/>
            <a:ext cx="6781800" cy="5061046"/>
          </a:xfrm>
        </p:spPr>
      </p:pic>
    </p:spTree>
    <p:extLst>
      <p:ext uri="{BB962C8B-B14F-4D97-AF65-F5344CB8AC3E}">
        <p14:creationId xmlns:p14="http://schemas.microsoft.com/office/powerpoint/2010/main" val="1866723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55EB6429-EE08-5649-9194-70283796D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219200"/>
            <a:ext cx="84582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Snow and clouds are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selective</a:t>
            </a:r>
            <a:r>
              <a:rPr lang="en-US" altLang="en-US" b="1" dirty="0">
                <a:ea typeface="ＭＳ Ｐゴシック" panose="020B0600070205080204" pitchFamily="34" charset="-128"/>
              </a:rPr>
              <a:t> absorbers and emitters, acting like blackbodies at some wavelengths but not in others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8F15CCBD-3CBD-B24F-B8BA-18ED2101B1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505200"/>
            <a:ext cx="6400800" cy="2620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same is true of many gases in the atmosphere.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This fact will be critical for you in understanding global warming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5634900D-B0C3-5549-9848-E94C6A6FE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atmosphere is relatively transparent in the visible: 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an atmospheric window region</a:t>
            </a: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18F92545-6912-164D-9DBE-696942C38F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6172200" cy="477361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127D-FFEA-D245-8400-E6F71EC4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A740F-5890-EC4C-ABAC-955B5B125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2057400"/>
            <a:ext cx="5482569" cy="3602831"/>
          </a:xfrm>
        </p:spPr>
      </p:pic>
    </p:spTree>
    <p:extLst>
      <p:ext uri="{BB962C8B-B14F-4D97-AF65-F5344CB8AC3E}">
        <p14:creationId xmlns:p14="http://schemas.microsoft.com/office/powerpoint/2010/main" val="1833891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95A378B-2525-3945-A17C-15E077D2A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complicated picture in the infrared (IR)</a:t>
            </a: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1A6FC167-6AAF-E94B-9FB6-44349E2BA0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17638"/>
            <a:ext cx="7253288" cy="5440362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97815C-C298-7448-9FDC-FC850BF6C053}"/>
              </a:ext>
            </a:extLst>
          </p:cNvPr>
          <p:cNvCxnSpPr/>
          <p:nvPr/>
        </p:nvCxnSpPr>
        <p:spPr>
          <a:xfrm>
            <a:off x="3886200" y="6400800"/>
            <a:ext cx="3505200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61C631E-0FBE-DD4B-B6C5-604F5099C3E1}"/>
              </a:ext>
            </a:extLst>
          </p:cNvPr>
          <p:cNvSpPr txBox="1"/>
          <p:nvPr/>
        </p:nvSpPr>
        <p:spPr>
          <a:xfrm>
            <a:off x="6248400" y="64047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BD9F6D5-39F1-324E-92A5-30EE1CF8F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304800"/>
            <a:ext cx="7924800" cy="338296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 satellite imagery is mainly in a window region in the IR (roughly 8-12 microns)</a:t>
            </a:r>
          </a:p>
        </p:txBody>
      </p:sp>
      <p:pic>
        <p:nvPicPr>
          <p:cNvPr id="46082" name="Content Placeholder 3">
            <a:extLst>
              <a:ext uri="{FF2B5EF4-FFF2-40B4-BE49-F238E27FC236}">
                <a16:creationId xmlns:a16="http://schemas.microsoft.com/office/drawing/2014/main" id="{A0A37807-EF79-FB4F-925D-0DD048D120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t="75912" b="1817"/>
          <a:stretch/>
        </p:blipFill>
        <p:spPr>
          <a:xfrm>
            <a:off x="1066800" y="2557796"/>
            <a:ext cx="6934200" cy="3995404"/>
          </a:xfrm>
        </p:spPr>
      </p:pic>
      <p:sp>
        <p:nvSpPr>
          <p:cNvPr id="2" name="Left-Right Arrow 1">
            <a:extLst>
              <a:ext uri="{FF2B5EF4-FFF2-40B4-BE49-F238E27FC236}">
                <a16:creationId xmlns:a16="http://schemas.microsoft.com/office/drawing/2014/main" id="{CE8B8E46-B9BF-0545-9FE7-23A8EA661F4B}"/>
              </a:ext>
            </a:extLst>
          </p:cNvPr>
          <p:cNvSpPr/>
          <p:nvPr/>
        </p:nvSpPr>
        <p:spPr>
          <a:xfrm>
            <a:off x="5562600" y="3779838"/>
            <a:ext cx="685800" cy="4572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95913-FBA9-8947-A072-308D6CCE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Why select a window region?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/>
              <a:t>So one does not see the atmosphere, but rather clouds and the surface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6D78C3F-2F11-3448-A479-CCB0B7255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715" y="3196964"/>
            <a:ext cx="5255885" cy="3453867"/>
          </a:xfrm>
        </p:spPr>
      </p:pic>
    </p:spTree>
    <p:extLst>
      <p:ext uri="{BB962C8B-B14F-4D97-AF65-F5344CB8AC3E}">
        <p14:creationId xmlns:p14="http://schemas.microsoft.com/office/powerpoint/2010/main" val="4105567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EF2B2-B472-D644-A03E-D734F093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20DF8-4237-1A42-AC56-904069A3C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85800"/>
            <a:ext cx="7008222" cy="5638800"/>
          </a:xfrm>
        </p:spPr>
      </p:pic>
    </p:spTree>
    <p:extLst>
      <p:ext uri="{BB962C8B-B14F-4D97-AF65-F5344CB8AC3E}">
        <p14:creationId xmlns:p14="http://schemas.microsoft.com/office/powerpoint/2010/main" val="673177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944FBE09-70EF-6647-B475-D81443EA5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is one satellite image that is NOT in a window region: Water Vapor Image (6-7 micron)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ry</a:t>
            </a:r>
            <a:endParaRPr lang="en-US" altLang="en-US" sz="3600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7106" name="Content Placeholder 3">
            <a:extLst>
              <a:ext uri="{FF2B5EF4-FFF2-40B4-BE49-F238E27FC236}">
                <a16:creationId xmlns:a16="http://schemas.microsoft.com/office/drawing/2014/main" id="{BE4751D9-5C37-B246-9894-3F61DE63B8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6" b="5717"/>
          <a:stretch>
            <a:fillRect/>
          </a:stretch>
        </p:blipFill>
        <p:spPr>
          <a:xfrm>
            <a:off x="2514600" y="1905000"/>
            <a:ext cx="5638800" cy="4643438"/>
          </a:xfrm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B74C9246-15D8-124A-B466-241B93C9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14600"/>
            <a:ext cx="2057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chemeClr val="accent2"/>
                </a:solidFill>
              </a:rPr>
              <a:t>Uses a wavelength</a:t>
            </a:r>
          </a:p>
          <a:p>
            <a:r>
              <a:rPr lang="en-US" altLang="en-US" sz="2400" b="1" dirty="0">
                <a:solidFill>
                  <a:schemeClr val="accent2"/>
                </a:solidFill>
              </a:rPr>
              <a:t>range in which water vapor is active.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20A4-7F47-8242-AFDE-71D26262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50837"/>
            <a:ext cx="8229600" cy="1143000"/>
          </a:xfrm>
        </p:spPr>
        <p:txBody>
          <a:bodyPr/>
          <a:lstStyle/>
          <a:p>
            <a:r>
              <a:rPr lang="en-US" sz="3600" dirty="0"/>
              <a:t>Water vapor imagery shows atmospheric structures where there are no clouds!</a:t>
            </a:r>
          </a:p>
        </p:txBody>
      </p:sp>
      <p:pic>
        <p:nvPicPr>
          <p:cNvPr id="5" name="Content Placeholder 4" descr="A close-up of a planet&#10;&#10;Description automatically generated with medium confidence">
            <a:extLst>
              <a:ext uri="{FF2B5EF4-FFF2-40B4-BE49-F238E27FC236}">
                <a16:creationId xmlns:a16="http://schemas.microsoft.com/office/drawing/2014/main" id="{0DA65BD7-7D4B-D447-A144-60C4B3BBA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437" y="1981200"/>
            <a:ext cx="5625125" cy="4525963"/>
          </a:xfrm>
        </p:spPr>
      </p:pic>
    </p:spTree>
    <p:extLst>
      <p:ext uri="{BB962C8B-B14F-4D97-AF65-F5344CB8AC3E}">
        <p14:creationId xmlns:p14="http://schemas.microsoft.com/office/powerpoint/2010/main" val="259387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8CA1B68D-93C3-2340-916F-C371CFEF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85031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CE26AD7-9D07-264D-A6D5-057ECD3DFA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193924"/>
            <a:ext cx="8229600" cy="45259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Radiation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:  the process whereby energy is transferred through space without the need for an intervening medium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Radiation is transmitted by </a:t>
            </a:r>
            <a:r>
              <a:rPr lang="en-US" altLang="en-US" b="1" dirty="0">
                <a:ea typeface="ＭＳ Ｐゴシック" panose="020B0600070205080204" pitchFamily="34" charset="-128"/>
              </a:rPr>
              <a:t>electromagnetic waves </a:t>
            </a:r>
            <a:r>
              <a:rPr lang="en-US" altLang="en-US" dirty="0">
                <a:ea typeface="ＭＳ Ｐゴシック" panose="020B0600070205080204" pitchFamily="34" charset="-128"/>
              </a:rPr>
              <a:t>that move through a vacuum at 300,000 km per second (186,000 miles per second)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Examples;  </a:t>
            </a:r>
            <a:r>
              <a:rPr lang="en-US" altLang="en-US" b="1" dirty="0">
                <a:ea typeface="ＭＳ Ｐゴシック" panose="020B0600070205080204" pitchFamily="34" charset="-128"/>
              </a:rPr>
              <a:t>visible light, radio waves. </a:t>
            </a:r>
          </a:p>
        </p:txBody>
      </p:sp>
      <p:pic>
        <p:nvPicPr>
          <p:cNvPr id="4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5DECD75-8AA5-5B42-9E0F-8DD9BB35B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32" y="138112"/>
            <a:ext cx="2956229" cy="205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D8CB0711-A7F2-8140-9263-4ACA08E9A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 and How it Varies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CF27FD02-3D3B-AD4F-A0B0-530078F72D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1981200"/>
            <a:ext cx="5257800" cy="349885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22E8E0C-8A55-1247-BBE3-373011005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10287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temperature of the Sun is ~6000K and thus the max radiation is in the visible part of the spectrum (~.4-.7 microns)</a:t>
            </a: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7C96477C-29B3-FC44-A8EF-E8F53225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0"/>
            <a:ext cx="7239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>
            <a:extLst>
              <a:ext uri="{FF2B5EF4-FFF2-40B4-BE49-F238E27FC236}">
                <a16:creationId xmlns:a16="http://schemas.microsoft.com/office/drawing/2014/main" id="{948A64DC-70C4-1143-A8B5-469C663C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78730"/>
            <a:ext cx="241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Visible~44%, IR~48%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BE3CD1AD-1E71-424B-932B-3E92380E4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solar constant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CAC49865-7754-8643-B2DA-59FE588FB6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6088" y="12954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Definition: 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average amount of solar radiation per unit area reaching the distance of the earth from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Approximately </a:t>
            </a:r>
            <a:r>
              <a:rPr lang="en-US" altLang="en-US" b="1" dirty="0">
                <a:ea typeface="ＭＳ Ｐゴシック" panose="020B0600070205080204" pitchFamily="34" charset="-128"/>
              </a:rPr>
              <a:t>1366 W m</a:t>
            </a:r>
            <a:r>
              <a:rPr lang="en-US" altLang="en-US" b="1" baseline="30000" dirty="0">
                <a:ea typeface="ＭＳ Ｐゴシック" panose="020B0600070205080204" pitchFamily="34" charset="-128"/>
              </a:rPr>
              <a:t>-2</a:t>
            </a:r>
            <a:r>
              <a:rPr lang="en-US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(watts per meter squared)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Roughly enough energy to light 14 100-watt bulbs for every square meter.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exactly a constant</a:t>
            </a:r>
            <a:r>
              <a:rPr lang="is-IS" altLang="en-US" dirty="0">
                <a:ea typeface="ＭＳ Ｐゴシック" panose="020B0600070205080204" pitchFamily="34" charset="-128"/>
              </a:rPr>
              <a:t>…some small variability, particularly due to variation in sunspots (~.1% variability)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07A96E79-F59E-B347-B594-310545A8B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646" y="3810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emissions varies slightly due to variation in sunspots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97875D01-4A00-104A-B904-1546CF4AA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More sunspots, more emission</a:t>
            </a:r>
          </a:p>
        </p:txBody>
      </p:sp>
      <p:pic>
        <p:nvPicPr>
          <p:cNvPr id="52227" name="Picture 4" descr="600px-Sunspot_10981_Solar_Cycle_24">
            <a:extLst>
              <a:ext uri="{FF2B5EF4-FFF2-40B4-BE49-F238E27FC236}">
                <a16:creationId xmlns:a16="http://schemas.microsoft.com/office/drawing/2014/main" id="{34A6072D-8627-0245-B009-3D41B4E2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70125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6888770E-D360-824C-AA65-FE10F846F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56356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Sunspots vary on ~ 11 year cycle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65505F47-6E6C-5F45-B74B-156805DD9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zurich">
            <a:extLst>
              <a:ext uri="{FF2B5EF4-FFF2-40B4-BE49-F238E27FC236}">
                <a16:creationId xmlns:a16="http://schemas.microsoft.com/office/drawing/2014/main" id="{E13653E2-76E7-D246-862D-1C8D826C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05681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36AF6396-663A-E645-B905-8E72B5944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 Varies With Sunset Cycle</a:t>
            </a:r>
          </a:p>
        </p:txBody>
      </p:sp>
      <p:pic>
        <p:nvPicPr>
          <p:cNvPr id="56323" name="Picture 4" descr="Solar-cycle-data">
            <a:extLst>
              <a:ext uri="{FF2B5EF4-FFF2-40B4-BE49-F238E27FC236}">
                <a16:creationId xmlns:a16="http://schemas.microsoft.com/office/drawing/2014/main" id="{91C7AC65-8C36-8046-9A22-F5B47873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399"/>
            <a:ext cx="7010400" cy="46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663F9A0-AA11-3E4B-A6C4-AD8EA46F7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Solar Radiation that reaches the top of the Earths atmosphere depends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CB3F-E925-BE4B-B5AC-329FD0869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124200"/>
            <a:ext cx="7467600" cy="3306763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Latitude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Time of day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Day of year</a:t>
            </a:r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But why?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3D6C-47F8-2249-8EDF-6F6F6AE1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  <a:latin typeface="+mn-lt"/>
              </a:rPr>
              <a:t>Solar Radiation Spreads Out With Distance.  Thus intensity weakens with distance from the sun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247979-2EC0-0C43-A008-9BFA656F0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668"/>
          <a:stretch/>
        </p:blipFill>
        <p:spPr>
          <a:xfrm>
            <a:off x="1447800" y="2702814"/>
            <a:ext cx="6248400" cy="4002786"/>
          </a:xfrm>
        </p:spPr>
      </p:pic>
    </p:spTree>
    <p:extLst>
      <p:ext uri="{BB962C8B-B14F-4D97-AF65-F5344CB8AC3E}">
        <p14:creationId xmlns:p14="http://schemas.microsoft.com/office/powerpoint/2010/main" val="1895458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204C2-9C4B-282B-9A38-46D16BB54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ADBE1953-840E-D612-1B18-4313642FF8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1708"/>
          <a:stretch/>
        </p:blipFill>
        <p:spPr>
          <a:xfrm>
            <a:off x="264370" y="2590800"/>
            <a:ext cx="8398984" cy="1380331"/>
          </a:xfrm>
        </p:spPr>
      </p:pic>
    </p:spTree>
    <p:extLst>
      <p:ext uri="{BB962C8B-B14F-4D97-AF65-F5344CB8AC3E}">
        <p14:creationId xmlns:p14="http://schemas.microsoft.com/office/powerpoint/2010/main" val="912399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39EE45AC-4FE5-3A43-847D-E1B1430C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291406" cy="8683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Distance to the sun varies during the year!</a:t>
            </a:r>
          </a:p>
        </p:txBody>
      </p:sp>
      <p:pic>
        <p:nvPicPr>
          <p:cNvPr id="59394" name="Content Placeholder 3">
            <a:extLst>
              <a:ext uri="{FF2B5EF4-FFF2-40B4-BE49-F238E27FC236}">
                <a16:creationId xmlns:a16="http://schemas.microsoft.com/office/drawing/2014/main" id="{19AC6789-1ADF-5B42-9E1D-CA92280BC8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286000"/>
            <a:ext cx="4481405" cy="2667000"/>
          </a:xfrm>
        </p:spPr>
      </p:pic>
      <p:sp>
        <p:nvSpPr>
          <p:cNvPr id="59395" name="Content Placeholder 4">
            <a:extLst>
              <a:ext uri="{FF2B5EF4-FFF2-40B4-BE49-F238E27FC236}">
                <a16:creationId xmlns:a16="http://schemas.microsoft.com/office/drawing/2014/main" id="{FF56C3DE-9FCE-FD47-B053-68963A77EC8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" y="1452563"/>
            <a:ext cx="37338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Earth travels in an ellipse around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Earth is 5 million km </a:t>
            </a:r>
            <a:r>
              <a:rPr lang="en-US" altLang="en-US" b="1" dirty="0">
                <a:ea typeface="ＭＳ Ｐゴシック" panose="020B0600070205080204" pitchFamily="34" charset="-128"/>
              </a:rPr>
              <a:t>closer</a:t>
            </a:r>
            <a:r>
              <a:rPr lang="en-US" altLang="en-US" dirty="0">
                <a:ea typeface="ＭＳ Ｐゴシック" panose="020B0600070205080204" pitchFamily="34" charset="-128"/>
              </a:rPr>
              <a:t> in January than July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6.6% more intense solar radiation reaches the earth’s orbit in January than July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599FE00-C966-5A4A-963A-4F9C5B935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Vary by Wavelength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503628D5-D758-7B45-BED2-531B34E8DC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831" y="2362200"/>
            <a:ext cx="8229600" cy="3563938"/>
          </a:xfrm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9688A6E8-50B4-E34E-BFBA-67E997817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05000"/>
            <a:ext cx="698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One wavelength is the distance from ridge to ridge or crest to crest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33EC3C-1C56-3249-9C0A-670647281E54}"/>
              </a:ext>
            </a:extLst>
          </p:cNvPr>
          <p:cNvSpPr/>
          <p:nvPr/>
        </p:nvSpPr>
        <p:spPr>
          <a:xfrm>
            <a:off x="1600200" y="2438400"/>
            <a:ext cx="1828800" cy="838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C0704F-ABA8-D94D-B43B-A5595CB6542C}"/>
              </a:ext>
            </a:extLst>
          </p:cNvPr>
          <p:cNvSpPr/>
          <p:nvPr/>
        </p:nvSpPr>
        <p:spPr>
          <a:xfrm>
            <a:off x="1600200" y="2438400"/>
            <a:ext cx="1905000" cy="76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BB6359A-20EE-5248-8B6B-756DB80D8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Angle of incidence of the solar beam changes during day and over the year</a:t>
            </a:r>
          </a:p>
        </p:txBody>
      </p:sp>
      <p:pic>
        <p:nvPicPr>
          <p:cNvPr id="60418" name="Content Placeholder 4">
            <a:extLst>
              <a:ext uri="{FF2B5EF4-FFF2-40B4-BE49-F238E27FC236}">
                <a16:creationId xmlns:a16="http://schemas.microsoft.com/office/drawing/2014/main" id="{94AC50F0-E0D7-EF41-85BE-F6541C3E7D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227263"/>
            <a:ext cx="6324600" cy="3271837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7C74A3C-FF4C-DE49-9A55-1E3D12B30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1200" y="2133600"/>
            <a:ext cx="2971800" cy="960437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Larger angle, less intensity.</a:t>
            </a:r>
            <a:b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Same radiation is spread over more area and thus less intense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BE9A2DB3-2ABC-9C46-9E11-C94FEC3B20A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474896"/>
            <a:ext cx="4381501" cy="2539768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7B8EA-82F8-E44F-8EBC-ECD1B1D92F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900" y="3657600"/>
            <a:ext cx="4866971" cy="2725504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904067E8-1A08-8C4D-8EBA-7C4F179D7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 in solar incidence angle caused by changes in latitude, season, time of day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E0206391-9E1F-DD4B-B70D-33D752128D6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4415379"/>
            <a:ext cx="2057400" cy="53762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Latitude</a:t>
            </a:r>
          </a:p>
        </p:txBody>
      </p:sp>
      <p:pic>
        <p:nvPicPr>
          <p:cNvPr id="62467" name="Content Placeholder 5">
            <a:extLst>
              <a:ext uri="{FF2B5EF4-FFF2-40B4-BE49-F238E27FC236}">
                <a16:creationId xmlns:a16="http://schemas.microsoft.com/office/drawing/2014/main" id="{7F293754-ECCC-2442-AD2B-2EC83B2D9C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/>
          <a:stretch/>
        </p:blipFill>
        <p:spPr>
          <a:xfrm>
            <a:off x="3048000" y="2705563"/>
            <a:ext cx="5562600" cy="341963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F6220B-0CD5-8144-A317-76A564915BC2}"/>
              </a:ext>
            </a:extLst>
          </p:cNvPr>
          <p:cNvSpPr txBox="1"/>
          <p:nvPr/>
        </p:nvSpPr>
        <p:spPr>
          <a:xfrm>
            <a:off x="5181600" y="6248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Equinox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587BC22F-6749-7B41-9577-8EC0D1385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Situation at the Equinox (start of spring or fall)</a:t>
            </a:r>
          </a:p>
        </p:txBody>
      </p:sp>
      <p:sp>
        <p:nvSpPr>
          <p:cNvPr id="63490" name="Content Placeholder 3">
            <a:extLst>
              <a:ext uri="{FF2B5EF4-FFF2-40B4-BE49-F238E27FC236}">
                <a16:creationId xmlns:a16="http://schemas.microsoft.com/office/drawing/2014/main" id="{8A60B627-69A0-DA4C-B018-ACD27056933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1" name="Content Placeholder 6">
            <a:extLst>
              <a:ext uri="{FF2B5EF4-FFF2-40B4-BE49-F238E27FC236}">
                <a16:creationId xmlns:a16="http://schemas.microsoft.com/office/drawing/2014/main" id="{7A58CBF3-68A2-FD45-BBE1-2A1E09E997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186" y="1531578"/>
            <a:ext cx="8229600" cy="46291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D3B65-A9DC-934F-BF39-754FCB785E8F}"/>
              </a:ext>
            </a:extLst>
          </p:cNvPr>
          <p:cNvSpPr txBox="1"/>
          <p:nvPr/>
        </p:nvSpPr>
        <p:spPr>
          <a:xfrm>
            <a:off x="3200400" y="1828800"/>
            <a:ext cx="97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937CB-7316-304E-A0A8-BD51295A2FFD}"/>
              </a:ext>
            </a:extLst>
          </p:cNvPr>
          <p:cNvSpPr txBox="1"/>
          <p:nvPr/>
        </p:nvSpPr>
        <p:spPr>
          <a:xfrm>
            <a:off x="4724400" y="33528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Stronger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8E78-A609-9545-86F4-A9E7EAE2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21°N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69DF53-1857-6B40-932B-3A2B1B97A9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752600"/>
            <a:ext cx="6629400" cy="3714192"/>
          </a:xfrm>
        </p:spPr>
      </p:pic>
    </p:spTree>
    <p:extLst>
      <p:ext uri="{BB962C8B-B14F-4D97-AF65-F5344CB8AC3E}">
        <p14:creationId xmlns:p14="http://schemas.microsoft.com/office/powerpoint/2010/main" val="18364515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30B0-8D30-9940-8BE5-D02D9DAE5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47°N</a:t>
            </a:r>
          </a:p>
        </p:txBody>
      </p:sp>
      <p:pic>
        <p:nvPicPr>
          <p:cNvPr id="6" name="Content Placeholder 5" descr="A city skyline with a tall tower&#10;&#10;Description automatically generated with low confidence">
            <a:extLst>
              <a:ext uri="{FF2B5EF4-FFF2-40B4-BE49-F238E27FC236}">
                <a16:creationId xmlns:a16="http://schemas.microsoft.com/office/drawing/2014/main" id="{073B0F4E-9B61-D740-AC9F-512DC99EC4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1771219"/>
            <a:ext cx="6629400" cy="4368799"/>
          </a:xfrm>
        </p:spPr>
      </p:pic>
    </p:spTree>
    <p:extLst>
      <p:ext uri="{BB962C8B-B14F-4D97-AF65-F5344CB8AC3E}">
        <p14:creationId xmlns:p14="http://schemas.microsoft.com/office/powerpoint/2010/main" val="28036503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887AD293-80A4-664E-9E7E-017E1A493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Seasonal Changes Sun Angle and Thus Intensity</a:t>
            </a:r>
          </a:p>
        </p:txBody>
      </p:sp>
      <p:sp>
        <p:nvSpPr>
          <p:cNvPr id="64514" name="Content Placeholder 3">
            <a:extLst>
              <a:ext uri="{FF2B5EF4-FFF2-40B4-BE49-F238E27FC236}">
                <a16:creationId xmlns:a16="http://schemas.microsoft.com/office/drawing/2014/main" id="{864654A6-5FCC-FE42-9426-98ECD18C5FE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6">
            <a:extLst>
              <a:ext uri="{FF2B5EF4-FFF2-40B4-BE49-F238E27FC236}">
                <a16:creationId xmlns:a16="http://schemas.microsoft.com/office/drawing/2014/main" id="{EC96BEB0-EE87-404F-93AD-15328B44C1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0"/>
            <a:ext cx="7543800" cy="413067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B7104254-16D1-E24E-B67D-7DCD5E5D6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Seasonal Changes</a:t>
            </a:r>
          </a:p>
        </p:txBody>
      </p:sp>
      <p:pic>
        <p:nvPicPr>
          <p:cNvPr id="65538" name="Content Placeholder 4">
            <a:extLst>
              <a:ext uri="{FF2B5EF4-FFF2-40B4-BE49-F238E27FC236}">
                <a16:creationId xmlns:a16="http://schemas.microsoft.com/office/drawing/2014/main" id="{9B2E5CB8-2468-D047-9114-9DC0970D15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6" b="9193"/>
          <a:stretch>
            <a:fillRect/>
          </a:stretch>
        </p:blipFill>
        <p:spPr>
          <a:xfrm>
            <a:off x="2362200" y="1378670"/>
            <a:ext cx="4648200" cy="2921726"/>
          </a:xfrm>
        </p:spPr>
      </p:pic>
      <p:pic>
        <p:nvPicPr>
          <p:cNvPr id="65539" name="Content Placeholder 2">
            <a:extLst>
              <a:ext uri="{FF2B5EF4-FFF2-40B4-BE49-F238E27FC236}">
                <a16:creationId xmlns:a16="http://schemas.microsoft.com/office/drawing/2014/main" id="{806723BE-C720-954B-B67D-BF5FCC0CEB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419600"/>
            <a:ext cx="5082139" cy="2096761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409106FB-8900-8A4E-9817-598E16E54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Changes (Time of Day</a:t>
            </a:r>
          </a:p>
        </p:txBody>
      </p:sp>
      <p:pic>
        <p:nvPicPr>
          <p:cNvPr id="66562" name="Content Placeholder 4">
            <a:extLst>
              <a:ext uri="{FF2B5EF4-FFF2-40B4-BE49-F238E27FC236}">
                <a16:creationId xmlns:a16="http://schemas.microsoft.com/office/drawing/2014/main" id="{FF9EA366-CF3F-9541-9F5D-48D9E56BCC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8425"/>
            <a:ext cx="8499475" cy="2449513"/>
          </a:xfrm>
        </p:spPr>
      </p:pic>
      <p:sp>
        <p:nvSpPr>
          <p:cNvPr id="66563" name="Content Placeholder 3">
            <a:extLst>
              <a:ext uri="{FF2B5EF4-FFF2-40B4-BE49-F238E27FC236}">
                <a16:creationId xmlns:a16="http://schemas.microsoft.com/office/drawing/2014/main" id="{AA90A695-3CC0-7349-A04B-0241C4714B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2026897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A0F857F-F9F4-2D44-80A0-F1B7ACE72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133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 wavelengths vary from less than a micron (ultraviolet, UV) to hundreds of meters (radio)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This range of wavelengths is called the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8F21E20-8CD6-2C46-8E98-DFC00336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485" y="990600"/>
            <a:ext cx="90678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earth’s orbital parameters change over tens of thousands of years.</a:t>
            </a:r>
            <a:br>
              <a:rPr lang="en-US" altLang="en-US" sz="1000" dirty="0">
                <a:ea typeface="ＭＳ Ｐゴシック" panose="020B0600070205080204" pitchFamily="34" charset="-128"/>
              </a:rPr>
            </a:br>
            <a:br>
              <a:rPr lang="en-US" altLang="en-US" sz="1000" dirty="0"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Changes solar radiation and how it varies over the year.   Results in ice ages and more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67586" name="Content Placeholder 4">
            <a:extLst>
              <a:ext uri="{FF2B5EF4-FFF2-40B4-BE49-F238E27FC236}">
                <a16:creationId xmlns:a16="http://schemas.microsoft.com/office/drawing/2014/main" id="{C013D6B2-EE5F-DD4D-81E5-3CF83EE621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048000"/>
            <a:ext cx="5105400" cy="366395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5F7E399A-9566-E240-ABFF-1E69FA670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solar radiation reaching the surface is affected by the atmospheric, clouds and particles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84CF3D93-203D-F342-9486-487397FF906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8611" name="Content Placeholder 3">
            <a:extLst>
              <a:ext uri="{FF2B5EF4-FFF2-40B4-BE49-F238E27FC236}">
                <a16:creationId xmlns:a16="http://schemas.microsoft.com/office/drawing/2014/main" id="{E71830E8-AA6A-3C42-B34A-8193E316A4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7AC7985C-EAC8-3D49-8808-8DBBFD9F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89088"/>
            <a:ext cx="6459538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4196713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5A12C-11C1-474C-9E8F-4C0B95C8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 Smoke Reduces Solar Radiation Reaching the Surface</a:t>
            </a:r>
          </a:p>
        </p:txBody>
      </p:sp>
      <p:pic>
        <p:nvPicPr>
          <p:cNvPr id="6" name="Content Placeholder 5" descr="A picture containing text, day&#10;&#10;Description automatically generated">
            <a:extLst>
              <a:ext uri="{FF2B5EF4-FFF2-40B4-BE49-F238E27FC236}">
                <a16:creationId xmlns:a16="http://schemas.microsoft.com/office/drawing/2014/main" id="{EC9556FF-5E07-204A-9AC0-573DABFA15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599" y="2209800"/>
            <a:ext cx="7162801" cy="35715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2F627-9B48-A246-A5C2-ADEBFDB6D3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755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3A53-2F71-F94A-AB6C-A3F84C41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So, we know what is coming in (solar radiation).  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is going out?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7194-76F1-F541-A345-0D5570E996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2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39112A5-7C68-0A48-93F6-1A282574E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09800"/>
            <a:ext cx="8229600" cy="1143000"/>
          </a:xfrm>
        </p:spPr>
        <p:txBody>
          <a:bodyPr/>
          <a:lstStyle/>
          <a:p>
            <a:br>
              <a:rPr lang="en-US" altLang="en-US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sz="1600" dirty="0"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Mainly infrared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 (IR)!</a:t>
            </a:r>
            <a:r>
              <a:rPr lang="en-US" altLang="en-US" b="1" dirty="0"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mainly IR?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Because the earth/atmosphere is much cooler than the sun, the maximum emission is around </a:t>
            </a:r>
            <a:r>
              <a:rPr lang="en-US" altLang="en-US" b="1" dirty="0">
                <a:ea typeface="ＭＳ Ｐゴシック" panose="020B0600070205080204" pitchFamily="34" charset="-128"/>
              </a:rPr>
              <a:t>10 microns</a:t>
            </a:r>
            <a:r>
              <a:rPr lang="is-IS" altLang="en-US" dirty="0">
                <a:ea typeface="ＭＳ Ｐゴシック" panose="020B0600070205080204" pitchFamily="34" charset="-128"/>
              </a:rPr>
              <a:t>…in middle of the IR portion of the spectrum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B1646575-E1A2-4D48-A43E-066AF421B2C1}"/>
              </a:ext>
            </a:extLst>
          </p:cNvPr>
          <p:cNvSpPr>
            <a:spLocks/>
          </p:cNvSpPr>
          <p:nvPr/>
        </p:nvSpPr>
        <p:spPr bwMode="auto">
          <a:xfrm>
            <a:off x="5791200" y="3200400"/>
            <a:ext cx="2514600" cy="1447800"/>
          </a:xfrm>
          <a:custGeom>
            <a:avLst/>
            <a:gdLst>
              <a:gd name="T0" fmla="*/ 925564131 w 43200"/>
              <a:gd name="T1" fmla="*/ 985358604 h 43200"/>
              <a:gd name="T2" fmla="*/ 425999667 w 43200"/>
              <a:gd name="T3" fmla="*/ 955357339 h 43200"/>
              <a:gd name="T4" fmla="*/ 1366353313 w 43200"/>
              <a:gd name="T5" fmla="*/ 1313673328 h 43200"/>
              <a:gd name="T6" fmla="*/ 1147834107 w 43200"/>
              <a:gd name="T7" fmla="*/ 1328015228 h 43200"/>
              <a:gd name="T8" fmla="*/ 2147483646 w 43200"/>
              <a:gd name="T9" fmla="*/ 1471431917 h 43200"/>
              <a:gd name="T10" fmla="*/ 2147483646 w 43200"/>
              <a:gd name="T11" fmla="*/ 1405934752 h 43200"/>
              <a:gd name="T12" fmla="*/ 2147483646 w 43200"/>
              <a:gd name="T13" fmla="*/ 1308102348 h 43200"/>
              <a:gd name="T14" fmla="*/ 2147483646 w 43200"/>
              <a:gd name="T15" fmla="*/ 1379961220 h 43200"/>
              <a:gd name="T16" fmla="*/ 2147483646 w 43200"/>
              <a:gd name="T17" fmla="*/ 864038226 h 43200"/>
              <a:gd name="T18" fmla="*/ 2147483646 w 43200"/>
              <a:gd name="T19" fmla="*/ 1132652548 h 43200"/>
              <a:gd name="T20" fmla="*/ 2147483646 w 43200"/>
              <a:gd name="T21" fmla="*/ 577957370 h 43200"/>
              <a:gd name="T22" fmla="*/ 2147483646 w 43200"/>
              <a:gd name="T23" fmla="*/ 678687585 h 43200"/>
              <a:gd name="T24" fmla="*/ 2147483646 w 43200"/>
              <a:gd name="T25" fmla="*/ 204245938 h 43200"/>
              <a:gd name="T26" fmla="*/ 2147483646 w 43200"/>
              <a:gd name="T27" fmla="*/ 251826109 h 43200"/>
              <a:gd name="T28" fmla="*/ 2147483646 w 43200"/>
              <a:gd name="T29" fmla="*/ 148761919 h 43200"/>
              <a:gd name="T30" fmla="*/ 2147483646 w 43200"/>
              <a:gd name="T31" fmla="*/ 88082074 h 43200"/>
              <a:gd name="T32" fmla="*/ 2147483646 w 43200"/>
              <a:gd name="T33" fmla="*/ 177671469 h 43200"/>
              <a:gd name="T34" fmla="*/ 2147483646 w 43200"/>
              <a:gd name="T35" fmla="*/ 125348111 h 43200"/>
              <a:gd name="T36" fmla="*/ 2147483646 w 43200"/>
              <a:gd name="T37" fmla="*/ 195437952 h 43200"/>
              <a:gd name="T38" fmla="*/ 2147483646 w 43200"/>
              <a:gd name="T39" fmla="*/ 246179890 h 43200"/>
              <a:gd name="T40" fmla="*/ 813936147 w 43200"/>
              <a:gd name="T41" fmla="*/ 594332222 h 43200"/>
              <a:gd name="T42" fmla="*/ 769167711 w 43200"/>
              <a:gd name="T43" fmla="*/ 54091822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 cap="flat" cmpd="sng">
            <a:solidFill>
              <a:srgbClr val="B6DCD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82441-A7D2-554F-BBF6-8519B2145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D835A197-EE5D-CC4E-AA44-06165C3BA00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524000" y="651164"/>
            <a:ext cx="228600" cy="5410200"/>
          </a:xfrm>
          <a:prstGeom prst="upArrow">
            <a:avLst>
              <a:gd name="adj1" fmla="val 50000"/>
              <a:gd name="adj2" fmla="val 49963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3189D2CB-F5A5-0741-88D5-D5EF5890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295400"/>
            <a:ext cx="228600" cy="2011363"/>
          </a:xfrm>
          <a:prstGeom prst="upArrow">
            <a:avLst>
              <a:gd name="adj1" fmla="val 50000"/>
              <a:gd name="adj2" fmla="val 49981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EBE7B97-17A7-6540-A154-CFC901176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572000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38BD609C-9C01-BC4A-8237-228CCCAED41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04125" y="4570413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8C99ED09-B83E-2944-9104-8E4AECF2B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5" y="842963"/>
            <a:ext cx="295275" cy="21288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9402FEE3-EE63-2546-8645-FA537EDB7CA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29125" y="3810000"/>
            <a:ext cx="295275" cy="2128838"/>
          </a:xfrm>
          <a:prstGeom prst="upArrow">
            <a:avLst>
              <a:gd name="adj1" fmla="val 36509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665" name="TextBox 12">
            <a:extLst>
              <a:ext uri="{FF2B5EF4-FFF2-40B4-BE49-F238E27FC236}">
                <a16:creationId xmlns:a16="http://schemas.microsoft.com/office/drawing/2014/main" id="{816A882D-153E-8C44-AD20-411389D5B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0666" name="TextBox 13">
            <a:extLst>
              <a:ext uri="{FF2B5EF4-FFF2-40B4-BE49-F238E27FC236}">
                <a16:creationId xmlns:a16="http://schemas.microsoft.com/office/drawing/2014/main" id="{D282356E-32F8-CE4B-8693-300FBF9B4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31" y="308106"/>
            <a:ext cx="385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Infrared Radiation</a:t>
            </a: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E9720896-6B4E-284C-8C41-3D696F830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762000"/>
            <a:ext cx="228600" cy="5410200"/>
          </a:xfrm>
          <a:prstGeom prst="upArrow">
            <a:avLst>
              <a:gd name="adj1" fmla="val 50000"/>
              <a:gd name="adj2" fmla="val 49963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190E9-E6AB-804D-84EB-03BB6746CE1F}"/>
              </a:ext>
            </a:extLst>
          </p:cNvPr>
          <p:cNvSpPr txBox="1"/>
          <p:nvPr/>
        </p:nvSpPr>
        <p:spPr>
          <a:xfrm>
            <a:off x="838200" y="27432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sun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FC7F8-1BEF-594A-8585-C3B39862E361}"/>
              </a:ext>
            </a:extLst>
          </p:cNvPr>
          <p:cNvSpPr txBox="1"/>
          <p:nvPr/>
        </p:nvSpPr>
        <p:spPr>
          <a:xfrm>
            <a:off x="3124201" y="1861066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Earth to</a:t>
            </a:r>
          </a:p>
          <a:p>
            <a:r>
              <a:rPr lang="en-US" dirty="0"/>
              <a:t>space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D9051F04-94C1-184E-A392-A49D5114E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are Now Ready to Understand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The Greenhouse Effect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19708-F408-564B-A74D-D34849C4E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743200"/>
            <a:ext cx="4400550" cy="309166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7EA740-D10D-6343-BB35-3A8119BF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FCED29F2-9795-AF49-A103-A9E11A5D0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609600"/>
            <a:ext cx="593725" cy="5410200"/>
          </a:xfrm>
          <a:prstGeom prst="upArrow">
            <a:avLst>
              <a:gd name="adj1" fmla="val 50000"/>
              <a:gd name="adj2" fmla="val 49949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68735071-CD36-2842-972F-964E85BC22E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81200" y="1066800"/>
            <a:ext cx="566738" cy="4951413"/>
          </a:xfrm>
          <a:prstGeom prst="upArrow">
            <a:avLst>
              <a:gd name="adj1" fmla="val 50000"/>
              <a:gd name="adj2" fmla="val 49953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08" name="TextBox 13">
            <a:extLst>
              <a:ext uri="{FF2B5EF4-FFF2-40B4-BE49-F238E27FC236}">
                <a16:creationId xmlns:a16="http://schemas.microsoft.com/office/drawing/2014/main" id="{4611AA10-9C92-7F45-ABDB-34D395324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1125538"/>
            <a:ext cx="3810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Imagine an Earth with no clouds or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The surface would warm until a balance developed between incoming solar and outgoing IR</a:t>
            </a:r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F2A4026E-59AF-0B41-8A30-3837E706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379413"/>
            <a:ext cx="857250" cy="685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10" name="TextBox 2">
            <a:extLst>
              <a:ext uri="{FF2B5EF4-FFF2-40B4-BE49-F238E27FC236}">
                <a16:creationId xmlns:a16="http://schemas.microsoft.com/office/drawing/2014/main" id="{65B1E74C-13A0-F645-A792-0AB7F6B3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8956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solar</a:t>
            </a:r>
          </a:p>
        </p:txBody>
      </p:sp>
      <p:sp>
        <p:nvSpPr>
          <p:cNvPr id="72711" name="TextBox 3">
            <a:extLst>
              <a:ext uri="{FF2B5EF4-FFF2-40B4-BE49-F238E27FC236}">
                <a16:creationId xmlns:a16="http://schemas.microsoft.com/office/drawing/2014/main" id="{B33B9712-79EB-F141-8EC4-4731581FC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808" y="2895253"/>
            <a:ext cx="98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Infrared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A2E1E20D-2A72-8F46-B7E7-0CCDA6AF2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simple calculation shows that such an Earth would end up with an average surface temperature of -18C (0F)</a:t>
            </a:r>
          </a:p>
        </p:txBody>
      </p:sp>
      <p:pic>
        <p:nvPicPr>
          <p:cNvPr id="73730" name="Content Placeholder 4">
            <a:extLst>
              <a:ext uri="{FF2B5EF4-FFF2-40B4-BE49-F238E27FC236}">
                <a16:creationId xmlns:a16="http://schemas.microsoft.com/office/drawing/2014/main" id="{684875F7-7457-9444-A20C-15A78AD67D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596028"/>
            <a:ext cx="6324600" cy="3561885"/>
          </a:xfrm>
        </p:spPr>
      </p:pic>
      <p:sp>
        <p:nvSpPr>
          <p:cNvPr id="73731" name="TextBox 5">
            <a:extLst>
              <a:ext uri="{FF2B5EF4-FFF2-40B4-BE49-F238E27FC236}">
                <a16:creationId xmlns:a16="http://schemas.microsoft.com/office/drawing/2014/main" id="{E4D11C63-C36C-8E47-8590-0B4C8EFE2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175498"/>
            <a:ext cx="2078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Welcome to Miami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473D464-E4B8-5B43-A9BC-A2B84DE7A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8C2B4923-E8B2-8B4A-BE69-F5D1A2A93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BA44DA97-BB03-424B-A35D-F7DE68FD1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371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now add at atmosphere that can absorb and emit in the infrared:  major changes occur!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CD5D9-A42F-CB41-B5C3-217DB58D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733800"/>
            <a:ext cx="3683000" cy="2636018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64957-6F50-B540-AA3C-238D719B2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975DD678-5EA0-B14C-872D-B55D3D2FB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762000"/>
            <a:ext cx="257175" cy="5257800"/>
          </a:xfrm>
          <a:prstGeom prst="upArrow">
            <a:avLst>
              <a:gd name="adj1" fmla="val 50000"/>
              <a:gd name="adj2" fmla="val 4997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9B46903C-A119-A345-84F8-CB0173ECA4F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85800" y="609600"/>
            <a:ext cx="1066800" cy="5408613"/>
          </a:xfrm>
          <a:prstGeom prst="upArrow">
            <a:avLst>
              <a:gd name="adj1" fmla="val 50000"/>
              <a:gd name="adj2" fmla="val 49995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6A78014-A27B-9243-9A50-73D5BE01F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875" y="697699"/>
            <a:ext cx="67742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453FD694-C065-1D42-BE8F-F2AFCC8A317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72038" y="3824288"/>
            <a:ext cx="676275" cy="2128837"/>
          </a:xfrm>
          <a:prstGeom prst="upArrow">
            <a:avLst>
              <a:gd name="adj1" fmla="val 36509"/>
              <a:gd name="adj2" fmla="val 50002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5782" name="TextBox 12">
            <a:extLst>
              <a:ext uri="{FF2B5EF4-FFF2-40B4-BE49-F238E27FC236}">
                <a16:creationId xmlns:a16="http://schemas.microsoft.com/office/drawing/2014/main" id="{B2810C00-2A06-CE4B-BF76-7DAA9F14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5783" name="TextBox 13">
            <a:extLst>
              <a:ext uri="{FF2B5EF4-FFF2-40B4-BE49-F238E27FC236}">
                <a16:creationId xmlns:a16="http://schemas.microsoft.com/office/drawing/2014/main" id="{BE2D2731-F950-274E-8B2B-A82277B1D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1033" y="47446"/>
            <a:ext cx="370973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The planet will warm up until the amount coming in from the sun equals IR radiation leaving top of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Top of atmosphere has to be effectively -18C (0F) to do this.  Thus, surface must be warmer.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750AAB49-AAE4-AD4E-B001-5CD534BF1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783013"/>
            <a:ext cx="52387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9F83D-CBC2-B649-A8FD-FB737307611C}"/>
              </a:ext>
            </a:extLst>
          </p:cNvPr>
          <p:cNvSpPr txBox="1"/>
          <p:nvPr/>
        </p:nvSpPr>
        <p:spPr>
          <a:xfrm>
            <a:off x="857562" y="232396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0E2A7-4D72-024A-A9EC-AD8CB952D041}"/>
              </a:ext>
            </a:extLst>
          </p:cNvPr>
          <p:cNvSpPr txBox="1"/>
          <p:nvPr/>
        </p:nvSpPr>
        <p:spPr>
          <a:xfrm>
            <a:off x="3610635" y="3048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Infrared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F0CA5DCE-D49B-B449-9D2E-7B5425377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Blankets are like the atmosphere</a:t>
            </a:r>
          </a:p>
        </p:txBody>
      </p:sp>
      <p:pic>
        <p:nvPicPr>
          <p:cNvPr id="79874" name="Content Placeholder 3" descr="91cuAhpzSoS.jpg">
            <a:extLst>
              <a:ext uri="{FF2B5EF4-FFF2-40B4-BE49-F238E27FC236}">
                <a16:creationId xmlns:a16="http://schemas.microsoft.com/office/drawing/2014/main" id="{06CD4EE7-5B98-D846-8A37-1FABA77B6F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" b="639"/>
          <a:stretch/>
        </p:blipFill>
        <p:spPr>
          <a:xfrm>
            <a:off x="723900" y="1752599"/>
            <a:ext cx="7696200" cy="38100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C89671-CE33-1847-AE4C-3F243A6B6312}"/>
              </a:ext>
            </a:extLst>
          </p:cNvPr>
          <p:cNvSpPr txBox="1"/>
          <p:nvPr/>
        </p:nvSpPr>
        <p:spPr>
          <a:xfrm>
            <a:off x="557823" y="57150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amount of heat transferred through the blanket depends on temperature difference across the blanket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F3D10898-BD46-4D47-8AE0-E07266CC9D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More blankets = warmer</a:t>
            </a:r>
          </a:p>
        </p:txBody>
      </p:sp>
      <p:pic>
        <p:nvPicPr>
          <p:cNvPr id="80898" name="Content Placeholder 3" descr="downfillblanket.jpg">
            <a:extLst>
              <a:ext uri="{FF2B5EF4-FFF2-40B4-BE49-F238E27FC236}">
                <a16:creationId xmlns:a16="http://schemas.microsoft.com/office/drawing/2014/main" id="{83767299-67C7-A54C-89D5-FD7C2A2F8E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5" r="-21695"/>
          <a:stretch>
            <a:fillRect/>
          </a:stretch>
        </p:blipFill>
        <p:spPr>
          <a:xfrm>
            <a:off x="-152400" y="1417638"/>
            <a:ext cx="9061450" cy="4983162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894C8-8837-ED40-A2B5-8E9BCA57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do blankets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C0F0-E204-8E4B-A9FF-5BAE3BB9B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make it more difficult for heat to be conducted away from skin.</a:t>
            </a:r>
          </a:p>
          <a:p>
            <a:r>
              <a:rPr lang="en-US" dirty="0"/>
              <a:t>To get a steady state temperature requires the heat transferred away from the outside of a blanket must equal what your body is producing.</a:t>
            </a:r>
          </a:p>
          <a:p>
            <a:r>
              <a:rPr lang="en-US" dirty="0"/>
              <a:t>To do so, the temperature inside the blanket, next to your body, has to be greater.</a:t>
            </a:r>
          </a:p>
        </p:txBody>
      </p:sp>
    </p:spTree>
    <p:extLst>
      <p:ext uri="{BB962C8B-B14F-4D97-AF65-F5344CB8AC3E}">
        <p14:creationId xmlns:p14="http://schemas.microsoft.com/office/powerpoint/2010/main" val="12466529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66C77CAF-C5EA-834A-AD28-44E6BA506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With an atmosphere that is active in the infrared like our current atmosphere, the average surface temperature on Earth becomes 59F!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Known as the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greenhouse effect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9FD1-2F6F-AB44-8633-51BCF011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99F3E2-006B-4D4E-946B-D74278821A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0449" b="20225"/>
          <a:stretch/>
        </p:blipFill>
        <p:spPr>
          <a:xfrm>
            <a:off x="1447800" y="2438400"/>
            <a:ext cx="6781800" cy="2667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5CAFA-CE35-FE44-B67E-22D599CC46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382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8E61452D-38FF-F34C-9EBE-E2CE3889B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 Greenhouse Effect in Greenhouses</a:t>
            </a:r>
          </a:p>
        </p:txBody>
      </p:sp>
      <p:pic>
        <p:nvPicPr>
          <p:cNvPr id="78850" name="Content Placeholder 3" descr="nature-greenhouse-kit-green.jpg">
            <a:extLst>
              <a:ext uri="{FF2B5EF4-FFF2-40B4-BE49-F238E27FC236}">
                <a16:creationId xmlns:a16="http://schemas.microsoft.com/office/drawing/2014/main" id="{76F9CD65-ABB9-8E42-A61B-814BEF35F9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847725" y="1666875"/>
            <a:ext cx="6235700" cy="3429000"/>
          </a:xfrm>
        </p:spPr>
      </p:pic>
      <p:pic>
        <p:nvPicPr>
          <p:cNvPr id="78851" name="Picture 4" descr="greenhouse_2.jpg">
            <a:extLst>
              <a:ext uri="{FF2B5EF4-FFF2-40B4-BE49-F238E27FC236}">
                <a16:creationId xmlns:a16="http://schemas.microsoft.com/office/drawing/2014/main" id="{5D137CE6-8EAE-F641-846F-CA3EDCC50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784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DBAD-45A5-E54F-9E3D-C1E5353F7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FD497-C790-044E-8E4E-89FDCE3B1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 by preventing warm air from mixing into atmosphere.</a:t>
            </a:r>
          </a:p>
          <a:p>
            <a:r>
              <a:rPr lang="en-US" dirty="0"/>
              <a:t>Glass lets solar in and IR out. Not a selective absorber like the atmosphere.</a:t>
            </a:r>
          </a:p>
        </p:txBody>
      </p:sp>
      <p:pic>
        <p:nvPicPr>
          <p:cNvPr id="4" name="Picture 4" descr="greenhouse_2.jpg">
            <a:extLst>
              <a:ext uri="{FF2B5EF4-FFF2-40B4-BE49-F238E27FC236}">
                <a16:creationId xmlns:a16="http://schemas.microsoft.com/office/drawing/2014/main" id="{AF3486A1-1B54-B84F-96DD-F42C86589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57600"/>
            <a:ext cx="2946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9252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1CA8-97CF-2B49-BECE-5CA2A8CD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22C8E-A211-F64B-B560-844E767E7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7239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 atmospheric gas (such as carbon dioxide, water vapor or methane) that absorbs and emits infrared radiation, traps heat in the atmosphere, and contributes to warming the atmosphere and surface.</a:t>
            </a:r>
          </a:p>
        </p:txBody>
      </p:sp>
    </p:spTree>
    <p:extLst>
      <p:ext uri="{BB962C8B-B14F-4D97-AF65-F5344CB8AC3E}">
        <p14:creationId xmlns:p14="http://schemas.microsoft.com/office/powerpoint/2010/main" val="3344436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7DBA64F-5756-634B-AFD2-3F9AD3975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All objects with T&gt; 0 K emit radiation, although some objects are more efficient than others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14AFCB77-64C4-BA43-9458-6616D9CA15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3352800"/>
            <a:ext cx="8001000" cy="3001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 amount of radiation emitted by an object depends on temperature, with </a:t>
            </a:r>
            <a:r>
              <a:rPr lang="en-US" altLang="en-US" b="1" dirty="0">
                <a:ea typeface="ＭＳ Ｐゴシック" panose="020B0600070205080204" pitchFamily="34" charset="-128"/>
              </a:rPr>
              <a:t>warmer objects emitting more radiation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66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that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A6349DB6-AD43-4C44-B083-0D535D696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5638" y="2133600"/>
            <a:ext cx="4100512" cy="328771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Carbon Dioxide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Water Vapor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Methane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Nitrous 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… and others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624B1-545C-2646-8A33-053674D4E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395"/>
          <a:stretch/>
        </p:blipFill>
        <p:spPr>
          <a:xfrm>
            <a:off x="5334000" y="1947069"/>
            <a:ext cx="3554256" cy="396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02648-8329-A84C-90F0-21A3E0D92CC2}"/>
              </a:ext>
            </a:extLst>
          </p:cNvPr>
          <p:cNvSpPr txBox="1"/>
          <p:nvPr/>
        </p:nvSpPr>
        <p:spPr>
          <a:xfrm>
            <a:off x="5046343" y="5776300"/>
            <a:ext cx="3640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Water Vapor is Number One</a:t>
            </a:r>
          </a:p>
        </p:txBody>
      </p:sp>
    </p:spTree>
    <p:extLst>
      <p:ext uri="{BB962C8B-B14F-4D97-AF65-F5344CB8AC3E}">
        <p14:creationId xmlns:p14="http://schemas.microsoft.com/office/powerpoint/2010/main" val="25925581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0581-E73F-C043-BEDA-B52C9324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Water Vapor is the Main Greenhouse Gas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B7452C-A1BD-8C45-BB98-36658D4A7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0"/>
            <a:ext cx="4525963" cy="4525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88C01-5FA4-A54D-A347-7A3DBA91D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86000"/>
            <a:ext cx="4136170" cy="238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909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3657600" cy="49958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from human emissions and natural processes also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297BE0-7374-7347-8F02-B8BF4E5D7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605"/>
          <a:stretch/>
        </p:blipFill>
        <p:spPr>
          <a:xfrm>
            <a:off x="4267200" y="685800"/>
            <a:ext cx="3860800" cy="5053744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D63AEB4-91E9-9341-8B25-DF98B874D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74638"/>
            <a:ext cx="8229600" cy="1570037"/>
          </a:xfrm>
        </p:spPr>
        <p:txBody>
          <a:bodyPr/>
          <a:lstStyle/>
          <a:p>
            <a:pPr eaLnBrk="1" hangingPunct="1"/>
            <a:r>
              <a:rPr lang="en-US" altLang="en-US" sz="4000" b="1">
                <a:ea typeface="ＭＳ Ｐゴシック" panose="020B0600070205080204" pitchFamily="34" charset="-128"/>
              </a:rPr>
              <a:t>The basic </a:t>
            </a:r>
            <a:r>
              <a:rPr lang="en-US" altLang="en-US" sz="4000" b="1">
                <a:solidFill>
                  <a:srgbClr val="1F497D"/>
                </a:solidFill>
                <a:ea typeface="ＭＳ Ｐゴシック" panose="020B0600070205080204" pitchFamily="34" charset="-128"/>
              </a:rPr>
              <a:t>physics has been known for a long time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3200">
                <a:ea typeface="ＭＳ Ｐゴシック" panose="020B0600070205080204" pitchFamily="34" charset="-128"/>
              </a:rPr>
              <a:t>Svante Arrhenius, 1896</a:t>
            </a:r>
          </a:p>
        </p:txBody>
      </p:sp>
      <p:pic>
        <p:nvPicPr>
          <p:cNvPr id="94210" name="Content Placeholder 3" descr="arrhenius.tiff">
            <a:extLst>
              <a:ext uri="{FF2B5EF4-FFF2-40B4-BE49-F238E27FC236}">
                <a16:creationId xmlns:a16="http://schemas.microsoft.com/office/drawing/2014/main" id="{817644F7-35A1-224D-B82A-A7E8BB21E4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 b="826"/>
          <a:stretch>
            <a:fillRect/>
          </a:stretch>
        </p:blipFill>
        <p:spPr>
          <a:xfrm>
            <a:off x="628650" y="1965325"/>
            <a:ext cx="8229600" cy="4525963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">
            <a:extLst>
              <a:ext uri="{FF2B5EF4-FFF2-40B4-BE49-F238E27FC236}">
                <a16:creationId xmlns:a16="http://schemas.microsoft.com/office/drawing/2014/main" id="{3949A67C-E257-834A-802F-DD7398E02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133600"/>
            <a:ext cx="7086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Times" pitchFamily="2" charset="0"/>
              </a:rPr>
              <a:t>The Issue: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Times" pitchFamily="2" charset="0"/>
              </a:rPr>
              <a:t>Rapidly Rising Greenhouse Gases Due to Mankind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CBB1B8A5-1300-114C-BBA8-94BFBC3AE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8739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>
            <a:extLst>
              <a:ext uri="{FF2B5EF4-FFF2-40B4-BE49-F238E27FC236}">
                <a16:creationId xmlns:a16="http://schemas.microsoft.com/office/drawing/2014/main" id="{B97C2B51-E529-A34A-88B6-C782995A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3">
            <a:extLst>
              <a:ext uri="{FF2B5EF4-FFF2-40B4-BE49-F238E27FC236}">
                <a16:creationId xmlns:a16="http://schemas.microsoft.com/office/drawing/2014/main" id="{12984606-8990-E445-AD3E-FC31C5BE2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2" y="228600"/>
            <a:ext cx="76358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Gases Trapped in Ice Gives Us a History of the Gases in the Atmosphere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1E349FDB-5339-6F4F-B1DA-7E195DFF8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7587" y="2004219"/>
            <a:ext cx="4203013" cy="1858962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The concentrations of a variety of greenhouse gases are increasing</a:t>
            </a:r>
          </a:p>
        </p:txBody>
      </p:sp>
      <p:pic>
        <p:nvPicPr>
          <p:cNvPr id="89091" name="Picture 4" descr="fig2-3">
            <a:extLst>
              <a:ext uri="{FF2B5EF4-FFF2-40B4-BE49-F238E27FC236}">
                <a16:creationId xmlns:a16="http://schemas.microsoft.com/office/drawing/2014/main" id="{4CD8FF92-BE77-BE47-B0D7-50FE9E06E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2948"/>
            <a:ext cx="2622550" cy="647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8584CDD0-F136-B845-865C-64E23473B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191000" cy="4906963"/>
          </a:xfrm>
        </p:spPr>
        <p:txBody>
          <a:bodyPr/>
          <a:lstStyle/>
          <a:p>
            <a:r>
              <a:rPr lang="en-US" altLang="en-US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The issue:  increasing concentrations of CO2</a:t>
            </a:r>
            <a:br>
              <a:rPr lang="en-US" altLang="en-US" dirty="0">
                <a:solidFill>
                  <a:schemeClr val="hlink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A greenhouse gas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91138" name="Picture 4" descr="12">
            <a:extLst>
              <a:ext uri="{FF2B5EF4-FFF2-40B4-BE49-F238E27FC236}">
                <a16:creationId xmlns:a16="http://schemas.microsoft.com/office/drawing/2014/main" id="{4AAA6E96-49C5-414C-82A4-3AB849CD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084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73387580-6A79-BB43-912A-1ABEA77AB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is worse than that…</a:t>
            </a: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0F1E1F23-0F86-0248-95B9-C67DAA31F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There are a number of natural “amplifiers” of mankind’s emission of greenhouse gases.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warming due to increased carbon dioxide, methane, and other anthropogenic greenhouse gases </a:t>
            </a:r>
            <a:r>
              <a:rPr lang="en-US" altLang="en-US" b="1">
                <a:ea typeface="ＭＳ Ｐゴシック" panose="020B0600070205080204" pitchFamily="34" charset="-128"/>
              </a:rPr>
              <a:t>will cause more water to be evaporated from the earth’s oceans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15BF836-4208-BA44-8CF2-B408D5D4B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Which Shouldn’t Surprise Anyone</a:t>
            </a:r>
          </a:p>
        </p:txBody>
      </p:sp>
      <p:pic>
        <p:nvPicPr>
          <p:cNvPr id="23554" name="Content Placeholder 8" descr="A fire place and a stove top oven next to a fireplace&#10;&#10;Description automatically generated">
            <a:extLst>
              <a:ext uri="{FF2B5EF4-FFF2-40B4-BE49-F238E27FC236}">
                <a16:creationId xmlns:a16="http://schemas.microsoft.com/office/drawing/2014/main" id="{664AB059-DAF8-EC4B-A85F-5814F67244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267C1CE7-3626-5D4B-8E64-E0EF3F911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Water Vapor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85D86AA3-1A62-CA49-9A0B-30168AC86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82000" cy="3505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surface evaporation increases with temperature.</a:t>
            </a:r>
          </a:p>
          <a:p>
            <a:pPr eaLnBrk="1" hangingPunct="1"/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amount of water vapor air can contain increases rapidly with temperature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Water vapor is the most potent greenhouse gas and thus causes even MORE warming.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This is caused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positive feedback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97283" name="Picture 4">
            <a:extLst>
              <a:ext uri="{FF2B5EF4-FFF2-40B4-BE49-F238E27FC236}">
                <a16:creationId xmlns:a16="http://schemas.microsoft.com/office/drawing/2014/main" id="{B698AD31-F08D-2F4E-BBC8-233D5082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3622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803B-7BA5-BA40-9399-A671B6121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Positive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7FE7E-F8B6-414F-9556-5C5C4076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Warmer temperatures cause more water vapor into the atmosphere.</a:t>
            </a:r>
          </a:p>
          <a:p>
            <a:r>
              <a:rPr lang="en-US" dirty="0"/>
              <a:t>More water vapor causes more warming</a:t>
            </a:r>
          </a:p>
          <a:p>
            <a:r>
              <a:rPr lang="en-US" dirty="0"/>
              <a:t>Which causes more evaporation into the atmosphere.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097BBB0-9049-7941-A57B-89BC15821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22725"/>
            <a:ext cx="3238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851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1697F5D6-8D36-B54E-954E-F5CE88D8A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4114800" cy="12493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is	 even worse…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DDA27620-790C-244E-B6BC-CB2958A859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209801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Warming temperatures melt snow and ice.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Snow and ice help cool the planet because they reflect much of the sun’s radiation.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As the snow and ice sheets melt, less radiation is reflected to space and more is absorbed.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Thus, the earth gets warmer, which melts more snow.</a:t>
            </a:r>
          </a:p>
          <a:p>
            <a:pPr eaLnBrk="1" hangingPunct="1"/>
            <a:r>
              <a:rPr lang="en-US" altLang="en-US" sz="2800" b="1" dirty="0">
                <a:ea typeface="ＭＳ Ｐゴシック" panose="020B0600070205080204" pitchFamily="34" charset="-128"/>
              </a:rPr>
              <a:t>Another positive feedback!</a:t>
            </a:r>
          </a:p>
        </p:txBody>
      </p:sp>
      <p:pic>
        <p:nvPicPr>
          <p:cNvPr id="99331" name="Picture 4">
            <a:extLst>
              <a:ext uri="{FF2B5EF4-FFF2-40B4-BE49-F238E27FC236}">
                <a16:creationId xmlns:a16="http://schemas.microsoft.com/office/drawing/2014/main" id="{CAD15A0E-F5F1-A540-B443-6645F9EB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>
            <a:extLst>
              <a:ext uri="{FF2B5EF4-FFF2-40B4-BE49-F238E27FC236}">
                <a16:creationId xmlns:a16="http://schemas.microsoft.com/office/drawing/2014/main" id="{A36BE35C-8C96-C34B-A218-13D91F085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423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15BA6ADE-96BB-014C-828E-3DFF82863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Technology of Climate Prediction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B465347A-EFE7-D747-AFF7-1AFA3085D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Atmospheric scientists use complex climate prediction models…called </a:t>
            </a: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General Circulation Models  or Global Climate Models (GCMs)</a:t>
            </a:r>
            <a:r>
              <a:rPr lang="en-US" altLang="en-US" sz="2800" dirty="0">
                <a:ea typeface="ＭＳ Ｐゴシック" panose="020B0600070205080204" pitchFamily="34" charset="-128"/>
              </a:rPr>
              <a:t>…to predict the future climate.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These models are similar to weather forecast models but allow the gases in the atmosphere to change.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They also simulate the evolution of the oceans.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Known as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coupled atmosphere-ocean GCMs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379A91D3-FDF7-1E49-8755-7CB131519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2375EEF5-9428-3142-9987-16CD9FCA3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Have to make assumptions about the future emission of greenhouse gases by mankind…</a:t>
            </a:r>
            <a:r>
              <a:rPr lang="en-US" altLang="en-US" u="sng" dirty="0">
                <a:ea typeface="ＭＳ Ｐゴシック" panose="020B0600070205080204" pitchFamily="34" charset="-128"/>
              </a:rPr>
              <a:t>a major uncertainty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These models are imperfect and cannot exactly replicate the current climate….but they are getting better each year.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2F798-1AC3-CC4A-A988-C27DDACC2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362200"/>
            <a:ext cx="3027164" cy="28702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0C87584F-4A90-DA4D-9248-33DF0FC8C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B13003D5-7651-F047-9B9F-4403215DF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Use some of the largest supercomputers in the world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Today run at typical grids spacings of 100-150 km</a:t>
            </a:r>
          </a:p>
        </p:txBody>
      </p:sp>
      <p:pic>
        <p:nvPicPr>
          <p:cNvPr id="106499" name="Picture 4" descr="supercomputer">
            <a:extLst>
              <a:ext uri="{FF2B5EF4-FFF2-40B4-BE49-F238E27FC236}">
                <a16:creationId xmlns:a16="http://schemas.microsoft.com/office/drawing/2014/main" id="{66ACDBCA-2272-974E-9E0C-3F19D590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4060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9B7D4EC3-B1D2-F14C-9EE9-3E619770F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9913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Global climate models are too coarse to simulate regional effects.</a:t>
            </a:r>
          </a:p>
        </p:txBody>
      </p:sp>
      <p:pic>
        <p:nvPicPr>
          <p:cNvPr id="107522" name="Picture 3">
            <a:extLst>
              <a:ext uri="{FF2B5EF4-FFF2-40B4-BE49-F238E27FC236}">
                <a16:creationId xmlns:a16="http://schemas.microsoft.com/office/drawing/2014/main" id="{B4A68110-19C3-3444-9974-7D83211F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784475"/>
            <a:ext cx="7959725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5">
            <a:extLst>
              <a:ext uri="{FF2B5EF4-FFF2-40B4-BE49-F238E27FC236}">
                <a16:creationId xmlns:a16="http://schemas.microsoft.com/office/drawing/2014/main" id="{CAE5B7AB-5EBE-574D-8B0B-49C50417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50" y="2414588"/>
            <a:ext cx="242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Climate Model Terrain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03F5A1DF-7418-3140-9D01-782C83E53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382000" cy="1143000"/>
          </a:xfrm>
        </p:spPr>
        <p:txBody>
          <a:bodyPr/>
          <a:lstStyle/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Representative Concentration Pathways (RCP):  Scenarios of How Greenhouse Gases Will Change in Time</a:t>
            </a:r>
          </a:p>
        </p:txBody>
      </p:sp>
      <p:pic>
        <p:nvPicPr>
          <p:cNvPr id="110594" name="Content Placeholder 3">
            <a:extLst>
              <a:ext uri="{FF2B5EF4-FFF2-40B4-BE49-F238E27FC236}">
                <a16:creationId xmlns:a16="http://schemas.microsoft.com/office/drawing/2014/main" id="{9922506E-1E60-394C-B7AE-45A37FABCA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057399"/>
            <a:ext cx="6242050" cy="4525963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0769B-2DAD-7E4C-B570-07DE21B2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E4610B-5B3F-6A41-BD97-13F5D2B09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1417638"/>
            <a:ext cx="7010400" cy="5257800"/>
          </a:xfrm>
        </p:spPr>
      </p:pic>
    </p:spTree>
    <p:extLst>
      <p:ext uri="{BB962C8B-B14F-4D97-AF65-F5344CB8AC3E}">
        <p14:creationId xmlns:p14="http://schemas.microsoft.com/office/powerpoint/2010/main" val="285514789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16521</TotalTime>
  <Words>3401</Words>
  <Application>Microsoft Macintosh PowerPoint</Application>
  <PresentationFormat>On-screen Show (4:3)</PresentationFormat>
  <Paragraphs>387</Paragraphs>
  <Slides>167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174" baseType="lpstr">
      <vt:lpstr>ＭＳ Ｐゴシック</vt:lpstr>
      <vt:lpstr>Arial</vt:lpstr>
      <vt:lpstr>Calibri</vt:lpstr>
      <vt:lpstr>Symbol</vt:lpstr>
      <vt:lpstr>Times</vt:lpstr>
      <vt:lpstr>Times New Roman</vt:lpstr>
      <vt:lpstr>Default Design</vt:lpstr>
      <vt:lpstr>Radiation Atmospheric Sciences 101 Autumn 2025</vt:lpstr>
      <vt:lpstr>Atmospheric Radiation</vt:lpstr>
      <vt:lpstr>Radiation</vt:lpstr>
      <vt:lpstr>Definition</vt:lpstr>
      <vt:lpstr>Electromagnetic Waves Vary by Wavelength</vt:lpstr>
      <vt:lpstr>Electromagnetic wave wavelengths vary from less than a micron (ultraviolet, UV) to hundreds of meters (radio)  This range of wavelengths is called the electromagnetic spectrum</vt:lpstr>
      <vt:lpstr>Electromagnetic Spectrum</vt:lpstr>
      <vt:lpstr>All objects with T&gt; 0 K emit radiation, although some objects are more efficient than others</vt:lpstr>
      <vt:lpstr>Which Shouldn’t Surprise Anyone</vt:lpstr>
      <vt:lpstr>Stefan—Boltzman Law</vt:lpstr>
      <vt:lpstr>The amount of radiation emitted by an object varies by wavelength. Characteristic shape of this variation </vt:lpstr>
      <vt:lpstr>Peak Radiation Versus Temperature</vt:lpstr>
      <vt:lpstr>Wien’s Law</vt:lpstr>
      <vt:lpstr>PowerPoint Presentation</vt:lpstr>
      <vt:lpstr>Wien’s Law</vt:lpstr>
      <vt:lpstr>Earth Versus Sun Emission</vt:lpstr>
      <vt:lpstr>PowerPoint Presentation</vt:lpstr>
      <vt:lpstr>PowerPoint Presentation</vt:lpstr>
      <vt:lpstr>To summarize</vt:lpstr>
      <vt:lpstr>What about lightbulbs?</vt:lpstr>
      <vt:lpstr>Why traditional light bulbs are inefficient</vt:lpstr>
      <vt:lpstr>Kirchoff’s Law and Black Bodies</vt:lpstr>
      <vt:lpstr>Kirchoff’s Law</vt:lpstr>
      <vt:lpstr>No light reflected back for an object that is blackbody at visible wavelengths</vt:lpstr>
      <vt:lpstr>An object can be a blackbody at some wavelengths but not in others</vt:lpstr>
      <vt:lpstr>Snow</vt:lpstr>
      <vt:lpstr>Why tree wells?</vt:lpstr>
      <vt:lpstr>Why Tree Wells?</vt:lpstr>
      <vt:lpstr>Clouds?</vt:lpstr>
      <vt:lpstr>Visible image—solar reflected off clouds and surface</vt:lpstr>
      <vt:lpstr>Snow and clouds are selective absorbers and emitters, acting like blackbodies at some wavelengths but not in others. </vt:lpstr>
      <vt:lpstr>The atmosphere is relatively transparent in the visible:  an atmospheric window region</vt:lpstr>
      <vt:lpstr>PowerPoint Presentation</vt:lpstr>
      <vt:lpstr>More complicated picture in the infrared (IR)</vt:lpstr>
      <vt:lpstr>IR satellite imagery is mainly in a window region in the IR (roughly 8-12 microns)</vt:lpstr>
      <vt:lpstr>Why select a window region? So one does not see the atmosphere, but rather clouds and the surface</vt:lpstr>
      <vt:lpstr>PowerPoint Presentation</vt:lpstr>
      <vt:lpstr>There is one satellite image that is NOT in a window region: Water Vapor Image (6-7 micron)ry</vt:lpstr>
      <vt:lpstr>Water vapor imagery shows atmospheric structures where there are no clouds!</vt:lpstr>
      <vt:lpstr>Solar Radiation and How it Varies</vt:lpstr>
      <vt:lpstr>The temperature of the Sun is ~6000K and thus the max radiation is in the visible part of the spectrum (~.4-.7 microns)</vt:lpstr>
      <vt:lpstr>The solar constant</vt:lpstr>
      <vt:lpstr>Solar emissions varies slightly due to variation in sunspots</vt:lpstr>
      <vt:lpstr>Sunspots vary on ~ 11 year cycle</vt:lpstr>
      <vt:lpstr>Solar radiation Varies With Sunset Cycle</vt:lpstr>
      <vt:lpstr>The Amount of Solar Radiation that reaches the top of the Earths atmosphere depends on:</vt:lpstr>
      <vt:lpstr>Solar Radiation Spreads Out With Distance.  Thus intensity weakens with distance from the sun</vt:lpstr>
      <vt:lpstr>PowerPoint Presentation</vt:lpstr>
      <vt:lpstr>Distance to the sun varies during the year!</vt:lpstr>
      <vt:lpstr>Angle of incidence of the solar beam changes during day and over the year</vt:lpstr>
      <vt:lpstr>Larger angle, less intensity. Same radiation is spread over more area and thus less intense</vt:lpstr>
      <vt:lpstr>Variation in solar incidence angle caused by changes in latitude, season, time of day</vt:lpstr>
      <vt:lpstr>Situation at the Equinox (start of spring or fall)</vt:lpstr>
      <vt:lpstr>21°N</vt:lpstr>
      <vt:lpstr>47°N</vt:lpstr>
      <vt:lpstr>Seasonal Changes Sun Angle and Thus Intensity</vt:lpstr>
      <vt:lpstr>Seasonal Changes</vt:lpstr>
      <vt:lpstr>Diurnal Changes (Time of Day</vt:lpstr>
      <vt:lpstr>PowerPoint Presentation</vt:lpstr>
      <vt:lpstr>The earth’s orbital parameters change over tens of thousands of years.  Changes solar radiation and how it varies over the year.   Results in ice ages and more.</vt:lpstr>
      <vt:lpstr>The amount of solar radiation reaching the surface is affected by the atmospheric, clouds and particles</vt:lpstr>
      <vt:lpstr>PowerPoint Presentation</vt:lpstr>
      <vt:lpstr>Wildfire Smoke Reduces Solar Radiation Reaching the Surface</vt:lpstr>
      <vt:lpstr>So, we know what is coming in (solar radiation).    What is going out?</vt:lpstr>
      <vt:lpstr>  Mainly infrared radiation (IR)!    Why mainly IR?  Because the earth/atmosphere is much cooler than the sun, the maximum emission is around 10 microns…in middle of the IR portion of the spectrum</vt:lpstr>
      <vt:lpstr>PowerPoint Presentation</vt:lpstr>
      <vt:lpstr>You are Now Ready to Understand The Greenhouse Effect</vt:lpstr>
      <vt:lpstr>PowerPoint Presentation</vt:lpstr>
      <vt:lpstr>A simple calculation shows that such an Earth would end up with an average surface temperature of -18C (0F)</vt:lpstr>
      <vt:lpstr>But now add at atmosphere that can absorb and emit in the infrared:  major changes occur!</vt:lpstr>
      <vt:lpstr>PowerPoint Presentation</vt:lpstr>
      <vt:lpstr>Blankets are like the atmosphere</vt:lpstr>
      <vt:lpstr>More blankets = warmer</vt:lpstr>
      <vt:lpstr>How do blankets work?</vt:lpstr>
      <vt:lpstr>With an atmosphere that is active in the infrared like our current atmosphere, the average surface temperature on Earth becomes 59F! Known as the greenhouse effect</vt:lpstr>
      <vt:lpstr>PowerPoint Presentation</vt:lpstr>
      <vt:lpstr>No Greenhouse Effect in Greenhouses</vt:lpstr>
      <vt:lpstr>Greenhouses</vt:lpstr>
      <vt:lpstr>Greenhouse Gas</vt:lpstr>
      <vt:lpstr>Greenhouse gases that warm the planet</vt:lpstr>
      <vt:lpstr>Water Vapor is the Main Greenhouse Gas</vt:lpstr>
      <vt:lpstr>Greenhouse gases from human emissions and natural processes also warm the planet</vt:lpstr>
      <vt:lpstr>The basic physics has been known for a long time Svante Arrhenius, 1896</vt:lpstr>
      <vt:lpstr>PowerPoint Presentation</vt:lpstr>
      <vt:lpstr>PowerPoint Presentation</vt:lpstr>
      <vt:lpstr>PowerPoint Presentation</vt:lpstr>
      <vt:lpstr>The concentrations of a variety of greenhouse gases are increasing</vt:lpstr>
      <vt:lpstr>The issue:  increasing concentrations of CO2 A greenhouse gas</vt:lpstr>
      <vt:lpstr>But it is worse than that…</vt:lpstr>
      <vt:lpstr>More Water Vapor</vt:lpstr>
      <vt:lpstr>Positive Feedback</vt:lpstr>
      <vt:lpstr>But it is  even worse…</vt:lpstr>
      <vt:lpstr>PowerPoint Presentation</vt:lpstr>
      <vt:lpstr>The Technology of Climate Prediction</vt:lpstr>
      <vt:lpstr>Technology</vt:lpstr>
      <vt:lpstr>Technology</vt:lpstr>
      <vt:lpstr>Global climate models are too coarse to simulate regional effects.</vt:lpstr>
      <vt:lpstr>Representative Concentration Pathways (RCP):  Scenarios of How Greenhouse Gases Will Change in Time</vt:lpstr>
      <vt:lpstr>PowerPoint Presentation</vt:lpstr>
      <vt:lpstr>Representative Concentration Pathway (RCP) Impacts</vt:lpstr>
      <vt:lpstr>Some Warming is Guaranteed No Matter What We Do</vt:lpstr>
      <vt:lpstr>Global Warming is NOT Uniform</vt:lpstr>
      <vt:lpstr>Sample Climate Model Output for 2100</vt:lpstr>
      <vt:lpstr>Precipitation: Subtropics Drier, Midlatitudes/Polar Regions/Equatorial Tropics Moisten</vt:lpstr>
      <vt:lpstr>Uncertainty</vt:lpstr>
      <vt:lpstr>GCMs don’t necessarily agree.  There is uncertainty</vt:lpstr>
      <vt:lpstr>Climate Change in the NW</vt:lpstr>
      <vt:lpstr>Essential Point</vt:lpstr>
      <vt:lpstr>The Pacific Decadal Oscillation: A Mode of Natural Variability</vt:lpstr>
      <vt:lpstr>Seattle Snow</vt:lpstr>
      <vt:lpstr>NWS Temperature Trend for Washington</vt:lpstr>
      <vt:lpstr>Warming in the Northwest</vt:lpstr>
      <vt:lpstr>PowerPoint Presentation</vt:lpstr>
      <vt:lpstr>Cascade snowpack hasn’t changed in the last 30 years</vt:lpstr>
      <vt:lpstr>Future of the Northwest</vt:lpstr>
      <vt:lpstr>Simulations Using Worst Case Assumptions of Use of Fossil Fuels</vt:lpstr>
      <vt:lpstr>PowerPoint Presentation</vt:lpstr>
      <vt:lpstr>PowerPoint Presentation</vt:lpstr>
      <vt:lpstr>PowerPoint Presentation</vt:lpstr>
      <vt:lpstr>Why banded structure of warming? Loss of snow</vt:lpstr>
      <vt:lpstr>PowerPoint Presentation</vt:lpstr>
      <vt:lpstr>PowerPoint Presentation</vt:lpstr>
      <vt:lpstr>PowerPoint Presentation</vt:lpstr>
      <vt:lpstr>PowerPoint Presentation</vt:lpstr>
      <vt:lpstr>Another issue: more extreme precipitation and flooding</vt:lpstr>
      <vt:lpstr>Super Atmospheric Rivers</vt:lpstr>
      <vt:lpstr>A.K.A.:  Pineapple Express</vt:lpstr>
      <vt:lpstr>When atmospheric rivers hit our terrain, intense precipitation falls</vt:lpstr>
      <vt:lpstr>Global warming will intensify atmospheric rivers</vt:lpstr>
      <vt:lpstr>Flooding Potential Increases</vt:lpstr>
      <vt:lpstr>Change in annual streamflow timing</vt:lpstr>
      <vt:lpstr>Northwest Windstorms</vt:lpstr>
      <vt:lpstr>Northwest Windstorms</vt:lpstr>
      <vt:lpstr>Number of times per year winds exceed a high-wind threshold (DJF) at Seattle for several simulations</vt:lpstr>
      <vt:lpstr>Why windstorms do not intensity?  Horizontal temperature gradient weakens</vt:lpstr>
      <vt:lpstr>Sea Level Rise</vt:lpstr>
      <vt:lpstr>Sea Level Rise</vt:lpstr>
      <vt:lpstr>PowerPoint Presentation</vt:lpstr>
      <vt:lpstr>Slow Rise Historically (2 mm a year, 8 inches a century)</vt:lpstr>
      <vt:lpstr> Northwest Wildfires and Climate</vt:lpstr>
      <vt:lpstr>More fires in the early 20th century followed by suppression</vt:lpstr>
      <vt:lpstr>Increasing Risk of Major Wildfires</vt:lpstr>
      <vt:lpstr>Increasing Wildfire Risks</vt:lpstr>
      <vt:lpstr>Interestingly, a prime sign of human-forced climate change is the cooling of the upper atmosphere.</vt:lpstr>
      <vt:lpstr>More CO2 in the upper atmosphere produces more emission to space.</vt:lpstr>
      <vt:lpstr>Can We Predict Climate When We Can’t Forecast Next Week’s Weather?</vt:lpstr>
      <vt:lpstr>PowerPoint Presentation</vt:lpstr>
      <vt:lpstr>In weather prediction we forecast the exact state of the atmosphere at some time in the future</vt:lpstr>
      <vt:lpstr>In Climate Prediction we DON’T do this.</vt:lpstr>
      <vt:lpstr>How to deal with global warming?</vt:lpstr>
      <vt:lpstr>Geoengineering?</vt:lpstr>
      <vt:lpstr>But even without human-caused greenhouse warming the earth’s climate would change</vt:lpstr>
      <vt:lpstr>Milankovitch Cycles</vt:lpstr>
      <vt:lpstr>Eccentricity of Earth’s Orbit</vt:lpstr>
      <vt:lpstr>Obliquity and Precession Change over tens of thousands of years</vt:lpstr>
      <vt:lpstr> </vt:lpstr>
      <vt:lpstr>PowerPoint Presentation</vt:lpstr>
      <vt:lpstr>PowerPoint Presentation</vt:lpstr>
      <vt:lpstr>Periodic Ice Ages</vt:lpstr>
      <vt:lpstr>PowerPoint Presentation</vt:lpstr>
      <vt:lpstr>Can We Stop the Next Ice Age?</vt:lpstr>
      <vt:lpstr>Human-forced (anthropogenic) climate change has already affected our region</vt:lpstr>
      <vt:lpstr>Massive Irrigation in Eastern WA</vt:lpstr>
      <vt:lpstr>The result:  cooling of 1-4F and higher humidity</vt:lpstr>
      <vt:lpstr>Plowed fields:  More Eastern WA dust storms</vt:lpstr>
      <vt:lpstr>Seattle’s urban core is 2-10F warmer due to concrete and buildings</vt:lpstr>
      <vt:lpstr>The End</vt:lpstr>
    </vt:vector>
  </TitlesOfParts>
  <Company>LMP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Andrew Levine</dc:creator>
  <cp:lastModifiedBy>Clifford F. Mass</cp:lastModifiedBy>
  <cp:revision>185</cp:revision>
  <dcterms:created xsi:type="dcterms:W3CDTF">2013-11-13T17:24:55Z</dcterms:created>
  <dcterms:modified xsi:type="dcterms:W3CDTF">2025-10-29T21:16:53Z</dcterms:modified>
</cp:coreProperties>
</file>