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69" r:id="rId4"/>
    <p:sldId id="257" r:id="rId5"/>
    <p:sldId id="272" r:id="rId6"/>
    <p:sldId id="270" r:id="rId7"/>
    <p:sldId id="268" r:id="rId8"/>
    <p:sldId id="273" r:id="rId9"/>
    <p:sldId id="274" r:id="rId10"/>
    <p:sldId id="275" r:id="rId11"/>
    <p:sldId id="276" r:id="rId12"/>
    <p:sldId id="258" r:id="rId13"/>
    <p:sldId id="278" r:id="rId14"/>
    <p:sldId id="277" r:id="rId15"/>
    <p:sldId id="281" r:id="rId16"/>
    <p:sldId id="279" r:id="rId17"/>
    <p:sldId id="280" r:id="rId18"/>
    <p:sldId id="282" r:id="rId19"/>
    <p:sldId id="263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pitchFamily="-86" charset="-128"/>
        <a:cs typeface="ＭＳ Ｐゴシック" pitchFamily="-8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/>
    <p:restoredTop sz="94694"/>
  </p:normalViewPr>
  <p:slideViewPr>
    <p:cSldViewPr>
      <p:cViewPr varScale="1">
        <p:scale>
          <a:sx n="121" d="100"/>
          <a:sy n="121" d="100"/>
        </p:scale>
        <p:origin x="19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3374F-D808-B744-A80F-B49B17E5C6DC}" type="datetime1">
              <a:rPr lang="en-US"/>
              <a:pPr/>
              <a:t>3/4/21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9C4060-1D16-B140-B82A-F81FF44B18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itchFamily="-8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19B828-BBCC-D540-90AF-A9541ED280EF}" type="slidenum">
              <a:rPr lang="en-US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D8E94-34CC-AA45-AB14-54761B841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95259-97F2-D646-BE6B-189378D8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563D1-615D-9B42-B138-F5F825E36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B7BB6-8AFD-AA41-93BA-83A8AEA1C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037EE-8B4C-0944-B03F-5A294FC45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CAF19-80AB-6D41-B5A9-6508F05C5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CD014-16D5-374E-A0CD-5201E13A0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319C5-4E1C-004D-9D80-88E71D4E4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51E5B-645D-834B-A1A5-DF2584156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A1DF4-EFA2-B843-9BF3-AC2EDE058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7905-1834-0744-B1AE-9405A73B0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9FFDA-30FA-C94D-982A-AA7A13734B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59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Atm Sci 370</a:t>
            </a:r>
            <a:br>
              <a:rPr lang="en-US" altLang="en-US" b="1" dirty="0">
                <a:latin typeface="+mn-lt"/>
                <a:ea typeface="ＭＳ Ｐゴシック" panose="020B0600070205080204" pitchFamily="34" charset="-128"/>
              </a:rPr>
            </a:br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Winter 2021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144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b="1">
                <a:solidFill>
                  <a:schemeClr val="accent2"/>
                </a:solidFill>
                <a:ea typeface="ＭＳ Ｐゴシック" pitchFamily="-86" charset="-128"/>
                <a:cs typeface="ＭＳ Ｐゴシック" pitchFamily="-86" charset="-128"/>
              </a:rPr>
              <a:t>Mesoscale Rainbands in Fronts and Cyclones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86" charset="-128"/>
                <a:cs typeface="ＭＳ Ｐゴシック" pitchFamily="-86" charset="-128"/>
              </a:rPr>
              <a:t>Why?</a:t>
            </a:r>
          </a:p>
        </p:txBody>
      </p:sp>
      <p:pic>
        <p:nvPicPr>
          <p:cNvPr id="34818" name="Content Placeholder 5" descr="Diagram&#10;&#10;Description automatically generat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6413" y="1752600"/>
            <a:ext cx="6072187" cy="4929188"/>
          </a:xfrm>
        </p:spPr>
      </p:pic>
      <p:sp>
        <p:nvSpPr>
          <p:cNvPr id="34819" name="Content Placeholder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ea typeface="ＭＳ Ｐゴシック" pitchFamily="-86" charset="-128"/>
                <a:cs typeface="ＭＳ Ｐゴシック" pitchFamily="-86" charset="-128"/>
              </a:rPr>
              <a:t>Narrow Cold Frontal Rainband</a:t>
            </a:r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sp>
        <p:nvSpPr>
          <p:cNvPr id="16387" name="Content Placeholder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16388" name="Picture 6" descr="200702072230.gif                                               00029E37&#10;Cliff Disk                     BB5EA40C:"/>
          <p:cNvPicPr>
            <a:picLocks noChangeAspect="1" noChangeArrowheads="1"/>
          </p:cNvPicPr>
          <p:nvPr/>
        </p:nvPicPr>
        <p:blipFill>
          <a:blip r:embed="rId2"/>
          <a:srcRect l="3552" t="22417" r="52052" b="25941"/>
          <a:stretch>
            <a:fillRect/>
          </a:stretch>
        </p:blipFill>
        <p:spPr bwMode="auto">
          <a:xfrm>
            <a:off x="1524000" y="1295400"/>
            <a:ext cx="55626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17411" name="Picture 4" descr="ppi_p3_convair_0112090602.gif                                  000CA054&#10;Cliff Disk                     BB5EA40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52101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35842" name="Content Placeholder 4" descr="Map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04800"/>
            <a:ext cx="6629400" cy="60261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1828800" cy="5181600"/>
          </a:xfrm>
        </p:spPr>
        <p:txBody>
          <a:bodyPr/>
          <a:lstStyle/>
          <a:p>
            <a:r>
              <a:rPr lang="en-US" sz="3600" dirty="0">
                <a:ea typeface="ＭＳ Ｐゴシック" pitchFamily="-86" charset="-128"/>
                <a:cs typeface="ＭＳ Ｐゴシック" pitchFamily="-86" charset="-128"/>
              </a:rPr>
              <a:t>Both a narrow and wide cold frontal RB</a:t>
            </a:r>
          </a:p>
        </p:txBody>
      </p:sp>
      <p:pic>
        <p:nvPicPr>
          <p:cNvPr id="36866" name="Picture 6" descr="Diagram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6417"/>
            <a:ext cx="6477000" cy="58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Narrow Cold Frontal </a:t>
            </a:r>
            <a:r>
              <a:rPr lang="en-US" dirty="0" err="1"/>
              <a:t>Rainband</a:t>
            </a:r>
            <a:endParaRPr lang="en-US" dirty="0"/>
          </a:p>
        </p:txBody>
      </p:sp>
      <p:pic>
        <p:nvPicPr>
          <p:cNvPr id="4" name="Content Placeholder 3" descr="NCFR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3365" r="-43365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Cores </a:t>
            </a:r>
            <a:r>
              <a:rPr lang="en-US"/>
              <a:t>and Gaps</a:t>
            </a:r>
          </a:p>
        </p:txBody>
      </p:sp>
      <p:pic>
        <p:nvPicPr>
          <p:cNvPr id="4" name="Content Placeholder 3" descr="image-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533400" y="1981200"/>
            <a:ext cx="7772400" cy="4114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-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228600" y="762000"/>
            <a:ext cx="10363200" cy="5486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Cold Frontal </a:t>
            </a:r>
            <a:r>
              <a:rPr lang="en-US" dirty="0" err="1"/>
              <a:t>Rainband</a:t>
            </a:r>
            <a:r>
              <a:rPr lang="en-US" dirty="0"/>
              <a:t> (orange circle)</a:t>
            </a:r>
          </a:p>
        </p:txBody>
      </p:sp>
      <p:pic>
        <p:nvPicPr>
          <p:cNvPr id="4" name="Content Placeholder 3" descr="Screen Shot 2021-01-04 at 9.24.01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596" r="-34596"/>
          <a:stretch>
            <a:fillRect/>
          </a:stretch>
        </p:blipFill>
        <p:spPr>
          <a:xfrm>
            <a:off x="533400" y="1981200"/>
            <a:ext cx="7772400" cy="4114800"/>
          </a:xfrm>
          <a:ln w="53975">
            <a:solidFill>
              <a:srgbClr val="FF6600"/>
            </a:solidFill>
          </a:ln>
        </p:spPr>
      </p:pic>
      <p:sp>
        <p:nvSpPr>
          <p:cNvPr id="5" name="Oval 4"/>
          <p:cNvSpPr/>
          <p:nvPr/>
        </p:nvSpPr>
        <p:spPr bwMode="auto">
          <a:xfrm rot="2238277">
            <a:off x="2137325" y="2528705"/>
            <a:ext cx="1295400" cy="2209800"/>
          </a:xfrm>
          <a:prstGeom prst="ellipse">
            <a:avLst/>
          </a:prstGeom>
          <a:noFill/>
          <a:ln w="857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Wide Cold Frontal </a:t>
            </a:r>
            <a:r>
              <a:rPr lang="en-US" dirty="0" err="1">
                <a:ea typeface="ＭＳ Ｐゴシック" pitchFamily="-86" charset="-128"/>
                <a:cs typeface="ＭＳ Ｐゴシック" pitchFamily="-86" charset="-128"/>
              </a:rPr>
              <a:t>Rainband</a:t>
            </a:r>
            <a:endParaRPr lang="en-US" dirty="0">
              <a:ea typeface="ＭＳ Ｐゴシック" pitchFamily="-86" charset="-128"/>
              <a:cs typeface="ＭＳ Ｐゴシック" pitchFamily="-86" charset="-128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4" name="Picture 3" descr="SchematicCrossSectionNCF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7975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 pitchFamily="-86" charset="-128"/>
                <a:cs typeface="ＭＳ Ｐゴシック" pitchFamily="-86" charset="-128"/>
              </a:rPr>
              <a:t>Terminology Review</a:t>
            </a:r>
          </a:p>
        </p:txBody>
      </p:sp>
      <p:sp>
        <p:nvSpPr>
          <p:cNvPr id="2765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-86" charset="-128"/>
                <a:cs typeface="ＭＳ Ｐゴシック" pitchFamily="-86" charset="-128"/>
              </a:rPr>
              <a:t>Synoptic scale:  1000-5000 km </a:t>
            </a:r>
          </a:p>
          <a:p>
            <a:r>
              <a:rPr lang="en-US">
                <a:ea typeface="ＭＳ Ｐゴシック" pitchFamily="-86" charset="-128"/>
                <a:cs typeface="ＭＳ Ｐゴシック" pitchFamily="-86" charset="-128"/>
              </a:rPr>
              <a:t>Mesoscale: 10-1000 km</a:t>
            </a:r>
          </a:p>
          <a:p>
            <a:r>
              <a:rPr lang="en-US">
                <a:ea typeface="ＭＳ Ｐゴシック" pitchFamily="-86" charset="-128"/>
                <a:cs typeface="ＭＳ Ｐゴシック" pitchFamily="-86" charset="-128"/>
              </a:rPr>
              <a:t>Microscale:  1- 10 km</a:t>
            </a:r>
          </a:p>
          <a:p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27651" name="Picture 4" descr="A picture containing text, sport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0386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86" charset="-128"/>
                <a:cs typeface="ＭＳ Ｐゴシック" pitchFamily="-86" charset="-128"/>
              </a:rPr>
              <a:t>December 13, 2006:  The Madison Valley Storm</a:t>
            </a:r>
            <a:endParaRPr lang="en-US" dirty="0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24578" name="Picture 4" descr="Figure3.15.jpg                                                 00231B68&#10;Cliff Disk                     BB5EA40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60538"/>
            <a:ext cx="34083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Figure3.16.jpg                                                 00231B68&#10;Cliff Disk                     BB5EA40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60538"/>
            <a:ext cx="2667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020888" y="5824538"/>
            <a:ext cx="3435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December 14, 2006</a:t>
            </a:r>
          </a:p>
          <a:p>
            <a:r>
              <a:rPr lang="en-US"/>
              <a:t>Nearly 1 inch in an hour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57200" y="107950"/>
            <a:ext cx="8358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Rainbands</a:t>
            </a:r>
            <a:r>
              <a:rPr lang="en-US" sz="3600" b="1" dirty="0">
                <a:solidFill>
                  <a:srgbClr val="FF0000"/>
                </a:solidFill>
              </a:rPr>
              <a:t> Can Cause Damage and Even Kill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7958138" y="3355975"/>
            <a:ext cx="1160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One-hour</a:t>
            </a:r>
          </a:p>
          <a:p>
            <a:r>
              <a:rPr lang="en-US"/>
              <a:t>totals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4800600" cy="2286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a typeface="ＭＳ Ｐゴシック" pitchFamily="-86" charset="-128"/>
                <a:cs typeface="ＭＳ Ｐゴシック" pitchFamily="-86" charset="-128"/>
              </a:rPr>
              <a:t>Do We Expect Such Events to Increase in Frequency or Intensity Under Global Warming?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8250" y="4337050"/>
            <a:ext cx="3382963" cy="1652588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6" charset="-128"/>
                <a:cs typeface="ＭＳ Ｐゴシック" pitchFamily="-86" charset="-128"/>
              </a:rPr>
              <a:t>A woman drowned in her basement and dozens of cars lost.</a:t>
            </a:r>
          </a:p>
        </p:txBody>
      </p:sp>
      <p:pic>
        <p:nvPicPr>
          <p:cNvPr id="25603" name="Picture 5" descr="Figure 3.17.jpg                                                00231B68&#10;Cliff Disk                     BB5EA40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175" y="1784350"/>
            <a:ext cx="3352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200348019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749300"/>
            <a:ext cx="370363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86200" cy="4343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ea typeface="ＭＳ Ｐゴシック" pitchFamily="-86" charset="-128"/>
                <a:cs typeface="ＭＳ Ｐゴシック" pitchFamily="-86" charset="-128"/>
              </a:rPr>
              <a:t>Precipitation Rates are Never Uniform in Cyclones and Fronts and Mesoscale Structure</a:t>
            </a:r>
          </a:p>
        </p:txBody>
      </p:sp>
      <p:pic>
        <p:nvPicPr>
          <p:cNvPr id="28674" name="Content Placeholder 4" descr="Diagram, schematic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685800"/>
            <a:ext cx="4006850" cy="533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15362" name="Picture 4" descr="&#10;rainband.tiff                                                  000CA054&#10;Cliff Disk                     BB5EA40C:"/>
          <p:cNvPicPr>
            <a:picLocks noChangeAspect="1" noChangeArrowheads="1"/>
          </p:cNvPicPr>
          <p:nvPr/>
        </p:nvPicPr>
        <p:blipFill>
          <a:blip r:embed="rId2"/>
          <a:srcRect b="6577"/>
          <a:stretch>
            <a:fillRect/>
          </a:stretch>
        </p:blipFill>
        <p:spPr bwMode="auto">
          <a:xfrm>
            <a:off x="596900" y="2427288"/>
            <a:ext cx="84709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ea typeface="ＭＳ Ｐゴシック" pitchFamily="-86" charset="-128"/>
                <a:cs typeface="ＭＳ Ｐゴシック" pitchFamily="-86" charset="-128"/>
              </a:rPr>
              <a:t>Precipitation Generally Has Substantial Mesoscale Structure</a:t>
            </a:r>
          </a:p>
        </p:txBody>
      </p:sp>
      <p:pic>
        <p:nvPicPr>
          <p:cNvPr id="29698" name="Content Placeholder 4" descr="Map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1513" y="1981200"/>
            <a:ext cx="5260975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4191000" cy="27432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ea typeface="ＭＳ Ｐゴシック" pitchFamily="-86" charset="-128"/>
                <a:cs typeface="ＭＳ Ｐゴシック" pitchFamily="-86" charset="-128"/>
              </a:rPr>
              <a:t>A great deal of research has documented a variety of mesoscale rainbands in fronts and cyclones</a:t>
            </a:r>
          </a:p>
        </p:txBody>
      </p:sp>
      <p:pic>
        <p:nvPicPr>
          <p:cNvPr id="30722" name="Content Placeholder 4" descr="Diagram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487363"/>
            <a:ext cx="4051300" cy="63706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  <p:pic>
        <p:nvPicPr>
          <p:cNvPr id="31746" name="Content Placeholder 4" descr="Diagram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642938"/>
            <a:ext cx="7321550" cy="56435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 noChangeArrowheads="1"/>
          </p:cNvSpPr>
          <p:nvPr>
            <p:ph type="title"/>
          </p:nvPr>
        </p:nvSpPr>
        <p:spPr>
          <a:xfrm>
            <a:off x="-304800" y="339725"/>
            <a:ext cx="8915400" cy="727075"/>
          </a:xfrm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  <a:ea typeface="ＭＳ Ｐゴシック" pitchFamily="-86" charset="-128"/>
                <a:cs typeface="ＭＳ Ｐゴシック" pitchFamily="-86" charset="-128"/>
              </a:rPr>
              <a:t>Major Mesoscale Rainbands in Midlatitude Cyclones</a:t>
            </a:r>
          </a:p>
        </p:txBody>
      </p:sp>
      <p:pic>
        <p:nvPicPr>
          <p:cNvPr id="32770" name="Content Placeholder 4" descr="Diagram&#10;&#10;Description automatically generat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905000"/>
            <a:ext cx="4843848" cy="3733800"/>
          </a:xfrm>
        </p:spPr>
      </p:pic>
      <p:sp>
        <p:nvSpPr>
          <p:cNvPr id="32771" name="Content Placeholder 2"/>
          <p:cNvSpPr>
            <a:spLocks noGrp="1" noChangeArrowheads="1"/>
          </p:cNvSpPr>
          <p:nvPr>
            <p:ph sz="half" idx="2"/>
          </p:nvPr>
        </p:nvSpPr>
        <p:spPr>
          <a:xfrm>
            <a:off x="381000" y="1430338"/>
            <a:ext cx="3810000" cy="4970462"/>
          </a:xfrm>
        </p:spPr>
        <p:txBody>
          <a:bodyPr/>
          <a:lstStyle/>
          <a:p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Warm frontal </a:t>
            </a:r>
            <a:r>
              <a:rPr lang="en-US" dirty="0" err="1">
                <a:ea typeface="ＭＳ Ｐゴシック" pitchFamily="-86" charset="-128"/>
                <a:cs typeface="ＭＳ Ｐゴシック" pitchFamily="-86" charset="-128"/>
              </a:rPr>
              <a:t>rainband</a:t>
            </a:r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 parallel to warm front</a:t>
            </a:r>
          </a:p>
          <a:p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Warm sector </a:t>
            </a:r>
            <a:r>
              <a:rPr lang="en-US" dirty="0" err="1">
                <a:ea typeface="ＭＳ Ｐゴシック" pitchFamily="-86" charset="-128"/>
                <a:cs typeface="ＭＳ Ｐゴシック" pitchFamily="-86" charset="-128"/>
              </a:rPr>
              <a:t>rainband</a:t>
            </a:r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 parallel to cold front</a:t>
            </a:r>
          </a:p>
          <a:p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Narrow cold frontal </a:t>
            </a:r>
            <a:r>
              <a:rPr lang="en-US" dirty="0" err="1">
                <a:ea typeface="ＭＳ Ｐゴシック" pitchFamily="-86" charset="-128"/>
                <a:cs typeface="ＭＳ Ｐゴシック" pitchFamily="-86" charset="-128"/>
              </a:rPr>
              <a:t>rainband</a:t>
            </a:r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 within cold front</a:t>
            </a:r>
          </a:p>
          <a:p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Wide cold frontal </a:t>
            </a:r>
            <a:r>
              <a:rPr lang="en-US" dirty="0" err="1">
                <a:ea typeface="ＭＳ Ｐゴシック" pitchFamily="-86" charset="-128"/>
                <a:cs typeface="ＭＳ Ｐゴシック" pitchFamily="-86" charset="-128"/>
              </a:rPr>
              <a:t>rainband</a:t>
            </a:r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 behind cold front</a:t>
            </a:r>
          </a:p>
          <a:p>
            <a:r>
              <a:rPr lang="en-US" dirty="0">
                <a:ea typeface="ＭＳ Ｐゴシック" pitchFamily="-86" charset="-128"/>
                <a:cs typeface="ＭＳ Ｐゴシック" pitchFamily="-86" charset="-128"/>
              </a:rPr>
              <a:t>Post-frontal </a:t>
            </a:r>
            <a:r>
              <a:rPr lang="en-US" dirty="0" err="1">
                <a:ea typeface="ＭＳ Ｐゴシック" pitchFamily="-86" charset="-128"/>
                <a:cs typeface="ＭＳ Ｐゴシック" pitchFamily="-86" charset="-128"/>
              </a:rPr>
              <a:t>rainbands</a:t>
            </a:r>
            <a:endParaRPr lang="en-US" dirty="0">
              <a:ea typeface="ＭＳ Ｐゴシック" pitchFamily="-86" charset="-128"/>
              <a:cs typeface="ＭＳ Ｐゴシック" pitchFamily="-86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ea typeface="ＭＳ Ｐゴシック" pitchFamily="-86" charset="-128"/>
                <a:cs typeface="ＭＳ Ｐゴシック" pitchFamily="-86" charset="-128"/>
              </a:rPr>
              <a:t>Warm Frontal Rainband within Warm Frontal Zone</a:t>
            </a:r>
          </a:p>
        </p:txBody>
      </p:sp>
      <p:pic>
        <p:nvPicPr>
          <p:cNvPr id="33794" name="Content Placeholder 5" descr="Diagram&#10;&#10;Description automatically generat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2050" y="2347913"/>
            <a:ext cx="4432300" cy="3778250"/>
          </a:xfrm>
        </p:spPr>
      </p:pic>
      <p:sp>
        <p:nvSpPr>
          <p:cNvPr id="33795" name="Content Placeholder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ea typeface="ＭＳ Ｐゴシック" pitchFamily="-86" charset="-128"/>
              <a:cs typeface="ＭＳ Ｐゴシック" pitchFamily="-86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195</Words>
  <Application>Microsoft Macintosh PowerPoint</Application>
  <PresentationFormat>On-screen Show (4:3)</PresentationFormat>
  <Paragraphs>32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Times</vt:lpstr>
      <vt:lpstr>Blank Presentation</vt:lpstr>
      <vt:lpstr>Atm Sci 370 Winter 2021</vt:lpstr>
      <vt:lpstr>Terminology Review</vt:lpstr>
      <vt:lpstr>Precipitation Rates are Never Uniform in Cyclones and Fronts and Mesoscale Structure</vt:lpstr>
      <vt:lpstr>PowerPoint Presentation</vt:lpstr>
      <vt:lpstr>Precipitation Generally Has Substantial Mesoscale Structure</vt:lpstr>
      <vt:lpstr>A great deal of research has documented a variety of mesoscale rainbands in fronts and cyclones</vt:lpstr>
      <vt:lpstr>PowerPoint Presentation</vt:lpstr>
      <vt:lpstr>Major Mesoscale Rainbands in Midlatitude Cyclones</vt:lpstr>
      <vt:lpstr>Warm Frontal Rainband within Warm Frontal Zone</vt:lpstr>
      <vt:lpstr>Why?</vt:lpstr>
      <vt:lpstr>Narrow Cold Frontal Rainband</vt:lpstr>
      <vt:lpstr>PowerPoint Presentation</vt:lpstr>
      <vt:lpstr>PowerPoint Presentation</vt:lpstr>
      <vt:lpstr>Both a narrow and wide cold frontal RB</vt:lpstr>
      <vt:lpstr>Why Narrow Cold Frontal Rainband</vt:lpstr>
      <vt:lpstr>Cores and Gaps</vt:lpstr>
      <vt:lpstr>PowerPoint Presentation</vt:lpstr>
      <vt:lpstr>Wide Cold Frontal Rainband (orange circle)</vt:lpstr>
      <vt:lpstr>Wide Cold Frontal Rainband</vt:lpstr>
      <vt:lpstr>December 13, 2006:  The Madison Valley Storm</vt:lpstr>
      <vt:lpstr>Do We Expect Such Events to Increase in Frequency or Intensity Under Global Warming?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 Sci 370</dc:title>
  <dc:creator>Clifford Mass</dc:creator>
  <cp:lastModifiedBy>Clifford F. Mass</cp:lastModifiedBy>
  <cp:revision>18</cp:revision>
  <dcterms:created xsi:type="dcterms:W3CDTF">2021-03-04T21:51:46Z</dcterms:created>
  <dcterms:modified xsi:type="dcterms:W3CDTF">2021-03-04T22:58:03Z</dcterms:modified>
</cp:coreProperties>
</file>