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7" r:id="rId12"/>
    <p:sldId id="266" r:id="rId13"/>
    <p:sldId id="286" r:id="rId14"/>
    <p:sldId id="269" r:id="rId15"/>
    <p:sldId id="268" r:id="rId16"/>
    <p:sldId id="270" r:id="rId17"/>
    <p:sldId id="271" r:id="rId18"/>
    <p:sldId id="272" r:id="rId19"/>
    <p:sldId id="273" r:id="rId20"/>
    <p:sldId id="275" r:id="rId21"/>
    <p:sldId id="285" r:id="rId22"/>
    <p:sldId id="287" r:id="rId23"/>
    <p:sldId id="274" r:id="rId24"/>
    <p:sldId id="282" r:id="rId25"/>
    <p:sldId id="283" r:id="rId26"/>
    <p:sldId id="284" r:id="rId27"/>
    <p:sldId id="276" r:id="rId28"/>
    <p:sldId id="277" r:id="rId29"/>
    <p:sldId id="278" r:id="rId30"/>
    <p:sldId id="279" r:id="rId31"/>
    <p:sldId id="280" r:id="rId32"/>
    <p:sldId id="281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6"/>
    <p:restoredTop sz="94694"/>
  </p:normalViewPr>
  <p:slideViewPr>
    <p:cSldViewPr snapToGrid="0" snapToObjects="1">
      <p:cViewPr>
        <p:scale>
          <a:sx n="154" d="100"/>
          <a:sy n="154" d="100"/>
        </p:scale>
        <p:origin x="12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55108-1495-5B47-B019-062099B08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B05B4-E3CF-564E-A79A-B028CDE74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62F4F-C15D-1D45-BDD4-9AA2F5DD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144ED-B01C-9C42-945A-1213B98F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46DA5-E707-C344-B0F3-6F20ED6B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5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9885-932B-4C42-815F-8F584CED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2428A-E7A6-164C-ABDD-6C99DC6AD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0BF97-6797-A84D-A37C-0D103F4B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C6788-F238-5D48-9054-2B78BD15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06F2-4E39-0444-84DA-CCC7DD8F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2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BB97F-DEEA-AE44-8591-31572F35F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B0774-5EC6-F24F-A5F3-D8DE1B7B2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7B0E-C2C6-0044-B595-23FFBA49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EF0F-98AB-9D4E-A485-1734EFF9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DB72A-9490-6E42-AEC3-AB3AE329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9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96B32-891C-4344-84F0-E449670C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FFF0-5C65-1C46-B8D6-781B2C48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7F446-E463-C547-A806-F2E89864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92BCB-4913-1440-BB87-33B8A7423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B0143-83FA-164A-BD9B-2A587C33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804C-21D4-7848-B5B2-70420A64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F705-E79E-294D-BAE6-574CA514C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DD1CE-D460-3240-BA39-FFE73B5C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C7552-5569-9947-8822-82B39ECD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192F-2337-1247-B887-7B1FD59D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8DF5-5622-7E43-9F59-8ED7E818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A7CA3-2817-F542-8D26-97F2F38DC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BF877-51B7-EA4E-8D42-AFEB16601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A1826-A6D8-1D44-BC8C-AB450B7D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873C8-4B7D-D64C-B84B-BD7D9AE8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A6F13-3415-DF4F-B003-EFBB9733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6A236-D00B-6D45-8245-A593C891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54BC7-B78C-294C-9A86-A5B1851CA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DA751-8ACC-3942-B701-BD8EC2C32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B396-4C07-7342-9A74-337C72C15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6D7F8-CD95-574B-BFBF-A334CE822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0ACF6-7B57-6440-B91A-06793CA9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AAC4FF-5354-3B47-9CB5-67834360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E60DD-6CBB-EC4B-BD4D-3D04D56C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1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899B-C8ED-3C40-8E59-30586F7C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7298A-A166-6840-B3DA-9E454572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8E267-725B-1B48-9565-0A5BDDAB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7F161-A39C-3649-948E-09302CC2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6A57A-7E08-2247-B078-13D708FF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DB62-C6B6-124C-9D41-A502E2F2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7E1A-2960-7C4D-9E45-327DEB14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5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8044-F803-A343-B207-44954D07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5F7E-9D47-104D-8FDB-75447A8E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D4A23-3FDE-E647-9C5C-D18044D24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B6369-85D0-F948-AE86-B1A1FE58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A7A95-33B4-2D4A-9013-54DA1144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FD719-59D3-2A4B-AC5B-323069E7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63671-8ED9-0D44-B6FC-17DCD85A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E1E76-20B6-5940-9019-971225111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A9411-0F62-9342-9D52-E7B881B61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A94BE-12CF-074B-86CB-0E341884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E97A8-CA46-3346-B69E-B44681F3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AEAE6-091E-F94C-AF56-6A39CFCF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7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9D63C-B967-5B4C-840A-48E121E6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8B81F-A546-3C43-B301-D3228FD83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1AA80-7D9A-A347-9EB4-FAF445F27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C68FA-1884-5B4A-8A42-5AC28563E671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7A18E-19A1-9E4C-95A9-0D56C90DB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3826-8879-9D4A-833A-8A1E362D5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5BC6B-BE1F-384B-B50A-7A811081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8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E9362-3F9A-5449-A2B5-4D17F18CA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147" y="1132637"/>
            <a:ext cx="6555288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High-Resolution Regional Climate Modeling Over the Pacific Northwest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FEC85-8A11-3246-80BE-92651123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939" y="3863794"/>
            <a:ext cx="6655496" cy="2292263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Cliff Mass, Eric </a:t>
            </a:r>
            <a:r>
              <a:rPr lang="en-US" sz="3000" b="1" dirty="0" err="1"/>
              <a:t>Salathe</a:t>
            </a:r>
            <a:r>
              <a:rPr lang="en-US" sz="3000" b="1" dirty="0"/>
              <a:t>, </a:t>
            </a:r>
          </a:p>
          <a:p>
            <a:r>
              <a:rPr lang="en-US" sz="3000" b="1" dirty="0"/>
              <a:t>Rick Steed, and Jeff </a:t>
            </a:r>
            <a:r>
              <a:rPr lang="en-US" sz="3000" b="1" dirty="0" err="1"/>
              <a:t>Baars</a:t>
            </a:r>
            <a:endParaRPr lang="en-US" sz="3000" b="1" dirty="0"/>
          </a:p>
          <a:p>
            <a:r>
              <a:rPr lang="en-US" sz="3000" b="1" dirty="0"/>
              <a:t>As well as department undergraduates</a:t>
            </a:r>
          </a:p>
          <a:p>
            <a:r>
              <a:rPr lang="en-US" sz="3000" b="1" dirty="0"/>
              <a:t>Calen Randall, Jacob Hendrickson and Daniel </a:t>
            </a:r>
            <a:r>
              <a:rPr lang="en-US" sz="3000" b="1" dirty="0" err="1"/>
              <a:t>Arens</a:t>
            </a:r>
            <a:endParaRPr lang="en-US" sz="3000" b="1" dirty="0"/>
          </a:p>
          <a:p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0B04C0A-4CAA-C345-A338-CED76038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71" y="1272630"/>
            <a:ext cx="4496930" cy="35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4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FFBE-71CB-5341-A812-32FE1C4D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All Twelve GCMs Runs Driven by RCP8.5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8E6F7-F8F8-274A-BB80-AFC67DBB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Unrealistically aggressive greenhouse gas emissions.</a:t>
            </a:r>
          </a:p>
          <a:p>
            <a:r>
              <a:rPr lang="en-US" sz="3600" dirty="0"/>
              <a:t>Useful for providing a large signal to noise ratio.</a:t>
            </a:r>
          </a:p>
          <a:p>
            <a:r>
              <a:rPr lang="en-US" sz="3600" dirty="0"/>
              <a:t>Currently, redoing with more realistic RCP 4.5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228DFF-D323-D74B-AACF-CFA2C5553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6" t="2965" r="17901"/>
          <a:stretch/>
        </p:blipFill>
        <p:spPr bwMode="auto">
          <a:xfrm>
            <a:off x="6450495" y="1470819"/>
            <a:ext cx="4903305" cy="49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1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0715-0C59-FB4E-AC6B-062943EE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Effects of Resolution for One GCM (GFCL-CM3) over the Contemporary Period (Winter Max. Temperatures</a:t>
            </a:r>
            <a:r>
              <a:rPr lang="en-US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604C40-550C-8E42-BD88-CEA2EEEC31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49980"/>
          <a:stretch/>
        </p:blipFill>
        <p:spPr>
          <a:xfrm>
            <a:off x="1013791" y="1925460"/>
            <a:ext cx="1016441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0715-0C59-FB4E-AC6B-062943EE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Summer Comparison GCM Versus RCM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604C40-550C-8E42-BD88-CEA2EEEC31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50065"/>
          <a:stretch/>
        </p:blipFill>
        <p:spPr>
          <a:xfrm>
            <a:off x="538768" y="1884830"/>
            <a:ext cx="10216168" cy="46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8BA8-F22A-5E4A-B7A0-8D5A7CE1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05" y="277413"/>
            <a:ext cx="2860847" cy="442300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Verification GCM vs RCM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079D685E-AC5D-3446-B4C3-D24EEE20B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070" y="62467"/>
            <a:ext cx="3453294" cy="3453294"/>
          </a:xfr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B0C1DC8E-1CEC-374A-B613-801E4724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95" y="62467"/>
            <a:ext cx="3436551" cy="3436551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6B40760A-4B47-E74D-A950-A245A2C4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75" y="3428999"/>
            <a:ext cx="3453293" cy="3453293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D4EA73F3-8644-1049-BF36-47DED40E7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52" y="3404706"/>
            <a:ext cx="3453294" cy="3453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C51A1B-F368-7447-830B-FD57CE64329F}"/>
              </a:ext>
            </a:extLst>
          </p:cNvPr>
          <p:cNvSpPr txBox="1"/>
          <p:nvPr/>
        </p:nvSpPr>
        <p:spPr>
          <a:xfrm>
            <a:off x="3965171" y="648393"/>
            <a:ext cx="101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D50B0-CDF6-A74F-826A-89252E0E4090}"/>
              </a:ext>
            </a:extLst>
          </p:cNvPr>
          <p:cNvSpPr txBox="1"/>
          <p:nvPr/>
        </p:nvSpPr>
        <p:spPr>
          <a:xfrm>
            <a:off x="7501756" y="679170"/>
            <a:ext cx="88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0070C7-FD9C-EB42-BC24-125BCD4C158F}"/>
              </a:ext>
            </a:extLst>
          </p:cNvPr>
          <p:cNvSpPr txBox="1"/>
          <p:nvPr/>
        </p:nvSpPr>
        <p:spPr>
          <a:xfrm>
            <a:off x="9826418" y="1361587"/>
            <a:ext cx="2238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Maximum</a:t>
            </a:r>
          </a:p>
          <a:p>
            <a:r>
              <a:rPr lang="en-US" sz="2800" b="1" dirty="0"/>
              <a:t>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E40C6-318E-AA47-B623-D2DAFFBD822D}"/>
              </a:ext>
            </a:extLst>
          </p:cNvPr>
          <p:cNvSpPr txBox="1"/>
          <p:nvPr/>
        </p:nvSpPr>
        <p:spPr>
          <a:xfrm>
            <a:off x="9972996" y="4629066"/>
            <a:ext cx="1945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Minimum</a:t>
            </a:r>
          </a:p>
          <a:p>
            <a:r>
              <a:rPr lang="en-US" sz="2400" b="1" dirty="0"/>
              <a:t>Temperatures</a:t>
            </a:r>
          </a:p>
        </p:txBody>
      </p:sp>
    </p:spTree>
    <p:extLst>
      <p:ext uri="{BB962C8B-B14F-4D97-AF65-F5344CB8AC3E}">
        <p14:creationId xmlns:p14="http://schemas.microsoft.com/office/powerpoint/2010/main" val="39136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8245-8532-C549-B4A4-4E836ED9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22" y="24634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Ensemble Mean Changes from 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latin typeface="+mn-lt"/>
              </a:rPr>
              <a:t>1970-2000 (contemporary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to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2030-2060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or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2070-2100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02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Winter Maximum Temperature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742173" y="6131109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1970-2000 to 2030-2060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163101" y="6159436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1970-2000 to 2070-2100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D9288A1-0609-E64E-AC98-BBFA8DF5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921" y="1563789"/>
            <a:ext cx="5598654" cy="4478923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D78225DF-A6CC-E04F-9D3C-947EF0B7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8" y="1563788"/>
            <a:ext cx="5598653" cy="44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1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Summer Maximum Temperature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742173" y="6131109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1970-2000 to 2030-2060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163101" y="6159436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1970-2000 to 2070-2100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4E7A763-C2CE-A044-9765-EFDBC6E3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1" y="1539880"/>
            <a:ext cx="5522696" cy="4418157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844069C-34C7-9A4F-AA91-591D0DFB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02" y="1574410"/>
            <a:ext cx="5522697" cy="44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1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Winter Precipitation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928133" y="6159436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1970-2000 to 2030-2060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307480" y="6123543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1970-2000 to 2070-2100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F4619E7-750F-CA46-A146-849EE339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8" y="1385274"/>
            <a:ext cx="5815058" cy="465204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C3FA643-736F-2647-B531-38CE36F9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04" y="1385275"/>
            <a:ext cx="5815058" cy="46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32" y="188641"/>
            <a:ext cx="10452234" cy="73173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Summer Precipitation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778545" y="5981271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1970-2000 to 2030-2060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394107" y="5981271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1970-2000 to 2070-2100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1071671-89C9-FD4E-867D-70042007D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174"/>
            <a:ext cx="6057454" cy="484596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88DEC76-876B-234B-A562-0BEA7FAD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868" y="1120175"/>
            <a:ext cx="6057453" cy="484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32" y="188641"/>
            <a:ext cx="10452234" cy="73173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Relative Humidity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826280" y="5981271"/>
            <a:ext cx="250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1970-2000 to 2030-2060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865358" y="5981271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1970-2000 to 2070-2100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4B60D15-153D-B048-8F22-BD31A0A7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38" y="967829"/>
            <a:ext cx="6152924" cy="4922339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08B1EEA-CDC2-D94A-A3EE-A0FBB14F7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829"/>
            <a:ext cx="6152925" cy="49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3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C8594654-ECFC-8141-93A4-64D2FB319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431" y="678583"/>
            <a:ext cx="2600648" cy="3467531"/>
          </a:xfrm>
        </p:spPr>
      </p:pic>
      <p:pic>
        <p:nvPicPr>
          <p:cNvPr id="7" name="Picture 6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A6D60495-E02B-734A-A981-2CB5DAE2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622" y="678584"/>
            <a:ext cx="2480731" cy="2480731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E109B1-C41F-A243-8087-71BEAB9BB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46" y="3792778"/>
            <a:ext cx="2374900" cy="2451100"/>
          </a:xfrm>
          <a:prstGeom prst="rect">
            <a:avLst/>
          </a:prstGeom>
        </p:spPr>
      </p:pic>
      <p:pic>
        <p:nvPicPr>
          <p:cNvPr id="11" name="Picture 10" descr="A person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CF16B844-F32E-A94A-9733-5F085FC59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11" t="23301" r="16141"/>
          <a:stretch/>
        </p:blipFill>
        <p:spPr>
          <a:xfrm>
            <a:off x="6900473" y="3804520"/>
            <a:ext cx="2217108" cy="2480731"/>
          </a:xfrm>
          <a:prstGeom prst="rect">
            <a:avLst/>
          </a:prstGeom>
        </p:spPr>
      </p:pic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8B70F0E-9D9E-D447-BFEB-9053A638D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95" t="21284" r="24611" b="4013"/>
          <a:stretch/>
        </p:blipFill>
        <p:spPr>
          <a:xfrm>
            <a:off x="5197581" y="614122"/>
            <a:ext cx="2255405" cy="2605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9409FA-D71D-5C41-94BD-52537F3656AF}"/>
              </a:ext>
            </a:extLst>
          </p:cNvPr>
          <p:cNvSpPr txBox="1"/>
          <p:nvPr/>
        </p:nvSpPr>
        <p:spPr>
          <a:xfrm>
            <a:off x="1703540" y="4296427"/>
            <a:ext cx="127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 </a:t>
            </a:r>
            <a:r>
              <a:rPr lang="en-US" dirty="0" err="1"/>
              <a:t>Salathe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CD4A2-93CD-5049-88D2-A2B6564DAE53}"/>
              </a:ext>
            </a:extLst>
          </p:cNvPr>
          <p:cNvSpPr txBox="1"/>
          <p:nvPr/>
        </p:nvSpPr>
        <p:spPr>
          <a:xfrm>
            <a:off x="5750093" y="3278120"/>
            <a:ext cx="115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Rick Steed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B2F7D-C360-AB4D-8E8A-75B1760715E3}"/>
              </a:ext>
            </a:extLst>
          </p:cNvPr>
          <p:cNvSpPr txBox="1"/>
          <p:nvPr/>
        </p:nvSpPr>
        <p:spPr>
          <a:xfrm>
            <a:off x="9118948" y="3278120"/>
            <a:ext cx="107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 </a:t>
            </a:r>
            <a:r>
              <a:rPr lang="en-US" dirty="0" err="1"/>
              <a:t>Baars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901F74-4AD0-D64E-A35D-A160959640C5}"/>
              </a:ext>
            </a:extLst>
          </p:cNvPr>
          <p:cNvSpPr txBox="1"/>
          <p:nvPr/>
        </p:nvSpPr>
        <p:spPr>
          <a:xfrm>
            <a:off x="4394177" y="6285251"/>
            <a:ext cx="193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 Hendrickson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4DFDB-7ED0-6C47-A95D-389E050DF6B1}"/>
              </a:ext>
            </a:extLst>
          </p:cNvPr>
          <p:cNvSpPr txBox="1"/>
          <p:nvPr/>
        </p:nvSpPr>
        <p:spPr>
          <a:xfrm>
            <a:off x="7222426" y="628271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Calen Randall</a:t>
            </a:r>
          </a:p>
        </p:txBody>
      </p:sp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AE680FC-4E91-CD4E-8880-BE670D900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621" y="3792777"/>
            <a:ext cx="2002644" cy="2503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FEFF7-812D-144A-9D6F-3EBAC4756475}"/>
              </a:ext>
            </a:extLst>
          </p:cNvPr>
          <p:cNvSpPr txBox="1"/>
          <p:nvPr/>
        </p:nvSpPr>
        <p:spPr>
          <a:xfrm>
            <a:off x="10015402" y="6285251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 </a:t>
            </a:r>
            <a:r>
              <a:rPr lang="en-US" dirty="0" err="1"/>
              <a:t>Arens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9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46E-E170-3B44-8A19-2EA67F5B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Snowpack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C5B176AD-BF30-1E45-AF16-AF0E4971B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171" y="1770913"/>
            <a:ext cx="8241657" cy="4630393"/>
          </a:xfrm>
        </p:spPr>
      </p:pic>
    </p:spTree>
    <p:extLst>
      <p:ext uri="{BB962C8B-B14F-4D97-AF65-F5344CB8AC3E}">
        <p14:creationId xmlns:p14="http://schemas.microsoft.com/office/powerpoint/2010/main" val="89319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ADBF-9FCE-0749-8A20-7B048038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32" y="215496"/>
            <a:ext cx="10483735" cy="92334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Snow Coverage and Feedbacks are Radically Different Between GCMs and Dynamically Downscaled Runs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82DEAC6-BC78-4D4B-A2EB-D2CA8D89ED8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372" y="2216842"/>
            <a:ext cx="5350626" cy="4425662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9A6BC51-35C2-324D-A8EA-B6E1428A32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22592" y="2216842"/>
            <a:ext cx="5132099" cy="442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25E695-4A3F-8A49-9099-484E6B8E3AB0}"/>
              </a:ext>
            </a:extLst>
          </p:cNvPr>
          <p:cNvSpPr/>
          <p:nvPr/>
        </p:nvSpPr>
        <p:spPr>
          <a:xfrm>
            <a:off x="1555284" y="1202445"/>
            <a:ext cx="891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Change in percentage of years with snow cover on April 1 </a:t>
            </a:r>
            <a:r>
              <a:rPr lang="en-US" sz="2400" dirty="0"/>
              <a:t>between the contemporary (1970-2000) and end of century (2070-2090) </a:t>
            </a:r>
          </a:p>
        </p:txBody>
      </p:sp>
    </p:spTree>
    <p:extLst>
      <p:ext uri="{BB962C8B-B14F-4D97-AF65-F5344CB8AC3E}">
        <p14:creationId xmlns:p14="http://schemas.microsoft.com/office/powerpoint/2010/main" val="87410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11EF-BA5B-2249-B896-3A16898B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65" y="614218"/>
            <a:ext cx="10515600" cy="5326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Large Thermodynamic Implications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April differences (2070-2099) -(1970-1999)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E3B9587-47B6-F447-88F0-88D969D728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395" y="1626119"/>
            <a:ext cx="5221605" cy="4351338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F0E243E7-C508-2741-83D2-76FA2191FFC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6346" y="1808365"/>
            <a:ext cx="4774969" cy="4169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4318A-13D8-9543-9F8E-309451269D92}"/>
              </a:ext>
            </a:extLst>
          </p:cNvPr>
          <p:cNvSpPr txBox="1"/>
          <p:nvPr/>
        </p:nvSpPr>
        <p:spPr>
          <a:xfrm>
            <a:off x="1546167" y="6101542"/>
            <a:ext cx="1029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Enhanced warming from snowpack reduction is very different between the two</a:t>
            </a:r>
          </a:p>
        </p:txBody>
      </p:sp>
    </p:spTree>
    <p:extLst>
      <p:ext uri="{BB962C8B-B14F-4D97-AF65-F5344CB8AC3E}">
        <p14:creationId xmlns:p14="http://schemas.microsoft.com/office/powerpoint/2010/main" val="208045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93A1-678F-2A4C-B94A-8BDD05D7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32" y="188641"/>
            <a:ext cx="10452234" cy="73173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Snowpack (SWE) Changes on April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55514-EE36-EA4A-8A1A-B7AFCD4C4C55}"/>
              </a:ext>
            </a:extLst>
          </p:cNvPr>
          <p:cNvSpPr txBox="1"/>
          <p:nvPr/>
        </p:nvSpPr>
        <p:spPr>
          <a:xfrm>
            <a:off x="1560050" y="5838362"/>
            <a:ext cx="3377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1970-2000 to 2030-2060</a:t>
            </a:r>
          </a:p>
          <a:p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E24A-77E9-0641-9855-9A2689D571DD}"/>
              </a:ext>
            </a:extLst>
          </p:cNvPr>
          <p:cNvSpPr/>
          <p:nvPr/>
        </p:nvSpPr>
        <p:spPr>
          <a:xfrm>
            <a:off x="7648064" y="5838362"/>
            <a:ext cx="3269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1970-2000 to 2070-2100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9D40F32-4EF3-6A47-BEB4-D8BEB3B18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145" y="1142882"/>
            <a:ext cx="5777770" cy="462221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BC2587F-2A97-484E-8C63-507778DE7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6" y="1142882"/>
            <a:ext cx="5777770" cy="46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D335-F881-9949-A74E-CCF71606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Ensemble Mean April 1 Snowpack (SWE)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FC682EA-B16D-3040-8B55-4EFA74D0C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8685" y="1844731"/>
            <a:ext cx="4153175" cy="332254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B6C1B74-B9D5-8C43-A901-302CF8596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030" y="1844731"/>
            <a:ext cx="4143038" cy="331443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80651CA-00EC-1244-B159-6E4781BDC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" y="1844731"/>
            <a:ext cx="4143038" cy="3314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DBED1-FACE-1949-BBF0-B8D245EBC25E}"/>
              </a:ext>
            </a:extLst>
          </p:cNvPr>
          <p:cNvSpPr txBox="1"/>
          <p:nvPr/>
        </p:nvSpPr>
        <p:spPr>
          <a:xfrm>
            <a:off x="1375873" y="516727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1970-2000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1C3F8-CAF1-824C-B782-0B632C44EE0E}"/>
              </a:ext>
            </a:extLst>
          </p:cNvPr>
          <p:cNvSpPr txBox="1"/>
          <p:nvPr/>
        </p:nvSpPr>
        <p:spPr>
          <a:xfrm>
            <a:off x="5389962" y="515916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2030-2060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BE758-8479-AC42-8BD1-F1F785BFCEC9}"/>
              </a:ext>
            </a:extLst>
          </p:cNvPr>
          <p:cNvSpPr txBox="1"/>
          <p:nvPr/>
        </p:nvSpPr>
        <p:spPr>
          <a:xfrm>
            <a:off x="9404051" y="517310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2070-2099</a:t>
            </a:r>
          </a:p>
        </p:txBody>
      </p:sp>
    </p:spTree>
    <p:extLst>
      <p:ext uri="{BB962C8B-B14F-4D97-AF65-F5344CB8AC3E}">
        <p14:creationId xmlns:p14="http://schemas.microsoft.com/office/powerpoint/2010/main" val="121577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460A-70EC-874B-8FC7-EA827128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1" y="365125"/>
            <a:ext cx="11502638" cy="6518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Ensemble Standard Deviation of April 1 Snowpack</a:t>
            </a:r>
          </a:p>
        </p:txBody>
      </p:sp>
      <p:pic>
        <p:nvPicPr>
          <p:cNvPr id="5" name="Content Placeholder 4" descr="Diagram, map&#10;&#10;Description automatically generated">
            <a:extLst>
              <a:ext uri="{FF2B5EF4-FFF2-40B4-BE49-F238E27FC236}">
                <a16:creationId xmlns:a16="http://schemas.microsoft.com/office/drawing/2014/main" id="{7F3C7AA2-4231-D641-9251-56EFB87FD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5859" y="1743494"/>
            <a:ext cx="4139738" cy="3311790"/>
          </a:xfrm>
        </p:spPr>
      </p:pic>
      <p:pic>
        <p:nvPicPr>
          <p:cNvPr id="7" name="Picture 6" descr="Diagram, map&#10;&#10;Description automatically generated">
            <a:extLst>
              <a:ext uri="{FF2B5EF4-FFF2-40B4-BE49-F238E27FC236}">
                <a16:creationId xmlns:a16="http://schemas.microsoft.com/office/drawing/2014/main" id="{09DDCDE3-3581-E241-8B85-AD4336F0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715" y="1743494"/>
            <a:ext cx="4139738" cy="3311790"/>
          </a:xfrm>
          <a:prstGeom prst="rect">
            <a:avLst/>
          </a:prstGeom>
        </p:spPr>
      </p:pic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08DC7DD3-BE49-6740-954D-A7F62F9EA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9" y="1743494"/>
            <a:ext cx="4139738" cy="3311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5AC7AC-AD81-C04D-95DF-A23A38C800AD}"/>
              </a:ext>
            </a:extLst>
          </p:cNvPr>
          <p:cNvSpPr txBox="1"/>
          <p:nvPr/>
        </p:nvSpPr>
        <p:spPr>
          <a:xfrm>
            <a:off x="1845892" y="5409488"/>
            <a:ext cx="9115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Largest standard deviation on the western slopes of Cascades</a:t>
            </a:r>
          </a:p>
        </p:txBody>
      </p:sp>
    </p:spTree>
    <p:extLst>
      <p:ext uri="{BB962C8B-B14F-4D97-AF65-F5344CB8AC3E}">
        <p14:creationId xmlns:p14="http://schemas.microsoft.com/office/powerpoint/2010/main" val="571513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8600-5EFD-1D44-B431-84E2DC28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7" y="548004"/>
            <a:ext cx="10882745" cy="84022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Ensemble Standard Deviation of March-May 2-m Temperature</a:t>
            </a:r>
            <a:endParaRPr lang="en-US" sz="3200" b="1" dirty="0">
              <a:latin typeface="+mn-lt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23FBA5F-9AE1-7B4F-91B8-0024256FD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3074" y="1693227"/>
            <a:ext cx="4110831" cy="3288665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96A2B48-2E37-9244-8D51-41C287B2C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41" y="1693227"/>
            <a:ext cx="4110832" cy="328866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9A42147-88BB-AC4A-94FC-A0852F937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3227"/>
            <a:ext cx="4110831" cy="3288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4C067-BBBC-AF47-B250-CC976F2437DB}"/>
              </a:ext>
            </a:extLst>
          </p:cNvPr>
          <p:cNvSpPr txBox="1"/>
          <p:nvPr/>
        </p:nvSpPr>
        <p:spPr>
          <a:xfrm>
            <a:off x="1271847" y="5164773"/>
            <a:ext cx="10465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 temperature warms and snowpack melts out, less variability in spring temperatures among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Little variability in high terrain of southern BC north of Whistler.</a:t>
            </a:r>
          </a:p>
        </p:txBody>
      </p:sp>
    </p:spTree>
    <p:extLst>
      <p:ext uri="{BB962C8B-B14F-4D97-AF65-F5344CB8AC3E}">
        <p14:creationId xmlns:p14="http://schemas.microsoft.com/office/powerpoint/2010/main" val="310547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9251-DFB0-604B-AEFA-0D886F81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14" y="572214"/>
            <a:ext cx="7904148" cy="11816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 Projections</a:t>
            </a:r>
          </a:p>
        </p:txBody>
      </p:sp>
      <p:pic>
        <p:nvPicPr>
          <p:cNvPr id="5" name="Content Placeholder 4" descr="A red and white striped flag&#10;&#10;Description automatically generated with medium confidence">
            <a:extLst>
              <a:ext uri="{FF2B5EF4-FFF2-40B4-BE49-F238E27FC236}">
                <a16:creationId xmlns:a16="http://schemas.microsoft.com/office/drawing/2014/main" id="{52F1B5CE-9C7B-9543-BF14-D14EA43AB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914" y="1995664"/>
            <a:ext cx="5145877" cy="3699290"/>
          </a:xfrm>
        </p:spPr>
      </p:pic>
      <p:pic>
        <p:nvPicPr>
          <p:cNvPr id="7" name="Picture 6" descr="Windmills in a field&#10;&#10;Description automatically generated with medium confidence">
            <a:extLst>
              <a:ext uri="{FF2B5EF4-FFF2-40B4-BE49-F238E27FC236}">
                <a16:creationId xmlns:a16="http://schemas.microsoft.com/office/drawing/2014/main" id="{E6E8F316-152F-9E49-A800-1508A12F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83" y="1995664"/>
            <a:ext cx="4932387" cy="369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63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F123-8356-1448-9FD8-25460333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Ensemble Average Maximum Wind Speed Change (full period)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2AAB0EE-17F5-2A4C-B4A5-ABFE76C11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07" y="1776160"/>
            <a:ext cx="5895893" cy="4716715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4C3B02D-6CFA-994B-9668-EB4E5CBA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01" y="1776159"/>
            <a:ext cx="5895894" cy="4716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03B64-7733-104E-B3DD-2DC633A943CE}"/>
              </a:ext>
            </a:extLst>
          </p:cNvPr>
          <p:cNvSpPr txBox="1"/>
          <p:nvPr/>
        </p:nvSpPr>
        <p:spPr>
          <a:xfrm>
            <a:off x="7410727" y="1321357"/>
            <a:ext cx="27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Less Wind Energy Potential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D523-F351-2143-806B-CE2021E1366A}"/>
              </a:ext>
            </a:extLst>
          </p:cNvPr>
          <p:cNvSpPr txBox="1"/>
          <p:nvPr/>
        </p:nvSpPr>
        <p:spPr>
          <a:xfrm>
            <a:off x="1102429" y="6393681"/>
            <a:ext cx="409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much Change In Windstorm Potential</a:t>
            </a:r>
          </a:p>
        </p:txBody>
      </p:sp>
    </p:spTree>
    <p:extLst>
      <p:ext uri="{BB962C8B-B14F-4D97-AF65-F5344CB8AC3E}">
        <p14:creationId xmlns:p14="http://schemas.microsoft.com/office/powerpoint/2010/main" val="1296568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1B395-D0DF-8C48-9FBD-FBA2D9AA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29" y="147207"/>
            <a:ext cx="1103482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Strongest Easterly Winds In JAS Are Projected to Decline:  Major Implications for Wildfires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CB4A63E-7CE3-024C-A260-7F0F4FCF0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29" y="1324181"/>
            <a:ext cx="8591107" cy="52384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85702-42AD-4D45-B95F-DB16C5F347FA}"/>
              </a:ext>
            </a:extLst>
          </p:cNvPr>
          <p:cNvSpPr txBox="1"/>
          <p:nvPr/>
        </p:nvSpPr>
        <p:spPr>
          <a:xfrm>
            <a:off x="8931346" y="3179036"/>
            <a:ext cx="31047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Number of days per year with a daily maximum easterly wind component greater than one standard deviation (6.6 kt, 3.4 ms</a:t>
            </a:r>
            <a:r>
              <a:rPr lang="en-US" sz="2000" baseline="30000" dirty="0"/>
              <a:t>-1</a:t>
            </a:r>
            <a:r>
              <a:rPr lang="en-US" sz="2000" dirty="0"/>
              <a:t>) from the mean.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ensemble members shown with colors and the ensemble mean is black.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531F712-030A-AB4A-9F06-695F9432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0" t="18520" r="32231" b="48517"/>
          <a:stretch/>
        </p:blipFill>
        <p:spPr>
          <a:xfrm>
            <a:off x="9265923" y="1472770"/>
            <a:ext cx="2435551" cy="15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84B3-7313-C04C-8545-191C235D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Major Sponsor: Amazon Catalyst Program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668FC6-8C01-0640-A90F-D0B4D91A4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614" y="1970978"/>
            <a:ext cx="5757797" cy="4318348"/>
          </a:xfr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EE9605-8374-0B4F-A910-32BAFED5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070" y="1913350"/>
            <a:ext cx="4001316" cy="1515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FC61F-DC11-5644-B9A4-10FBD1E0408B}"/>
              </a:ext>
            </a:extLst>
          </p:cNvPr>
          <p:cNvSpPr txBox="1"/>
          <p:nvPr/>
        </p:nvSpPr>
        <p:spPr>
          <a:xfrm>
            <a:off x="7515616" y="3994868"/>
            <a:ext cx="4279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Provided large cloud computing resources</a:t>
            </a:r>
          </a:p>
          <a:p>
            <a:r>
              <a:rPr lang="en-US" sz="3200" b="1" dirty="0">
                <a:solidFill>
                  <a:schemeClr val="tx2"/>
                </a:solidFill>
              </a:rPr>
              <a:t>And personnel support</a:t>
            </a:r>
          </a:p>
        </p:txBody>
      </p:sp>
    </p:spTree>
    <p:extLst>
      <p:ext uri="{BB962C8B-B14F-4D97-AF65-F5344CB8AC3E}">
        <p14:creationId xmlns:p14="http://schemas.microsoft.com/office/powerpoint/2010/main" val="981234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43BB6-9944-DA45-BD89-CA758E26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744" y="1104077"/>
            <a:ext cx="2558902" cy="443284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Why are the winds changing? </a:t>
            </a: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r>
              <a:rPr lang="en-US" sz="3600" b="1" dirty="0">
                <a:solidFill>
                  <a:schemeClr val="accent1"/>
                </a:solidFill>
                <a:latin typeface="+mn-lt"/>
              </a:rPr>
              <a:t>Changes to the regional SL pressures.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233D516-1338-6B4D-B647-42A07031F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4634" y="3475082"/>
            <a:ext cx="4062280" cy="3249825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306C97E-4597-0147-B8C7-CB51F438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54" y="3475082"/>
            <a:ext cx="4062280" cy="324982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06AAEFB-9174-C248-9B68-0849EA8E0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634" y="179176"/>
            <a:ext cx="4062280" cy="324982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477E765-2BB3-434A-BF1C-B54101E2C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53" y="179177"/>
            <a:ext cx="4062281" cy="32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7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84E0-8221-DA41-A385-ACBD9626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093" y="4561443"/>
            <a:ext cx="5335772" cy="130773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Substantial pressure falls over SW portion of the domain leads to weaker winds</a:t>
            </a:r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A114728-4D00-A145-B848-62BCB8DE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327" y="3867530"/>
            <a:ext cx="3613437" cy="2890750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F35BD37-C72F-9642-931A-CE7695FDC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7907" y="149337"/>
            <a:ext cx="4631671" cy="37053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2099B9-D6FE-6145-BE39-86ADE09A421B}"/>
              </a:ext>
            </a:extLst>
          </p:cNvPr>
          <p:cNvSpPr/>
          <p:nvPr/>
        </p:nvSpPr>
        <p:spPr>
          <a:xfrm>
            <a:off x="4458586" y="5160334"/>
            <a:ext cx="1800445" cy="111996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E90975A-33D6-2049-9B30-B8FA5C8C5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88" y="198956"/>
            <a:ext cx="4507625" cy="360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6870BC-C17D-374E-AEEC-960AB1C30E43}"/>
              </a:ext>
            </a:extLst>
          </p:cNvPr>
          <p:cNvSpPr txBox="1"/>
          <p:nvPr/>
        </p:nvSpPr>
        <p:spPr>
          <a:xfrm>
            <a:off x="92149" y="1134140"/>
            <a:ext cx="1000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1970-2000 </a:t>
            </a:r>
          </a:p>
          <a:p>
            <a:r>
              <a:rPr lang="en-US" dirty="0"/>
              <a:t>Mean Pressure</a:t>
            </a:r>
          </a:p>
          <a:p>
            <a:r>
              <a:rPr lang="en-US" dirty="0"/>
              <a:t>DJF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872A5-D25B-D840-84BD-8070E358011E}"/>
              </a:ext>
            </a:extLst>
          </p:cNvPr>
          <p:cNvSpPr txBox="1"/>
          <p:nvPr/>
        </p:nvSpPr>
        <p:spPr>
          <a:xfrm>
            <a:off x="772633" y="4915067"/>
            <a:ext cx="1217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Winter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DJF</a:t>
            </a:r>
          </a:p>
        </p:txBody>
      </p:sp>
    </p:spTree>
    <p:extLst>
      <p:ext uri="{BB962C8B-B14F-4D97-AF65-F5344CB8AC3E}">
        <p14:creationId xmlns:p14="http://schemas.microsoft.com/office/powerpoint/2010/main" val="4064427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46870BC-C17D-374E-AEEC-960AB1C30E43}"/>
              </a:ext>
            </a:extLst>
          </p:cNvPr>
          <p:cNvSpPr txBox="1"/>
          <p:nvPr/>
        </p:nvSpPr>
        <p:spPr>
          <a:xfrm>
            <a:off x="876260" y="1264935"/>
            <a:ext cx="1000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1970-2000 </a:t>
            </a:r>
          </a:p>
          <a:p>
            <a:r>
              <a:rPr lang="en-US" dirty="0"/>
              <a:t>Mean Pressure</a:t>
            </a:r>
          </a:p>
          <a:p>
            <a:r>
              <a:rPr lang="en-US" dirty="0"/>
              <a:t>JJA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872A5-D25B-D840-84BD-8070E358011E}"/>
              </a:ext>
            </a:extLst>
          </p:cNvPr>
          <p:cNvSpPr txBox="1"/>
          <p:nvPr/>
        </p:nvSpPr>
        <p:spPr>
          <a:xfrm>
            <a:off x="310103" y="291704"/>
            <a:ext cx="1439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Summer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JJA</a:t>
            </a: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BF39E819-257E-5748-A4B1-3E45B81C4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300" y="291704"/>
            <a:ext cx="4279739" cy="3423791"/>
          </a:xfr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0B4DC1E-CE7D-4846-90AE-667AF9F1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31" y="193992"/>
            <a:ext cx="4401881" cy="3521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637A5E-C472-4344-8B62-8E67A9557A26}"/>
              </a:ext>
            </a:extLst>
          </p:cNvPr>
          <p:cNvSpPr txBox="1"/>
          <p:nvPr/>
        </p:nvSpPr>
        <p:spPr>
          <a:xfrm>
            <a:off x="6528988" y="4184551"/>
            <a:ext cx="482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Preferential pressure falls to east of Cascade crest, because warming is greater there.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Preferential pressure falls to the east, works AGAINST easterly flow across the Cascades</a:t>
            </a:r>
            <a:endParaRPr lang="en-US" sz="2400" dirty="0"/>
          </a:p>
        </p:txBody>
      </p:sp>
      <p:pic>
        <p:nvPicPr>
          <p:cNvPr id="18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82B89C2-9278-764A-A6EF-6172B9195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835" y="3993000"/>
            <a:ext cx="4220204" cy="25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10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AEC5-F15E-6749-A078-8EE6B4E55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290312"/>
            <a:ext cx="11820698" cy="44120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Individual Station Viewpoint:  Annual Average Maximum Temperature</a:t>
            </a:r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B82B53F-6D1E-974F-A5B8-3A12547EE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33" y="849505"/>
            <a:ext cx="10155242" cy="57181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8722FD-0000-AF48-9EDF-CED85206037E}"/>
              </a:ext>
            </a:extLst>
          </p:cNvPr>
          <p:cNvSpPr txBox="1"/>
          <p:nvPr/>
        </p:nvSpPr>
        <p:spPr>
          <a:xfrm>
            <a:off x="10598728" y="2069868"/>
            <a:ext cx="15620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RCM</a:t>
            </a:r>
          </a:p>
          <a:p>
            <a:r>
              <a:rPr lang="en-US" b="1" dirty="0"/>
              <a:t>Generally</a:t>
            </a:r>
          </a:p>
          <a:p>
            <a:r>
              <a:rPr lang="en-US" b="1" dirty="0"/>
              <a:t>Higher</a:t>
            </a:r>
          </a:p>
          <a:p>
            <a:r>
              <a:rPr lang="en-US" b="1" dirty="0"/>
              <a:t>Temperature</a:t>
            </a:r>
          </a:p>
          <a:p>
            <a:endParaRPr lang="en-US" b="1" dirty="0"/>
          </a:p>
          <a:p>
            <a:r>
              <a:rPr lang="en-US" b="1" dirty="0"/>
              <a:t>RCM generally</a:t>
            </a:r>
          </a:p>
          <a:p>
            <a:r>
              <a:rPr lang="en-US" b="1" dirty="0"/>
              <a:t>more realistic</a:t>
            </a:r>
          </a:p>
          <a:p>
            <a:endParaRPr lang="en-US" b="1" dirty="0"/>
          </a:p>
          <a:p>
            <a:r>
              <a:rPr lang="en-US" b="1" dirty="0"/>
              <a:t>Black dots </a:t>
            </a:r>
          </a:p>
          <a:p>
            <a:r>
              <a:rPr lang="en-US" b="1" dirty="0"/>
              <a:t>are observed</a:t>
            </a:r>
          </a:p>
        </p:txBody>
      </p:sp>
    </p:spTree>
    <p:extLst>
      <p:ext uri="{BB962C8B-B14F-4D97-AF65-F5344CB8AC3E}">
        <p14:creationId xmlns:p14="http://schemas.microsoft.com/office/powerpoint/2010/main" val="816490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CFFC-236C-D948-81F1-A11EA35B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Similar trends in RCM and GCMs away from terrain.  Little trend ~1970-2000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E970210B-3B92-B544-BB8F-0EC8B4431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014" y="1998259"/>
            <a:ext cx="5801784" cy="4351338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2273CAD-1F7C-1E42-9527-19D1AA51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1" y="1998258"/>
            <a:ext cx="580178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7F19-272B-5D41-9D12-B080B2E7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02" y="290310"/>
            <a:ext cx="11098876" cy="6739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Seasonal Trends:  Average Maximum Temperatures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654B544-068C-0642-8CFD-05C118311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148" y="1083690"/>
            <a:ext cx="10390910" cy="5541819"/>
          </a:xfrm>
        </p:spPr>
      </p:pic>
    </p:spTree>
    <p:extLst>
      <p:ext uri="{BB962C8B-B14F-4D97-AF65-F5344CB8AC3E}">
        <p14:creationId xmlns:p14="http://schemas.microsoft.com/office/powerpoint/2010/main" val="2735950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E1DE-1F70-4C48-AFB9-975BFAD4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Percent of days in July above the 90</a:t>
            </a:r>
            <a:r>
              <a:rPr lang="en-US" sz="3600" b="1" baseline="30000" dirty="0">
                <a:solidFill>
                  <a:schemeClr val="accent1"/>
                </a:solidFill>
                <a:latin typeface="+mn-lt"/>
              </a:rPr>
              <a:t>th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 percentile in maximum temperature based on 1970-2000.  </a:t>
            </a: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r>
              <a:rPr lang="en-US" sz="2800" dirty="0"/>
              <a:t>Color lines show a subset of the RCM ensemble members and the black dots show the observed values. 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2BD1311-EA12-2340-B967-5AA6F1412D12}"/>
              </a:ext>
            </a:extLst>
          </p:cNvPr>
          <p:cNvPicPr/>
          <p:nvPr/>
        </p:nvPicPr>
        <p:blipFill rotWithShape="1">
          <a:blip r:embed="rId2"/>
          <a:srcRect b="2459"/>
          <a:stretch/>
        </p:blipFill>
        <p:spPr>
          <a:xfrm>
            <a:off x="2194562" y="1911927"/>
            <a:ext cx="8348056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1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0F38-37EC-474F-8DA5-C145E3FB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" y="273686"/>
            <a:ext cx="12153208" cy="51602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Seasonal Precipitation Trends:  Wetter Winters, Slightly Drier Summers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C5B9F82-B2B9-2E43-9F99-F6C5C295C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44" y="906115"/>
            <a:ext cx="10785712" cy="5752380"/>
          </a:xfrm>
        </p:spPr>
      </p:pic>
    </p:spTree>
    <p:extLst>
      <p:ext uri="{BB962C8B-B14F-4D97-AF65-F5344CB8AC3E}">
        <p14:creationId xmlns:p14="http://schemas.microsoft.com/office/powerpoint/2010/main" val="3646824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7F88-B91E-5141-9CEB-F65C7E34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72" y="356813"/>
            <a:ext cx="5077381" cy="3267536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Transect of the fractional change in mean January daily precipitation from 1970-1999 to 2070-2099 for the GCM and WRF ensembles; the gray band indicates one standard deviation above and below the mean of the WRF ensemble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A2211-2AE6-9E44-B41F-0F64B8C86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52654" y="540327"/>
            <a:ext cx="6184670" cy="521134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6AB5E32-B80B-4148-8B87-DF879A52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71" y="3774612"/>
            <a:ext cx="3975232" cy="27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1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ED69-6E76-5347-BAF7-2AB5706A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Northwest Regional Climate Modeling 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B3DE-706B-404E-BDBD-1A43A9A8E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1322"/>
            <a:ext cx="5960165" cy="436595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Run an </a:t>
            </a:r>
            <a:r>
              <a:rPr lang="en-US" sz="3200" b="1" dirty="0"/>
              <a:t>ensemble</a:t>
            </a:r>
            <a:r>
              <a:rPr lang="en-US" sz="3200" dirty="0"/>
              <a:t> of high-resolution regional climate simulations for 130 years (1970-2100)</a:t>
            </a:r>
          </a:p>
          <a:p>
            <a:r>
              <a:rPr lang="en-US" sz="3200" dirty="0"/>
              <a:t>Uses WRF model at 12-km grid spacing over the Northwest.</a:t>
            </a:r>
          </a:p>
          <a:p>
            <a:r>
              <a:rPr lang="en-US" sz="3200" dirty="0"/>
              <a:t>Driven by 12 CMIP-5 GCMs using RCP8.5 scenario</a:t>
            </a:r>
          </a:p>
          <a:p>
            <a:r>
              <a:rPr lang="en-US" sz="3200" dirty="0"/>
              <a:t>Now running RCP4.5.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668B62E-1BC5-4346-9312-0C4E6FDE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23" y="2173356"/>
            <a:ext cx="4773513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8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F781-1D84-0D48-AF20-3D163420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96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Major Questions to Be Addressed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E730A-3F68-B64B-987A-E101F3EC9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184" y="1394109"/>
            <a:ext cx="10737945" cy="4934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Does higher resolution (adequate for major mesoscale features) alter the regional response to global warming compared to GCMs?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806067A-BA82-7943-B1EE-E04E81A1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/>
          <a:stretch/>
        </p:blipFill>
        <p:spPr bwMode="auto">
          <a:xfrm>
            <a:off x="2096025" y="3021496"/>
            <a:ext cx="7999949" cy="357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92881-F18B-C749-9F85-6B8ED238DEB3}"/>
              </a:ext>
            </a:extLst>
          </p:cNvPr>
          <p:cNvSpPr txBox="1"/>
          <p:nvPr/>
        </p:nvSpPr>
        <p:spPr>
          <a:xfrm>
            <a:off x="3856383" y="255983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9E284-6F03-B34D-8CC6-63D36F67BED9}"/>
              </a:ext>
            </a:extLst>
          </p:cNvPr>
          <p:cNvSpPr txBox="1"/>
          <p:nvPr/>
        </p:nvSpPr>
        <p:spPr>
          <a:xfrm>
            <a:off x="7606747" y="2580790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WRF-12 km</a:t>
            </a:r>
          </a:p>
        </p:txBody>
      </p:sp>
    </p:spTree>
    <p:extLst>
      <p:ext uri="{BB962C8B-B14F-4D97-AF65-F5344CB8AC3E}">
        <p14:creationId xmlns:p14="http://schemas.microsoft.com/office/powerpoint/2010/main" val="82606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F781-1D84-0D48-AF20-3D163420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96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Major Questions to Be Addressed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E730A-3F68-B64B-987A-E101F3EC9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420" y="1291714"/>
            <a:ext cx="11254780" cy="4934771"/>
          </a:xfrm>
        </p:spPr>
        <p:txBody>
          <a:bodyPr>
            <a:normAutofit/>
          </a:bodyPr>
          <a:lstStyle/>
          <a:p>
            <a:r>
              <a:rPr lang="en-US" sz="3200" dirty="0"/>
              <a:t>Does dynamical downscaling produce different regional responses than statistical downscaling?</a:t>
            </a:r>
          </a:p>
          <a:p>
            <a:r>
              <a:rPr lang="en-US" sz="3200" dirty="0"/>
              <a:t>Are there important feedbacks and physical processes associated with global warming that are missing or deficient in GCMs?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 descr="temp4.tiff">
            <a:extLst>
              <a:ext uri="{FF2B5EF4-FFF2-40B4-BE49-F238E27FC236}">
                <a16:creationId xmlns:a16="http://schemas.microsoft.com/office/drawing/2014/main" id="{AA120ADE-2C83-B649-9B02-D4A68DCAE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2" b="-2132"/>
          <a:stretch>
            <a:fillRect/>
          </a:stretch>
        </p:blipFill>
        <p:spPr>
          <a:xfrm>
            <a:off x="2829339" y="3264925"/>
            <a:ext cx="6533322" cy="35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D303-708E-6343-A768-ED843182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Question Regarding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8F855-CF1B-4647-8C79-417D3E0F8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10" y="1571946"/>
            <a:ext cx="6703031" cy="4613841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Does an ensemble of high-resolution simulations provide insights into </a:t>
            </a:r>
            <a:r>
              <a:rPr lang="en-US" sz="4000" b="1" dirty="0"/>
              <a:t>uncertainties</a:t>
            </a:r>
            <a:r>
              <a:rPr lang="en-US" sz="4000" dirty="0"/>
              <a:t> regarding regional impacts of global warming?</a:t>
            </a:r>
          </a:p>
          <a:p>
            <a:r>
              <a:rPr lang="en-US" sz="4000" dirty="0"/>
              <a:t>Do high-resolution climate simulations increase or decrease spread/uncertainty in GW response compared to GCMs?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D54B313-0B9D-F745-A69D-9FD5BC3A3A70}"/>
              </a:ext>
            </a:extLst>
          </p:cNvPr>
          <p:cNvPicPr/>
          <p:nvPr/>
        </p:nvPicPr>
        <p:blipFill rotWithShape="1">
          <a:blip r:embed="rId2"/>
          <a:srcRect b="75590"/>
          <a:stretch/>
        </p:blipFill>
        <p:spPr bwMode="auto">
          <a:xfrm rot="16200000">
            <a:off x="7068723" y="2022268"/>
            <a:ext cx="6227833" cy="3190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420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02E3-C77A-4649-8E4B-2F5A355D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Dynamical Downscaling:  GCMs to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D150-226A-2742-B39B-4DD67E800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3" y="1690689"/>
            <a:ext cx="6308035" cy="4392060"/>
          </a:xfrm>
        </p:spPr>
        <p:txBody>
          <a:bodyPr>
            <a:noAutofit/>
          </a:bodyPr>
          <a:lstStyle/>
          <a:p>
            <a:r>
              <a:rPr lang="en-US" sz="3200" dirty="0"/>
              <a:t>Global GCMs have a typical grid spacing of ~150 km</a:t>
            </a:r>
          </a:p>
          <a:p>
            <a:r>
              <a:rPr lang="en-US" sz="3200" dirty="0"/>
              <a:t>Nested WRF with 36/12-km grids spacing</a:t>
            </a:r>
          </a:p>
          <a:p>
            <a:r>
              <a:rPr lang="en-US" sz="3200" dirty="0"/>
              <a:t>Grid nudging of 36 km outer WRF grid to parent GCMs</a:t>
            </a:r>
          </a:p>
          <a:p>
            <a:r>
              <a:rPr lang="en-US" sz="3200" dirty="0"/>
              <a:t>Used proven WRF physics options used in NW operational WRF runs.</a:t>
            </a:r>
          </a:p>
          <a:p>
            <a:r>
              <a:rPr lang="en-US" sz="3200" dirty="0"/>
              <a:t>Ran from 1970-2100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44E86-F2A5-E942-8BF7-BE37893D4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58608" y="1690688"/>
            <a:ext cx="5280992" cy="43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7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95E8-45B0-BD47-9967-A15E9E93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 Ensemble of High Resolution WRF Regional Climate Simulations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5646911-97FC-484A-B82B-848E6FECF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767" y="1872333"/>
            <a:ext cx="9884465" cy="4708742"/>
          </a:xfrm>
        </p:spPr>
      </p:pic>
    </p:spTree>
    <p:extLst>
      <p:ext uri="{BB962C8B-B14F-4D97-AF65-F5344CB8AC3E}">
        <p14:creationId xmlns:p14="http://schemas.microsoft.com/office/powerpoint/2010/main" val="344873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800</Words>
  <Application>Microsoft Macintosh PowerPoint</Application>
  <PresentationFormat>Widescreen</PresentationFormat>
  <Paragraphs>119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High-Resolution Regional Climate Modeling Over the Pacific Northwest</vt:lpstr>
      <vt:lpstr>PowerPoint Presentation</vt:lpstr>
      <vt:lpstr>Major Sponsor: Amazon Catalyst Program</vt:lpstr>
      <vt:lpstr>The Northwest Regional Climate Modeling  Project</vt:lpstr>
      <vt:lpstr>Some Major Questions to Be Addressed</vt:lpstr>
      <vt:lpstr>Some Major Questions to Be Addressed</vt:lpstr>
      <vt:lpstr>Question Regarding Uncertainty</vt:lpstr>
      <vt:lpstr>Dynamical Downscaling:  GCMs to WRF</vt:lpstr>
      <vt:lpstr>An Ensemble of High Resolution WRF Regional Climate Simulations</vt:lpstr>
      <vt:lpstr>All Twelve GCMs Runs Driven by RCP8.5</vt:lpstr>
      <vt:lpstr>The Effects of Resolution for One GCM (GFCL-CM3) over the Contemporary Period (Winter Max. Temperatures)</vt:lpstr>
      <vt:lpstr>Summer Comparison GCM Versus RCM</vt:lpstr>
      <vt:lpstr>Verification GCM vs RCM</vt:lpstr>
      <vt:lpstr>Ensemble Mean Changes from   1970-2000 (contemporary  to 2030-2060 or  2070-2100 </vt:lpstr>
      <vt:lpstr>Winter Maximum Temperature Changes</vt:lpstr>
      <vt:lpstr>Summer Maximum Temperature Changes</vt:lpstr>
      <vt:lpstr>Winter Precipitation Changes</vt:lpstr>
      <vt:lpstr>Summer Precipitation Changes</vt:lpstr>
      <vt:lpstr>Relative Humidity Changes</vt:lpstr>
      <vt:lpstr>Snowpack</vt:lpstr>
      <vt:lpstr>Snow Coverage and Feedbacks are Radically Different Between GCMs and Dynamically Downscaled Runs</vt:lpstr>
      <vt:lpstr>Large Thermodynamic Implications April differences (2070-2099) -(1970-1999)</vt:lpstr>
      <vt:lpstr>Snowpack (SWE) Changes on April 1</vt:lpstr>
      <vt:lpstr>Ensemble Mean April 1 Snowpack (SWE)</vt:lpstr>
      <vt:lpstr>Ensemble Standard Deviation of April 1 Snowpack</vt:lpstr>
      <vt:lpstr>Ensemble Standard Deviation of March-May 2-m Temperature</vt:lpstr>
      <vt:lpstr>Wind Projections</vt:lpstr>
      <vt:lpstr>Ensemble Average Maximum Wind Speed Change (full period)</vt:lpstr>
      <vt:lpstr>Strongest Easterly Winds In JAS Are Projected to Decline:  Major Implications for Wildfires</vt:lpstr>
      <vt:lpstr>Why are the winds changing?   Changes to the regional SL pressures.</vt:lpstr>
      <vt:lpstr>Substantial pressure falls over SW portion of the domain leads to weaker winds</vt:lpstr>
      <vt:lpstr>PowerPoint Presentation</vt:lpstr>
      <vt:lpstr>Individual Station Viewpoint:  Annual Average Maximum Temperature</vt:lpstr>
      <vt:lpstr>Similar trends in RCM and GCMs away from terrain.  Little trend ~1970-2000</vt:lpstr>
      <vt:lpstr>Seasonal Trends:  Average Maximum Temperatures</vt:lpstr>
      <vt:lpstr>Percent of days in July above the 90th percentile in maximum temperature based on 1970-2000.   Color lines show a subset of the RCM ensemble members and the black dots show the observed values. </vt:lpstr>
      <vt:lpstr>Seasonal Precipitation Trends:  Wetter Winters, Slightly Drier Summers</vt:lpstr>
      <vt:lpstr>Transect of the fractional change in mean January daily precipitation from 1970-1999 to 2070-2099 for the GCM and WRF ensembles; the gray band indicates one standard deviation above and below the mean of the WRF ensemble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Regional Climate Modeling over the Pacific Northwest</dc:title>
  <dc:creator>Cliff Mass</dc:creator>
  <cp:lastModifiedBy>Cliff Mass</cp:lastModifiedBy>
  <cp:revision>63</cp:revision>
  <dcterms:created xsi:type="dcterms:W3CDTF">2021-04-15T23:33:36Z</dcterms:created>
  <dcterms:modified xsi:type="dcterms:W3CDTF">2021-04-18T23:46:08Z</dcterms:modified>
</cp:coreProperties>
</file>