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58" r:id="rId4"/>
    <p:sldId id="283" r:id="rId5"/>
    <p:sldId id="277" r:id="rId6"/>
    <p:sldId id="284" r:id="rId7"/>
    <p:sldId id="259" r:id="rId8"/>
    <p:sldId id="276" r:id="rId9"/>
    <p:sldId id="260" r:id="rId10"/>
    <p:sldId id="280" r:id="rId11"/>
    <p:sldId id="261" r:id="rId12"/>
    <p:sldId id="285" r:id="rId13"/>
    <p:sldId id="286" r:id="rId14"/>
    <p:sldId id="287" r:id="rId15"/>
    <p:sldId id="288" r:id="rId16"/>
    <p:sldId id="262" r:id="rId17"/>
    <p:sldId id="289" r:id="rId18"/>
    <p:sldId id="263" r:id="rId19"/>
    <p:sldId id="290" r:id="rId20"/>
    <p:sldId id="265" r:id="rId21"/>
    <p:sldId id="278" r:id="rId22"/>
    <p:sldId id="292" r:id="rId23"/>
    <p:sldId id="293" r:id="rId24"/>
    <p:sldId id="297" r:id="rId25"/>
    <p:sldId id="298" r:id="rId26"/>
    <p:sldId id="266" r:id="rId27"/>
    <p:sldId id="299" r:id="rId28"/>
    <p:sldId id="300" r:id="rId29"/>
    <p:sldId id="301" r:id="rId30"/>
    <p:sldId id="264" r:id="rId31"/>
    <p:sldId id="291" r:id="rId32"/>
    <p:sldId id="302" r:id="rId33"/>
    <p:sldId id="267" r:id="rId34"/>
    <p:sldId id="294" r:id="rId35"/>
    <p:sldId id="268" r:id="rId36"/>
    <p:sldId id="295" r:id="rId37"/>
    <p:sldId id="296" r:id="rId38"/>
    <p:sldId id="303" r:id="rId39"/>
    <p:sldId id="304" r:id="rId40"/>
    <p:sldId id="269" r:id="rId41"/>
    <p:sldId id="305" r:id="rId42"/>
    <p:sldId id="279" r:id="rId43"/>
    <p:sldId id="270" r:id="rId44"/>
    <p:sldId id="271" r:id="rId45"/>
    <p:sldId id="272" r:id="rId46"/>
    <p:sldId id="273" r:id="rId47"/>
    <p:sldId id="306" r:id="rId48"/>
    <p:sldId id="307" r:id="rId49"/>
    <p:sldId id="274" r:id="rId50"/>
    <p:sldId id="308" r:id="rId51"/>
    <p:sldId id="309" r:id="rId52"/>
    <p:sldId id="275" r:id="rId53"/>
    <p:sldId id="310" r:id="rId54"/>
    <p:sldId id="311" r:id="rId55"/>
    <p:sldId id="257" r:id="rId56"/>
    <p:sldId id="312" r:id="rId57"/>
    <p:sldId id="281" r:id="rId58"/>
    <p:sldId id="313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29"/>
    <p:restoredTop sz="94693"/>
  </p:normalViewPr>
  <p:slideViewPr>
    <p:cSldViewPr snapToGrid="0" snapToObjects="1">
      <p:cViewPr varScale="1">
        <p:scale>
          <a:sx n="126" d="100"/>
          <a:sy n="126" d="100"/>
        </p:scale>
        <p:origin x="216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1BCE-A402-124F-AC53-FF71B51AD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B54A5-2E6D-FB46-BCA6-5D71CD72D2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08AA8-0CDD-534F-A421-C144EC77A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86-A39D-964A-94AB-F873E77B7702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A3888F-28B9-1045-896E-317E065C2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79F7D-9D2E-2144-B306-18862C27A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35B8-6F79-6A48-98A5-E921D80D6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519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A2E2E-94ED-8943-9CD3-50D03DF41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56F204-0175-0A42-8FE8-6AA0637DA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BB635-71D1-244B-A254-DEE1AEEBF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86-A39D-964A-94AB-F873E77B7702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190B9D-E338-2445-99D6-49B85F03E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F9FE79-0DBA-E546-89D9-65AE3FDFA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35B8-6F79-6A48-98A5-E921D80D6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95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E236EF-E028-0042-881C-2A34E25FE9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15B654-408D-D84B-BAAE-61E2FCAC6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E70080-4AC2-F047-A70C-49090372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86-A39D-964A-94AB-F873E77B7702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7ACC4-E464-844E-875A-870F1B98B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041100-F69D-7D44-93CA-B773F2DB6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35B8-6F79-6A48-98A5-E921D80D6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143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894E9-92A1-BE4E-AAB0-F1F37D040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41B96-288D-BB46-9BE1-3C450B370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F72A0-8E8F-0346-8631-9FF402F4F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86-A39D-964A-94AB-F873E77B7702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0F15EE-6372-664A-A012-6C42134A0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C0AB8-F450-1E45-B633-00F543D9E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35B8-6F79-6A48-98A5-E921D80D6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62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FB8E4-02A6-464E-93BF-0880C2CCA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C3D3CB-5A70-CB49-BE51-4C5F39CB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3D-8505-7C4B-89F7-5655E1F74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86-A39D-964A-94AB-F873E77B7702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CE41A5-887A-5649-BBCA-A7A5BE7C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50B34-18FA-3B42-9616-845DF99CD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35B8-6F79-6A48-98A5-E921D80D6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891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16901-DB20-244E-894D-E00F268D2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014DF-D465-3E40-B798-ECEC96C305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F682F2-0661-704F-AA6B-6528AEDE3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ED49FF-6A6A-3144-A3D5-77617D59B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86-A39D-964A-94AB-F873E77B7702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1809B-06AA-4546-B393-D744D9C28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AEC451-5B19-FD4E-8281-4DB9084A3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35B8-6F79-6A48-98A5-E921D80D6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899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D8186-6864-984B-AEFC-C3F4B00EB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6246EF-EEEC-9B48-96FC-5EC3215A9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3FCFF-C5F1-2F41-B285-0734D2F977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F0E029-6772-2847-9B34-B461D8C8B7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48FD4A8-8B21-2346-AA33-D8DB4BFB96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CF84ED-A65D-BE4D-B98B-F4377BC56F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86-A39D-964A-94AB-F873E77B7702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6AC31D-2D47-F24C-BEA2-6FED1648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3530A-BD41-E248-9DAF-AB393F7F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35B8-6F79-6A48-98A5-E921D80D6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98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A6663-BE5B-8542-A55A-4BBBE04A0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7031DE-3069-1540-9EB8-6DDF89398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86-A39D-964A-94AB-F873E77B7702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07C860-C39D-5048-9BAD-86898979A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D81272-9B05-AF42-8FA2-B20D06000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35B8-6F79-6A48-98A5-E921D80D6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892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97FA39-3A33-F14B-859F-082912585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86-A39D-964A-94AB-F873E77B7702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948BA9-2005-9A41-BFA8-478EACFDE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D1E8C-484C-9A45-85CA-86C201233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35B8-6F79-6A48-98A5-E921D80D6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5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3A7A1-B2C7-ED46-9A91-3E0D2AA3A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B4A37-6A5D-DC47-8D79-82BA81F18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3C52CD-A990-6F42-B185-377899A93C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104634-D1C4-FC4D-A5FB-8843843FB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86-A39D-964A-94AB-F873E77B7702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6D6C3-D987-C64E-A856-02B28BAE07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7302FA-D7B4-9B4F-9427-71EC07430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35B8-6F79-6A48-98A5-E921D80D6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08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C5CF-0ADF-C648-8819-2393656E2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FB86A-D725-7049-8069-C5929CC58E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F48AA9-3DFA-7744-8858-2043B63AA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03A76A-510E-A844-A001-658E3F891A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E1BB86-A39D-964A-94AB-F873E77B7702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4DB13C-87D3-0C4A-B153-815D9744E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52AB6-E776-AE47-BE26-704D8D579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335B8-6F79-6A48-98A5-E921D80D6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464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370280-8192-4848-B663-3B6D1EB9B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804AB-E2F9-3C4A-A4B9-75352B0DF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D97D18-EF1E-944C-8A1D-B36BE4C840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E1BB86-A39D-964A-94AB-F873E77B7702}" type="datetimeFigureOut">
              <a:rPr lang="en-US" smtClean="0"/>
              <a:t>2/1/22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01A47-A2E6-0941-B1C5-45F0B86C5A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BC125-0059-CB47-A69C-C477497AD3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335B8-6F79-6A48-98A5-E921D80D6D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275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AE955-5BB9-3A4B-A36A-6B9813483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94506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chemeClr val="accent1"/>
                </a:solidFill>
                <a:latin typeface="+mn-lt"/>
              </a:rPr>
              <a:t>The Relationship Between Northeast Pacific Sea Surface Temperatures</a:t>
            </a:r>
            <a:br>
              <a:rPr lang="en-US" sz="4900" b="1" dirty="0">
                <a:solidFill>
                  <a:schemeClr val="accent1"/>
                </a:solidFill>
                <a:latin typeface="+mn-lt"/>
              </a:rPr>
            </a:br>
            <a:r>
              <a:rPr lang="en-US" sz="4900" b="1" dirty="0">
                <a:solidFill>
                  <a:schemeClr val="accent1"/>
                </a:solidFill>
                <a:latin typeface="+mn-lt"/>
              </a:rPr>
              <a:t>and Air Temperatures over the Pacific Northwest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B4DB83-0A99-F643-ABE2-7B9577759B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3602037"/>
            <a:ext cx="9655629" cy="2755219"/>
          </a:xfrm>
        </p:spPr>
        <p:txBody>
          <a:bodyPr>
            <a:normAutofit fontScale="92500" lnSpcReduction="10000"/>
          </a:bodyPr>
          <a:lstStyle/>
          <a:p>
            <a:r>
              <a:rPr lang="en-US" sz="3800" dirty="0"/>
              <a:t>Clifford Mass, Calen Randall, Robert Conrick, and David Ovens </a:t>
            </a:r>
          </a:p>
          <a:p>
            <a:r>
              <a:rPr lang="en-US" sz="3800" dirty="0"/>
              <a:t> </a:t>
            </a:r>
          </a:p>
          <a:p>
            <a:r>
              <a:rPr lang="en-US" sz="3800" dirty="0"/>
              <a:t>University of Washington</a:t>
            </a:r>
          </a:p>
          <a:p>
            <a:r>
              <a:rPr lang="en-US" sz="3800" dirty="0"/>
              <a:t>Seattle, Washington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626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289F6-93FC-2044-B656-01FA58A59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Observational Data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BDF76-71EA-5F42-B2D1-23CA43661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/>
              <a:t>Daily SST from </a:t>
            </a:r>
            <a:r>
              <a:rPr lang="en-US" sz="3600" b="1" dirty="0">
                <a:solidFill>
                  <a:schemeClr val="accent1"/>
                </a:solidFill>
              </a:rPr>
              <a:t>NOAA Optimum Interpolation SST analyses </a:t>
            </a:r>
            <a:r>
              <a:rPr lang="en-US" sz="3600" b="1" dirty="0"/>
              <a:t>for January 1, 1982 through December 31, 2020. </a:t>
            </a:r>
          </a:p>
          <a:p>
            <a:r>
              <a:rPr lang="en-US" sz="3600" b="1" dirty="0"/>
              <a:t>Surface air temperature and specific humidity data were acquired from the </a:t>
            </a:r>
            <a:r>
              <a:rPr lang="en-US" sz="3600" b="1" i="1" dirty="0"/>
              <a:t>gridMet</a:t>
            </a:r>
            <a:r>
              <a:rPr lang="en-US" sz="3600" b="1" dirty="0"/>
              <a:t> gridded data set from the University of California Merced's Climate Lab (Abatzoglou 2013).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63415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97196-18B2-F84F-8ADB-4687C8E0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712" y="386747"/>
            <a:ext cx="11586575" cy="86242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Climatology of SST and Surface Air Temperatures 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7B30AE6E-F382-F240-9CBE-6701EAB9F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943" y="1427641"/>
            <a:ext cx="11676344" cy="5219284"/>
          </a:xfrm>
        </p:spPr>
      </p:pic>
    </p:spTree>
    <p:extLst>
      <p:ext uri="{BB962C8B-B14F-4D97-AF65-F5344CB8AC3E}">
        <p14:creationId xmlns:p14="http://schemas.microsoft.com/office/powerpoint/2010/main" val="31898327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97196-18B2-F84F-8ADB-4687C8E0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71" y="352600"/>
            <a:ext cx="11586575" cy="862426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Relatively Modest Annual Variation in Pacific SST, Max in September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7B30AE6E-F382-F240-9CBE-6701EAB9F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13" y="1477745"/>
            <a:ext cx="11676344" cy="5219284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C2B7279E-E3A8-B643-B1AF-1EDF99FA18F4}"/>
              </a:ext>
            </a:extLst>
          </p:cNvPr>
          <p:cNvSpPr/>
          <p:nvPr/>
        </p:nvSpPr>
        <p:spPr>
          <a:xfrm rot="3239398">
            <a:off x="7787164" y="4083780"/>
            <a:ext cx="2517731" cy="8642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8458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97196-18B2-F84F-8ADB-4687C8E0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71" y="352600"/>
            <a:ext cx="11586575" cy="862426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Max  Air Temps Peak in Early August. Warmer Than SST From March-October. Columbia Basin Has Largest Variation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7B30AE6E-F382-F240-9CBE-6701EAB9F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313" y="1477745"/>
            <a:ext cx="11676344" cy="5219284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C2B7279E-E3A8-B643-B1AF-1EDF99FA18F4}"/>
              </a:ext>
            </a:extLst>
          </p:cNvPr>
          <p:cNvSpPr/>
          <p:nvPr/>
        </p:nvSpPr>
        <p:spPr>
          <a:xfrm rot="10800000">
            <a:off x="3339213" y="1477745"/>
            <a:ext cx="2517731" cy="8642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0413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97196-18B2-F84F-8ADB-4687C8E03B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71" y="352600"/>
            <a:ext cx="11586575" cy="862426"/>
          </a:xfrm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Min Air Temps Peak in Early August, Cooler than SST for the Entire Year, Columbia Basin Has the Largest Variation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7B30AE6E-F382-F240-9CBE-6701EAB9F3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7971" y="1326308"/>
            <a:ext cx="11676344" cy="5219284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C2B7279E-E3A8-B643-B1AF-1EDF99FA18F4}"/>
              </a:ext>
            </a:extLst>
          </p:cNvPr>
          <p:cNvSpPr/>
          <p:nvPr/>
        </p:nvSpPr>
        <p:spPr>
          <a:xfrm rot="2141925">
            <a:off x="6281767" y="4589325"/>
            <a:ext cx="2517731" cy="86429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6464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122A6-B280-314A-995E-FC504F27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6266" y="220652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en-US" sz="4800" b="1" dirty="0">
                <a:solidFill>
                  <a:schemeClr val="accent1"/>
                </a:solidFill>
                <a:latin typeface="+mn-lt"/>
              </a:rPr>
              <a:t>How Long Do NE Pacific SST Anomalies Typically Persist?</a:t>
            </a:r>
            <a:br>
              <a:rPr lang="en-US" sz="1000" b="1" dirty="0">
                <a:latin typeface="+mn-lt"/>
              </a:rPr>
            </a:br>
            <a:br>
              <a:rPr lang="en-US" sz="4800" b="1" dirty="0">
                <a:latin typeface="+mn-lt"/>
              </a:rPr>
            </a:br>
            <a:r>
              <a:rPr lang="en-US" sz="20000" b="1" dirty="0">
                <a:latin typeface="+mn-lt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C96427D-9098-BB4A-A678-5F99EA6257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59" r="16533" b="11253"/>
          <a:stretch/>
        </p:blipFill>
        <p:spPr>
          <a:xfrm>
            <a:off x="3636368" y="5025134"/>
            <a:ext cx="5235395" cy="143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894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8F89E-9FBB-8241-AF12-69308F740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Northeast Pacific SST Autocorrelation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0CA9A351-2693-BB4F-8B88-9333922BCE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098" y="1690688"/>
            <a:ext cx="11083131" cy="439610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7AFB98-F777-AB49-88F8-5CACB015B043}"/>
              </a:ext>
            </a:extLst>
          </p:cNvPr>
          <p:cNvSpPr txBox="1"/>
          <p:nvPr/>
        </p:nvSpPr>
        <p:spPr>
          <a:xfrm>
            <a:off x="3562665" y="5908100"/>
            <a:ext cx="5369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</a:rPr>
              <a:t>Drops to about 0.5 in 6 months</a:t>
            </a:r>
          </a:p>
        </p:txBody>
      </p:sp>
    </p:spTree>
    <p:extLst>
      <p:ext uri="{BB962C8B-B14F-4D97-AF65-F5344CB8AC3E}">
        <p14:creationId xmlns:p14="http://schemas.microsoft.com/office/powerpoint/2010/main" val="2254515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029F8-6D08-1345-A968-70316250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166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It Might Make Sense to Low-Pass Filter Land Observations (and SST) Because of High Frequency Synoptic Variability That Could Obscure the SST Signal</a:t>
            </a:r>
          </a:p>
        </p:txBody>
      </p:sp>
      <p:pic>
        <p:nvPicPr>
          <p:cNvPr id="9" name="Content Placeholder 8" descr="Chart&#10;&#10;Description automatically generated">
            <a:extLst>
              <a:ext uri="{FF2B5EF4-FFF2-40B4-BE49-F238E27FC236}">
                <a16:creationId xmlns:a16="http://schemas.microsoft.com/office/drawing/2014/main" id="{56853C8C-1046-BE43-8839-67AAA29389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4212"/>
          <a:stretch/>
        </p:blipFill>
        <p:spPr>
          <a:xfrm>
            <a:off x="959807" y="2666667"/>
            <a:ext cx="10272386" cy="4054807"/>
          </a:xfrm>
        </p:spPr>
      </p:pic>
      <p:sp>
        <p:nvSpPr>
          <p:cNvPr id="3" name="Up Arrow 2">
            <a:extLst>
              <a:ext uri="{FF2B5EF4-FFF2-40B4-BE49-F238E27FC236}">
                <a16:creationId xmlns:a16="http://schemas.microsoft.com/office/drawing/2014/main" id="{E661B2BA-E216-2545-9341-1CC8C008682B}"/>
              </a:ext>
            </a:extLst>
          </p:cNvPr>
          <p:cNvSpPr/>
          <p:nvPr/>
        </p:nvSpPr>
        <p:spPr>
          <a:xfrm rot="11051515">
            <a:off x="6893170" y="3103685"/>
            <a:ext cx="360484" cy="8088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Up Arrow 4">
            <a:extLst>
              <a:ext uri="{FF2B5EF4-FFF2-40B4-BE49-F238E27FC236}">
                <a16:creationId xmlns:a16="http://schemas.microsoft.com/office/drawing/2014/main" id="{56134771-D798-2549-82A7-8DF0C4E84F2D}"/>
              </a:ext>
            </a:extLst>
          </p:cNvPr>
          <p:cNvSpPr/>
          <p:nvPr/>
        </p:nvSpPr>
        <p:spPr>
          <a:xfrm rot="11051515">
            <a:off x="9261231" y="2948354"/>
            <a:ext cx="360484" cy="8088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Up Arrow 5">
            <a:extLst>
              <a:ext uri="{FF2B5EF4-FFF2-40B4-BE49-F238E27FC236}">
                <a16:creationId xmlns:a16="http://schemas.microsoft.com/office/drawing/2014/main" id="{7C9F20FB-A2FD-884A-A218-305AFC5C15D9}"/>
              </a:ext>
            </a:extLst>
          </p:cNvPr>
          <p:cNvSpPr/>
          <p:nvPr/>
        </p:nvSpPr>
        <p:spPr>
          <a:xfrm rot="11051515">
            <a:off x="10606454" y="2270606"/>
            <a:ext cx="360484" cy="8088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B2ACBDDF-F1E2-CD4A-85C1-D70E7FC80D4D}"/>
              </a:ext>
            </a:extLst>
          </p:cNvPr>
          <p:cNvSpPr/>
          <p:nvPr/>
        </p:nvSpPr>
        <p:spPr>
          <a:xfrm rot="11051515">
            <a:off x="3906716" y="3948487"/>
            <a:ext cx="360484" cy="80889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465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C75A-CD2D-6247-AADC-AA28E335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3427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Correlation Coefficient Between SST and Land Surface Temperatures for Various Low Pass Filters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A93CD9BF-2E2E-E446-AFAE-E0F8356B3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482" y="1811763"/>
            <a:ext cx="9883036" cy="421459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A6A13F-F146-6E45-A715-7498B9DB0EE2}"/>
              </a:ext>
            </a:extLst>
          </p:cNvPr>
          <p:cNvSpPr txBox="1"/>
          <p:nvPr/>
        </p:nvSpPr>
        <p:spPr>
          <a:xfrm>
            <a:off x="1841326" y="6147435"/>
            <a:ext cx="9370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Filtering Out Synoptic Variability Improves Correlation</a:t>
            </a:r>
          </a:p>
        </p:txBody>
      </p:sp>
    </p:spTree>
    <p:extLst>
      <p:ext uri="{BB962C8B-B14F-4D97-AF65-F5344CB8AC3E}">
        <p14:creationId xmlns:p14="http://schemas.microsoft.com/office/powerpoint/2010/main" val="1682951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C75A-CD2D-6247-AADC-AA28E335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342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One-month low pass filter has big effect: </a:t>
            </a:r>
            <a:r>
              <a:rPr lang="en-US" b="1" dirty="0">
                <a:latin typeface="+mn-lt"/>
              </a:rPr>
              <a:t>increases correlation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A93CD9BF-2E2E-E446-AFAE-E0F8356B3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482" y="1811763"/>
            <a:ext cx="9883036" cy="421459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A6A13F-F146-6E45-A715-7498B9DB0EE2}"/>
              </a:ext>
            </a:extLst>
          </p:cNvPr>
          <p:cNvSpPr txBox="1"/>
          <p:nvPr/>
        </p:nvSpPr>
        <p:spPr>
          <a:xfrm>
            <a:off x="1841326" y="6147435"/>
            <a:ext cx="93708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Filtering Out Synoptic Variability Improves Correlation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C4659965-F05A-524C-A67B-874D0F0A11CB}"/>
              </a:ext>
            </a:extLst>
          </p:cNvPr>
          <p:cNvSpPr/>
          <p:nvPr/>
        </p:nvSpPr>
        <p:spPr>
          <a:xfrm rot="16200000">
            <a:off x="2704849" y="3776030"/>
            <a:ext cx="745016" cy="3693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124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B985F-CE00-9C4F-9FDE-A8836CA2F6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1" y="58284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How do sea surface temperature anomalies over the Northeast Pacific influence air temperatures over the Pacific Northwest?</a:t>
            </a:r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AC05D30F-8866-2C4D-B220-6DDEA1552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481" t="14979" r="24244" b="44493"/>
          <a:stretch/>
        </p:blipFill>
        <p:spPr>
          <a:xfrm>
            <a:off x="2826707" y="2586328"/>
            <a:ext cx="6538586" cy="355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43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02E56-008F-394F-B275-C0C727769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7612" y="725391"/>
            <a:ext cx="4718388" cy="563144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qualitative relationship between 6 month low-pass filtered SST and land air temperatures</a:t>
            </a:r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42C15A6D-6A2C-AA49-A219-FD1422181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0718" y="238194"/>
            <a:ext cx="4459516" cy="6381612"/>
          </a:xfrm>
        </p:spPr>
      </p:pic>
    </p:spTree>
    <p:extLst>
      <p:ext uri="{BB962C8B-B14F-4D97-AF65-F5344CB8AC3E}">
        <p14:creationId xmlns:p14="http://schemas.microsoft.com/office/powerpoint/2010/main" val="3110880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42C15A6D-6A2C-AA49-A219-FD1422181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66242"/>
          <a:stretch/>
        </p:blipFill>
        <p:spPr>
          <a:xfrm>
            <a:off x="135046" y="915172"/>
            <a:ext cx="12056954" cy="5824403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F3371F-E97A-7642-A910-6C0E1D9BBC19}"/>
              </a:ext>
            </a:extLst>
          </p:cNvPr>
          <p:cNvSpPr txBox="1"/>
          <p:nvPr/>
        </p:nvSpPr>
        <p:spPr>
          <a:xfrm>
            <a:off x="2338754" y="592006"/>
            <a:ext cx="78117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Comparing Anomalies from Climatology</a:t>
            </a:r>
          </a:p>
        </p:txBody>
      </p:sp>
    </p:spTree>
    <p:extLst>
      <p:ext uri="{BB962C8B-B14F-4D97-AF65-F5344CB8AC3E}">
        <p14:creationId xmlns:p14="http://schemas.microsoft.com/office/powerpoint/2010/main" val="27895479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42C15A6D-6A2C-AA49-A219-FD1422181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4" t="34443" r="2008" b="32993"/>
          <a:stretch/>
        </p:blipFill>
        <p:spPr>
          <a:xfrm>
            <a:off x="52017" y="490443"/>
            <a:ext cx="11899901" cy="5708134"/>
          </a:xfrm>
        </p:spPr>
      </p:pic>
    </p:spTree>
    <p:extLst>
      <p:ext uri="{BB962C8B-B14F-4D97-AF65-F5344CB8AC3E}">
        <p14:creationId xmlns:p14="http://schemas.microsoft.com/office/powerpoint/2010/main" val="17403224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42C15A6D-6A2C-AA49-A219-FD1422181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54" t="67225" r="2008" b="234"/>
          <a:stretch/>
        </p:blipFill>
        <p:spPr>
          <a:xfrm>
            <a:off x="125260" y="400832"/>
            <a:ext cx="11941479" cy="5724395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E9E7E3A-8BEA-A548-8025-89E1450C3EDB}"/>
              </a:ext>
            </a:extLst>
          </p:cNvPr>
          <p:cNvSpPr txBox="1"/>
          <p:nvPr/>
        </p:nvSpPr>
        <p:spPr>
          <a:xfrm>
            <a:off x="4431323" y="6037304"/>
            <a:ext cx="35886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Visually not as good</a:t>
            </a:r>
          </a:p>
        </p:txBody>
      </p:sp>
    </p:spTree>
    <p:extLst>
      <p:ext uri="{BB962C8B-B14F-4D97-AF65-F5344CB8AC3E}">
        <p14:creationId xmlns:p14="http://schemas.microsoft.com/office/powerpoint/2010/main" val="273589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C75A-CD2D-6247-AADC-AA28E335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342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Much Lower Correlation for Columbia Basin (red)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A93CD9BF-2E2E-E446-AFAE-E0F8356B3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482" y="1811763"/>
            <a:ext cx="9883036" cy="4214597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C4659965-F05A-524C-A67B-874D0F0A11CB}"/>
              </a:ext>
            </a:extLst>
          </p:cNvPr>
          <p:cNvSpPr/>
          <p:nvPr/>
        </p:nvSpPr>
        <p:spPr>
          <a:xfrm rot="1576900">
            <a:off x="9380488" y="4871615"/>
            <a:ext cx="1228158" cy="5321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7840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C75A-CD2D-6247-AADC-AA28E335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3427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Columbia Basin Max Temperature Has a MUCH lower correlation than Minimum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A93CD9BF-2E2E-E446-AFAE-E0F8356B3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4482" y="1811763"/>
            <a:ext cx="9883036" cy="421459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A6A13F-F146-6E45-A715-7498B9DB0EE2}"/>
              </a:ext>
            </a:extLst>
          </p:cNvPr>
          <p:cNvSpPr txBox="1"/>
          <p:nvPr/>
        </p:nvSpPr>
        <p:spPr>
          <a:xfrm>
            <a:off x="1889045" y="6047419"/>
            <a:ext cx="73221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But the OPPOSITE is true for Puget Sound.</a:t>
            </a:r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C4659965-F05A-524C-A67B-874D0F0A11CB}"/>
              </a:ext>
            </a:extLst>
          </p:cNvPr>
          <p:cNvSpPr/>
          <p:nvPr/>
        </p:nvSpPr>
        <p:spPr>
          <a:xfrm>
            <a:off x="8079227" y="4282531"/>
            <a:ext cx="1228158" cy="53216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Left Arrow 6">
            <a:extLst>
              <a:ext uri="{FF2B5EF4-FFF2-40B4-BE49-F238E27FC236}">
                <a16:creationId xmlns:a16="http://schemas.microsoft.com/office/drawing/2014/main" id="{B9222BF1-82D5-2342-A418-56B72A3519B7}"/>
              </a:ext>
            </a:extLst>
          </p:cNvPr>
          <p:cNvSpPr/>
          <p:nvPr/>
        </p:nvSpPr>
        <p:spPr>
          <a:xfrm rot="17583916">
            <a:off x="5303624" y="2914424"/>
            <a:ext cx="1228158" cy="532160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1946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344C6-B108-E341-9E3F-774D38C93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20" y="102900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Correlation Between SST Anomalies and Max/Min Surface Air Temperature Anomalies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(six-month low pass filter)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91324EBD-78E4-B94D-872C-C54678DFE9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271" t="28473" r="8112" b="2395"/>
          <a:stretch/>
        </p:blipFill>
        <p:spPr>
          <a:xfrm>
            <a:off x="449892" y="2680571"/>
            <a:ext cx="11368657" cy="3294346"/>
          </a:xfrm>
        </p:spPr>
      </p:pic>
    </p:spTree>
    <p:extLst>
      <p:ext uri="{BB962C8B-B14F-4D97-AF65-F5344CB8AC3E}">
        <p14:creationId xmlns:p14="http://schemas.microsoft.com/office/powerpoint/2010/main" val="615529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AA4A7-254D-B543-903F-1E46D7CD0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How do we physically explain these differences?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37C19-AB40-FF4E-AEE4-60CC2A9D5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72388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lower correlations for the Columbia Basin make sense:  the Cascades reduce the inland marine influence</a:t>
            </a:r>
          </a:p>
        </p:txBody>
      </p:sp>
      <p:pic>
        <p:nvPicPr>
          <p:cNvPr id="4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5897219A-E15B-0B44-9C4F-06AB624D0C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0567" y="2839447"/>
            <a:ext cx="8181574" cy="347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877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C75A-CD2D-6247-AADC-AA28E335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08" y="652507"/>
            <a:ext cx="6849207" cy="163952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Why over eastern WA is minimum temperature more correlated with SST than max?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A93CD9BF-2E2E-E446-AFAE-E0F8356B3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5387" y="567348"/>
            <a:ext cx="4243995" cy="1809841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C4659965-F05A-524C-A67B-874D0F0A11CB}"/>
              </a:ext>
            </a:extLst>
          </p:cNvPr>
          <p:cNvSpPr/>
          <p:nvPr/>
        </p:nvSpPr>
        <p:spPr>
          <a:xfrm>
            <a:off x="10321265" y="1617784"/>
            <a:ext cx="1108117" cy="31630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1DD11-394E-8347-BE2F-06F0FCC4BF00}"/>
              </a:ext>
            </a:extLst>
          </p:cNvPr>
          <p:cNvSpPr txBox="1"/>
          <p:nvPr/>
        </p:nvSpPr>
        <p:spPr>
          <a:xfrm>
            <a:off x="135522" y="2666063"/>
            <a:ext cx="807217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Hypothesis: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During the day, there is substantial vertical mixing over eastern WA, that brings higher level air down to the surface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The air aloft often has non-oceanic trajectories.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At night, low-level flow from western Washington (more marine influenced) moves across and down the eastern slopes of the Cascades</a:t>
            </a:r>
          </a:p>
        </p:txBody>
      </p:sp>
      <p:pic>
        <p:nvPicPr>
          <p:cNvPr id="8" name="Picture 1" descr="Figure6.19.jpg">
            <a:extLst>
              <a:ext uri="{FF2B5EF4-FFF2-40B4-BE49-F238E27FC236}">
                <a16:creationId xmlns:a16="http://schemas.microsoft.com/office/drawing/2014/main" id="{D21892B8-438D-894D-A07A-68BB33DC2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95" t="50474"/>
          <a:stretch/>
        </p:blipFill>
        <p:spPr bwMode="auto">
          <a:xfrm>
            <a:off x="8207696" y="3068321"/>
            <a:ext cx="3746909" cy="322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4311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C75A-CD2D-6247-AADC-AA28E335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180" y="328319"/>
            <a:ext cx="6849207" cy="1639521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opposite is true over Puget Sound.  Why?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A93CD9BF-2E2E-E446-AFAE-E0F8356B3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85387" y="567348"/>
            <a:ext cx="4243995" cy="1809841"/>
          </a:xfrm>
        </p:spPr>
      </p:pic>
      <p:sp>
        <p:nvSpPr>
          <p:cNvPr id="3" name="Left Arrow 2">
            <a:extLst>
              <a:ext uri="{FF2B5EF4-FFF2-40B4-BE49-F238E27FC236}">
                <a16:creationId xmlns:a16="http://schemas.microsoft.com/office/drawing/2014/main" id="{C4659965-F05A-524C-A67B-874D0F0A11CB}"/>
              </a:ext>
            </a:extLst>
          </p:cNvPr>
          <p:cNvSpPr/>
          <p:nvPr/>
        </p:nvSpPr>
        <p:spPr>
          <a:xfrm>
            <a:off x="10993120" y="1148080"/>
            <a:ext cx="990320" cy="2530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61DD11-394E-8347-BE2F-06F0FCC4BF00}"/>
              </a:ext>
            </a:extLst>
          </p:cNvPr>
          <p:cNvSpPr txBox="1"/>
          <p:nvPr/>
        </p:nvSpPr>
        <p:spPr>
          <a:xfrm>
            <a:off x="105508" y="2377189"/>
            <a:ext cx="6772812" cy="41524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Hypothesis: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Marine influence extends to greater depth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Vertical mixing is less than over eastern Washington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During day, mixing simply brings down marine influence.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At night, local effects have more impacts (e.g., drainage/slope flows, urban heat island, Puget Sound, etc.).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E09700ED-4122-4B45-B03C-D0FCCF949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102" y="3525337"/>
            <a:ext cx="4705256" cy="218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772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F5078-566A-6046-9953-BC3ECAF22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9968"/>
            <a:ext cx="5124189" cy="531721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There is a Lot Anecdotal Evidence…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E88152D5-747E-8D41-9C2B-55EC17F5DC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359" b="2604"/>
          <a:stretch/>
        </p:blipFill>
        <p:spPr>
          <a:xfrm>
            <a:off x="6096000" y="219343"/>
            <a:ext cx="5899759" cy="641931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0075DD-4097-B04E-B4CC-56A10663A5D3}"/>
              </a:ext>
            </a:extLst>
          </p:cNvPr>
          <p:cNvSpPr txBox="1"/>
          <p:nvPr/>
        </p:nvSpPr>
        <p:spPr>
          <a:xfrm>
            <a:off x="6970022" y="3594970"/>
            <a:ext cx="415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May to June 2015 SST Anomaly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A609A-7142-BB46-BBFB-07F8742A0539}"/>
              </a:ext>
            </a:extLst>
          </p:cNvPr>
          <p:cNvSpPr txBox="1"/>
          <p:nvPr/>
        </p:nvSpPr>
        <p:spPr>
          <a:xfrm>
            <a:off x="6970022" y="4747480"/>
            <a:ext cx="17265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SeaTac Airport</a:t>
            </a:r>
          </a:p>
        </p:txBody>
      </p:sp>
    </p:spTree>
    <p:extLst>
      <p:ext uri="{BB962C8B-B14F-4D97-AF65-F5344CB8AC3E}">
        <p14:creationId xmlns:p14="http://schemas.microsoft.com/office/powerpoint/2010/main" val="16554499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03C34-2CBD-BC4F-A022-734FB3692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07486" cy="1325563"/>
          </a:xfrm>
        </p:spPr>
        <p:txBody>
          <a:bodyPr>
            <a:normAutofit fontScale="90000"/>
          </a:bodyPr>
          <a:lstStyle/>
          <a:p>
            <a:pPr>
              <a:tabLst>
                <a:tab pos="1481138" algn="l"/>
              </a:tabLst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How Does Correlation Change </a:t>
            </a:r>
            <a:r>
              <a:rPr lang="en-US" b="1" u="sng" dirty="0">
                <a:solidFill>
                  <a:schemeClr val="accent1"/>
                </a:solidFill>
                <a:latin typeface="+mn-lt"/>
              </a:rPr>
              <a:t>With Lag 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Between Pacific SST and Surface Air Temperature? (no filter)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706B541B-7F68-DE4D-914B-707C94E7F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886"/>
          <a:stretch/>
        </p:blipFill>
        <p:spPr>
          <a:xfrm>
            <a:off x="446314" y="1770222"/>
            <a:ext cx="11689445" cy="4868573"/>
          </a:xfrm>
        </p:spPr>
      </p:pic>
    </p:spTree>
    <p:extLst>
      <p:ext uri="{BB962C8B-B14F-4D97-AF65-F5344CB8AC3E}">
        <p14:creationId xmlns:p14="http://schemas.microsoft.com/office/powerpoint/2010/main" val="28116001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303C34-2CBD-BC4F-A022-734FB3692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93" y="152401"/>
            <a:ext cx="10907486" cy="132556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Correlation Drops Rapidly at One Week, Then Stabilizes for ~ The Next Half Year.  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706B541B-7F68-DE4D-914B-707C94E7F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886"/>
          <a:stretch/>
        </p:blipFill>
        <p:spPr>
          <a:xfrm>
            <a:off x="446313" y="1302862"/>
            <a:ext cx="11689445" cy="486857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8AD932-05D8-4C45-A4C9-7BFAA83974ED}"/>
              </a:ext>
            </a:extLst>
          </p:cNvPr>
          <p:cNvSpPr txBox="1"/>
          <p:nvPr/>
        </p:nvSpPr>
        <p:spPr>
          <a:xfrm>
            <a:off x="1656080" y="6243934"/>
            <a:ext cx="82755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Limited predictability for unfiltered time series, best on the coast</a:t>
            </a:r>
          </a:p>
        </p:txBody>
      </p:sp>
    </p:spTree>
    <p:extLst>
      <p:ext uri="{BB962C8B-B14F-4D97-AF65-F5344CB8AC3E}">
        <p14:creationId xmlns:p14="http://schemas.microsoft.com/office/powerpoint/2010/main" val="35957829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D0794-496E-8745-9098-E070452AE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2725"/>
            <a:ext cx="10764520" cy="14605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Using One-Month Low-Pass Filter, Skill Keep Up For Longer Lags.  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latin typeface="+mn-lt"/>
              </a:rPr>
              <a:t>Implication: Some Prognostic Skill</a:t>
            </a:r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42DBED94-799C-3442-996B-7205627A3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455" y="2008505"/>
            <a:ext cx="10464230" cy="4540006"/>
          </a:xfrm>
        </p:spPr>
      </p:pic>
    </p:spTree>
    <p:extLst>
      <p:ext uri="{BB962C8B-B14F-4D97-AF65-F5344CB8AC3E}">
        <p14:creationId xmlns:p14="http://schemas.microsoft.com/office/powerpoint/2010/main" val="2019349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F706-D833-5F45-A1B3-2364D2678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Seasonality of the Correlation with SST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4E5F3101-D519-8B43-832D-6F99B9EDC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0" t="10455" r="1281"/>
          <a:stretch/>
        </p:blipFill>
        <p:spPr>
          <a:xfrm>
            <a:off x="208767" y="1690688"/>
            <a:ext cx="11774466" cy="4485390"/>
          </a:xfrm>
        </p:spPr>
      </p:pic>
    </p:spTree>
    <p:extLst>
      <p:ext uri="{BB962C8B-B14F-4D97-AF65-F5344CB8AC3E}">
        <p14:creationId xmlns:p14="http://schemas.microsoft.com/office/powerpoint/2010/main" val="25940531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F706-D833-5F45-A1B3-2364D267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57" y="1780567"/>
            <a:ext cx="2669088" cy="306387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Minimum Temp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4E5F3101-D519-8B43-832D-6F99B9EDC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50" t="10455" r="49966"/>
          <a:stretch/>
        </p:blipFill>
        <p:spPr>
          <a:xfrm>
            <a:off x="3157602" y="166753"/>
            <a:ext cx="8563628" cy="652449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D1577D-4E66-C444-8C3F-6092DFBBABA5}"/>
              </a:ext>
            </a:extLst>
          </p:cNvPr>
          <p:cNvSpPr txBox="1"/>
          <p:nvPr/>
        </p:nvSpPr>
        <p:spPr>
          <a:xfrm>
            <a:off x="6096000" y="3682652"/>
            <a:ext cx="33469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Highest Correlation During</a:t>
            </a:r>
          </a:p>
          <a:p>
            <a:r>
              <a:rPr lang="en-US" sz="3200" b="1" dirty="0"/>
              <a:t>Warm Season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83324-5777-D648-B3F3-F0A444CA3893}"/>
              </a:ext>
            </a:extLst>
          </p:cNvPr>
          <p:cNvSpPr txBox="1"/>
          <p:nvPr/>
        </p:nvSpPr>
        <p:spPr>
          <a:xfrm>
            <a:off x="9857984" y="5599135"/>
            <a:ext cx="177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Stormiest Month</a:t>
            </a:r>
          </a:p>
        </p:txBody>
      </p:sp>
    </p:spTree>
    <p:extLst>
      <p:ext uri="{BB962C8B-B14F-4D97-AF65-F5344CB8AC3E}">
        <p14:creationId xmlns:p14="http://schemas.microsoft.com/office/powerpoint/2010/main" val="62770214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8C227C31-2230-8F4B-85DF-53B3CD34E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28" b="50000"/>
          <a:stretch/>
        </p:blipFill>
        <p:spPr>
          <a:xfrm>
            <a:off x="7070090" y="3795386"/>
            <a:ext cx="4494120" cy="297493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F3B22-016C-C44C-B209-2BC472AFE640}"/>
              </a:ext>
            </a:extLst>
          </p:cNvPr>
          <p:cNvSpPr txBox="1"/>
          <p:nvPr/>
        </p:nvSpPr>
        <p:spPr>
          <a:xfrm>
            <a:off x="901874" y="1166841"/>
            <a:ext cx="494923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Synoptic activity is strongest in November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Low-level onshore flow is stronger during warm season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Low-level onshore flow enhances marine influence</a:t>
            </a:r>
          </a:p>
        </p:txBody>
      </p:sp>
      <p:pic>
        <p:nvPicPr>
          <p:cNvPr id="4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D7959D45-FD6E-1A47-BC8A-B50D8304DA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" t="10455" r="49966"/>
          <a:stretch/>
        </p:blipFill>
        <p:spPr>
          <a:xfrm>
            <a:off x="6944829" y="263047"/>
            <a:ext cx="4491434" cy="342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477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7F706-D833-5F45-A1B3-2364D2678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57" y="1780567"/>
            <a:ext cx="2669088" cy="306387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Maximum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Temp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4E5F3101-D519-8B43-832D-6F99B9EDCF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0000" t="9939" r="-509" b="516"/>
          <a:stretch/>
        </p:blipFill>
        <p:spPr>
          <a:xfrm>
            <a:off x="3371660" y="295145"/>
            <a:ext cx="8884084" cy="652449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D1577D-4E66-C444-8C3F-6092DFBBABA5}"/>
              </a:ext>
            </a:extLst>
          </p:cNvPr>
          <p:cNvSpPr txBox="1"/>
          <p:nvPr/>
        </p:nvSpPr>
        <p:spPr>
          <a:xfrm>
            <a:off x="5482225" y="3557392"/>
            <a:ext cx="19331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Highest Correlation During March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283324-5777-D648-B3F3-F0A444CA3893}"/>
              </a:ext>
            </a:extLst>
          </p:cNvPr>
          <p:cNvSpPr txBox="1"/>
          <p:nvPr/>
        </p:nvSpPr>
        <p:spPr>
          <a:xfrm>
            <a:off x="10040864" y="5599135"/>
            <a:ext cx="1774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Stormiest Month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DE1F29-D4ED-014B-9A8C-A1813EBE57DE}"/>
              </a:ext>
            </a:extLst>
          </p:cNvPr>
          <p:cNvSpPr txBox="1"/>
          <p:nvPr/>
        </p:nvSpPr>
        <p:spPr>
          <a:xfrm>
            <a:off x="8914649" y="4768138"/>
            <a:ext cx="18305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Drops during</a:t>
            </a:r>
          </a:p>
          <a:p>
            <a:r>
              <a:rPr lang="en-US" sz="2400" b="1" dirty="0"/>
              <a:t>Early Fall</a:t>
            </a:r>
          </a:p>
        </p:txBody>
      </p:sp>
    </p:spTree>
    <p:extLst>
      <p:ext uri="{BB962C8B-B14F-4D97-AF65-F5344CB8AC3E}">
        <p14:creationId xmlns:p14="http://schemas.microsoft.com/office/powerpoint/2010/main" val="3042298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8C227C31-2230-8F4B-85DF-53B3CD34E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000"/>
          <a:stretch/>
        </p:blipFill>
        <p:spPr>
          <a:xfrm>
            <a:off x="5849983" y="1442720"/>
            <a:ext cx="5829861" cy="39725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F3B22-016C-C44C-B209-2BC472AFE640}"/>
              </a:ext>
            </a:extLst>
          </p:cNvPr>
          <p:cNvSpPr txBox="1"/>
          <p:nvPr/>
        </p:nvSpPr>
        <p:spPr>
          <a:xfrm>
            <a:off x="900750" y="1459239"/>
            <a:ext cx="494923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The vertical lapse rate is largest/most unstable in spring (March/April)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Most stable late summer.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955957-7D1B-A04F-AF2F-C162B03DD4D1}"/>
              </a:ext>
            </a:extLst>
          </p:cNvPr>
          <p:cNvSpPr txBox="1"/>
          <p:nvPr/>
        </p:nvSpPr>
        <p:spPr>
          <a:xfrm>
            <a:off x="7802880" y="1164599"/>
            <a:ext cx="278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Quillayute Radiosonde Data</a:t>
            </a:r>
          </a:p>
        </p:txBody>
      </p:sp>
    </p:spTree>
    <p:extLst>
      <p:ext uri="{BB962C8B-B14F-4D97-AF65-F5344CB8AC3E}">
        <p14:creationId xmlns:p14="http://schemas.microsoft.com/office/powerpoint/2010/main" val="11403491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8C227C31-2230-8F4B-85DF-53B3CD34E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000"/>
          <a:stretch/>
        </p:blipFill>
        <p:spPr>
          <a:xfrm>
            <a:off x="5849983" y="1442720"/>
            <a:ext cx="5829861" cy="39725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F3B22-016C-C44C-B209-2BC472AFE640}"/>
              </a:ext>
            </a:extLst>
          </p:cNvPr>
          <p:cNvSpPr txBox="1"/>
          <p:nvPr/>
        </p:nvSpPr>
        <p:spPr>
          <a:xfrm>
            <a:off x="900750" y="1459239"/>
            <a:ext cx="494923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In Spring,  enhanced mixing of marine influence moving in aloft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Thus, temperature feels greatest impact of marine influence in afternoon during spring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955957-7D1B-A04F-AF2F-C162B03DD4D1}"/>
              </a:ext>
            </a:extLst>
          </p:cNvPr>
          <p:cNvSpPr txBox="1"/>
          <p:nvPr/>
        </p:nvSpPr>
        <p:spPr>
          <a:xfrm>
            <a:off x="7802880" y="1164599"/>
            <a:ext cx="278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Quillayute Radiosonde Data</a:t>
            </a:r>
          </a:p>
        </p:txBody>
      </p:sp>
    </p:spTree>
    <p:extLst>
      <p:ext uri="{BB962C8B-B14F-4D97-AF65-F5344CB8AC3E}">
        <p14:creationId xmlns:p14="http://schemas.microsoft.com/office/powerpoint/2010/main" val="1825143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8C227C31-2230-8F4B-85DF-53B3CD34E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000"/>
          <a:stretch/>
        </p:blipFill>
        <p:spPr>
          <a:xfrm>
            <a:off x="5849983" y="1442720"/>
            <a:ext cx="5829861" cy="397256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0F3B22-016C-C44C-B209-2BC472AFE640}"/>
              </a:ext>
            </a:extLst>
          </p:cNvPr>
          <p:cNvSpPr txBox="1"/>
          <p:nvPr/>
        </p:nvSpPr>
        <p:spPr>
          <a:xfrm>
            <a:off x="900750" y="1459239"/>
            <a:ext cx="494923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In late summer,  more stable.  Onshore flow is weakening.  Sun is still fairly strong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Thus localized heating and terrain/local waters are more dominant that offshore flow.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955957-7D1B-A04F-AF2F-C162B03DD4D1}"/>
              </a:ext>
            </a:extLst>
          </p:cNvPr>
          <p:cNvSpPr txBox="1"/>
          <p:nvPr/>
        </p:nvSpPr>
        <p:spPr>
          <a:xfrm>
            <a:off x="7802880" y="1164599"/>
            <a:ext cx="2787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Quillayute Radiosonde Data</a:t>
            </a:r>
          </a:p>
        </p:txBody>
      </p:sp>
    </p:spTree>
    <p:extLst>
      <p:ext uri="{BB962C8B-B14F-4D97-AF65-F5344CB8AC3E}">
        <p14:creationId xmlns:p14="http://schemas.microsoft.com/office/powerpoint/2010/main" val="1347319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7C7EE0-AC91-6A4D-A534-98300F66D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SeaTac Airport When SSTs Were Warm</a:t>
            </a:r>
          </a:p>
        </p:txBody>
      </p:sp>
      <p:pic>
        <p:nvPicPr>
          <p:cNvPr id="4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9BF108D8-4BF5-E847-80ED-D5E4BC7D5B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268" r="8359" b="2604"/>
          <a:stretch/>
        </p:blipFill>
        <p:spPr>
          <a:xfrm>
            <a:off x="476861" y="2154478"/>
            <a:ext cx="11238278" cy="3908119"/>
          </a:xfrm>
        </p:spPr>
      </p:pic>
    </p:spTree>
    <p:extLst>
      <p:ext uri="{BB962C8B-B14F-4D97-AF65-F5344CB8AC3E}">
        <p14:creationId xmlns:p14="http://schemas.microsoft.com/office/powerpoint/2010/main" val="20390313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587F-B40F-B543-AA0B-813EECD43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320441" cy="544530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SST Correlation with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Specific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Humidity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2FCF6900-7569-E24E-A8CB-742472A4F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3832" y="886607"/>
            <a:ext cx="7183160" cy="5445300"/>
          </a:xfrm>
        </p:spPr>
      </p:pic>
    </p:spTree>
    <p:extLst>
      <p:ext uri="{BB962C8B-B14F-4D97-AF65-F5344CB8AC3E}">
        <p14:creationId xmlns:p14="http://schemas.microsoft.com/office/powerpoint/2010/main" val="21714392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587F-B40F-B543-AA0B-813EECD43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39160" cy="306387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SST Correlation with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Specific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Humidity</a:t>
            </a: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2FCF6900-7569-E24E-A8CB-742472A4F2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03832" y="622447"/>
            <a:ext cx="7183160" cy="54453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525AFF-DF79-C64F-9F49-01FC29DC2C60}"/>
              </a:ext>
            </a:extLst>
          </p:cNvPr>
          <p:cNvSpPr txBox="1"/>
          <p:nvPr/>
        </p:nvSpPr>
        <p:spPr>
          <a:xfrm>
            <a:off x="405008" y="3251199"/>
            <a:ext cx="442707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For coastal zone, highest correlation when onshore flow is largest.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East of Cascades, correlation is always low</a:t>
            </a:r>
          </a:p>
        </p:txBody>
      </p:sp>
    </p:spTree>
    <p:extLst>
      <p:ext uri="{BB962C8B-B14F-4D97-AF65-F5344CB8AC3E}">
        <p14:creationId xmlns:p14="http://schemas.microsoft.com/office/powerpoint/2010/main" val="2140452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6E608-4A83-BC45-9220-87EFFADD9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  <a:latin typeface="+mn-lt"/>
              </a:rPr>
              <a:t>Simulating the SST Influence With the WRF Model?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5BA91-4893-6840-9C44-45682F126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88200" cy="4351338"/>
          </a:xfrm>
        </p:spPr>
        <p:txBody>
          <a:bodyPr>
            <a:normAutofit/>
          </a:bodyPr>
          <a:lstStyle/>
          <a:p>
            <a:r>
              <a:rPr lang="en-US" sz="3600" b="1" dirty="0"/>
              <a:t>Run WRF with two parallel simulations (180 h)</a:t>
            </a:r>
          </a:p>
          <a:p>
            <a:r>
              <a:rPr lang="en-US" sz="3600" b="1" dirty="0"/>
              <a:t>One uses climatological SST and the other SST for an anomalous warm or cold period.</a:t>
            </a:r>
          </a:p>
          <a:p>
            <a:r>
              <a:rPr lang="en-US" sz="3600" b="1" dirty="0"/>
              <a:t>Take the differences between the two runs.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263C14B-A35A-9C46-8A45-2F41156593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7401" b="51341"/>
          <a:stretch/>
        </p:blipFill>
        <p:spPr>
          <a:xfrm>
            <a:off x="8097520" y="1980882"/>
            <a:ext cx="3897626" cy="289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6748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18476-DCA0-4341-A442-FD7E2DC94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Two Periods Considered:  Warm and Cold SST Anomalies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9EEF964-8069-2B48-A4BB-2FDA4C289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328" y="1690688"/>
            <a:ext cx="11359989" cy="5074347"/>
          </a:xfrm>
        </p:spPr>
      </p:pic>
    </p:spTree>
    <p:extLst>
      <p:ext uri="{BB962C8B-B14F-4D97-AF65-F5344CB8AC3E}">
        <p14:creationId xmlns:p14="http://schemas.microsoft.com/office/powerpoint/2010/main" val="1853329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1ED65-9788-6045-A682-5DB32E33F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516" y="365125"/>
            <a:ext cx="3532340" cy="5046119"/>
          </a:xfrm>
        </p:spPr>
        <p:txBody>
          <a:bodyPr/>
          <a:lstStyle/>
          <a:p>
            <a:r>
              <a:rPr lang="en-US" b="1" dirty="0">
                <a:latin typeface="+mn-lt"/>
              </a:rPr>
              <a:t>Warm Anomaly Period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: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Differences in Surface Air Temperatures for 108-180 h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D6A5B4A-AD7B-0C42-A327-A57764D0C0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00336" y="209228"/>
            <a:ext cx="7524234" cy="618343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7270BE-B981-714E-A0F0-4E919E0C8D4F}"/>
              </a:ext>
            </a:extLst>
          </p:cNvPr>
          <p:cNvSpPr txBox="1"/>
          <p:nvPr/>
        </p:nvSpPr>
        <p:spPr>
          <a:xfrm>
            <a:off x="10095978" y="2605414"/>
            <a:ext cx="1133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1C6F79-D354-0E4C-9C28-EC6E9E45675C}"/>
              </a:ext>
            </a:extLst>
          </p:cNvPr>
          <p:cNvSpPr txBox="1"/>
          <p:nvPr/>
        </p:nvSpPr>
        <p:spPr>
          <a:xfrm>
            <a:off x="10196186" y="5255347"/>
            <a:ext cx="1194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700 hPa</a:t>
            </a:r>
          </a:p>
        </p:txBody>
      </p:sp>
    </p:spTree>
    <p:extLst>
      <p:ext uri="{BB962C8B-B14F-4D97-AF65-F5344CB8AC3E}">
        <p14:creationId xmlns:p14="http://schemas.microsoft.com/office/powerpoint/2010/main" val="19572139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9D6765-DE8F-C745-8C0F-3B65965AE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03" y="365125"/>
            <a:ext cx="3300734" cy="5559686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Cold Anomaly Period: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Differences in Surface Air Temperatures for 108-180 h</a:t>
            </a:r>
            <a:endParaRPr lang="en-US" b="1" dirty="0">
              <a:latin typeface="+mn-l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0E4417A-195D-1A45-BF47-481D640BD1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8934" y="365125"/>
            <a:ext cx="7410063" cy="595203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CF2D7F-AC3A-C445-9BD7-CD001864D0B1}"/>
              </a:ext>
            </a:extLst>
          </p:cNvPr>
          <p:cNvSpPr txBox="1"/>
          <p:nvPr/>
        </p:nvSpPr>
        <p:spPr>
          <a:xfrm>
            <a:off x="9983244" y="2617940"/>
            <a:ext cx="1133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A893A2-6B03-424A-8781-31B1DB8509BA}"/>
              </a:ext>
            </a:extLst>
          </p:cNvPr>
          <p:cNvSpPr txBox="1"/>
          <p:nvPr/>
        </p:nvSpPr>
        <p:spPr>
          <a:xfrm>
            <a:off x="9952529" y="5328752"/>
            <a:ext cx="1194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700 hPa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CECD5-C926-7C42-A83D-55E7043053F0}"/>
              </a:ext>
            </a:extLst>
          </p:cNvPr>
          <p:cNvSpPr txBox="1"/>
          <p:nvPr/>
        </p:nvSpPr>
        <p:spPr>
          <a:xfrm>
            <a:off x="2293370" y="6314802"/>
            <a:ext cx="6868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Cold period influence extends further inland and in the vertical</a:t>
            </a:r>
          </a:p>
        </p:txBody>
      </p:sp>
    </p:spTree>
    <p:extLst>
      <p:ext uri="{BB962C8B-B14F-4D97-AF65-F5344CB8AC3E}">
        <p14:creationId xmlns:p14="http://schemas.microsoft.com/office/powerpoint/2010/main" val="600940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1C330-4E52-3F4A-95D0-4CBCC9D90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060" y="1279523"/>
            <a:ext cx="4522940" cy="4006459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Effects on Simulated Surface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Air Temperatures Between the Coast and the Columbia Basin</a:t>
            </a:r>
          </a:p>
        </p:txBody>
      </p:sp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3699D299-003A-874D-A6AF-07AD8B764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01980" y="258561"/>
            <a:ext cx="4660726" cy="6048385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D46A81-13FE-8A42-B680-9A92AC0886A1}"/>
              </a:ext>
            </a:extLst>
          </p:cNvPr>
          <p:cNvSpPr txBox="1"/>
          <p:nvPr/>
        </p:nvSpPr>
        <p:spPr>
          <a:xfrm>
            <a:off x="9707671" y="526093"/>
            <a:ext cx="1861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Warm Period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2F4C43-5B81-1742-9151-0A1C6ED330B0}"/>
              </a:ext>
            </a:extLst>
          </p:cNvPr>
          <p:cNvSpPr txBox="1"/>
          <p:nvPr/>
        </p:nvSpPr>
        <p:spPr>
          <a:xfrm>
            <a:off x="9917792" y="3429000"/>
            <a:ext cx="16512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Cold Period</a:t>
            </a:r>
          </a:p>
        </p:txBody>
      </p:sp>
    </p:spTree>
    <p:extLst>
      <p:ext uri="{BB962C8B-B14F-4D97-AF65-F5344CB8AC3E}">
        <p14:creationId xmlns:p14="http://schemas.microsoft.com/office/powerpoint/2010/main" val="550029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3699D299-003A-874D-A6AF-07AD8B764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49346"/>
          <a:stretch/>
        </p:blipFill>
        <p:spPr>
          <a:xfrm>
            <a:off x="1074889" y="526093"/>
            <a:ext cx="8905954" cy="585438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D46A81-13FE-8A42-B680-9A92AC0886A1}"/>
              </a:ext>
            </a:extLst>
          </p:cNvPr>
          <p:cNvSpPr txBox="1"/>
          <p:nvPr/>
        </p:nvSpPr>
        <p:spPr>
          <a:xfrm>
            <a:off x="5679440" y="526093"/>
            <a:ext cx="27013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Warm Period</a:t>
            </a:r>
          </a:p>
        </p:txBody>
      </p:sp>
    </p:spTree>
    <p:extLst>
      <p:ext uri="{BB962C8B-B14F-4D97-AF65-F5344CB8AC3E}">
        <p14:creationId xmlns:p14="http://schemas.microsoft.com/office/powerpoint/2010/main" val="11099233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3699D299-003A-874D-A6AF-07AD8B7648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0234" b="574"/>
          <a:stretch/>
        </p:blipFill>
        <p:spPr>
          <a:xfrm>
            <a:off x="1105369" y="766024"/>
            <a:ext cx="8905954" cy="56855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D46A81-13FE-8A42-B680-9A92AC0886A1}"/>
              </a:ext>
            </a:extLst>
          </p:cNvPr>
          <p:cNvSpPr txBox="1"/>
          <p:nvPr/>
        </p:nvSpPr>
        <p:spPr>
          <a:xfrm>
            <a:off x="4094480" y="119693"/>
            <a:ext cx="2387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Cool Period</a:t>
            </a:r>
          </a:p>
        </p:txBody>
      </p:sp>
    </p:spTree>
    <p:extLst>
      <p:ext uri="{BB962C8B-B14F-4D97-AF65-F5344CB8AC3E}">
        <p14:creationId xmlns:p14="http://schemas.microsoft.com/office/powerpoint/2010/main" val="4136978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79072-8373-6E40-B8E7-45C365A99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061720" y="1690688"/>
            <a:ext cx="4311508" cy="315688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How Deep is the Influence Over Land?</a:t>
            </a:r>
            <a:br>
              <a:rPr lang="en-US" dirty="0">
                <a:solidFill>
                  <a:schemeClr val="accent1"/>
                </a:solidFill>
                <a:latin typeface="+mn-lt"/>
              </a:rPr>
            </a:br>
            <a:endParaRPr lang="en-US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0AE7212-931B-1640-A8A7-F5D4FF65F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5964" y="596442"/>
            <a:ext cx="5788461" cy="5841935"/>
          </a:xfrm>
        </p:spPr>
      </p:pic>
    </p:spTree>
    <p:extLst>
      <p:ext uri="{BB962C8B-B14F-4D97-AF65-F5344CB8AC3E}">
        <p14:creationId xmlns:p14="http://schemas.microsoft.com/office/powerpoint/2010/main" val="12852336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7B587-F903-7048-9485-37F0A29C1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09" y="440281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Warm Anomalies Known as “The BLOB”</a:t>
            </a:r>
            <a:br>
              <a:rPr lang="en-US" b="1" dirty="0">
                <a:solidFill>
                  <a:schemeClr val="accent1"/>
                </a:solidFill>
                <a:latin typeface="+mn-lt"/>
              </a:rPr>
            </a:br>
            <a:r>
              <a:rPr lang="en-US" b="1" dirty="0">
                <a:solidFill>
                  <a:schemeClr val="accent1"/>
                </a:solidFill>
                <a:latin typeface="+mn-lt"/>
              </a:rPr>
              <a:t>A.K.A. “marine or ocean heatwaves”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C26583-D588-4D4B-90CC-18B6E0FA91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72399"/>
            <a:ext cx="6423677" cy="3953032"/>
          </a:xfrm>
        </p:spPr>
      </p:pic>
      <p:pic>
        <p:nvPicPr>
          <p:cNvPr id="7" name="Picture 6" descr="Diagram&#10;&#10;Description automatically generated with low confidence">
            <a:extLst>
              <a:ext uri="{FF2B5EF4-FFF2-40B4-BE49-F238E27FC236}">
                <a16:creationId xmlns:a16="http://schemas.microsoft.com/office/drawing/2014/main" id="{EECAC365-0174-3F41-B77A-116458789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1054" y="2480152"/>
            <a:ext cx="4162955" cy="3182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411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0AE7212-931B-1640-A8A7-F5D4FF65F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49186" b="52696"/>
          <a:stretch/>
        </p:blipFill>
        <p:spPr>
          <a:xfrm>
            <a:off x="584200" y="1064492"/>
            <a:ext cx="5638614" cy="5297704"/>
          </a:xfrm>
        </p:spPr>
      </p:pic>
      <p:pic>
        <p:nvPicPr>
          <p:cNvPr id="6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55273464-ADF3-AC4E-B99C-99592D40D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000" r="49186"/>
          <a:stretch/>
        </p:blipFill>
        <p:spPr>
          <a:xfrm>
            <a:off x="6222814" y="900750"/>
            <a:ext cx="5562786" cy="55242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55A197-4AE7-1745-94B4-876FD6742949}"/>
              </a:ext>
            </a:extLst>
          </p:cNvPr>
          <p:cNvSpPr txBox="1"/>
          <p:nvPr/>
        </p:nvSpPr>
        <p:spPr>
          <a:xfrm>
            <a:off x="1591161" y="317262"/>
            <a:ext cx="8756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Warm Period:  Warming extends to ~750 hPa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94C1D5A-DC3B-4E41-A8B2-E31DFE8EE9CA}"/>
              </a:ext>
            </a:extLst>
          </p:cNvPr>
          <p:cNvSpPr/>
          <p:nvPr/>
        </p:nvSpPr>
        <p:spPr>
          <a:xfrm>
            <a:off x="1854200" y="3462342"/>
            <a:ext cx="1656080" cy="4011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450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E0AE7212-931B-1640-A8A7-F5D4FF65F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9917" t="-1187" r="-2105" b="52997"/>
          <a:stretch/>
        </p:blipFill>
        <p:spPr>
          <a:xfrm>
            <a:off x="548640" y="963593"/>
            <a:ext cx="5791107" cy="5396918"/>
          </a:xfrm>
        </p:spPr>
      </p:pic>
      <p:pic>
        <p:nvPicPr>
          <p:cNvPr id="6" name="Content Placeholder 4" descr="Chart, line chart&#10;&#10;Description automatically generated">
            <a:extLst>
              <a:ext uri="{FF2B5EF4-FFF2-40B4-BE49-F238E27FC236}">
                <a16:creationId xmlns:a16="http://schemas.microsoft.com/office/drawing/2014/main" id="{55273464-ADF3-AC4E-B99C-99592D40D3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77" t="51024" r="-815" b="607"/>
          <a:stretch/>
        </p:blipFill>
        <p:spPr>
          <a:xfrm>
            <a:off x="6045200" y="1016448"/>
            <a:ext cx="5598160" cy="53440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55A197-4AE7-1745-94B4-876FD6742949}"/>
              </a:ext>
            </a:extLst>
          </p:cNvPr>
          <p:cNvSpPr txBox="1"/>
          <p:nvPr/>
        </p:nvSpPr>
        <p:spPr>
          <a:xfrm>
            <a:off x="1591161" y="317262"/>
            <a:ext cx="8442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Cool Period:  Warming extends to ~800 hPa</a:t>
            </a: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94C1D5A-DC3B-4E41-A8B2-E31DFE8EE9CA}"/>
              </a:ext>
            </a:extLst>
          </p:cNvPr>
          <p:cNvSpPr/>
          <p:nvPr/>
        </p:nvSpPr>
        <p:spPr>
          <a:xfrm>
            <a:off x="1591161" y="3766378"/>
            <a:ext cx="1656080" cy="40110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5995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CF3F6-F33D-B94C-8C48-C76BD73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685800" y="1883728"/>
            <a:ext cx="4397679" cy="2793630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Effects on Sea Level Pressure and 500 hPa Heights</a:t>
            </a:r>
          </a:p>
        </p:txBody>
      </p:sp>
      <p:pic>
        <p:nvPicPr>
          <p:cNvPr id="5" name="Content Placeholder 4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3A94EF2E-F8C8-B94F-9E17-4A629E6E2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07854" y="310043"/>
            <a:ext cx="6669185" cy="6061390"/>
          </a:xfrm>
        </p:spPr>
      </p:pic>
    </p:spTree>
    <p:extLst>
      <p:ext uri="{BB962C8B-B14F-4D97-AF65-F5344CB8AC3E}">
        <p14:creationId xmlns:p14="http://schemas.microsoft.com/office/powerpoint/2010/main" val="23757236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3A94EF2E-F8C8-B94F-9E17-4A629E6E2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05" t="669" r="456" b="48770"/>
          <a:stretch/>
        </p:blipFill>
        <p:spPr>
          <a:xfrm>
            <a:off x="74978" y="1005840"/>
            <a:ext cx="12042043" cy="554211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818D1C-93AA-FE4D-A315-D7545141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60" y="310043"/>
            <a:ext cx="10408920" cy="69579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Sea Level Pressure Anomalies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BF13E-8ADD-174A-8D96-BD37CD7B0A96}"/>
              </a:ext>
            </a:extLst>
          </p:cNvPr>
          <p:cNvSpPr txBox="1"/>
          <p:nvPr/>
        </p:nvSpPr>
        <p:spPr>
          <a:xfrm>
            <a:off x="3119120" y="267208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99D74-93CD-4543-BFBB-2D12FEEB0ECC}"/>
              </a:ext>
            </a:extLst>
          </p:cNvPr>
          <p:cNvSpPr txBox="1"/>
          <p:nvPr/>
        </p:nvSpPr>
        <p:spPr>
          <a:xfrm>
            <a:off x="9179560" y="2992068"/>
            <a:ext cx="949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36701587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3A94EF2E-F8C8-B94F-9E17-4A629E6E21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3" t="51278" r="-1903" b="-1839"/>
          <a:stretch/>
        </p:blipFill>
        <p:spPr>
          <a:xfrm>
            <a:off x="74978" y="1178560"/>
            <a:ext cx="12042043" cy="5542117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818D1C-93AA-FE4D-A315-D75451419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4020" y="287183"/>
            <a:ext cx="10408920" cy="695797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500 hPa Height Anomalies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4BF13E-8ADD-174A-8D96-BD37CD7B0A96}"/>
              </a:ext>
            </a:extLst>
          </p:cNvPr>
          <p:cNvSpPr txBox="1"/>
          <p:nvPr/>
        </p:nvSpPr>
        <p:spPr>
          <a:xfrm>
            <a:off x="8615680" y="2580640"/>
            <a:ext cx="4106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A99D74-93CD-4543-BFBB-2D12FEEB0ECC}"/>
              </a:ext>
            </a:extLst>
          </p:cNvPr>
          <p:cNvSpPr txBox="1"/>
          <p:nvPr/>
        </p:nvSpPr>
        <p:spPr>
          <a:xfrm>
            <a:off x="3395369" y="2842250"/>
            <a:ext cx="9499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26E106D-0C7C-9744-BD0F-12170A2A1893}"/>
              </a:ext>
            </a:extLst>
          </p:cNvPr>
          <p:cNvSpPr txBox="1"/>
          <p:nvPr/>
        </p:nvSpPr>
        <p:spPr>
          <a:xfrm>
            <a:off x="1188720" y="4546871"/>
            <a:ext cx="25571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Cold Anomaly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73C622-B8F5-E245-B3E6-F757A5493FC2}"/>
              </a:ext>
            </a:extLst>
          </p:cNvPr>
          <p:cNvSpPr txBox="1"/>
          <p:nvPr/>
        </p:nvSpPr>
        <p:spPr>
          <a:xfrm>
            <a:off x="6888480" y="4619881"/>
            <a:ext cx="28356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Warm Anomaly</a:t>
            </a:r>
          </a:p>
        </p:txBody>
      </p:sp>
    </p:spTree>
    <p:extLst>
      <p:ext uri="{BB962C8B-B14F-4D97-AF65-F5344CB8AC3E}">
        <p14:creationId xmlns:p14="http://schemas.microsoft.com/office/powerpoint/2010/main" val="18684706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9F71B-288E-0C44-88D8-1C74F67CC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714" y="365125"/>
            <a:ext cx="10515600" cy="69078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CB0D6-AD9D-3240-A925-E4A3A5B21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9" y="1175883"/>
            <a:ext cx="5889171" cy="5316992"/>
          </a:xfrm>
        </p:spPr>
        <p:txBody>
          <a:bodyPr>
            <a:normAutofit/>
          </a:bodyPr>
          <a:lstStyle/>
          <a:p>
            <a:r>
              <a:rPr lang="en-US" sz="3500" dirty="0"/>
              <a:t>SSTs over the northeast Pacific are modestly correlated with both maximum and minimum surface air temperatures over the Pacific Northwest.</a:t>
            </a:r>
          </a:p>
          <a:p>
            <a:r>
              <a:rPr lang="en-US" sz="3500" dirty="0"/>
              <a:t>Correlations increase when high-frequency variability is filtered out.  </a:t>
            </a:r>
          </a:p>
          <a:p>
            <a:endParaRPr lang="en-US" dirty="0"/>
          </a:p>
        </p:txBody>
      </p:sp>
      <p:pic>
        <p:nvPicPr>
          <p:cNvPr id="4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70A28561-2DA2-AE44-BE26-BD416B215B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6242"/>
          <a:stretch/>
        </p:blipFill>
        <p:spPr>
          <a:xfrm>
            <a:off x="6211686" y="1910080"/>
            <a:ext cx="5980314" cy="2888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789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889E5-A19E-1743-ABCF-2A6BC71AC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622280" cy="7524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CA0BB-F352-E942-9DCA-D6B52325E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292600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Correlations decline across the Cascades, which isolates eastern WA from the maritime influence</a:t>
            </a:r>
          </a:p>
          <a:p>
            <a:r>
              <a:rPr lang="en-US" sz="3200" dirty="0"/>
              <a:t>Low pass filtering increase the correlation between SST and inland temperatures</a:t>
            </a:r>
          </a:p>
        </p:txBody>
      </p:sp>
      <p:pic>
        <p:nvPicPr>
          <p:cNvPr id="4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FF015CC-D70F-964B-BCCF-F14681039B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969" y="2133600"/>
            <a:ext cx="6589031" cy="279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4828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3C82-030E-4F43-B3E5-292DA8ECF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F21D4-D821-9D47-964C-D164FAA4D4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Correlations can vary between high and low temperatures and for various seasons.</a:t>
            </a:r>
          </a:p>
          <a:p>
            <a:r>
              <a:rPr lang="en-US" sz="3200" dirty="0"/>
              <a:t>One can provide plausible physical hypotheses of why these variations occur</a:t>
            </a:r>
          </a:p>
          <a:p>
            <a:r>
              <a:rPr lang="en-US" sz="3200" dirty="0"/>
              <a:t>Model simulations of periods with both warm and cold northeast Pacific SST climatological anomalies indicate lower-tropospheric warming or cooling over the coastal zone that weaken east of the Cascade crest, consistent with observations.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0784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88260-C12C-3448-8222-3A9C6910F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8578" y="2427605"/>
            <a:ext cx="4038600" cy="1260475"/>
          </a:xfrm>
        </p:spPr>
        <p:txBody>
          <a:bodyPr/>
          <a:lstStyle/>
          <a:p>
            <a:r>
              <a:rPr lang="en-US" b="1" dirty="0">
                <a:latin typeface="+mn-lt"/>
              </a:rPr>
              <a:t>The END</a:t>
            </a:r>
          </a:p>
        </p:txBody>
      </p:sp>
      <p:pic>
        <p:nvPicPr>
          <p:cNvPr id="5" name="Content Placeholder 4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5DDCA1F5-C4CC-524E-B3D9-9EC9D43187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56" t="1734"/>
          <a:stretch/>
        </p:blipFill>
        <p:spPr>
          <a:xfrm>
            <a:off x="6096000" y="554226"/>
            <a:ext cx="4038600" cy="5749548"/>
          </a:xfrm>
        </p:spPr>
      </p:pic>
    </p:spTree>
    <p:extLst>
      <p:ext uri="{BB962C8B-B14F-4D97-AF65-F5344CB8AC3E}">
        <p14:creationId xmlns:p14="http://schemas.microsoft.com/office/powerpoint/2010/main" val="993937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ADD43-0377-1041-921C-8C05E75C7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Several Studies Have Shown Substantial Ecological Impacts of the Blob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EE364D-F9D6-074A-A3DA-BB97D7C224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272114"/>
            <a:ext cx="10515600" cy="3458359"/>
          </a:xfrm>
        </p:spPr>
      </p:pic>
    </p:spTree>
    <p:extLst>
      <p:ext uri="{BB962C8B-B14F-4D97-AF65-F5344CB8AC3E}">
        <p14:creationId xmlns:p14="http://schemas.microsoft.com/office/powerpoint/2010/main" val="17032280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2F79-2235-A541-8282-2A10B105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3096"/>
            <a:ext cx="10515600" cy="1325563"/>
          </a:xfrm>
        </p:spPr>
        <p:txBody>
          <a:bodyPr>
            <a:no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Regional Terrain Plays A Role in Limiting The Eastward Influence of Marine Influence, But By How Much?</a:t>
            </a:r>
          </a:p>
        </p:txBody>
      </p:sp>
      <p:pic>
        <p:nvPicPr>
          <p:cNvPr id="5" name="Content Placeholder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513C07-9F6F-4240-8A7D-D4542CE46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1093" y="2098867"/>
            <a:ext cx="10609368" cy="4502866"/>
          </a:xfrm>
        </p:spPr>
      </p:pic>
    </p:spTree>
    <p:extLst>
      <p:ext uri="{BB962C8B-B14F-4D97-AF65-F5344CB8AC3E}">
        <p14:creationId xmlns:p14="http://schemas.microsoft.com/office/powerpoint/2010/main" val="1808709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1E1D9-61DD-BE40-A755-384B95D08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566" y="365125"/>
            <a:ext cx="6927936" cy="83737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Lots of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20870-D8FD-C74C-9E12-0D973FABA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330" y="1451379"/>
            <a:ext cx="11863339" cy="4351338"/>
          </a:xfrm>
        </p:spPr>
        <p:txBody>
          <a:bodyPr>
            <a:noAutofit/>
          </a:bodyPr>
          <a:lstStyle/>
          <a:p>
            <a:r>
              <a:rPr lang="en-US" sz="3600" b="1" dirty="0"/>
              <a:t>How does NE Pacific SST influence air temperatures over the Pacific Northwest?</a:t>
            </a:r>
          </a:p>
          <a:p>
            <a:r>
              <a:rPr lang="en-US" sz="3600" b="1" dirty="0"/>
              <a:t>How far does this influence extend inland and vertically over the region.  Terrain effects?</a:t>
            </a:r>
          </a:p>
          <a:p>
            <a:r>
              <a:rPr lang="en-US" sz="3600" b="1" dirty="0"/>
              <a:t>What is the seasonality of the influence?</a:t>
            </a:r>
          </a:p>
          <a:p>
            <a:r>
              <a:rPr lang="en-US" sz="3600" b="1" dirty="0"/>
              <a:t>How does the correlation between SST and air temperatures change with lag times and temporal smoothing?</a:t>
            </a:r>
          </a:p>
          <a:p>
            <a:r>
              <a:rPr lang="en-US" sz="3600" b="1" dirty="0"/>
              <a:t>Is there the potential for extended forecast skill using eastern Pacific SST?</a:t>
            </a:r>
          </a:p>
        </p:txBody>
      </p:sp>
    </p:spTree>
    <p:extLst>
      <p:ext uri="{BB962C8B-B14F-4D97-AF65-F5344CB8AC3E}">
        <p14:creationId xmlns:p14="http://schemas.microsoft.com/office/powerpoint/2010/main" val="23597612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BCC69-0EE3-944F-89BD-8866E9063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907" y="530797"/>
            <a:ext cx="4611268" cy="223417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SST and Surface Air Temperature Regions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F546237E-924D-8B41-8B96-F2FF5C46B1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82825" y="365125"/>
            <a:ext cx="4611268" cy="634387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4439EF-544C-5C44-B31F-A79209643F60}"/>
              </a:ext>
            </a:extLst>
          </p:cNvPr>
          <p:cNvSpPr txBox="1"/>
          <p:nvPr/>
        </p:nvSpPr>
        <p:spPr>
          <a:xfrm>
            <a:off x="8179496" y="1728592"/>
            <a:ext cx="772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SST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8FB2AF-AD5A-D946-842C-3CA0FB02CBF5}"/>
              </a:ext>
            </a:extLst>
          </p:cNvPr>
          <p:cNvSpPr txBox="1"/>
          <p:nvPr/>
        </p:nvSpPr>
        <p:spPr>
          <a:xfrm>
            <a:off x="8655485" y="4082969"/>
            <a:ext cx="3116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Air Temperatures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A31D16-2E24-E247-8C83-F8C981C502D1}"/>
              </a:ext>
            </a:extLst>
          </p:cNvPr>
          <p:cNvSpPr txBox="1"/>
          <p:nvPr/>
        </p:nvSpPr>
        <p:spPr>
          <a:xfrm>
            <a:off x="959534" y="3137476"/>
            <a:ext cx="40237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Regions Considered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Coastal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Puget Sound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/>
              <a:t>Columbia Basin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9443077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1047</TotalTime>
  <Words>1151</Words>
  <Application>Microsoft Macintosh PowerPoint</Application>
  <PresentationFormat>Widescreen</PresentationFormat>
  <Paragraphs>134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The Relationship Between Northeast Pacific Sea Surface Temperatures and Air Temperatures over the Pacific Northwest </vt:lpstr>
      <vt:lpstr>How do sea surface temperature anomalies over the Northeast Pacific influence air temperatures over the Pacific Northwest?</vt:lpstr>
      <vt:lpstr>There is a Lot Anecdotal Evidence…</vt:lpstr>
      <vt:lpstr>SeaTac Airport When SSTs Were Warm</vt:lpstr>
      <vt:lpstr>Warm Anomalies Known as “The BLOB” A.K.A. “marine or ocean heatwaves”</vt:lpstr>
      <vt:lpstr>Several Studies Have Shown Substantial Ecological Impacts of the Blob</vt:lpstr>
      <vt:lpstr>Regional Terrain Plays A Role in Limiting The Eastward Influence of Marine Influence, But By How Much?</vt:lpstr>
      <vt:lpstr>Lots of Questions</vt:lpstr>
      <vt:lpstr>SST and Surface Air Temperature Regions</vt:lpstr>
      <vt:lpstr>Observational Data Sources</vt:lpstr>
      <vt:lpstr>Climatology of SST and Surface Air Temperatures </vt:lpstr>
      <vt:lpstr>Relatively Modest Annual Variation in Pacific SST, Max in September</vt:lpstr>
      <vt:lpstr>Max  Air Temps Peak in Early August. Warmer Than SST From March-October. Columbia Basin Has Largest Variation</vt:lpstr>
      <vt:lpstr>Min Air Temps Peak in Early August, Cooler than SST for the Entire Year, Columbia Basin Has the Largest Variation</vt:lpstr>
      <vt:lpstr>How Long Do NE Pacific SST Anomalies Typically Persist?  ?</vt:lpstr>
      <vt:lpstr>Northeast Pacific SST Autocorrelation</vt:lpstr>
      <vt:lpstr>It Might Make Sense to Low-Pass Filter Land Observations (and SST) Because of High Frequency Synoptic Variability That Could Obscure the SST Signal</vt:lpstr>
      <vt:lpstr>Correlation Coefficient Between SST and Land Surface Temperatures for Various Low Pass Filters</vt:lpstr>
      <vt:lpstr>One-month low pass filter has big effect: increases correlation</vt:lpstr>
      <vt:lpstr>The qualitative relationship between 6 month low-pass filtered SST and land air temperatures</vt:lpstr>
      <vt:lpstr>PowerPoint Presentation</vt:lpstr>
      <vt:lpstr>PowerPoint Presentation</vt:lpstr>
      <vt:lpstr>PowerPoint Presentation</vt:lpstr>
      <vt:lpstr>Much Lower Correlation for Columbia Basin (red)</vt:lpstr>
      <vt:lpstr>Columbia Basin Max Temperature Has a MUCH lower correlation than Minimum</vt:lpstr>
      <vt:lpstr>Correlation Between SST Anomalies and Max/Min Surface Air Temperature Anomalies (six-month low pass filter)</vt:lpstr>
      <vt:lpstr>How do we physically explain these differences?</vt:lpstr>
      <vt:lpstr>Why over eastern WA is minimum temperature more correlated with SST than max?</vt:lpstr>
      <vt:lpstr>The opposite is true over Puget Sound.  Why?</vt:lpstr>
      <vt:lpstr>How Does Correlation Change With Lag Between Pacific SST and Surface Air Temperature? (no filter)</vt:lpstr>
      <vt:lpstr>Correlation Drops Rapidly at One Week, Then Stabilizes for ~ The Next Half Year.  </vt:lpstr>
      <vt:lpstr>Using One-Month Low-Pass Filter, Skill Keep Up For Longer Lags.   Implication: Some Prognostic Skill</vt:lpstr>
      <vt:lpstr>Seasonality of the Correlation with SST</vt:lpstr>
      <vt:lpstr>Minimum Temp</vt:lpstr>
      <vt:lpstr>PowerPoint Presentation</vt:lpstr>
      <vt:lpstr>Maximum Temp</vt:lpstr>
      <vt:lpstr>PowerPoint Presentation</vt:lpstr>
      <vt:lpstr>PowerPoint Presentation</vt:lpstr>
      <vt:lpstr>PowerPoint Presentation</vt:lpstr>
      <vt:lpstr>SST Correlation with Specific Humidity</vt:lpstr>
      <vt:lpstr>SST Correlation with Specific Humidity</vt:lpstr>
      <vt:lpstr>Simulating the SST Influence With the WRF Model?</vt:lpstr>
      <vt:lpstr>Two Periods Considered:  Warm and Cold SST Anomalies</vt:lpstr>
      <vt:lpstr>Warm Anomaly Period: Differences in Surface Air Temperatures for 108-180 h</vt:lpstr>
      <vt:lpstr>Cold Anomaly Period: Differences in Surface Air Temperatures for 108-180 h</vt:lpstr>
      <vt:lpstr>Effects on Simulated Surface Air Temperatures Between the Coast and the Columbia Basin</vt:lpstr>
      <vt:lpstr>PowerPoint Presentation</vt:lpstr>
      <vt:lpstr>PowerPoint Presentation</vt:lpstr>
      <vt:lpstr>How Deep is the Influence Over Land? </vt:lpstr>
      <vt:lpstr>PowerPoint Presentation</vt:lpstr>
      <vt:lpstr>PowerPoint Presentation</vt:lpstr>
      <vt:lpstr>Effects on Sea Level Pressure and 500 hPa Heights</vt:lpstr>
      <vt:lpstr>Sea Level Pressure Anomalies</vt:lpstr>
      <vt:lpstr>500 hPa Height Anomalies</vt:lpstr>
      <vt:lpstr>Conclusions</vt:lpstr>
      <vt:lpstr>Conclusions</vt:lpstr>
      <vt:lpstr>Conclusions</vt:lpstr>
      <vt:lpstr>The END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Relationship Between Northeast Pacific Sea Surface Temperatures and Surface Air Temperatures over the Pacific Northwest </dc:title>
  <dc:creator>Cliff Mass</dc:creator>
  <cp:lastModifiedBy>Cliff Mass</cp:lastModifiedBy>
  <cp:revision>16</cp:revision>
  <dcterms:created xsi:type="dcterms:W3CDTF">2022-01-24T02:10:47Z</dcterms:created>
  <dcterms:modified xsi:type="dcterms:W3CDTF">2022-02-02T01:30:01Z</dcterms:modified>
</cp:coreProperties>
</file>