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2"/>
  </p:notesMasterIdLst>
  <p:handoutMasterIdLst>
    <p:handoutMasterId r:id="rId43"/>
  </p:handoutMasterIdLst>
  <p:sldIdLst>
    <p:sldId id="450" r:id="rId2"/>
    <p:sldId id="405" r:id="rId3"/>
    <p:sldId id="429" r:id="rId4"/>
    <p:sldId id="457" r:id="rId5"/>
    <p:sldId id="445" r:id="rId6"/>
    <p:sldId id="433" r:id="rId7"/>
    <p:sldId id="448" r:id="rId8"/>
    <p:sldId id="458" r:id="rId9"/>
    <p:sldId id="459" r:id="rId10"/>
    <p:sldId id="447" r:id="rId11"/>
    <p:sldId id="446" r:id="rId12"/>
    <p:sldId id="425" r:id="rId13"/>
    <p:sldId id="412" r:id="rId14"/>
    <p:sldId id="410" r:id="rId15"/>
    <p:sldId id="411" r:id="rId16"/>
    <p:sldId id="435" r:id="rId17"/>
    <p:sldId id="440" r:id="rId18"/>
    <p:sldId id="436" r:id="rId19"/>
    <p:sldId id="326" r:id="rId20"/>
    <p:sldId id="325" r:id="rId21"/>
    <p:sldId id="270" r:id="rId22"/>
    <p:sldId id="269" r:id="rId23"/>
    <p:sldId id="451" r:id="rId24"/>
    <p:sldId id="402" r:id="rId25"/>
    <p:sldId id="452" r:id="rId26"/>
    <p:sldId id="453" r:id="rId27"/>
    <p:sldId id="454" r:id="rId28"/>
    <p:sldId id="460" r:id="rId29"/>
    <p:sldId id="403" r:id="rId30"/>
    <p:sldId id="443" r:id="rId31"/>
    <p:sldId id="418" r:id="rId32"/>
    <p:sldId id="444" r:id="rId33"/>
    <p:sldId id="427" r:id="rId34"/>
    <p:sldId id="421" r:id="rId35"/>
    <p:sldId id="455" r:id="rId36"/>
    <p:sldId id="456" r:id="rId37"/>
    <p:sldId id="424" r:id="rId38"/>
    <p:sldId id="426" r:id="rId39"/>
    <p:sldId id="438" r:id="rId40"/>
    <p:sldId id="439"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p:restoredTop sz="94762"/>
  </p:normalViewPr>
  <p:slideViewPr>
    <p:cSldViewPr>
      <p:cViewPr varScale="1">
        <p:scale>
          <a:sx n="117" d="100"/>
          <a:sy n="117" d="100"/>
        </p:scale>
        <p:origin x="72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ECD863-0FAC-662C-3EAD-D958D3A4B0F3}"/>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B344A844-C3CF-5609-543E-2B44FEB295E5}"/>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A0807F85-59D2-FB42-A47B-37E917F39916}" type="datetimeFigureOut">
              <a:rPr lang="en-US" altLang="en-US"/>
              <a:pPr>
                <a:defRPr/>
              </a:pPr>
              <a:t>11/15/25</a:t>
            </a:fld>
            <a:endParaRPr lang="en-US" altLang="en-US"/>
          </a:p>
        </p:txBody>
      </p:sp>
      <p:sp>
        <p:nvSpPr>
          <p:cNvPr id="4" name="Footer Placeholder 3">
            <a:extLst>
              <a:ext uri="{FF2B5EF4-FFF2-40B4-BE49-F238E27FC236}">
                <a16:creationId xmlns:a16="http://schemas.microsoft.com/office/drawing/2014/main" id="{8789F67F-0B3A-9525-9C0F-DDB0ED098106}"/>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0B156511-408A-0B97-A221-A001B70E078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FB57BA2B-2F18-0342-89C9-0D3A91E3E22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a:extLst>
              <a:ext uri="{FF2B5EF4-FFF2-40B4-BE49-F238E27FC236}">
                <a16:creationId xmlns:a16="http://schemas.microsoft.com/office/drawing/2014/main" id="{84F1D329-36C4-64CB-681E-7CC4D56D920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89091" name="Rectangle 1027">
            <a:extLst>
              <a:ext uri="{FF2B5EF4-FFF2-40B4-BE49-F238E27FC236}">
                <a16:creationId xmlns:a16="http://schemas.microsoft.com/office/drawing/2014/main" id="{98711F80-5257-5F06-9965-485A938F62D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ＭＳ Ｐゴシック" charset="0"/>
              </a:defRPr>
            </a:lvl1pPr>
          </a:lstStyle>
          <a:p>
            <a:pPr>
              <a:defRPr/>
            </a:pPr>
            <a:endParaRPr lang="en-US"/>
          </a:p>
        </p:txBody>
      </p:sp>
      <p:sp>
        <p:nvSpPr>
          <p:cNvPr id="13316" name="Rectangle 1028">
            <a:extLst>
              <a:ext uri="{FF2B5EF4-FFF2-40B4-BE49-F238E27FC236}">
                <a16:creationId xmlns:a16="http://schemas.microsoft.com/office/drawing/2014/main" id="{73C89981-564B-6F6A-A397-C8E27769C9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1029">
            <a:extLst>
              <a:ext uri="{FF2B5EF4-FFF2-40B4-BE49-F238E27FC236}">
                <a16:creationId xmlns:a16="http://schemas.microsoft.com/office/drawing/2014/main" id="{4D33E451-65F0-8FFE-8839-439D54C7C37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1030">
            <a:extLst>
              <a:ext uri="{FF2B5EF4-FFF2-40B4-BE49-F238E27FC236}">
                <a16:creationId xmlns:a16="http://schemas.microsoft.com/office/drawing/2014/main" id="{356C6293-C86C-CEED-8CA0-51CBD434427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89095" name="Rectangle 1031">
            <a:extLst>
              <a:ext uri="{FF2B5EF4-FFF2-40B4-BE49-F238E27FC236}">
                <a16:creationId xmlns:a16="http://schemas.microsoft.com/office/drawing/2014/main" id="{6E4084F8-788F-07E7-181A-3DD2BF7EF49C}"/>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0F76AB9-BE4B-A64F-8A3C-E10F4CB7AC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0482" name="Rectangle 1031">
            <a:extLst>
              <a:ext uri="{FF2B5EF4-FFF2-40B4-BE49-F238E27FC236}">
                <a16:creationId xmlns:a16="http://schemas.microsoft.com/office/drawing/2014/main" id="{E68FA04E-98D0-52B7-E50A-2D5BEED1AD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94BAED7-564F-0E47-A66B-4C49EE584204}" type="slidenum">
              <a:rPr lang="en-US" altLang="en-US" sz="1200"/>
              <a:pPr/>
              <a:t>6</a:t>
            </a:fld>
            <a:endParaRPr lang="en-US" altLang="en-US" sz="1200"/>
          </a:p>
        </p:txBody>
      </p:sp>
      <p:sp>
        <p:nvSpPr>
          <p:cNvPr id="20483" name="Rectangle 2">
            <a:extLst>
              <a:ext uri="{FF2B5EF4-FFF2-40B4-BE49-F238E27FC236}">
                <a16:creationId xmlns:a16="http://schemas.microsoft.com/office/drawing/2014/main" id="{7D29C81C-CAFE-8765-40DC-DB74A3066A0A}"/>
              </a:ext>
            </a:extLst>
          </p:cNvPr>
          <p:cNvSpPr>
            <a:spLocks noGrp="1" noRot="1" noChangeAspect="1" noChangeArrowheads="1" noTextEdit="1"/>
          </p:cNvSpPr>
          <p:nvPr>
            <p:ph type="sldImg"/>
          </p:nvPr>
        </p:nvSpPr>
        <p:spPr>
          <a:xfrm>
            <a:off x="1143000" y="687388"/>
            <a:ext cx="4572000" cy="3429000"/>
          </a:xfrm>
          <a:ln/>
        </p:spPr>
      </p:sp>
      <p:sp>
        <p:nvSpPr>
          <p:cNvPr id="20484" name="Rectangle 3">
            <a:extLst>
              <a:ext uri="{FF2B5EF4-FFF2-40B4-BE49-F238E27FC236}">
                <a16:creationId xmlns:a16="http://schemas.microsoft.com/office/drawing/2014/main" id="{8F649A0A-72AF-1707-79C4-F861CD1D185F}"/>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7.5: </a:t>
            </a:r>
            <a:r>
              <a:rPr lang="el-GR" altLang="en-US">
                <a:solidFill>
                  <a:srgbClr val="000000"/>
                </a:solidFill>
                <a:latin typeface="Times" pitchFamily="2" charset="0"/>
                <a:ea typeface="ＭＳ Ｐゴシック" panose="020B0600070205080204" pitchFamily="34" charset="-128"/>
              </a:rPr>
              <a:t>Development of a sea breeze and a land breeze. (a) At the surface, a sea breeze blows from the water onto the land, whereas (b) the land breeze blows from the land out over the water. Notice that the pressure at the surface changes more rapidly with the sea breeze. This situation indicates a stronger pressure gradient force and higher winds with a sea breeze.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a:extLst>
            <a:ext uri="{FF2B5EF4-FFF2-40B4-BE49-F238E27FC236}">
              <a16:creationId xmlns:a16="http://schemas.microsoft.com/office/drawing/2014/main" id="{B62C769F-349D-F2D3-905A-B355D058993B}"/>
            </a:ext>
          </a:extLst>
        </p:cNvPr>
        <p:cNvGrpSpPr/>
        <p:nvPr/>
      </p:nvGrpSpPr>
      <p:grpSpPr>
        <a:xfrm>
          <a:off x="0" y="0"/>
          <a:ext cx="0" cy="0"/>
          <a:chOff x="0" y="0"/>
          <a:chExt cx="0" cy="0"/>
        </a:xfrm>
      </p:grpSpPr>
      <p:sp>
        <p:nvSpPr>
          <p:cNvPr id="20482" name="Rectangle 1031">
            <a:extLst>
              <a:ext uri="{FF2B5EF4-FFF2-40B4-BE49-F238E27FC236}">
                <a16:creationId xmlns:a16="http://schemas.microsoft.com/office/drawing/2014/main" id="{71888B8E-C499-7880-FC09-8835E1674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94BAED7-564F-0E47-A66B-4C49EE584204}" type="slidenum">
              <a:rPr lang="en-US" altLang="en-US" sz="1200"/>
              <a:pPr/>
              <a:t>9</a:t>
            </a:fld>
            <a:endParaRPr lang="en-US" altLang="en-US" sz="1200"/>
          </a:p>
        </p:txBody>
      </p:sp>
      <p:sp>
        <p:nvSpPr>
          <p:cNvPr id="20483" name="Rectangle 2">
            <a:extLst>
              <a:ext uri="{FF2B5EF4-FFF2-40B4-BE49-F238E27FC236}">
                <a16:creationId xmlns:a16="http://schemas.microsoft.com/office/drawing/2014/main" id="{7086C72F-E1B8-8D74-4A4A-D3BB1FE1E2DA}"/>
              </a:ext>
            </a:extLst>
          </p:cNvPr>
          <p:cNvSpPr>
            <a:spLocks noGrp="1" noRot="1" noChangeAspect="1" noChangeArrowheads="1" noTextEdit="1"/>
          </p:cNvSpPr>
          <p:nvPr>
            <p:ph type="sldImg"/>
          </p:nvPr>
        </p:nvSpPr>
        <p:spPr>
          <a:xfrm>
            <a:off x="1143000" y="687388"/>
            <a:ext cx="4572000" cy="3429000"/>
          </a:xfrm>
          <a:ln/>
        </p:spPr>
      </p:sp>
      <p:sp>
        <p:nvSpPr>
          <p:cNvPr id="20484" name="Rectangle 3">
            <a:extLst>
              <a:ext uri="{FF2B5EF4-FFF2-40B4-BE49-F238E27FC236}">
                <a16:creationId xmlns:a16="http://schemas.microsoft.com/office/drawing/2014/main" id="{A7A80801-7AD5-DB8D-C183-701B610E070A}"/>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7.5: </a:t>
            </a:r>
            <a:r>
              <a:rPr lang="el-GR" altLang="en-US">
                <a:solidFill>
                  <a:srgbClr val="000000"/>
                </a:solidFill>
                <a:latin typeface="Times" pitchFamily="2" charset="0"/>
                <a:ea typeface="ＭＳ Ｐゴシック" panose="020B0600070205080204" pitchFamily="34" charset="-128"/>
              </a:rPr>
              <a:t>Development of a sea breeze and a land breeze. (a) At the surface, a sea breeze blows from the water onto the land, whereas (b) the land breeze blows from the land out over the water. Notice that the pressure at the surface changes more rapidly with the sea breeze. This situation indicates a stronger pressure gradient force and higher winds with a sea breeze.</a:t>
            </a:r>
          </a:p>
        </p:txBody>
      </p:sp>
    </p:spTree>
    <p:extLst>
      <p:ext uri="{BB962C8B-B14F-4D97-AF65-F5344CB8AC3E}">
        <p14:creationId xmlns:p14="http://schemas.microsoft.com/office/powerpoint/2010/main" val="2978212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698" name="Rectangle 1031">
            <a:extLst>
              <a:ext uri="{FF2B5EF4-FFF2-40B4-BE49-F238E27FC236}">
                <a16:creationId xmlns:a16="http://schemas.microsoft.com/office/drawing/2014/main" id="{90A75B38-2680-F997-C218-3C5E49CAF7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626DEF-1ECA-9F42-B10D-2FF00B3CB639}" type="slidenum">
              <a:rPr lang="en-US" altLang="en-US" sz="1200"/>
              <a:pPr/>
              <a:t>16</a:t>
            </a:fld>
            <a:endParaRPr lang="en-US" altLang="en-US" sz="1200"/>
          </a:p>
        </p:txBody>
      </p:sp>
      <p:sp>
        <p:nvSpPr>
          <p:cNvPr id="29699" name="Rectangle 1026">
            <a:extLst>
              <a:ext uri="{FF2B5EF4-FFF2-40B4-BE49-F238E27FC236}">
                <a16:creationId xmlns:a16="http://schemas.microsoft.com/office/drawing/2014/main" id="{7AFAC0D1-EA40-E154-6D79-3F094EFEC65D}"/>
              </a:ext>
            </a:extLst>
          </p:cNvPr>
          <p:cNvSpPr>
            <a:spLocks noGrp="1" noRot="1" noChangeAspect="1" noChangeArrowheads="1" noTextEdit="1"/>
          </p:cNvSpPr>
          <p:nvPr>
            <p:ph type="sldImg"/>
          </p:nvPr>
        </p:nvSpPr>
        <p:spPr>
          <a:xfrm>
            <a:off x="1143000" y="687388"/>
            <a:ext cx="4572000" cy="3429000"/>
          </a:xfrm>
          <a:ln/>
        </p:spPr>
      </p:sp>
      <p:sp>
        <p:nvSpPr>
          <p:cNvPr id="29700" name="Rectangle 1027">
            <a:extLst>
              <a:ext uri="{FF2B5EF4-FFF2-40B4-BE49-F238E27FC236}">
                <a16:creationId xmlns:a16="http://schemas.microsoft.com/office/drawing/2014/main" id="{A52A1CE0-AD16-4DC2-F0FA-3BC0CF30F3F5}"/>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7.6: </a:t>
            </a:r>
            <a:r>
              <a:rPr lang="el-GR" altLang="en-US">
                <a:solidFill>
                  <a:srgbClr val="000000"/>
                </a:solidFill>
                <a:latin typeface="Times" pitchFamily="2" charset="0"/>
                <a:ea typeface="ＭＳ Ｐゴシック" panose="020B0600070205080204" pitchFamily="34" charset="-128"/>
              </a:rPr>
              <a:t>Typically, during the summer over Florida, converging sea breezes in the afternoon produce uplift that enhances thunderstorm development and rainfall. However, when westerly surface winds dominate and a ridge of high pressure forms over the area, thunderstorm activity diminishes, and dry conditions prevail.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2770" name="Rectangle 1031">
            <a:extLst>
              <a:ext uri="{FF2B5EF4-FFF2-40B4-BE49-F238E27FC236}">
                <a16:creationId xmlns:a16="http://schemas.microsoft.com/office/drawing/2014/main" id="{C6C32C75-722F-0F4B-ADB1-123A08766F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56027D0-B4C3-C14C-90E8-5B9F3B336B88}" type="slidenum">
              <a:rPr lang="en-US" altLang="en-US" sz="1200"/>
              <a:pPr/>
              <a:t>18</a:t>
            </a:fld>
            <a:endParaRPr lang="en-US" altLang="en-US" sz="1200"/>
          </a:p>
        </p:txBody>
      </p:sp>
      <p:sp>
        <p:nvSpPr>
          <p:cNvPr id="32771" name="Rectangle 2">
            <a:extLst>
              <a:ext uri="{FF2B5EF4-FFF2-40B4-BE49-F238E27FC236}">
                <a16:creationId xmlns:a16="http://schemas.microsoft.com/office/drawing/2014/main" id="{443B46CA-0FD6-AF68-813A-7979047BEED4}"/>
              </a:ext>
            </a:extLst>
          </p:cNvPr>
          <p:cNvSpPr>
            <a:spLocks noGrp="1" noRot="1" noChangeAspect="1" noChangeArrowheads="1" noTextEdit="1"/>
          </p:cNvSpPr>
          <p:nvPr>
            <p:ph type="sldImg"/>
          </p:nvPr>
        </p:nvSpPr>
        <p:spPr>
          <a:xfrm>
            <a:off x="1143000" y="687388"/>
            <a:ext cx="4572000" cy="3429000"/>
          </a:xfrm>
          <a:ln/>
        </p:spPr>
      </p:sp>
      <p:sp>
        <p:nvSpPr>
          <p:cNvPr id="32772" name="Rectangle 3">
            <a:extLst>
              <a:ext uri="{FF2B5EF4-FFF2-40B4-BE49-F238E27FC236}">
                <a16:creationId xmlns:a16="http://schemas.microsoft.com/office/drawing/2014/main" id="{BB8D5E5A-FF67-3CC0-6B10-C9D881F19B51}"/>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7.7: </a:t>
            </a:r>
            <a:r>
              <a:rPr lang="el-GR" altLang="en-US">
                <a:solidFill>
                  <a:srgbClr val="000000"/>
                </a:solidFill>
                <a:latin typeface="Times" pitchFamily="2" charset="0"/>
                <a:ea typeface="ＭＳ Ｐゴシック" panose="020B0600070205080204" pitchFamily="34" charset="-128"/>
              </a:rPr>
              <a:t>Surface heating and lifting of air along a sea breeze combine to form thunderstorms almost daily during the summer in southern Florida.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CE7D3DB3-4558-137F-AFA6-57FA24CC8CE9}"/>
              </a:ext>
            </a:extLst>
          </p:cNvPr>
          <p:cNvSpPr>
            <a:spLocks noGrp="1" noRot="1" noChangeAspect="1" noChangeArrowheads="1" noTextEdit="1"/>
          </p:cNvSpPr>
          <p:nvPr>
            <p:ph type="sldImg"/>
          </p:nvPr>
        </p:nvSpPr>
        <p:spPr>
          <a:solidFill>
            <a:srgbClr val="FFFFFF"/>
          </a:solidFill>
          <a:ln/>
        </p:spPr>
      </p:sp>
      <p:sp>
        <p:nvSpPr>
          <p:cNvPr id="47106" name="Rectangle 3">
            <a:extLst>
              <a:ext uri="{FF2B5EF4-FFF2-40B4-BE49-F238E27FC236}">
                <a16:creationId xmlns:a16="http://schemas.microsoft.com/office/drawing/2014/main" id="{23E364E6-03BB-D8DA-92BC-3533706D5547}"/>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0178" name="Rectangle 1031">
            <a:extLst>
              <a:ext uri="{FF2B5EF4-FFF2-40B4-BE49-F238E27FC236}">
                <a16:creationId xmlns:a16="http://schemas.microsoft.com/office/drawing/2014/main" id="{ADEF5A9E-0F68-7D5D-C93A-F76B365EC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687E6C1-B447-634D-AD4D-6514BF38A0C7}" type="slidenum">
              <a:rPr lang="en-US" altLang="en-US" sz="1200"/>
              <a:pPr/>
              <a:t>39</a:t>
            </a:fld>
            <a:endParaRPr lang="en-US" altLang="en-US" sz="1200"/>
          </a:p>
        </p:txBody>
      </p:sp>
      <p:sp>
        <p:nvSpPr>
          <p:cNvPr id="50179" name="Rectangle 2">
            <a:extLst>
              <a:ext uri="{FF2B5EF4-FFF2-40B4-BE49-F238E27FC236}">
                <a16:creationId xmlns:a16="http://schemas.microsoft.com/office/drawing/2014/main" id="{7C15C18B-7B7D-C5BA-14C5-F7A776A932D8}"/>
              </a:ext>
            </a:extLst>
          </p:cNvPr>
          <p:cNvSpPr>
            <a:spLocks noGrp="1" noRot="1" noChangeAspect="1" noChangeArrowheads="1" noTextEdit="1"/>
          </p:cNvSpPr>
          <p:nvPr>
            <p:ph type="sldImg"/>
          </p:nvPr>
        </p:nvSpPr>
        <p:spPr>
          <a:xfrm>
            <a:off x="1143000" y="687388"/>
            <a:ext cx="4572000" cy="3429000"/>
          </a:xfrm>
          <a:ln/>
        </p:spPr>
      </p:sp>
      <p:sp>
        <p:nvSpPr>
          <p:cNvPr id="50180" name="Rectangle 3">
            <a:extLst>
              <a:ext uri="{FF2B5EF4-FFF2-40B4-BE49-F238E27FC236}">
                <a16:creationId xmlns:a16="http://schemas.microsoft.com/office/drawing/2014/main" id="{B22CFF40-DE2A-D6DB-BFD8-972AF7ACD9E9}"/>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7.11: </a:t>
            </a:r>
            <a:r>
              <a:rPr lang="el-GR" altLang="en-US">
                <a:solidFill>
                  <a:srgbClr val="000000"/>
                </a:solidFill>
                <a:latin typeface="Times" pitchFamily="2" charset="0"/>
                <a:ea typeface="ＭＳ Ｐゴシック" panose="020B0600070205080204" pitchFamily="34" charset="-128"/>
              </a:rPr>
              <a:t>Valley breezes blow uphill during the day; mountain breezes blow downhill at night. (The L’s and H’s represent pressure, whereas the purple lines represent surfaces of constant pressure.)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2226" name="Rectangle 1031">
            <a:extLst>
              <a:ext uri="{FF2B5EF4-FFF2-40B4-BE49-F238E27FC236}">
                <a16:creationId xmlns:a16="http://schemas.microsoft.com/office/drawing/2014/main" id="{96B4DDB8-6798-50E3-63BC-7D3EBC15B4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50B48F3-B4F2-774A-B34E-16EB64EF56BC}" type="slidenum">
              <a:rPr lang="en-US" altLang="en-US" sz="1200"/>
              <a:pPr/>
              <a:t>40</a:t>
            </a:fld>
            <a:endParaRPr lang="en-US" altLang="en-US" sz="1200"/>
          </a:p>
        </p:txBody>
      </p:sp>
      <p:sp>
        <p:nvSpPr>
          <p:cNvPr id="52227" name="Rectangle 2">
            <a:extLst>
              <a:ext uri="{FF2B5EF4-FFF2-40B4-BE49-F238E27FC236}">
                <a16:creationId xmlns:a16="http://schemas.microsoft.com/office/drawing/2014/main" id="{FFBA1698-D4EC-DAB7-7DFF-31C2C8AF0766}"/>
              </a:ext>
            </a:extLst>
          </p:cNvPr>
          <p:cNvSpPr>
            <a:spLocks noGrp="1" noRot="1" noChangeAspect="1" noChangeArrowheads="1" noTextEdit="1"/>
          </p:cNvSpPr>
          <p:nvPr>
            <p:ph type="sldImg"/>
          </p:nvPr>
        </p:nvSpPr>
        <p:spPr>
          <a:xfrm>
            <a:off x="1143000" y="687388"/>
            <a:ext cx="4572000" cy="3429000"/>
          </a:xfrm>
          <a:ln/>
        </p:spPr>
      </p:sp>
      <p:sp>
        <p:nvSpPr>
          <p:cNvPr id="52228" name="Rectangle 3">
            <a:extLst>
              <a:ext uri="{FF2B5EF4-FFF2-40B4-BE49-F238E27FC236}">
                <a16:creationId xmlns:a16="http://schemas.microsoft.com/office/drawing/2014/main" id="{F0873166-E0B4-0993-F12D-8DAC0FE84301}"/>
              </a:ext>
            </a:extLst>
          </p:cNvPr>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r>
              <a:rPr lang="el-GR" altLang="en-US" b="1">
                <a:solidFill>
                  <a:srgbClr val="000000"/>
                </a:solidFill>
                <a:latin typeface="Times" pitchFamily="2" charset="0"/>
                <a:ea typeface="ＭＳ Ｐゴシック" panose="020B0600070205080204" pitchFamily="34" charset="-128"/>
              </a:rPr>
              <a:t>Figure 7.12: </a:t>
            </a:r>
            <a:r>
              <a:rPr lang="el-GR" altLang="en-US">
                <a:solidFill>
                  <a:srgbClr val="000000"/>
                </a:solidFill>
                <a:latin typeface="Times" pitchFamily="2" charset="0"/>
                <a:ea typeface="ＭＳ Ｐゴシック" panose="020B0600070205080204" pitchFamily="34" charset="-128"/>
              </a:rPr>
              <a:t>As mountain slopes warm during the day, air rises and often condenses into cumuliform clouds, such as these.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E711C11-755A-5347-7C1B-CB7073DCF0B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65BD358-5671-3387-00A6-F29439C44D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A4D251-930E-B7E2-1D0D-EEC579128E42}"/>
              </a:ext>
            </a:extLst>
          </p:cNvPr>
          <p:cNvSpPr>
            <a:spLocks noGrp="1"/>
          </p:cNvSpPr>
          <p:nvPr>
            <p:ph type="sldNum" sz="quarter" idx="12"/>
          </p:nvPr>
        </p:nvSpPr>
        <p:spPr/>
        <p:txBody>
          <a:bodyPr/>
          <a:lstStyle>
            <a:lvl1pPr>
              <a:defRPr/>
            </a:lvl1pPr>
          </a:lstStyle>
          <a:p>
            <a:pPr>
              <a:defRPr/>
            </a:pPr>
            <a:fld id="{9BE1E848-F5A4-2C4B-8BAA-D12F7F83F1CE}" type="slidenum">
              <a:rPr lang="en-US" altLang="en-US"/>
              <a:pPr>
                <a:defRPr/>
              </a:pPr>
              <a:t>‹#›</a:t>
            </a:fld>
            <a:endParaRPr lang="en-US" altLang="en-US"/>
          </a:p>
        </p:txBody>
      </p:sp>
    </p:spTree>
    <p:extLst>
      <p:ext uri="{BB962C8B-B14F-4D97-AF65-F5344CB8AC3E}">
        <p14:creationId xmlns:p14="http://schemas.microsoft.com/office/powerpoint/2010/main" val="298340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7EBF0-3B27-30C8-1B3A-D1AE17F10D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449D6DA-B7AA-8626-6769-51134F89FB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9ED0B3-1317-3ACF-7190-822C1F307E1B}"/>
              </a:ext>
            </a:extLst>
          </p:cNvPr>
          <p:cNvSpPr>
            <a:spLocks noGrp="1"/>
          </p:cNvSpPr>
          <p:nvPr>
            <p:ph type="sldNum" sz="quarter" idx="12"/>
          </p:nvPr>
        </p:nvSpPr>
        <p:spPr/>
        <p:txBody>
          <a:bodyPr/>
          <a:lstStyle>
            <a:lvl1pPr>
              <a:defRPr/>
            </a:lvl1pPr>
          </a:lstStyle>
          <a:p>
            <a:pPr>
              <a:defRPr/>
            </a:pPr>
            <a:fld id="{E20D61B4-B44C-C445-B03C-EE5C1917BB8A}" type="slidenum">
              <a:rPr lang="en-US" altLang="en-US"/>
              <a:pPr>
                <a:defRPr/>
              </a:pPr>
              <a:t>‹#›</a:t>
            </a:fld>
            <a:endParaRPr lang="en-US" altLang="en-US"/>
          </a:p>
        </p:txBody>
      </p:sp>
    </p:spTree>
    <p:extLst>
      <p:ext uri="{BB962C8B-B14F-4D97-AF65-F5344CB8AC3E}">
        <p14:creationId xmlns:p14="http://schemas.microsoft.com/office/powerpoint/2010/main" val="229445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9853A-2B6E-2BF6-7019-1A9EDEAB214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C79ED72-CFCF-BFBB-1E9A-8673B6FE3E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D6D685-46DB-890B-25E6-36DCE880E409}"/>
              </a:ext>
            </a:extLst>
          </p:cNvPr>
          <p:cNvSpPr>
            <a:spLocks noGrp="1"/>
          </p:cNvSpPr>
          <p:nvPr>
            <p:ph type="sldNum" sz="quarter" idx="12"/>
          </p:nvPr>
        </p:nvSpPr>
        <p:spPr/>
        <p:txBody>
          <a:bodyPr/>
          <a:lstStyle>
            <a:lvl1pPr>
              <a:defRPr/>
            </a:lvl1pPr>
          </a:lstStyle>
          <a:p>
            <a:pPr>
              <a:defRPr/>
            </a:pPr>
            <a:fld id="{35BDB539-7FEB-8B44-A049-B1CBD987A47F}" type="slidenum">
              <a:rPr lang="en-US" altLang="en-US"/>
              <a:pPr>
                <a:defRPr/>
              </a:pPr>
              <a:t>‹#›</a:t>
            </a:fld>
            <a:endParaRPr lang="en-US" altLang="en-US"/>
          </a:p>
        </p:txBody>
      </p:sp>
    </p:spTree>
    <p:extLst>
      <p:ext uri="{BB962C8B-B14F-4D97-AF65-F5344CB8AC3E}">
        <p14:creationId xmlns:p14="http://schemas.microsoft.com/office/powerpoint/2010/main" val="102689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9136-979B-F4BA-1A2A-4E38DB78B65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3BFA95-8189-7AE6-DE49-D43E44BC2E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7AF18D-697E-2C46-71B7-16F7092E5967}"/>
              </a:ext>
            </a:extLst>
          </p:cNvPr>
          <p:cNvSpPr>
            <a:spLocks noGrp="1"/>
          </p:cNvSpPr>
          <p:nvPr>
            <p:ph type="sldNum" sz="quarter" idx="12"/>
          </p:nvPr>
        </p:nvSpPr>
        <p:spPr/>
        <p:txBody>
          <a:bodyPr/>
          <a:lstStyle>
            <a:lvl1pPr>
              <a:defRPr/>
            </a:lvl1pPr>
          </a:lstStyle>
          <a:p>
            <a:pPr>
              <a:defRPr/>
            </a:pPr>
            <a:fld id="{6D124EA4-E926-074A-A244-8FBDD634D35B}" type="slidenum">
              <a:rPr lang="en-US" altLang="en-US"/>
              <a:pPr>
                <a:defRPr/>
              </a:pPr>
              <a:t>‹#›</a:t>
            </a:fld>
            <a:endParaRPr lang="en-US" altLang="en-US"/>
          </a:p>
        </p:txBody>
      </p:sp>
    </p:spTree>
    <p:extLst>
      <p:ext uri="{BB962C8B-B14F-4D97-AF65-F5344CB8AC3E}">
        <p14:creationId xmlns:p14="http://schemas.microsoft.com/office/powerpoint/2010/main" val="309968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FA05CB-5FB5-F60C-8FD4-8732E6409BA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517DFE7-EBFA-D1B7-9685-620C4DA13C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1164B7-2D6D-21C5-44DA-1DED2EB84B81}"/>
              </a:ext>
            </a:extLst>
          </p:cNvPr>
          <p:cNvSpPr>
            <a:spLocks noGrp="1"/>
          </p:cNvSpPr>
          <p:nvPr>
            <p:ph type="sldNum" sz="quarter" idx="12"/>
          </p:nvPr>
        </p:nvSpPr>
        <p:spPr/>
        <p:txBody>
          <a:bodyPr/>
          <a:lstStyle>
            <a:lvl1pPr>
              <a:defRPr/>
            </a:lvl1pPr>
          </a:lstStyle>
          <a:p>
            <a:pPr>
              <a:defRPr/>
            </a:pPr>
            <a:fld id="{57AAC7D0-E431-1440-88D5-CE824AF51B97}" type="slidenum">
              <a:rPr lang="en-US" altLang="en-US"/>
              <a:pPr>
                <a:defRPr/>
              </a:pPr>
              <a:t>‹#›</a:t>
            </a:fld>
            <a:endParaRPr lang="en-US" altLang="en-US"/>
          </a:p>
        </p:txBody>
      </p:sp>
    </p:spTree>
    <p:extLst>
      <p:ext uri="{BB962C8B-B14F-4D97-AF65-F5344CB8AC3E}">
        <p14:creationId xmlns:p14="http://schemas.microsoft.com/office/powerpoint/2010/main" val="75104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BF0798B-929E-FD84-73D9-5A4EB1FD55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5DD9873-925D-68DC-7E21-829366FC5B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69310F-4710-C07E-0BA8-B100F6DD174B}"/>
              </a:ext>
            </a:extLst>
          </p:cNvPr>
          <p:cNvSpPr>
            <a:spLocks noGrp="1"/>
          </p:cNvSpPr>
          <p:nvPr>
            <p:ph type="sldNum" sz="quarter" idx="12"/>
          </p:nvPr>
        </p:nvSpPr>
        <p:spPr/>
        <p:txBody>
          <a:bodyPr/>
          <a:lstStyle>
            <a:lvl1pPr>
              <a:defRPr/>
            </a:lvl1pPr>
          </a:lstStyle>
          <a:p>
            <a:pPr>
              <a:defRPr/>
            </a:pPr>
            <a:fld id="{0676F259-BE52-5547-BBBA-CD4256B460CB}" type="slidenum">
              <a:rPr lang="en-US" altLang="en-US"/>
              <a:pPr>
                <a:defRPr/>
              </a:pPr>
              <a:t>‹#›</a:t>
            </a:fld>
            <a:endParaRPr lang="en-US" altLang="en-US"/>
          </a:p>
        </p:txBody>
      </p:sp>
    </p:spTree>
    <p:extLst>
      <p:ext uri="{BB962C8B-B14F-4D97-AF65-F5344CB8AC3E}">
        <p14:creationId xmlns:p14="http://schemas.microsoft.com/office/powerpoint/2010/main" val="4080654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D6C02A5-F2C4-6E46-EFC6-E7E5F860EAC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4AA0460F-322B-2D27-63E4-F9523521353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0631CF-2A69-FDB3-7CA7-582CEAE9CBC7}"/>
              </a:ext>
            </a:extLst>
          </p:cNvPr>
          <p:cNvSpPr>
            <a:spLocks noGrp="1"/>
          </p:cNvSpPr>
          <p:nvPr>
            <p:ph type="sldNum" sz="quarter" idx="12"/>
          </p:nvPr>
        </p:nvSpPr>
        <p:spPr/>
        <p:txBody>
          <a:bodyPr/>
          <a:lstStyle>
            <a:lvl1pPr>
              <a:defRPr/>
            </a:lvl1pPr>
          </a:lstStyle>
          <a:p>
            <a:pPr>
              <a:defRPr/>
            </a:pPr>
            <a:fld id="{67AB9C69-C4F1-264B-9DC8-BB9A94F4A67A}" type="slidenum">
              <a:rPr lang="en-US" altLang="en-US"/>
              <a:pPr>
                <a:defRPr/>
              </a:pPr>
              <a:t>‹#›</a:t>
            </a:fld>
            <a:endParaRPr lang="en-US" altLang="en-US"/>
          </a:p>
        </p:txBody>
      </p:sp>
    </p:spTree>
    <p:extLst>
      <p:ext uri="{BB962C8B-B14F-4D97-AF65-F5344CB8AC3E}">
        <p14:creationId xmlns:p14="http://schemas.microsoft.com/office/powerpoint/2010/main" val="184878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F78A30-B66F-0043-B8F4-2AF55D3CE8F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4C0DAE82-C361-8E29-A763-7A72E1BFD8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9E8169-0995-E9A4-4F3F-6F5BB0F11D72}"/>
              </a:ext>
            </a:extLst>
          </p:cNvPr>
          <p:cNvSpPr>
            <a:spLocks noGrp="1"/>
          </p:cNvSpPr>
          <p:nvPr>
            <p:ph type="sldNum" sz="quarter" idx="12"/>
          </p:nvPr>
        </p:nvSpPr>
        <p:spPr/>
        <p:txBody>
          <a:bodyPr/>
          <a:lstStyle>
            <a:lvl1pPr>
              <a:defRPr/>
            </a:lvl1pPr>
          </a:lstStyle>
          <a:p>
            <a:pPr>
              <a:defRPr/>
            </a:pPr>
            <a:fld id="{D9E0EB80-2741-B94E-8A47-FCC0E95214D2}" type="slidenum">
              <a:rPr lang="en-US" altLang="en-US"/>
              <a:pPr>
                <a:defRPr/>
              </a:pPr>
              <a:t>‹#›</a:t>
            </a:fld>
            <a:endParaRPr lang="en-US" altLang="en-US"/>
          </a:p>
        </p:txBody>
      </p:sp>
    </p:spTree>
    <p:extLst>
      <p:ext uri="{BB962C8B-B14F-4D97-AF65-F5344CB8AC3E}">
        <p14:creationId xmlns:p14="http://schemas.microsoft.com/office/powerpoint/2010/main" val="3914531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AE44E7-34A9-1EE7-6347-6D0F60847A6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81FF63C-6C09-2B72-E142-A3447D9AFBD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0CAA1D1-0026-1B01-D46C-A5A2D5D969C0}"/>
              </a:ext>
            </a:extLst>
          </p:cNvPr>
          <p:cNvSpPr>
            <a:spLocks noGrp="1"/>
          </p:cNvSpPr>
          <p:nvPr>
            <p:ph type="sldNum" sz="quarter" idx="12"/>
          </p:nvPr>
        </p:nvSpPr>
        <p:spPr/>
        <p:txBody>
          <a:bodyPr/>
          <a:lstStyle>
            <a:lvl1pPr>
              <a:defRPr/>
            </a:lvl1pPr>
          </a:lstStyle>
          <a:p>
            <a:pPr>
              <a:defRPr/>
            </a:pPr>
            <a:fld id="{BC01FBE5-0FC9-844A-ACC0-C24924FF9267}" type="slidenum">
              <a:rPr lang="en-US" altLang="en-US"/>
              <a:pPr>
                <a:defRPr/>
              </a:pPr>
              <a:t>‹#›</a:t>
            </a:fld>
            <a:endParaRPr lang="en-US" altLang="en-US"/>
          </a:p>
        </p:txBody>
      </p:sp>
    </p:spTree>
    <p:extLst>
      <p:ext uri="{BB962C8B-B14F-4D97-AF65-F5344CB8AC3E}">
        <p14:creationId xmlns:p14="http://schemas.microsoft.com/office/powerpoint/2010/main" val="3277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34BB7DE4-DA37-1894-B18A-7189B634AA5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49F8EBA-94FE-75A7-4CC2-6C18D633D9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E3AF79-2E3F-62B7-A6C8-5B322DB6EC76}"/>
              </a:ext>
            </a:extLst>
          </p:cNvPr>
          <p:cNvSpPr>
            <a:spLocks noGrp="1"/>
          </p:cNvSpPr>
          <p:nvPr>
            <p:ph type="sldNum" sz="quarter" idx="12"/>
          </p:nvPr>
        </p:nvSpPr>
        <p:spPr/>
        <p:txBody>
          <a:bodyPr/>
          <a:lstStyle>
            <a:lvl1pPr>
              <a:defRPr/>
            </a:lvl1pPr>
          </a:lstStyle>
          <a:p>
            <a:pPr>
              <a:defRPr/>
            </a:pPr>
            <a:fld id="{EE884E74-2AF4-1045-A23D-7948636F5EDC}" type="slidenum">
              <a:rPr lang="en-US" altLang="en-US"/>
              <a:pPr>
                <a:defRPr/>
              </a:pPr>
              <a:t>‹#›</a:t>
            </a:fld>
            <a:endParaRPr lang="en-US" altLang="en-US"/>
          </a:p>
        </p:txBody>
      </p:sp>
    </p:spTree>
    <p:extLst>
      <p:ext uri="{BB962C8B-B14F-4D97-AF65-F5344CB8AC3E}">
        <p14:creationId xmlns:p14="http://schemas.microsoft.com/office/powerpoint/2010/main" val="99437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30CB607B-2466-4421-64C7-8C9744179AE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F360418-78D5-756B-61FB-B91361929F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67DEBC-50AB-8547-2A57-98909FF66E3A}"/>
              </a:ext>
            </a:extLst>
          </p:cNvPr>
          <p:cNvSpPr>
            <a:spLocks noGrp="1"/>
          </p:cNvSpPr>
          <p:nvPr>
            <p:ph type="sldNum" sz="quarter" idx="12"/>
          </p:nvPr>
        </p:nvSpPr>
        <p:spPr/>
        <p:txBody>
          <a:bodyPr/>
          <a:lstStyle>
            <a:lvl1pPr>
              <a:defRPr/>
            </a:lvl1pPr>
          </a:lstStyle>
          <a:p>
            <a:pPr>
              <a:defRPr/>
            </a:pPr>
            <a:fld id="{F5323857-AEE1-8D41-A1C1-FDC3B3104811}" type="slidenum">
              <a:rPr lang="en-US" altLang="en-US"/>
              <a:pPr>
                <a:defRPr/>
              </a:pPr>
              <a:t>‹#›</a:t>
            </a:fld>
            <a:endParaRPr lang="en-US" altLang="en-US"/>
          </a:p>
        </p:txBody>
      </p:sp>
    </p:spTree>
    <p:extLst>
      <p:ext uri="{BB962C8B-B14F-4D97-AF65-F5344CB8AC3E}">
        <p14:creationId xmlns:p14="http://schemas.microsoft.com/office/powerpoint/2010/main" val="2167836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EC529E-5842-2FC0-52F2-F07A23C92BB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0CBCC8E-F2BF-0B61-3540-8936862FDF6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E09855E-D3E7-322C-24D5-EAA930C22DC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D39B71E0-9819-DDB0-D59A-D4AFC68471B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F858A5B-0969-8CE0-6E18-386E949ED2E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Times New Roman" panose="02020603050405020304" pitchFamily="18" charset="0"/>
              </a:defRPr>
            </a:lvl1pPr>
          </a:lstStyle>
          <a:p>
            <a:pPr>
              <a:defRPr/>
            </a:pPr>
            <a:fld id="{9DD70263-E7A4-414F-9331-DB0734648F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62AFED2F-8FA0-E339-A66A-D568082C60FD}"/>
              </a:ext>
            </a:extLst>
          </p:cNvPr>
          <p:cNvSpPr>
            <a:spLocks noGrp="1" noChangeArrowheads="1"/>
          </p:cNvSpPr>
          <p:nvPr>
            <p:ph type="title"/>
          </p:nvPr>
        </p:nvSpPr>
        <p:spPr>
          <a:xfrm>
            <a:off x="838200" y="2667000"/>
            <a:ext cx="7772400" cy="1143000"/>
          </a:xfrm>
        </p:spPr>
        <p:txBody>
          <a:bodyPr/>
          <a:lstStyle/>
          <a:p>
            <a:pPr eaLnBrk="1" hangingPunct="1"/>
            <a:r>
              <a:rPr lang="en-US" altLang="en-US" b="1" dirty="0">
                <a:solidFill>
                  <a:schemeClr val="accent2"/>
                </a:solidFill>
                <a:ea typeface="ＭＳ Ｐゴシック" panose="020B0600070205080204" pitchFamily="34" charset="-128"/>
              </a:rPr>
              <a:t>Diurnal Winds</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Atmospheric Sciences 101</a:t>
            </a:r>
            <a:br>
              <a:rPr lang="en-US" altLang="en-US" dirty="0">
                <a:ea typeface="ＭＳ Ｐゴシック" panose="020B0600070205080204" pitchFamily="34" charset="-128"/>
              </a:rPr>
            </a:br>
            <a:r>
              <a:rPr lang="en-US" altLang="en-US" dirty="0">
                <a:ea typeface="ＭＳ Ｐゴシック" panose="020B0600070205080204" pitchFamily="34" charset="-128"/>
              </a:rPr>
              <a:t>Autumn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5B5380CE-24B6-BFC1-DC97-1AC995432A94}"/>
              </a:ext>
            </a:extLst>
          </p:cNvPr>
          <p:cNvSpPr>
            <a:spLocks noGrp="1" noChangeArrowheads="1"/>
          </p:cNvSpPr>
          <p:nvPr>
            <p:ph type="title"/>
          </p:nvPr>
        </p:nvSpPr>
        <p:spPr>
          <a:xfrm>
            <a:off x="838200" y="381000"/>
            <a:ext cx="7772400" cy="1143000"/>
          </a:xfrm>
        </p:spPr>
        <p:txBody>
          <a:bodyPr/>
          <a:lstStyle/>
          <a:p>
            <a:pPr eaLnBrk="1" hangingPunct="1"/>
            <a:r>
              <a:rPr lang="en-US" altLang="en-US">
                <a:solidFill>
                  <a:schemeClr val="accent2"/>
                </a:solidFill>
                <a:ea typeface="ＭＳ Ｐゴシック" panose="020B0600070205080204" pitchFamily="34" charset="-128"/>
              </a:rPr>
              <a:t>Sea Breeze Front</a:t>
            </a:r>
            <a:r>
              <a:rPr lang="en-US" altLang="en-US">
                <a:ea typeface="ＭＳ Ｐゴシック" panose="020B0600070205080204" pitchFamily="34" charset="-128"/>
              </a:rPr>
              <a:t>:  sharp leading edge of cooler air</a:t>
            </a:r>
          </a:p>
        </p:txBody>
      </p:sp>
      <p:pic>
        <p:nvPicPr>
          <p:cNvPr id="22530" name="Picture 2" descr="twodseebreeze.JPG">
            <a:extLst>
              <a:ext uri="{FF2B5EF4-FFF2-40B4-BE49-F238E27FC236}">
                <a16:creationId xmlns:a16="http://schemas.microsoft.com/office/drawing/2014/main" id="{BE0A882B-DAA1-6743-30AB-CC6A5E9BC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1676400"/>
            <a:ext cx="46228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FCE17CD0-0845-7EE2-6EEA-2706A4623C36}"/>
              </a:ext>
            </a:extLst>
          </p:cNvPr>
          <p:cNvSpPr/>
          <p:nvPr/>
        </p:nvSpPr>
        <p:spPr>
          <a:xfrm rot="19673803">
            <a:off x="2116138" y="6069013"/>
            <a:ext cx="1524000" cy="660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15CFE1E9-14DC-7E41-039D-42703F4863CC}"/>
              </a:ext>
            </a:extLst>
          </p:cNvPr>
          <p:cNvSpPr>
            <a:spLocks noGrp="1" noChangeArrowheads="1"/>
          </p:cNvSpPr>
          <p:nvPr>
            <p:ph type="title"/>
          </p:nvPr>
        </p:nvSpPr>
        <p:spPr>
          <a:xfrm>
            <a:off x="685800" y="1981200"/>
            <a:ext cx="7772400" cy="1143000"/>
          </a:xfrm>
        </p:spPr>
        <p:txBody>
          <a:bodyPr/>
          <a:lstStyle/>
          <a:p>
            <a:pPr eaLnBrk="1" hangingPunct="1"/>
            <a:r>
              <a:rPr lang="en-US" altLang="en-US" b="1" dirty="0">
                <a:solidFill>
                  <a:schemeClr val="accent2"/>
                </a:solidFill>
                <a:ea typeface="ＭＳ Ｐゴシック" panose="020B0600070205080204" pitchFamily="34" charset="-128"/>
              </a:rPr>
              <a:t>Can See the Influence of Sea and Land Breezes on Clouds</a:t>
            </a:r>
            <a:br>
              <a:rPr lang="en-US" altLang="en-US" b="1" dirty="0">
                <a:solidFill>
                  <a:schemeClr val="accent2"/>
                </a:solidFill>
                <a:ea typeface="ＭＳ Ｐゴシック" panose="020B0600070205080204" pitchFamily="34" charset="-128"/>
              </a:rPr>
            </a:br>
            <a:br>
              <a:rPr lang="en-US" altLang="en-US" b="1" dirty="0">
                <a:solidFill>
                  <a:schemeClr val="accent2"/>
                </a:solidFill>
                <a:ea typeface="ＭＳ Ｐゴシック" panose="020B0600070205080204" pitchFamily="34" charset="-128"/>
              </a:rPr>
            </a:br>
            <a:r>
              <a:rPr lang="en-US" altLang="en-US" b="1" dirty="0">
                <a:ea typeface="ＭＳ Ｐゴシック" panose="020B0600070205080204" pitchFamily="34" charset="-128"/>
              </a:rPr>
              <a:t>Clouds tend to occur with sea breeze front</a:t>
            </a:r>
            <a:br>
              <a:rPr lang="en-US" altLang="en-US" b="1" dirty="0">
                <a:ea typeface="ＭＳ Ｐゴシック" panose="020B0600070205080204" pitchFamily="34" charset="-128"/>
              </a:rPr>
            </a:br>
            <a:br>
              <a:rPr lang="en-US" altLang="en-US" b="1" dirty="0">
                <a:ea typeface="ＭＳ Ｐゴシック" panose="020B0600070205080204" pitchFamily="34" charset="-128"/>
              </a:rPr>
            </a:br>
            <a:r>
              <a:rPr lang="en-US" altLang="en-US" b="1" dirty="0">
                <a:ea typeface="ＭＳ Ｐゴシック" panose="020B0600070205080204" pitchFamily="34" charset="-128"/>
              </a:rPr>
              <a:t>Why?  Upward motion there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AA0AB4EF-41D9-B32F-14A8-CE8D8A8203B9}"/>
              </a:ext>
            </a:extLst>
          </p:cNvPr>
          <p:cNvSpPr>
            <a:spLocks noGrp="1" noChangeArrowheads="1"/>
          </p:cNvSpPr>
          <p:nvPr>
            <p:ph type="title"/>
          </p:nvPr>
        </p:nvSpPr>
        <p:spPr>
          <a:xfrm>
            <a:off x="457200" y="304800"/>
            <a:ext cx="8229600" cy="1143000"/>
          </a:xfrm>
        </p:spPr>
        <p:txBody>
          <a:bodyPr/>
          <a:lstStyle/>
          <a:p>
            <a:pPr eaLnBrk="1" hangingPunct="1"/>
            <a:r>
              <a:rPr lang="en-US" altLang="en-US">
                <a:solidFill>
                  <a:schemeClr val="accent2"/>
                </a:solidFill>
                <a:ea typeface="ＭＳ Ｐゴシック" panose="020B0600070205080204" pitchFamily="34" charset="-128"/>
              </a:rPr>
              <a:t>Washington Coast Sea Breeze Front</a:t>
            </a:r>
          </a:p>
        </p:txBody>
      </p:sp>
      <p:pic>
        <p:nvPicPr>
          <p:cNvPr id="24578" name="Content Placeholder 3" descr="6.9cloudfront.tiff">
            <a:extLst>
              <a:ext uri="{FF2B5EF4-FFF2-40B4-BE49-F238E27FC236}">
                <a16:creationId xmlns:a16="http://schemas.microsoft.com/office/drawing/2014/main" id="{1165E89E-A6B6-A7FD-A21E-F048AD2122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828800"/>
            <a:ext cx="5791200" cy="4529138"/>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SEABRZ6.GIF                                                    001CE8BF&#10;Cliff Disk                     BB5EA40C:">
            <a:extLst>
              <a:ext uri="{FF2B5EF4-FFF2-40B4-BE49-F238E27FC236}">
                <a16:creationId xmlns:a16="http://schemas.microsoft.com/office/drawing/2014/main" id="{048A5C07-FB40-1D5F-0396-CECDA72E1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77875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SEABRZ10.GIF                                                   001CE8BF&#10;Cliff Disk                     BB5EA40C:">
            <a:extLst>
              <a:ext uri="{FF2B5EF4-FFF2-40B4-BE49-F238E27FC236}">
                <a16:creationId xmlns:a16="http://schemas.microsoft.com/office/drawing/2014/main" id="{E1733475-DFFA-16AE-08E1-5E1E04E12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3977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EABRZ13.GIF                                                   001CE8BF&#10;Cliff Disk                     BB5EA40C:">
            <a:extLst>
              <a:ext uri="{FF2B5EF4-FFF2-40B4-BE49-F238E27FC236}">
                <a16:creationId xmlns:a16="http://schemas.microsoft.com/office/drawing/2014/main" id="{34629546-F346-A55C-4EFC-F98CC6BD2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1347788"/>
            <a:ext cx="7173913"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27" hidden="1">
            <a:extLst>
              <a:ext uri="{FF2B5EF4-FFF2-40B4-BE49-F238E27FC236}">
                <a16:creationId xmlns:a16="http://schemas.microsoft.com/office/drawing/2014/main" id="{2E453D7B-A822-AA5B-8807-9DE21B1496C4}"/>
              </a:ext>
            </a:extLst>
          </p:cNvPr>
          <p:cNvSpPr>
            <a:spLocks noGrp="1" noChangeArrowheads="1"/>
          </p:cNvSpPr>
          <p:nvPr>
            <p:ph type="title"/>
          </p:nvPr>
        </p:nvSpPr>
        <p:spPr>
          <a:xfrm>
            <a:off x="457200" y="-30163"/>
            <a:ext cx="8229600" cy="1143001"/>
          </a:xfrm>
        </p:spPr>
        <p:txBody>
          <a:bodyPr/>
          <a:lstStyle/>
          <a:p>
            <a:pPr eaLnBrk="1" hangingPunct="1"/>
            <a:r>
              <a:rPr lang="en-US" altLang="en-US">
                <a:ea typeface="ＭＳ Ｐゴシック" panose="020B0600070205080204" pitchFamily="34" charset="-128"/>
              </a:rPr>
              <a:t>	</a:t>
            </a:r>
          </a:p>
        </p:txBody>
      </p:sp>
      <p:pic>
        <p:nvPicPr>
          <p:cNvPr id="93192" name="Picture 1032" descr="florida3">
            <a:extLst>
              <a:ext uri="{FF2B5EF4-FFF2-40B4-BE49-F238E27FC236}">
                <a16:creationId xmlns:a16="http://schemas.microsoft.com/office/drawing/2014/main" id="{6A817574-3CD6-94F9-3C3D-113982E5B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2804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7">
            <a:extLst>
              <a:ext uri="{FF2B5EF4-FFF2-40B4-BE49-F238E27FC236}">
                <a16:creationId xmlns:a16="http://schemas.microsoft.com/office/drawing/2014/main" id="{BA07E9A9-1ADD-784D-A0F7-EC8FABAB4CF0}"/>
              </a:ext>
            </a:extLst>
          </p:cNvPr>
          <p:cNvSpPr txBox="1">
            <a:spLocks noChangeArrowheads="1"/>
          </p:cNvSpPr>
          <p:nvPr/>
        </p:nvSpPr>
        <p:spPr bwMode="auto">
          <a:xfrm>
            <a:off x="914400" y="6248400"/>
            <a:ext cx="79558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dirty="0">
                <a:latin typeface="Times" pitchFamily="2" charset="0"/>
              </a:rPr>
              <a:t>Colliding Sea Breezes Can Produce Strong Upward Motion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312BA3B-45B5-5F23-4E06-624BA218CC69}"/>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30722" name="Picture 2" descr="fl30may0210.jpg">
            <a:extLst>
              <a:ext uri="{FF2B5EF4-FFF2-40B4-BE49-F238E27FC236}">
                <a16:creationId xmlns:a16="http://schemas.microsoft.com/office/drawing/2014/main" id="{AF0B4940-9C09-5070-0B40-3918C5F2D8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0"/>
            <a:ext cx="49276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0707">
            <a:extLst>
              <a:ext uri="{FF2B5EF4-FFF2-40B4-BE49-F238E27FC236}">
                <a16:creationId xmlns:a16="http://schemas.microsoft.com/office/drawing/2014/main" id="{3E4B12E5-7257-B4ED-E072-83502DC41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89408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hidden="1">
            <a:extLst>
              <a:ext uri="{FF2B5EF4-FFF2-40B4-BE49-F238E27FC236}">
                <a16:creationId xmlns:a16="http://schemas.microsoft.com/office/drawing/2014/main" id="{8DD1C2EE-3868-076A-8F5C-1BF5A4AC8F7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31747" name="Rectangle 3">
            <a:extLst>
              <a:ext uri="{FF2B5EF4-FFF2-40B4-BE49-F238E27FC236}">
                <a16:creationId xmlns:a16="http://schemas.microsoft.com/office/drawing/2014/main" id="{9D408AA5-0BDD-3192-D1E4-C8349DF41CF3}"/>
              </a:ext>
            </a:extLst>
          </p:cNvPr>
          <p:cNvSpPr>
            <a:spLocks noChangeArrowheads="1"/>
          </p:cNvSpPr>
          <p:nvPr/>
        </p:nvSpPr>
        <p:spPr bwMode="auto">
          <a:xfrm>
            <a:off x="7761288" y="6562725"/>
            <a:ext cx="13827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7-7, p. 176</a:t>
            </a:r>
          </a:p>
        </p:txBody>
      </p:sp>
      <p:sp>
        <p:nvSpPr>
          <p:cNvPr id="31748" name="TextBox 1">
            <a:extLst>
              <a:ext uri="{FF2B5EF4-FFF2-40B4-BE49-F238E27FC236}">
                <a16:creationId xmlns:a16="http://schemas.microsoft.com/office/drawing/2014/main" id="{044E99CA-1256-B923-B4C2-E374147D3F7D}"/>
              </a:ext>
            </a:extLst>
          </p:cNvPr>
          <p:cNvSpPr txBox="1">
            <a:spLocks noChangeArrowheads="1"/>
          </p:cNvSpPr>
          <p:nvPr/>
        </p:nvSpPr>
        <p:spPr bwMode="auto">
          <a:xfrm>
            <a:off x="3124200" y="762000"/>
            <a:ext cx="3467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Middle of Florida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DA3104C-36AB-3C7D-C8A0-0F20D92252AF}"/>
              </a:ext>
            </a:extLst>
          </p:cNvPr>
          <p:cNvSpPr>
            <a:spLocks noGrp="1" noChangeArrowheads="1"/>
          </p:cNvSpPr>
          <p:nvPr>
            <p:ph type="title"/>
          </p:nvPr>
        </p:nvSpPr>
        <p:spPr>
          <a:xfrm>
            <a:off x="457200"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Sea Breeze Winds Along the Southern Oregon Coast</a:t>
            </a:r>
          </a:p>
        </p:txBody>
      </p:sp>
      <p:sp>
        <p:nvSpPr>
          <p:cNvPr id="33794" name="Rectangle 3">
            <a:extLst>
              <a:ext uri="{FF2B5EF4-FFF2-40B4-BE49-F238E27FC236}">
                <a16:creationId xmlns:a16="http://schemas.microsoft.com/office/drawing/2014/main" id="{850369E1-571B-9237-6BF4-5ECF73078AAA}"/>
              </a:ext>
            </a:extLst>
          </p:cNvPr>
          <p:cNvSpPr>
            <a:spLocks noGrp="1" noChangeArrowheads="1"/>
          </p:cNvSpPr>
          <p:nvPr>
            <p:ph idx="1"/>
          </p:nvPr>
        </p:nvSpPr>
        <p:spPr>
          <a:xfrm>
            <a:off x="152400" y="1981200"/>
            <a:ext cx="6585857" cy="4114800"/>
          </a:xfrm>
        </p:spPr>
        <p:txBody>
          <a:bodyPr/>
          <a:lstStyle/>
          <a:p>
            <a:pPr eaLnBrk="1" hangingPunct="1"/>
            <a:r>
              <a:rPr lang="en-US" altLang="en-US" dirty="0">
                <a:ea typeface="ＭＳ Ｐゴシック" panose="020B0600070205080204" pitchFamily="34" charset="-128"/>
              </a:rPr>
              <a:t>Gusts frequently reach 30-35 knots during the summer afternoons.</a:t>
            </a:r>
          </a:p>
          <a:p>
            <a:pPr eaLnBrk="1" hangingPunct="1"/>
            <a:r>
              <a:rPr lang="en-US" altLang="en-US" dirty="0">
                <a:ea typeface="ＭＳ Ｐゴシック" panose="020B0600070205080204" pitchFamily="34" charset="-128"/>
              </a:rPr>
              <a:t>Very painful to stay on the beach!</a:t>
            </a:r>
          </a:p>
          <a:p>
            <a:pPr eaLnBrk="1" hangingPunct="1"/>
            <a:r>
              <a:rPr lang="en-US" altLang="en-US" dirty="0">
                <a:ea typeface="ＭＳ Ｐゴシック" panose="020B0600070205080204" pitchFamily="34" charset="-128"/>
              </a:rPr>
              <a:t>Strong pressure gradient normal to the coast between the warm land areas and the cold upwelling water.</a:t>
            </a:r>
          </a:p>
          <a:p>
            <a:pPr eaLnBrk="1" hangingPunct="1"/>
            <a:r>
              <a:rPr lang="en-US" altLang="en-US" dirty="0">
                <a:ea typeface="ＭＳ Ｐゴシック" panose="020B0600070205080204" pitchFamily="34" charset="-128"/>
              </a:rPr>
              <a:t>Temperatures differences increase during the day, results in strong winds</a:t>
            </a:r>
          </a:p>
        </p:txBody>
      </p:sp>
      <p:pic>
        <p:nvPicPr>
          <p:cNvPr id="3" name="Picture 2" descr="A map of a large body of water&#10;&#10;AI-generated content may be incorrect.">
            <a:extLst>
              <a:ext uri="{FF2B5EF4-FFF2-40B4-BE49-F238E27FC236}">
                <a16:creationId xmlns:a16="http://schemas.microsoft.com/office/drawing/2014/main" id="{97869F4A-8DE7-81C2-DDCA-1AB89EDF0ABC}"/>
              </a:ext>
            </a:extLst>
          </p:cNvPr>
          <p:cNvPicPr>
            <a:picLocks noChangeAspect="1"/>
          </p:cNvPicPr>
          <p:nvPr/>
        </p:nvPicPr>
        <p:blipFill>
          <a:blip r:embed="rId2"/>
          <a:stretch>
            <a:fillRect/>
          </a:stretch>
        </p:blipFill>
        <p:spPr>
          <a:xfrm>
            <a:off x="6535998" y="2117271"/>
            <a:ext cx="2455602" cy="38426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A03FDC8A-EC06-D351-F661-CAFEE855AFAF}"/>
              </a:ext>
            </a:extLst>
          </p:cNvPr>
          <p:cNvSpPr>
            <a:spLocks noGrp="1" noChangeArrowheads="1"/>
          </p:cNvSpPr>
          <p:nvPr>
            <p:ph type="title"/>
          </p:nvPr>
        </p:nvSpPr>
        <p:spPr>
          <a:xfrm>
            <a:off x="457200" y="533400"/>
            <a:ext cx="8229600" cy="1143000"/>
          </a:xfrm>
        </p:spPr>
        <p:txBody>
          <a:bodyPr/>
          <a:lstStyle/>
          <a:p>
            <a:pPr eaLnBrk="1" hangingPunct="1"/>
            <a:r>
              <a:rPr lang="en-US" altLang="en-US" b="1">
                <a:solidFill>
                  <a:schemeClr val="accent2"/>
                </a:solidFill>
                <a:ea typeface="ＭＳ Ｐゴシック" panose="020B0600070205080204" pitchFamily="34" charset="-128"/>
              </a:rPr>
              <a:t>Understanding Local Diurnal Winds</a:t>
            </a:r>
          </a:p>
        </p:txBody>
      </p:sp>
      <p:sp>
        <p:nvSpPr>
          <p:cNvPr id="16386" name="Content Placeholder 2">
            <a:extLst>
              <a:ext uri="{FF2B5EF4-FFF2-40B4-BE49-F238E27FC236}">
                <a16:creationId xmlns:a16="http://schemas.microsoft.com/office/drawing/2014/main" id="{082D81D3-D2F8-3F63-FB52-982860A9F1D2}"/>
              </a:ext>
            </a:extLst>
          </p:cNvPr>
          <p:cNvSpPr>
            <a:spLocks noGrp="1" noChangeArrowheads="1"/>
          </p:cNvSpPr>
          <p:nvPr>
            <p:ph sz="half" idx="1"/>
          </p:nvPr>
        </p:nvSpPr>
        <p:spPr>
          <a:xfrm>
            <a:off x="485775" y="2057400"/>
            <a:ext cx="8077200" cy="3505200"/>
          </a:xfrm>
        </p:spPr>
        <p:txBody>
          <a:bodyPr/>
          <a:lstStyle/>
          <a:p>
            <a:pPr eaLnBrk="1" hangingPunct="1"/>
            <a:r>
              <a:rPr lang="en-US" altLang="en-US" sz="3200" b="1">
                <a:solidFill>
                  <a:srgbClr val="FF0000"/>
                </a:solidFill>
                <a:ea typeface="ＭＳ Ｐゴシック" panose="020B0600070205080204" pitchFamily="34" charset="-128"/>
              </a:rPr>
              <a:t>Diurnal</a:t>
            </a:r>
            <a:r>
              <a:rPr lang="en-US" altLang="en-US" sz="3200">
                <a:ea typeface="ＭＳ Ｐゴシック" panose="020B0600070205080204" pitchFamily="34" charset="-128"/>
              </a:rPr>
              <a:t> means varying over a day</a:t>
            </a:r>
          </a:p>
          <a:p>
            <a:pPr eaLnBrk="1" hangingPunct="1"/>
            <a:r>
              <a:rPr lang="en-US" altLang="en-US" sz="3200" b="1">
                <a:ea typeface="ＭＳ Ｐゴシック" panose="020B0600070205080204" pitchFamily="34" charset="-128"/>
              </a:rPr>
              <a:t>Sea Breezes and Land Breezes </a:t>
            </a:r>
            <a:r>
              <a:rPr lang="en-US" altLang="en-US" sz="3200">
                <a:ea typeface="ＭＳ Ｐゴシック" panose="020B0600070205080204" pitchFamily="34" charset="-128"/>
              </a:rPr>
              <a:t>depend on differences in heating and cooling between land and water.</a:t>
            </a:r>
          </a:p>
          <a:p>
            <a:pPr eaLnBrk="1" hangingPunct="1"/>
            <a:r>
              <a:rPr lang="en-US" altLang="en-US" sz="3200" b="1">
                <a:ea typeface="ＭＳ Ｐゴシック" panose="020B0600070205080204" pitchFamily="34" charset="-128"/>
              </a:rPr>
              <a:t>Upslope and downslope winds </a:t>
            </a:r>
            <a:r>
              <a:rPr lang="en-US" altLang="en-US" sz="3200">
                <a:ea typeface="ＭＳ Ｐゴシック" panose="020B0600070205080204" pitchFamily="34" charset="-128"/>
              </a:rPr>
              <a:t>are</a:t>
            </a:r>
            <a:r>
              <a:rPr lang="en-US" altLang="en-US" sz="3200" b="1">
                <a:ea typeface="ＭＳ Ｐゴシック" panose="020B0600070205080204" pitchFamily="34" charset="-128"/>
              </a:rPr>
              <a:t> </a:t>
            </a:r>
            <a:r>
              <a:rPr lang="en-US" altLang="en-US" sz="3200">
                <a:ea typeface="ＭＳ Ｐゴシック" panose="020B0600070205080204" pitchFamily="34" charset="-128"/>
              </a:rPr>
              <a:t>forced by the differences in heating and cooling between higher terrain and lowlands.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a:extLst>
              <a:ext uri="{FF2B5EF4-FFF2-40B4-BE49-F238E27FC236}">
                <a16:creationId xmlns:a16="http://schemas.microsoft.com/office/drawing/2014/main" id="{77BDFD14-5915-B597-72D0-37F860EF6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75"/>
          <a:stretch>
            <a:fillRect/>
          </a:stretch>
        </p:blipFill>
        <p:spPr bwMode="auto">
          <a:xfrm>
            <a:off x="381000" y="381000"/>
            <a:ext cx="83820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4">
            <a:extLst>
              <a:ext uri="{FF2B5EF4-FFF2-40B4-BE49-F238E27FC236}">
                <a16:creationId xmlns:a16="http://schemas.microsoft.com/office/drawing/2014/main" id="{2C1E6893-145D-0718-D437-6F659427371C}"/>
              </a:ext>
            </a:extLst>
          </p:cNvPr>
          <p:cNvSpPr txBox="1">
            <a:spLocks noChangeArrowheads="1"/>
          </p:cNvSpPr>
          <p:nvPr/>
        </p:nvSpPr>
        <p:spPr bwMode="auto">
          <a:xfrm>
            <a:off x="1447800" y="6278563"/>
            <a:ext cx="66881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a:latin typeface="Times" pitchFamily="2" charset="0"/>
              </a:rPr>
              <a:t>Southern Oregon Coast Near Brookings</a:t>
            </a:r>
            <a:endParaRPr lang="en-US" altLang="en-US" sz="2400">
              <a:latin typeface="Times"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7" name="Object 2">
            <a:extLst>
              <a:ext uri="{FF2B5EF4-FFF2-40B4-BE49-F238E27FC236}">
                <a16:creationId xmlns:a16="http://schemas.microsoft.com/office/drawing/2014/main" id="{132DB9EB-5E0D-3866-B592-09AA59D6833B}"/>
              </a:ext>
            </a:extLst>
          </p:cNvPr>
          <p:cNvGraphicFramePr>
            <a:graphicFrameLocks noChangeAspect="1"/>
          </p:cNvGraphicFramePr>
          <p:nvPr/>
        </p:nvGraphicFramePr>
        <p:xfrm>
          <a:off x="1143000" y="609600"/>
          <a:ext cx="6934200" cy="5530850"/>
        </p:xfrm>
        <a:graphic>
          <a:graphicData uri="http://schemas.openxmlformats.org/presentationml/2006/ole">
            <mc:AlternateContent xmlns:mc="http://schemas.openxmlformats.org/markup-compatibility/2006">
              <mc:Choice xmlns:v="urn:schemas-microsoft-com:vml" Requires="v">
                <p:oleObj name="Document" r:id="rId2" imgW="4013200" imgH="3200400" progId="Word.Document.8">
                  <p:embed/>
                </p:oleObj>
              </mc:Choice>
              <mc:Fallback>
                <p:oleObj name="Document" r:id="rId2" imgW="4013200" imgH="32004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09600"/>
                        <a:ext cx="6934200" cy="553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5842" name="Object 2">
            <a:extLst>
              <a:ext uri="{FF2B5EF4-FFF2-40B4-BE49-F238E27FC236}">
                <a16:creationId xmlns:a16="http://schemas.microsoft.com/office/drawing/2014/main" id="{40B8B729-A5B6-E4CB-3BBB-589D71C88CC3}"/>
              </a:ext>
            </a:extLst>
          </p:cNvPr>
          <p:cNvGraphicFramePr>
            <a:graphicFrameLocks noChangeAspect="1"/>
          </p:cNvGraphicFramePr>
          <p:nvPr/>
        </p:nvGraphicFramePr>
        <p:xfrm>
          <a:off x="304800" y="304800"/>
          <a:ext cx="8839200" cy="6035675"/>
        </p:xfrm>
        <a:graphic>
          <a:graphicData uri="http://schemas.openxmlformats.org/presentationml/2006/ole">
            <mc:AlternateContent xmlns:mc="http://schemas.openxmlformats.org/markup-compatibility/2006">
              <mc:Choice xmlns:v="urn:schemas-microsoft-com:vml" Requires="v">
                <p:oleObj name="Document" r:id="rId2" imgW="6400800" imgH="4368800" progId="Word.Document.8">
                  <p:embed/>
                </p:oleObj>
              </mc:Choice>
              <mc:Fallback>
                <p:oleObj name="Document" r:id="rId2" imgW="6400800" imgH="43688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839200"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5843" name="Text Box 3">
            <a:extLst>
              <a:ext uri="{FF2B5EF4-FFF2-40B4-BE49-F238E27FC236}">
                <a16:creationId xmlns:a16="http://schemas.microsoft.com/office/drawing/2014/main" id="{58F3AAB8-0B11-4F38-9F05-809DC39E1CE0}"/>
              </a:ext>
            </a:extLst>
          </p:cNvPr>
          <p:cNvSpPr txBox="1">
            <a:spLocks noChangeArrowheads="1"/>
          </p:cNvSpPr>
          <p:nvPr/>
        </p:nvSpPr>
        <p:spPr bwMode="auto">
          <a:xfrm>
            <a:off x="1508125" y="6080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35844" name="Text Box 4">
            <a:extLst>
              <a:ext uri="{FF2B5EF4-FFF2-40B4-BE49-F238E27FC236}">
                <a16:creationId xmlns:a16="http://schemas.microsoft.com/office/drawing/2014/main" id="{2A9C8D6E-05AE-3DA3-C6CE-9B6AB39B2A34}"/>
              </a:ext>
            </a:extLst>
          </p:cNvPr>
          <p:cNvSpPr txBox="1">
            <a:spLocks noChangeArrowheads="1"/>
          </p:cNvSpPr>
          <p:nvPr/>
        </p:nvSpPr>
        <p:spPr bwMode="auto">
          <a:xfrm>
            <a:off x="685800" y="61722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en-US" sz="2400">
                <a:solidFill>
                  <a:srgbClr val="000000"/>
                </a:solidFill>
                <a:latin typeface="Times" pitchFamily="2" charset="0"/>
              </a:rPr>
              <a:t>2-minute average July-August winds along the Northwest coast.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EE2F70A7-212E-C4C3-60EE-CBA314D91472}"/>
              </a:ext>
            </a:extLst>
          </p:cNvPr>
          <p:cNvSpPr>
            <a:spLocks noGrp="1" noChangeArrowheads="1"/>
          </p:cNvSpPr>
          <p:nvPr>
            <p:ph type="title"/>
          </p:nvPr>
        </p:nvSpPr>
        <p:spPr>
          <a:xfrm>
            <a:off x="381000" y="2362200"/>
            <a:ext cx="8229600" cy="1143000"/>
          </a:xfrm>
        </p:spPr>
        <p:txBody>
          <a:bodyPr/>
          <a:lstStyle/>
          <a:p>
            <a:pPr eaLnBrk="1" hangingPunct="1"/>
            <a:r>
              <a:rPr lang="en-US" altLang="en-US" b="1" dirty="0">
                <a:solidFill>
                  <a:schemeClr val="accent2"/>
                </a:solidFill>
                <a:ea typeface="ＭＳ Ｐゴシック" panose="020B0600070205080204" pitchFamily="34" charset="-128"/>
              </a:rPr>
              <a:t>Western Washington Sea Breezes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6850"/>
            <a:ext cx="4973638"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3">
            <a:extLst>
              <a:ext uri="{FF2B5EF4-FFF2-40B4-BE49-F238E27FC236}">
                <a16:creationId xmlns:a16="http://schemas.microsoft.com/office/drawing/2014/main" id="{4F8A2CE2-4C0B-1B1C-E53E-4912E9DC0EFC}"/>
              </a:ext>
            </a:extLst>
          </p:cNvPr>
          <p:cNvSpPr txBox="1">
            <a:spLocks noChangeArrowheads="1"/>
          </p:cNvSpPr>
          <p:nvPr/>
        </p:nvSpPr>
        <p:spPr bwMode="auto">
          <a:xfrm>
            <a:off x="7315200" y="2590800"/>
            <a:ext cx="17494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Summer</a:t>
            </a:r>
          </a:p>
          <a:p>
            <a:pPr>
              <a:spcBef>
                <a:spcPct val="0"/>
              </a:spcBef>
              <a:buFontTx/>
              <a:buNone/>
            </a:pPr>
            <a:r>
              <a:rPr lang="en-US" altLang="en-US" sz="3600">
                <a:latin typeface="Times" pitchFamily="2" charset="0"/>
              </a:rPr>
              <a:t>Diurnal</a:t>
            </a:r>
          </a:p>
          <a:p>
            <a:pPr>
              <a:spcBef>
                <a:spcPct val="0"/>
              </a:spcBef>
              <a:buFontTx/>
              <a:buNone/>
            </a:pPr>
            <a:r>
              <a:rPr lang="en-US" altLang="en-US" sz="3600">
                <a:latin typeface="Times" pitchFamily="2" charset="0"/>
              </a:rPr>
              <a:t>Winds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b="68637"/>
          <a:stretch/>
        </p:blipFill>
        <p:spPr bwMode="auto">
          <a:xfrm>
            <a:off x="320698" y="1279525"/>
            <a:ext cx="8823302"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543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t="33651" b="33175"/>
          <a:stretch/>
        </p:blipFill>
        <p:spPr bwMode="auto">
          <a:xfrm>
            <a:off x="533155" y="990600"/>
            <a:ext cx="857567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09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27118C87-D06F-BC9A-4A46-06A78EB8A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9" t="65681"/>
          <a:stretch/>
        </p:blipFill>
        <p:spPr bwMode="auto">
          <a:xfrm>
            <a:off x="-37385" y="990600"/>
            <a:ext cx="91473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34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DFAC9-3E2D-53AA-2CE6-EABC938360EA}"/>
            </a:ext>
          </a:extLst>
        </p:cNvPr>
        <p:cNvGrpSpPr/>
        <p:nvPr/>
      </p:nvGrpSpPr>
      <p:grpSpPr>
        <a:xfrm>
          <a:off x="0" y="0"/>
          <a:ext cx="0" cy="0"/>
          <a:chOff x="0" y="0"/>
          <a:chExt cx="0" cy="0"/>
        </a:xfrm>
      </p:grpSpPr>
      <p:pic>
        <p:nvPicPr>
          <p:cNvPr id="38913" name="Picture 2" descr="&#13;File_01.jpg#5                                                  0009FA8B&#13;Macintosh2 HD                  ABA78158:">
            <a:extLst>
              <a:ext uri="{FF2B5EF4-FFF2-40B4-BE49-F238E27FC236}">
                <a16:creationId xmlns:a16="http://schemas.microsoft.com/office/drawing/2014/main" id="{0B53E54B-B7D5-349E-9DF0-A3666E7F79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876" t="65681"/>
          <a:stretch>
            <a:fillRect/>
          </a:stretch>
        </p:blipFill>
        <p:spPr bwMode="auto">
          <a:xfrm>
            <a:off x="1600200" y="1295400"/>
            <a:ext cx="309020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BF4F2C69-D717-55B7-7B7B-A9942B654BE5}"/>
              </a:ext>
            </a:extLst>
          </p:cNvPr>
          <p:cNvSpPr/>
          <p:nvPr/>
        </p:nvSpPr>
        <p:spPr>
          <a:xfrm>
            <a:off x="3581400" y="3048000"/>
            <a:ext cx="2895600" cy="1143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8453CB-5C67-221E-88C0-DA177A441F3A}"/>
              </a:ext>
            </a:extLst>
          </p:cNvPr>
          <p:cNvSpPr txBox="1"/>
          <p:nvPr/>
        </p:nvSpPr>
        <p:spPr>
          <a:xfrm>
            <a:off x="6660717" y="3204001"/>
            <a:ext cx="1901483" cy="830997"/>
          </a:xfrm>
          <a:prstGeom prst="rect">
            <a:avLst/>
          </a:prstGeom>
          <a:noFill/>
        </p:spPr>
        <p:txBody>
          <a:bodyPr wrap="none" rtlCol="0">
            <a:spAutoFit/>
          </a:bodyPr>
          <a:lstStyle/>
          <a:p>
            <a:r>
              <a:rPr lang="en-US" dirty="0"/>
              <a:t>Called the </a:t>
            </a:r>
          </a:p>
          <a:p>
            <a:r>
              <a:rPr lang="en-US" dirty="0"/>
              <a:t>Sound Breeze</a:t>
            </a:r>
          </a:p>
        </p:txBody>
      </p:sp>
    </p:spTree>
    <p:extLst>
      <p:ext uri="{BB962C8B-B14F-4D97-AF65-F5344CB8AC3E}">
        <p14:creationId xmlns:p14="http://schemas.microsoft.com/office/powerpoint/2010/main" val="345812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2">
            <a:extLst>
              <a:ext uri="{FF2B5EF4-FFF2-40B4-BE49-F238E27FC236}">
                <a16:creationId xmlns:a16="http://schemas.microsoft.com/office/drawing/2014/main" id="{F937FD1A-03C2-104C-BDEE-42A33DC96118}"/>
              </a:ext>
            </a:extLst>
          </p:cNvPr>
          <p:cNvGraphicFramePr>
            <a:graphicFrameLocks noChangeAspect="1"/>
          </p:cNvGraphicFramePr>
          <p:nvPr/>
        </p:nvGraphicFramePr>
        <p:xfrm>
          <a:off x="1143000" y="685800"/>
          <a:ext cx="4838700" cy="5316538"/>
        </p:xfrm>
        <a:graphic>
          <a:graphicData uri="http://schemas.openxmlformats.org/presentationml/2006/ole">
            <mc:AlternateContent xmlns:mc="http://schemas.openxmlformats.org/markup-compatibility/2006">
              <mc:Choice xmlns:v="urn:schemas-microsoft-com:vml" Requires="v">
                <p:oleObj name="Document" r:id="rId2" imgW="3790950" imgH="4165600" progId="Word.Document.8">
                  <p:embed/>
                </p:oleObj>
              </mc:Choice>
              <mc:Fallback>
                <p:oleObj name="Document" r:id="rId2" imgW="3790950" imgH="416560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4838700" cy="531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9938" name="TextBox 2">
            <a:extLst>
              <a:ext uri="{FF2B5EF4-FFF2-40B4-BE49-F238E27FC236}">
                <a16:creationId xmlns:a16="http://schemas.microsoft.com/office/drawing/2014/main" id="{A5006114-9754-F0C1-38CA-DD8663EE314F}"/>
              </a:ext>
            </a:extLst>
          </p:cNvPr>
          <p:cNvSpPr txBox="1">
            <a:spLocks noChangeArrowheads="1"/>
          </p:cNvSpPr>
          <p:nvPr/>
        </p:nvSpPr>
        <p:spPr bwMode="auto">
          <a:xfrm>
            <a:off x="6400800" y="2895600"/>
            <a:ext cx="25723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dirty="0">
                <a:latin typeface="Times" pitchFamily="2" charset="0"/>
              </a:rPr>
              <a:t>The Sound Breeze</a:t>
            </a:r>
          </a:p>
          <a:p>
            <a:pPr>
              <a:spcBef>
                <a:spcPct val="0"/>
              </a:spcBef>
              <a:buFontTx/>
              <a:buNone/>
            </a:pPr>
            <a:r>
              <a:rPr lang="en-US" altLang="en-US" sz="2400" b="1" dirty="0">
                <a:latin typeface="Times" pitchFamily="2" charset="0"/>
              </a:rPr>
              <a:t>Viewed Using </a:t>
            </a:r>
          </a:p>
          <a:p>
            <a:pPr>
              <a:spcBef>
                <a:spcPct val="0"/>
              </a:spcBef>
              <a:buFontTx/>
              <a:buNone/>
            </a:pPr>
            <a:r>
              <a:rPr lang="en-US" altLang="en-US" sz="2400" b="1" dirty="0">
                <a:latin typeface="Times" pitchFamily="2" charset="0"/>
              </a:rPr>
              <a:t>Ferry Data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AD28A808-EBA9-AC7E-94BC-DF401C60D3E6}"/>
              </a:ext>
            </a:extLst>
          </p:cNvPr>
          <p:cNvSpPr>
            <a:spLocks noGrp="1" noChangeArrowheads="1"/>
          </p:cNvSpPr>
          <p:nvPr>
            <p:ph type="title"/>
          </p:nvPr>
        </p:nvSpPr>
        <p:spPr>
          <a:xfrm>
            <a:off x="685800" y="381000"/>
            <a:ext cx="7772400" cy="1143000"/>
          </a:xfrm>
        </p:spPr>
        <p:txBody>
          <a:bodyPr/>
          <a:lstStyle/>
          <a:p>
            <a:pPr eaLnBrk="1" hangingPunct="1"/>
            <a:r>
              <a:rPr lang="en-US" altLang="en-US" b="1">
                <a:solidFill>
                  <a:schemeClr val="accent2"/>
                </a:solidFill>
                <a:ea typeface="ＭＳ Ｐゴシック" panose="020B0600070205080204" pitchFamily="34" charset="-128"/>
              </a:rPr>
              <a:t>Sea and Land Breezes</a:t>
            </a:r>
          </a:p>
        </p:txBody>
      </p:sp>
      <p:pic>
        <p:nvPicPr>
          <p:cNvPr id="17410" name="Content Placeholder 3" descr="sea-land-breeze.gif">
            <a:extLst>
              <a:ext uri="{FF2B5EF4-FFF2-40B4-BE49-F238E27FC236}">
                <a16:creationId xmlns:a16="http://schemas.microsoft.com/office/drawing/2014/main" id="{44D8BD1E-8265-2DA1-7E06-E190E24923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909" r="-21909"/>
          <a:stretch>
            <a:fillRect/>
          </a:stretch>
        </p:blipFill>
        <p:spPr>
          <a:xfrm>
            <a:off x="685800" y="1531938"/>
            <a:ext cx="7772400" cy="4114800"/>
          </a:xfrm>
        </p:spPr>
      </p:pic>
      <p:sp>
        <p:nvSpPr>
          <p:cNvPr id="17411" name="TextBox 1">
            <a:extLst>
              <a:ext uri="{FF2B5EF4-FFF2-40B4-BE49-F238E27FC236}">
                <a16:creationId xmlns:a16="http://schemas.microsoft.com/office/drawing/2014/main" id="{465DD53F-1C2C-290E-F2CF-938D861F019B}"/>
              </a:ext>
            </a:extLst>
          </p:cNvPr>
          <p:cNvSpPr txBox="1">
            <a:spLocks noChangeArrowheads="1"/>
          </p:cNvSpPr>
          <p:nvPr/>
        </p:nvSpPr>
        <p:spPr bwMode="auto">
          <a:xfrm>
            <a:off x="2057400" y="5943600"/>
            <a:ext cx="601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dirty="0">
                <a:latin typeface="Times" pitchFamily="2" charset="0"/>
              </a:rPr>
              <a:t>These are 3D circulations</a:t>
            </a:r>
          </a:p>
        </p:txBody>
      </p:sp>
      <p:sp>
        <p:nvSpPr>
          <p:cNvPr id="17412" name="TextBox 1">
            <a:extLst>
              <a:ext uri="{FF2B5EF4-FFF2-40B4-BE49-F238E27FC236}">
                <a16:creationId xmlns:a16="http://schemas.microsoft.com/office/drawing/2014/main" id="{69E71325-1412-C73C-94DD-B07C58C36089}"/>
              </a:ext>
            </a:extLst>
          </p:cNvPr>
          <p:cNvSpPr txBox="1">
            <a:spLocks noChangeArrowheads="1"/>
          </p:cNvSpPr>
          <p:nvPr/>
        </p:nvSpPr>
        <p:spPr bwMode="auto">
          <a:xfrm>
            <a:off x="7543800" y="2514600"/>
            <a:ext cx="69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Day</a:t>
            </a:r>
          </a:p>
        </p:txBody>
      </p:sp>
      <p:sp>
        <p:nvSpPr>
          <p:cNvPr id="17413" name="TextBox 2">
            <a:extLst>
              <a:ext uri="{FF2B5EF4-FFF2-40B4-BE49-F238E27FC236}">
                <a16:creationId xmlns:a16="http://schemas.microsoft.com/office/drawing/2014/main" id="{C14B45EF-D690-CCC5-B81B-324433F0841C}"/>
              </a:ext>
            </a:extLst>
          </p:cNvPr>
          <p:cNvSpPr txBox="1">
            <a:spLocks noChangeArrowheads="1"/>
          </p:cNvSpPr>
          <p:nvPr/>
        </p:nvSpPr>
        <p:spPr bwMode="auto">
          <a:xfrm>
            <a:off x="7450138" y="4267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Night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B44000BC-8BB1-E4C2-7594-ECC5F0455862}"/>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Land Breezes Tend to Be Weak in the Northwest</a:t>
            </a:r>
          </a:p>
        </p:txBody>
      </p:sp>
      <p:sp>
        <p:nvSpPr>
          <p:cNvPr id="40962" name="Content Placeholder 2">
            <a:extLst>
              <a:ext uri="{FF2B5EF4-FFF2-40B4-BE49-F238E27FC236}">
                <a16:creationId xmlns:a16="http://schemas.microsoft.com/office/drawing/2014/main" id="{9D8C35A4-64B5-577A-CD05-F3F24FD319CA}"/>
              </a:ext>
            </a:extLst>
          </p:cNvPr>
          <p:cNvSpPr>
            <a:spLocks noGrp="1" noChangeArrowheads="1"/>
          </p:cNvSpPr>
          <p:nvPr>
            <p:ph idx="1"/>
          </p:nvPr>
        </p:nvSpPr>
        <p:spPr>
          <a:xfrm>
            <a:off x="533400" y="1905000"/>
            <a:ext cx="8229600" cy="4525963"/>
          </a:xfrm>
        </p:spPr>
        <p:txBody>
          <a:bodyPr/>
          <a:lstStyle/>
          <a:p>
            <a:pPr eaLnBrk="1" hangingPunct="1"/>
            <a:r>
              <a:rPr lang="en-US" altLang="en-US" b="1" dirty="0">
                <a:ea typeface="ＭＳ Ｐゴシック" panose="020B0600070205080204" pitchFamily="34" charset="-128"/>
              </a:rPr>
              <a:t>Why?  Our cold water!</a:t>
            </a:r>
          </a:p>
          <a:p>
            <a:pPr eaLnBrk="1" hangingPunct="1"/>
            <a:r>
              <a:rPr lang="en-US" altLang="en-US" dirty="0">
                <a:ea typeface="ＭＳ Ｐゴシック" panose="020B0600070205080204" pitchFamily="34" charset="-128"/>
              </a:rPr>
              <a:t>The land rarely cools down below the water temperature during the summer.  </a:t>
            </a:r>
          </a:p>
          <a:p>
            <a:pPr eaLnBrk="1" hangingPunct="1"/>
            <a:r>
              <a:rPr lang="en-US" altLang="en-US" dirty="0">
                <a:ea typeface="ＭＳ Ｐゴシック" panose="020B0600070205080204" pitchFamily="34" charset="-128"/>
              </a:rPr>
              <a:t>Local minimum temperatures generally in the low to mid-50s…similar to the temperature of the Sound and the Pacific Ocean.</a:t>
            </a:r>
          </a:p>
          <a:p>
            <a:pPr eaLnBrk="1" hangingPunct="1"/>
            <a:r>
              <a:rPr lang="en-US" altLang="en-US" dirty="0">
                <a:ea typeface="ＭＳ Ｐゴシック" panose="020B0600070205080204" pitchFamily="34" charset="-128"/>
              </a:rPr>
              <a:t>But our land can get cooler than the water in winter during unusually cold periods.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6.10land_breeze4.tiff">
            <a:extLst>
              <a:ext uri="{FF2B5EF4-FFF2-40B4-BE49-F238E27FC236}">
                <a16:creationId xmlns:a16="http://schemas.microsoft.com/office/drawing/2014/main" id="{2A7EFC1E-B450-4E7F-BC31-225953B8BC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35099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4" descr="Figure6.11.jpg">
            <a:extLst>
              <a:ext uri="{FF2B5EF4-FFF2-40B4-BE49-F238E27FC236}">
                <a16:creationId xmlns:a16="http://schemas.microsoft.com/office/drawing/2014/main" id="{04A31763-6CD0-C777-01C7-525A1A6C4F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86200"/>
            <a:ext cx="48514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3">
            <a:extLst>
              <a:ext uri="{FF2B5EF4-FFF2-40B4-BE49-F238E27FC236}">
                <a16:creationId xmlns:a16="http://schemas.microsoft.com/office/drawing/2014/main" id="{A54ECB89-2690-5C72-2DD7-6618A419F19C}"/>
              </a:ext>
            </a:extLst>
          </p:cNvPr>
          <p:cNvSpPr txBox="1">
            <a:spLocks noChangeArrowheads="1"/>
          </p:cNvSpPr>
          <p:nvPr/>
        </p:nvSpPr>
        <p:spPr bwMode="auto">
          <a:xfrm>
            <a:off x="5105400" y="838200"/>
            <a:ext cx="2514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b="1" dirty="0">
                <a:solidFill>
                  <a:schemeClr val="accent2"/>
                </a:solidFill>
                <a:latin typeface="Times" pitchFamily="2" charset="0"/>
              </a:rPr>
              <a:t>Land Breeze example during a cold period.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Content Placeholder 4" descr="Figure6.2.jpg">
            <a:extLst>
              <a:ext uri="{FF2B5EF4-FFF2-40B4-BE49-F238E27FC236}">
                <a16:creationId xmlns:a16="http://schemas.microsoft.com/office/drawing/2014/main" id="{E289BE7F-6FBF-4DED-562B-F604609A4C88}"/>
              </a:ext>
            </a:extLst>
          </p:cNvPr>
          <p:cNvPicPr>
            <a:picLocks noChangeAspect="1"/>
          </p:cNvPicPr>
          <p:nvPr/>
        </p:nvPicPr>
        <p:blipFill>
          <a:blip r:embed="rId2">
            <a:extLst>
              <a:ext uri="{28A0092B-C50C-407E-A947-70E740481C1C}">
                <a14:useLocalDpi xmlns:a14="http://schemas.microsoft.com/office/drawing/2010/main" val="0"/>
              </a:ext>
            </a:extLst>
          </a:blip>
          <a:srcRect l="-4343" r="-4343"/>
          <a:stretch>
            <a:fillRect/>
          </a:stretch>
        </p:blipFill>
        <p:spPr bwMode="auto">
          <a:xfrm>
            <a:off x="1905000" y="1219200"/>
            <a:ext cx="48768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2">
            <a:extLst>
              <a:ext uri="{FF2B5EF4-FFF2-40B4-BE49-F238E27FC236}">
                <a16:creationId xmlns:a16="http://schemas.microsoft.com/office/drawing/2014/main" id="{412B5F74-B067-487D-4744-4F61C1EF8AEC}"/>
              </a:ext>
            </a:extLst>
          </p:cNvPr>
          <p:cNvSpPr>
            <a:spLocks noGrp="1" noChangeArrowheads="1"/>
          </p:cNvSpPr>
          <p:nvPr>
            <p:ph type="title"/>
          </p:nvPr>
        </p:nvSpPr>
        <p:spPr>
          <a:xfrm>
            <a:off x="685800" y="0"/>
            <a:ext cx="7772400" cy="1143000"/>
          </a:xfrm>
        </p:spPr>
        <p:txBody>
          <a:bodyPr/>
          <a:lstStyle/>
          <a:p>
            <a:pPr eaLnBrk="1" hangingPunct="1"/>
            <a:r>
              <a:rPr lang="en-US" altLang="en-US">
                <a:ea typeface="ＭＳ Ｐゴシック" panose="020B0600070205080204" pitchFamily="34" charset="-128"/>
              </a:rPr>
              <a:t>Slope Winds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2C67D8A0-AD25-C355-DBAC-CA49359980EA}"/>
              </a:ext>
            </a:extLst>
          </p:cNvPr>
          <p:cNvSpPr>
            <a:spLocks noGrp="1" noChangeArrowheads="1"/>
          </p:cNvSpPr>
          <p:nvPr>
            <p:ph type="title"/>
          </p:nvPr>
        </p:nvSpPr>
        <p:spPr>
          <a:xfrm>
            <a:off x="381000" y="685800"/>
            <a:ext cx="8382000" cy="1143000"/>
          </a:xfrm>
        </p:spPr>
        <p:txBody>
          <a:bodyPr/>
          <a:lstStyle/>
          <a:p>
            <a:pPr eaLnBrk="1" hangingPunct="1"/>
            <a:r>
              <a:rPr lang="en-US" altLang="en-US" sz="4000">
                <a:solidFill>
                  <a:schemeClr val="accent2"/>
                </a:solidFill>
                <a:ea typeface="ＭＳ Ｐゴシック" panose="020B0600070205080204" pitchFamily="34" charset="-128"/>
              </a:rPr>
              <a:t>Slope Winds</a:t>
            </a:r>
            <a:br>
              <a:rPr lang="en-US" altLang="en-US" sz="4000">
                <a:ea typeface="ＭＳ Ｐゴシック" panose="020B0600070205080204" pitchFamily="34" charset="-128"/>
              </a:rPr>
            </a:br>
            <a:r>
              <a:rPr lang="en-US" altLang="en-US" sz="4000">
                <a:ea typeface="ＭＳ Ｐゴシック" panose="020B0600070205080204" pitchFamily="34" charset="-128"/>
              </a:rPr>
              <a:t>Upslope Flow on Heated Slopes</a:t>
            </a:r>
            <a:br>
              <a:rPr lang="en-US" altLang="en-US" sz="4000">
                <a:ea typeface="ＭＳ Ｐゴシック" panose="020B0600070205080204" pitchFamily="34" charset="-128"/>
              </a:rPr>
            </a:br>
            <a:r>
              <a:rPr lang="en-US" altLang="en-US" sz="4000">
                <a:ea typeface="ＭＳ Ｐゴシック" panose="020B0600070205080204" pitchFamily="34" charset="-128"/>
              </a:rPr>
              <a:t>Downslope Flow on Cooled Slopes</a:t>
            </a:r>
          </a:p>
        </p:txBody>
      </p:sp>
      <p:pic>
        <p:nvPicPr>
          <p:cNvPr id="44034" name="Content Placeholder 3" descr="login.php">
            <a:extLst>
              <a:ext uri="{FF2B5EF4-FFF2-40B4-BE49-F238E27FC236}">
                <a16:creationId xmlns:a16="http://schemas.microsoft.com/office/drawing/2014/main" id="{80CDD73D-316C-10E9-859E-12C56D7669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2362200"/>
            <a:ext cx="5638800" cy="42291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borg.jpg                                                       001CE8BF&#10;Cliff Disk                     BB5EA40C:">
            <a:extLst>
              <a:ext uri="{FF2B5EF4-FFF2-40B4-BE49-F238E27FC236}">
                <a16:creationId xmlns:a16="http://schemas.microsoft.com/office/drawing/2014/main" id="{6B7E6CCB-1C0B-AF2C-EB30-E9B746D64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743200"/>
            <a:ext cx="54102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a:extLst>
              <a:ext uri="{FF2B5EF4-FFF2-40B4-BE49-F238E27FC236}">
                <a16:creationId xmlns:a16="http://schemas.microsoft.com/office/drawing/2014/main" id="{721FA2C7-D43B-9996-FA6E-EC2BA4C50367}"/>
              </a:ext>
            </a:extLst>
          </p:cNvPr>
          <p:cNvSpPr>
            <a:spLocks noGrp="1" noChangeArrowheads="1"/>
          </p:cNvSpPr>
          <p:nvPr>
            <p:ph type="title"/>
          </p:nvPr>
        </p:nvSpPr>
        <p:spPr>
          <a:xfrm>
            <a:off x="533400" y="838200"/>
            <a:ext cx="8229600" cy="1143000"/>
          </a:xfrm>
        </p:spPr>
        <p:txBody>
          <a:bodyPr/>
          <a:lstStyle/>
          <a:p>
            <a:pPr eaLnBrk="1" hangingPunct="1"/>
            <a:r>
              <a:rPr lang="en-US" altLang="en-US" b="1">
                <a:solidFill>
                  <a:schemeClr val="accent2"/>
                </a:solidFill>
                <a:ea typeface="ＭＳ Ｐゴシック" panose="020B0600070205080204" pitchFamily="34" charset="-128"/>
              </a:rPr>
              <a:t>That is why hang gliders like to jump off above heated slopes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8697-3CB0-463C-70CE-821853684364}"/>
              </a:ext>
            </a:extLst>
          </p:cNvPr>
          <p:cNvSpPr>
            <a:spLocks noGrp="1"/>
          </p:cNvSpPr>
          <p:nvPr>
            <p:ph type="title"/>
          </p:nvPr>
        </p:nvSpPr>
        <p:spPr/>
        <p:txBody>
          <a:bodyPr/>
          <a:lstStyle/>
          <a:p>
            <a:r>
              <a:rPr lang="en-US" dirty="0"/>
              <a:t>Poo Poo Point, Tiger Mountain</a:t>
            </a:r>
          </a:p>
        </p:txBody>
      </p:sp>
      <p:pic>
        <p:nvPicPr>
          <p:cNvPr id="5" name="Content Placeholder 4" descr="A picture containing outdoor, mountain, sky, grass&#10;&#10;Description automatically generated">
            <a:extLst>
              <a:ext uri="{FF2B5EF4-FFF2-40B4-BE49-F238E27FC236}">
                <a16:creationId xmlns:a16="http://schemas.microsoft.com/office/drawing/2014/main" id="{C35A4E2C-5088-CFB8-712E-69A522268101}"/>
              </a:ext>
            </a:extLst>
          </p:cNvPr>
          <p:cNvPicPr>
            <a:picLocks noGrp="1" noChangeAspect="1"/>
          </p:cNvPicPr>
          <p:nvPr>
            <p:ph idx="1"/>
          </p:nvPr>
        </p:nvPicPr>
        <p:blipFill>
          <a:blip r:embed="rId2"/>
          <a:stretch>
            <a:fillRect/>
          </a:stretch>
        </p:blipFill>
        <p:spPr>
          <a:xfrm>
            <a:off x="1172672" y="1600200"/>
            <a:ext cx="6798656" cy="4525963"/>
          </a:xfrm>
        </p:spPr>
      </p:pic>
    </p:spTree>
    <p:extLst>
      <p:ext uri="{BB962C8B-B14F-4D97-AF65-F5344CB8AC3E}">
        <p14:creationId xmlns:p14="http://schemas.microsoft.com/office/powerpoint/2010/main" val="1926233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0406-4CB9-DC99-1667-E6514764C708}"/>
              </a:ext>
            </a:extLst>
          </p:cNvPr>
          <p:cNvSpPr>
            <a:spLocks noGrp="1"/>
          </p:cNvSpPr>
          <p:nvPr>
            <p:ph type="title"/>
          </p:nvPr>
        </p:nvSpPr>
        <p:spPr>
          <a:xfrm>
            <a:off x="457200" y="533400"/>
            <a:ext cx="8229600" cy="1143000"/>
          </a:xfrm>
        </p:spPr>
        <p:txBody>
          <a:bodyPr/>
          <a:lstStyle/>
          <a:p>
            <a:r>
              <a:rPr lang="en-US" b="1" dirty="0">
                <a:solidFill>
                  <a:schemeClr val="accent2"/>
                </a:solidFill>
              </a:rPr>
              <a:t>Diurnal Downslope Flow Driven by Nighttime Cooling Along Slopes</a:t>
            </a:r>
          </a:p>
        </p:txBody>
      </p:sp>
      <p:pic>
        <p:nvPicPr>
          <p:cNvPr id="7" name="Picture 6">
            <a:extLst>
              <a:ext uri="{FF2B5EF4-FFF2-40B4-BE49-F238E27FC236}">
                <a16:creationId xmlns:a16="http://schemas.microsoft.com/office/drawing/2014/main" id="{BA454892-789D-959A-6A69-586A53539949}"/>
              </a:ext>
            </a:extLst>
          </p:cNvPr>
          <p:cNvPicPr>
            <a:picLocks noChangeAspect="1"/>
          </p:cNvPicPr>
          <p:nvPr/>
        </p:nvPicPr>
        <p:blipFill>
          <a:blip r:embed="rId2"/>
          <a:stretch>
            <a:fillRect/>
          </a:stretch>
        </p:blipFill>
        <p:spPr>
          <a:xfrm>
            <a:off x="1822450" y="2806700"/>
            <a:ext cx="5499100" cy="3517900"/>
          </a:xfrm>
          <a:prstGeom prst="rect">
            <a:avLst/>
          </a:prstGeom>
        </p:spPr>
      </p:pic>
      <p:sp>
        <p:nvSpPr>
          <p:cNvPr id="8" name="Content Placeholder 7">
            <a:extLst>
              <a:ext uri="{FF2B5EF4-FFF2-40B4-BE49-F238E27FC236}">
                <a16:creationId xmlns:a16="http://schemas.microsoft.com/office/drawing/2014/main" id="{DBC3AE6B-7CE5-0F61-014D-88A287C58CB5}"/>
              </a:ext>
            </a:extLst>
          </p:cNvPr>
          <p:cNvSpPr>
            <a:spLocks noGrp="1"/>
          </p:cNvSpPr>
          <p:nvPr>
            <p:ph idx="1"/>
          </p:nvPr>
        </p:nvSpPr>
        <p:spPr>
          <a:xfrm>
            <a:off x="457200" y="2438400"/>
            <a:ext cx="8229600" cy="4525963"/>
          </a:xfrm>
        </p:spPr>
        <p:txBody>
          <a:bodyPr/>
          <a:lstStyle/>
          <a:p>
            <a:endParaRPr lang="en-US" dirty="0"/>
          </a:p>
        </p:txBody>
      </p:sp>
    </p:spTree>
    <p:extLst>
      <p:ext uri="{BB962C8B-B14F-4D97-AF65-F5344CB8AC3E}">
        <p14:creationId xmlns:p14="http://schemas.microsoft.com/office/powerpoint/2010/main" val="3207773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a:extLst>
              <a:ext uri="{FF2B5EF4-FFF2-40B4-BE49-F238E27FC236}">
                <a16:creationId xmlns:a16="http://schemas.microsoft.com/office/drawing/2014/main" id="{570E6D4E-FFCB-ED25-7505-02F9A85EA5B8}"/>
              </a:ext>
            </a:extLst>
          </p:cNvPr>
          <p:cNvSpPr>
            <a:spLocks noGrp="1" noChangeArrowheads="1"/>
          </p:cNvSpPr>
          <p:nvPr>
            <p:ph type="title"/>
          </p:nvPr>
        </p:nvSpPr>
        <p:spPr>
          <a:xfrm>
            <a:off x="457200" y="744538"/>
            <a:ext cx="8686800" cy="1143000"/>
          </a:xfrm>
        </p:spPr>
        <p:txBody>
          <a:bodyPr/>
          <a:lstStyle/>
          <a:p>
            <a:pPr eaLnBrk="1" hangingPunct="1"/>
            <a:r>
              <a:rPr lang="en-US" altLang="en-US" sz="4000" b="1">
                <a:solidFill>
                  <a:schemeClr val="accent2"/>
                </a:solidFill>
                <a:ea typeface="ＭＳ Ｐゴシック" panose="020B0600070205080204" pitchFamily="34" charset="-128"/>
              </a:rPr>
              <a:t>Low temperatures are generally cooler in low spots on cold, cloud-free nights, with downslope flow</a:t>
            </a:r>
            <a:br>
              <a:rPr lang="en-US" altLang="en-US" sz="4000">
                <a:ea typeface="ＭＳ Ｐゴシック" panose="020B0600070205080204" pitchFamily="34" charset="-128"/>
              </a:rPr>
            </a:br>
            <a:endParaRPr lang="en-US" altLang="en-US" sz="4000">
              <a:ea typeface="ＭＳ Ｐゴシック" panose="020B0600070205080204" pitchFamily="34" charset="-128"/>
            </a:endParaRPr>
          </a:p>
        </p:txBody>
      </p:sp>
      <p:sp>
        <p:nvSpPr>
          <p:cNvPr id="46082" name="Rectangle 1027">
            <a:extLst>
              <a:ext uri="{FF2B5EF4-FFF2-40B4-BE49-F238E27FC236}">
                <a16:creationId xmlns:a16="http://schemas.microsoft.com/office/drawing/2014/main" id="{244C43A2-7B87-B379-242F-325A61B51BAC}"/>
              </a:ext>
            </a:extLst>
          </p:cNvPr>
          <p:cNvSpPr>
            <a:spLocks noGrp="1" noChangeArrowheads="1"/>
          </p:cNvSpPr>
          <p:nvPr>
            <p:ph idx="1"/>
          </p:nvPr>
        </p:nvSpPr>
        <p:spPr/>
        <p:txBody>
          <a:bodyPr/>
          <a:lstStyle/>
          <a:p>
            <a:pPr eaLnBrk="1" hangingPunct="1"/>
            <a:endParaRPr lang="en-US" altLang="en-US">
              <a:ea typeface="ＭＳ Ｐゴシック" panose="020B0600070205080204" pitchFamily="34" charset="-128"/>
            </a:endParaRPr>
          </a:p>
        </p:txBody>
      </p:sp>
      <p:pic>
        <p:nvPicPr>
          <p:cNvPr id="46083" name="Picture 1028" descr="drains">
            <a:extLst>
              <a:ext uri="{FF2B5EF4-FFF2-40B4-BE49-F238E27FC236}">
                <a16:creationId xmlns:a16="http://schemas.microsoft.com/office/drawing/2014/main" id="{E1AF4E4F-FD89-2FAE-9099-247F9FD4A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46288"/>
            <a:ext cx="76962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35BEB0B8-686D-2486-90FF-3DE8C8BA237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Eastern Washington slope flows</a:t>
            </a:r>
          </a:p>
        </p:txBody>
      </p:sp>
      <p:pic>
        <p:nvPicPr>
          <p:cNvPr id="48130" name="Content Placeholder 3" descr="Figure6.19.jpg">
            <a:extLst>
              <a:ext uri="{FF2B5EF4-FFF2-40B4-BE49-F238E27FC236}">
                <a16:creationId xmlns:a16="http://schemas.microsoft.com/office/drawing/2014/main" id="{43EE6420-6E9B-B01D-A18C-F8A6DEB8E9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290638"/>
            <a:ext cx="5715000" cy="4987925"/>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7">
            <a:extLst>
              <a:ext uri="{FF2B5EF4-FFF2-40B4-BE49-F238E27FC236}">
                <a16:creationId xmlns:a16="http://schemas.microsoft.com/office/drawing/2014/main" id="{E7468DE5-E4F8-A1CF-1E5E-D3221D460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16075"/>
            <a:ext cx="89662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hidden="1">
            <a:extLst>
              <a:ext uri="{FF2B5EF4-FFF2-40B4-BE49-F238E27FC236}">
                <a16:creationId xmlns:a16="http://schemas.microsoft.com/office/drawing/2014/main" id="{7E6273E2-6472-370A-0C56-B108934FB18C}"/>
              </a:ext>
            </a:extLst>
          </p:cNvPr>
          <p:cNvSpPr>
            <a:spLocks noGrp="1" noChangeArrowheads="1"/>
          </p:cNvSpPr>
          <p:nvPr>
            <p:ph type="title"/>
          </p:nvPr>
        </p:nvSpPr>
        <p:spPr/>
        <p:txBody>
          <a:bodyPr/>
          <a:lstStyle/>
          <a:p>
            <a:pPr eaLnBrk="1" hangingPunct="1"/>
            <a:r>
              <a:rPr lang="en-US" altLang="en-US" b="1">
                <a:ea typeface="ＭＳ Ｐゴシック" panose="020B0600070205080204" pitchFamily="34" charset="-128"/>
              </a:rPr>
              <a:t>	</a:t>
            </a:r>
          </a:p>
        </p:txBody>
      </p:sp>
      <p:sp>
        <p:nvSpPr>
          <p:cNvPr id="49155" name="Rectangle 4">
            <a:extLst>
              <a:ext uri="{FF2B5EF4-FFF2-40B4-BE49-F238E27FC236}">
                <a16:creationId xmlns:a16="http://schemas.microsoft.com/office/drawing/2014/main" id="{A8A88F57-6981-3F35-E77B-DF96FC311571}"/>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7-11, p. 178</a:t>
            </a:r>
          </a:p>
        </p:txBody>
      </p:sp>
      <p:sp>
        <p:nvSpPr>
          <p:cNvPr id="49156" name="Text Box 5">
            <a:extLst>
              <a:ext uri="{FF2B5EF4-FFF2-40B4-BE49-F238E27FC236}">
                <a16:creationId xmlns:a16="http://schemas.microsoft.com/office/drawing/2014/main" id="{2D682B7A-BF94-21F8-7CD9-B7DED866A773}"/>
              </a:ext>
            </a:extLst>
          </p:cNvPr>
          <p:cNvSpPr txBox="1">
            <a:spLocks noChangeArrowheads="1"/>
          </p:cNvSpPr>
          <p:nvPr/>
        </p:nvSpPr>
        <p:spPr bwMode="auto">
          <a:xfrm rot="-1737674">
            <a:off x="-7938" y="3570288"/>
            <a:ext cx="749301"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Warm</a:t>
            </a:r>
          </a:p>
        </p:txBody>
      </p:sp>
      <p:sp>
        <p:nvSpPr>
          <p:cNvPr id="49157" name="Text Box 6">
            <a:extLst>
              <a:ext uri="{FF2B5EF4-FFF2-40B4-BE49-F238E27FC236}">
                <a16:creationId xmlns:a16="http://schemas.microsoft.com/office/drawing/2014/main" id="{B175D8DD-2016-5CC4-D527-43744700DDF4}"/>
              </a:ext>
            </a:extLst>
          </p:cNvPr>
          <p:cNvSpPr txBox="1">
            <a:spLocks noChangeArrowheads="1"/>
          </p:cNvSpPr>
          <p:nvPr/>
        </p:nvSpPr>
        <p:spPr bwMode="auto">
          <a:xfrm rot="1889841">
            <a:off x="3686175" y="3665538"/>
            <a:ext cx="749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Warm</a:t>
            </a:r>
          </a:p>
        </p:txBody>
      </p:sp>
      <p:sp>
        <p:nvSpPr>
          <p:cNvPr id="49158" name="Text Box 7">
            <a:extLst>
              <a:ext uri="{FF2B5EF4-FFF2-40B4-BE49-F238E27FC236}">
                <a16:creationId xmlns:a16="http://schemas.microsoft.com/office/drawing/2014/main" id="{C3F54F5D-0C7A-FD52-2E47-CDB22784C479}"/>
              </a:ext>
            </a:extLst>
          </p:cNvPr>
          <p:cNvSpPr txBox="1">
            <a:spLocks noChangeArrowheads="1"/>
          </p:cNvSpPr>
          <p:nvPr/>
        </p:nvSpPr>
        <p:spPr bwMode="auto">
          <a:xfrm>
            <a:off x="693738" y="37099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L</a:t>
            </a:r>
          </a:p>
        </p:txBody>
      </p:sp>
      <p:sp>
        <p:nvSpPr>
          <p:cNvPr id="49159" name="Text Box 8">
            <a:extLst>
              <a:ext uri="{FF2B5EF4-FFF2-40B4-BE49-F238E27FC236}">
                <a16:creationId xmlns:a16="http://schemas.microsoft.com/office/drawing/2014/main" id="{4F4CDC6F-9452-98EC-DECF-59462767C62C}"/>
              </a:ext>
            </a:extLst>
          </p:cNvPr>
          <p:cNvSpPr txBox="1">
            <a:spLocks noChangeArrowheads="1"/>
          </p:cNvSpPr>
          <p:nvPr/>
        </p:nvSpPr>
        <p:spPr bwMode="auto">
          <a:xfrm>
            <a:off x="3276600" y="37099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L</a:t>
            </a:r>
          </a:p>
        </p:txBody>
      </p:sp>
      <p:sp>
        <p:nvSpPr>
          <p:cNvPr id="49160" name="Text Box 10">
            <a:extLst>
              <a:ext uri="{FF2B5EF4-FFF2-40B4-BE49-F238E27FC236}">
                <a16:creationId xmlns:a16="http://schemas.microsoft.com/office/drawing/2014/main" id="{298DDD43-06E1-D836-B846-5E085ADAA3B8}"/>
              </a:ext>
            </a:extLst>
          </p:cNvPr>
          <p:cNvSpPr txBox="1">
            <a:spLocks noChangeArrowheads="1"/>
          </p:cNvSpPr>
          <p:nvPr/>
        </p:nvSpPr>
        <p:spPr bwMode="auto">
          <a:xfrm>
            <a:off x="782638" y="4746625"/>
            <a:ext cx="2870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Upslope During Day</a:t>
            </a:r>
          </a:p>
        </p:txBody>
      </p:sp>
      <p:sp>
        <p:nvSpPr>
          <p:cNvPr id="49161" name="Text Box 11">
            <a:extLst>
              <a:ext uri="{FF2B5EF4-FFF2-40B4-BE49-F238E27FC236}">
                <a16:creationId xmlns:a16="http://schemas.microsoft.com/office/drawing/2014/main" id="{82F10C57-23F2-FA0B-CCBE-DD9CB1BE011E}"/>
              </a:ext>
            </a:extLst>
          </p:cNvPr>
          <p:cNvSpPr txBox="1">
            <a:spLocks noChangeArrowheads="1"/>
          </p:cNvSpPr>
          <p:nvPr/>
        </p:nvSpPr>
        <p:spPr bwMode="auto">
          <a:xfrm rot="-1899389">
            <a:off x="4595813" y="3625850"/>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Cool</a:t>
            </a:r>
          </a:p>
        </p:txBody>
      </p:sp>
      <p:sp>
        <p:nvSpPr>
          <p:cNvPr id="49162" name="Text Box 12">
            <a:extLst>
              <a:ext uri="{FF2B5EF4-FFF2-40B4-BE49-F238E27FC236}">
                <a16:creationId xmlns:a16="http://schemas.microsoft.com/office/drawing/2014/main" id="{E590D7BE-5B09-9F90-5DE3-3E08EE4C09AE}"/>
              </a:ext>
            </a:extLst>
          </p:cNvPr>
          <p:cNvSpPr txBox="1">
            <a:spLocks noChangeArrowheads="1"/>
          </p:cNvSpPr>
          <p:nvPr/>
        </p:nvSpPr>
        <p:spPr bwMode="auto">
          <a:xfrm>
            <a:off x="5538788" y="34972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H</a:t>
            </a:r>
          </a:p>
        </p:txBody>
      </p:sp>
      <p:sp>
        <p:nvSpPr>
          <p:cNvPr id="49163" name="Text Box 13">
            <a:extLst>
              <a:ext uri="{FF2B5EF4-FFF2-40B4-BE49-F238E27FC236}">
                <a16:creationId xmlns:a16="http://schemas.microsoft.com/office/drawing/2014/main" id="{27A038FF-C002-5E09-5EE6-5D52F0D911A2}"/>
              </a:ext>
            </a:extLst>
          </p:cNvPr>
          <p:cNvSpPr txBox="1">
            <a:spLocks noChangeArrowheads="1"/>
          </p:cNvSpPr>
          <p:nvPr/>
        </p:nvSpPr>
        <p:spPr bwMode="auto">
          <a:xfrm>
            <a:off x="7680325" y="354171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H</a:t>
            </a:r>
          </a:p>
        </p:txBody>
      </p:sp>
      <p:sp>
        <p:nvSpPr>
          <p:cNvPr id="49164" name="Text Box 14">
            <a:extLst>
              <a:ext uri="{FF2B5EF4-FFF2-40B4-BE49-F238E27FC236}">
                <a16:creationId xmlns:a16="http://schemas.microsoft.com/office/drawing/2014/main" id="{6F23E485-4176-C470-4ECF-7AFD11BEAB57}"/>
              </a:ext>
            </a:extLst>
          </p:cNvPr>
          <p:cNvSpPr txBox="1">
            <a:spLocks noChangeArrowheads="1"/>
          </p:cNvSpPr>
          <p:nvPr/>
        </p:nvSpPr>
        <p:spPr bwMode="auto">
          <a:xfrm rot="2498573">
            <a:off x="8169275" y="35972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Times" pitchFamily="2" charset="0"/>
              </a:rPr>
              <a:t>Cool</a:t>
            </a:r>
          </a:p>
        </p:txBody>
      </p:sp>
      <p:sp>
        <p:nvSpPr>
          <p:cNvPr id="49165" name="Text Box 15">
            <a:extLst>
              <a:ext uri="{FF2B5EF4-FFF2-40B4-BE49-F238E27FC236}">
                <a16:creationId xmlns:a16="http://schemas.microsoft.com/office/drawing/2014/main" id="{CCE0CC9D-93B7-F940-CB73-2E23E81FDC08}"/>
              </a:ext>
            </a:extLst>
          </p:cNvPr>
          <p:cNvSpPr txBox="1">
            <a:spLocks noChangeArrowheads="1"/>
          </p:cNvSpPr>
          <p:nvPr/>
        </p:nvSpPr>
        <p:spPr bwMode="auto">
          <a:xfrm>
            <a:off x="5510213" y="4762500"/>
            <a:ext cx="3494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Times" pitchFamily="2" charset="0"/>
              </a:rPr>
              <a:t>Downslope Flow at Night</a:t>
            </a:r>
          </a:p>
        </p:txBody>
      </p:sp>
      <p:sp>
        <p:nvSpPr>
          <p:cNvPr id="49166" name="Text Box 16">
            <a:extLst>
              <a:ext uri="{FF2B5EF4-FFF2-40B4-BE49-F238E27FC236}">
                <a16:creationId xmlns:a16="http://schemas.microsoft.com/office/drawing/2014/main" id="{730AC8A4-2A6C-45B4-154A-74B7619C8B98}"/>
              </a:ext>
            </a:extLst>
          </p:cNvPr>
          <p:cNvSpPr txBox="1">
            <a:spLocks noChangeArrowheads="1"/>
          </p:cNvSpPr>
          <p:nvPr/>
        </p:nvSpPr>
        <p:spPr bwMode="auto">
          <a:xfrm>
            <a:off x="7858125" y="6248400"/>
            <a:ext cx="12906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b="1">
                <a:solidFill>
                  <a:srgbClr val="008000"/>
                </a:solidFill>
                <a:latin typeface="Times" pitchFamily="2" charset="0"/>
              </a:rPr>
              <a:t>Editable Text</a:t>
            </a:r>
          </a:p>
        </p:txBody>
      </p:sp>
      <p:sp>
        <p:nvSpPr>
          <p:cNvPr id="49167" name="Rectangle 1">
            <a:extLst>
              <a:ext uri="{FF2B5EF4-FFF2-40B4-BE49-F238E27FC236}">
                <a16:creationId xmlns:a16="http://schemas.microsoft.com/office/drawing/2014/main" id="{7BFD1B21-7339-7D17-D7B5-E52B6D53D056}"/>
              </a:ext>
            </a:extLst>
          </p:cNvPr>
          <p:cNvSpPr>
            <a:spLocks noChangeArrowheads="1"/>
          </p:cNvSpPr>
          <p:nvPr/>
        </p:nvSpPr>
        <p:spPr bwMode="auto">
          <a:xfrm>
            <a:off x="387350" y="700088"/>
            <a:ext cx="8259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Influence on Clouds of Upslope and Downslope Flow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408-CCA1-B94F-AE8F-17D655934217}"/>
              </a:ext>
            </a:extLst>
          </p:cNvPr>
          <p:cNvSpPr>
            <a:spLocks noGrp="1"/>
          </p:cNvSpPr>
          <p:nvPr>
            <p:ph type="title"/>
          </p:nvPr>
        </p:nvSpPr>
        <p:spPr/>
        <p:txBody>
          <a:bodyPr/>
          <a:lstStyle/>
          <a:p>
            <a:r>
              <a:rPr lang="en-US" b="1" dirty="0">
                <a:solidFill>
                  <a:schemeClr val="accent2"/>
                </a:solidFill>
              </a:rPr>
              <a:t>Sea and Land Breezes</a:t>
            </a:r>
          </a:p>
        </p:txBody>
      </p:sp>
      <p:sp>
        <p:nvSpPr>
          <p:cNvPr id="3" name="Content Placeholder 2">
            <a:extLst>
              <a:ext uri="{FF2B5EF4-FFF2-40B4-BE49-F238E27FC236}">
                <a16:creationId xmlns:a16="http://schemas.microsoft.com/office/drawing/2014/main" id="{509348D6-3F6D-B08E-7C35-45B8812BADAB}"/>
              </a:ext>
            </a:extLst>
          </p:cNvPr>
          <p:cNvSpPr>
            <a:spLocks noGrp="1"/>
          </p:cNvSpPr>
          <p:nvPr>
            <p:ph idx="1"/>
          </p:nvPr>
        </p:nvSpPr>
        <p:spPr/>
        <p:txBody>
          <a:bodyPr/>
          <a:lstStyle/>
          <a:p>
            <a:r>
              <a:rPr lang="en-US" sz="3600" dirty="0"/>
              <a:t>Sea breezes occur when the land becomes warmer than the water during the day</a:t>
            </a:r>
          </a:p>
          <a:p>
            <a:r>
              <a:rPr lang="en-US" sz="3600" dirty="0"/>
              <a:t>Land breezes occur when land becomes cooler than the water at night.</a:t>
            </a:r>
          </a:p>
          <a:p>
            <a:r>
              <a:rPr lang="en-US" sz="3600" dirty="0"/>
              <a:t>Land heats and cools more readily than water.</a:t>
            </a:r>
          </a:p>
        </p:txBody>
      </p:sp>
    </p:spTree>
    <p:extLst>
      <p:ext uri="{BB962C8B-B14F-4D97-AF65-F5344CB8AC3E}">
        <p14:creationId xmlns:p14="http://schemas.microsoft.com/office/powerpoint/2010/main" val="3241092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0712">
            <a:extLst>
              <a:ext uri="{FF2B5EF4-FFF2-40B4-BE49-F238E27FC236}">
                <a16:creationId xmlns:a16="http://schemas.microsoft.com/office/drawing/2014/main" id="{BFA78145-E1EE-62C9-FF44-AD88895E2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71575"/>
            <a:ext cx="8940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hidden="1">
            <a:extLst>
              <a:ext uri="{FF2B5EF4-FFF2-40B4-BE49-F238E27FC236}">
                <a16:creationId xmlns:a16="http://schemas.microsoft.com/office/drawing/2014/main" id="{DC49C33D-126B-614C-B266-D6CDD42B2B6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51203" name="Rectangle 3">
            <a:extLst>
              <a:ext uri="{FF2B5EF4-FFF2-40B4-BE49-F238E27FC236}">
                <a16:creationId xmlns:a16="http://schemas.microsoft.com/office/drawing/2014/main" id="{C0869C5E-F10C-EB8C-4459-A775B18F64C2}"/>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820738">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820738">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820738">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en-US" sz="1400" b="1">
                <a:latin typeface="Times" pitchFamily="2" charset="0"/>
              </a:rPr>
              <a:t>Fig. 7-12, p. 179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2D75C866-0344-08CF-0340-8B97FE23E5DB}"/>
              </a:ext>
            </a:extLst>
          </p:cNvPr>
          <p:cNvSpPr>
            <a:spLocks noGrp="1" noChangeArrowheads="1"/>
          </p:cNvSpPr>
          <p:nvPr>
            <p:ph type="title"/>
          </p:nvPr>
        </p:nvSpPr>
        <p:spPr>
          <a:xfrm>
            <a:off x="838200" y="381000"/>
            <a:ext cx="7772400" cy="1143000"/>
          </a:xfrm>
        </p:spPr>
        <p:txBody>
          <a:bodyPr/>
          <a:lstStyle/>
          <a:p>
            <a:pPr eaLnBrk="1" hangingPunct="1"/>
            <a:r>
              <a:rPr lang="en-US" altLang="en-US" b="1" dirty="0">
                <a:solidFill>
                  <a:schemeClr val="accent2"/>
                </a:solidFill>
                <a:ea typeface="ＭＳ Ｐゴシック" panose="020B0600070205080204" pitchFamily="34" charset="-128"/>
              </a:rPr>
              <a:t>Sea Breeze Forced by Pressure Differences!</a:t>
            </a:r>
          </a:p>
        </p:txBody>
      </p:sp>
      <p:pic>
        <p:nvPicPr>
          <p:cNvPr id="18434" name="Content Placeholder 3" descr="seabreeze_day.jpg">
            <a:extLst>
              <a:ext uri="{FF2B5EF4-FFF2-40B4-BE49-F238E27FC236}">
                <a16:creationId xmlns:a16="http://schemas.microsoft.com/office/drawing/2014/main" id="{E9971E39-9F0F-4EC8-2DBD-93D2779724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684" r="-7684"/>
          <a:stretch>
            <a:fillRect/>
          </a:stretch>
        </p:blipFill>
        <p:spPr>
          <a:xfrm>
            <a:off x="-221689" y="1555652"/>
            <a:ext cx="9355138" cy="4953000"/>
          </a:xfrm>
        </p:spPr>
      </p:pic>
      <p:sp>
        <p:nvSpPr>
          <p:cNvPr id="18435" name="TextBox 4">
            <a:extLst>
              <a:ext uri="{FF2B5EF4-FFF2-40B4-BE49-F238E27FC236}">
                <a16:creationId xmlns:a16="http://schemas.microsoft.com/office/drawing/2014/main" id="{DF143254-BE1E-0085-6ABE-2B23769D1AAD}"/>
              </a:ext>
            </a:extLst>
          </p:cNvPr>
          <p:cNvSpPr txBox="1">
            <a:spLocks noChangeArrowheads="1"/>
          </p:cNvSpPr>
          <p:nvPr/>
        </p:nvSpPr>
        <p:spPr bwMode="auto">
          <a:xfrm>
            <a:off x="4267200" y="22098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hidden="1">
            <a:extLst>
              <a:ext uri="{FF2B5EF4-FFF2-40B4-BE49-F238E27FC236}">
                <a16:creationId xmlns:a16="http://schemas.microsoft.com/office/drawing/2014/main" id="{C8CF1F7C-4272-DF39-B888-943E5DA9C7D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pic>
        <p:nvPicPr>
          <p:cNvPr id="91143" name="Picture 7" descr="7-5_2">
            <a:extLst>
              <a:ext uri="{FF2B5EF4-FFF2-40B4-BE49-F238E27FC236}">
                <a16:creationId xmlns:a16="http://schemas.microsoft.com/office/drawing/2014/main" id="{435D4DA2-68E6-E322-2C1F-87D1AA2DC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219200"/>
            <a:ext cx="896620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6">
            <a:extLst>
              <a:ext uri="{FF2B5EF4-FFF2-40B4-BE49-F238E27FC236}">
                <a16:creationId xmlns:a16="http://schemas.microsoft.com/office/drawing/2014/main" id="{BB60CD22-BD18-4DDE-81E1-205D4671A594}"/>
              </a:ext>
            </a:extLst>
          </p:cNvPr>
          <p:cNvSpPr txBox="1">
            <a:spLocks noChangeArrowheads="1"/>
          </p:cNvSpPr>
          <p:nvPr/>
        </p:nvSpPr>
        <p:spPr bwMode="auto">
          <a:xfrm>
            <a:off x="4191000" y="16764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
        <p:nvSpPr>
          <p:cNvPr id="19460" name="TextBox 1">
            <a:extLst>
              <a:ext uri="{FF2B5EF4-FFF2-40B4-BE49-F238E27FC236}">
                <a16:creationId xmlns:a16="http://schemas.microsoft.com/office/drawing/2014/main" id="{3276EEC2-6F44-232F-3C89-E82A501CDF51}"/>
              </a:ext>
            </a:extLst>
          </p:cNvPr>
          <p:cNvSpPr txBox="1">
            <a:spLocks noChangeArrowheads="1"/>
          </p:cNvSpPr>
          <p:nvPr/>
        </p:nvSpPr>
        <p:spPr bwMode="auto">
          <a:xfrm>
            <a:off x="2362200" y="457200"/>
            <a:ext cx="4722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a:latin typeface="Times" pitchFamily="2" charset="0"/>
              </a:rPr>
              <a:t>Land Breeze Circulation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1CF5AE63-8D9F-54F5-6AE2-1AAF49D99791}"/>
              </a:ext>
            </a:extLst>
          </p:cNvPr>
          <p:cNvSpPr>
            <a:spLocks noGrp="1" noChangeArrowheads="1"/>
          </p:cNvSpPr>
          <p:nvPr>
            <p:ph type="title"/>
          </p:nvPr>
        </p:nvSpPr>
        <p:spPr>
          <a:xfrm>
            <a:off x="533400" y="228600"/>
            <a:ext cx="7772400" cy="1143000"/>
          </a:xfrm>
        </p:spPr>
        <p:txBody>
          <a:bodyPr/>
          <a:lstStyle/>
          <a:p>
            <a:pPr eaLnBrk="1" hangingPunct="1"/>
            <a:r>
              <a:rPr lang="en-US" altLang="en-US" b="1">
                <a:solidFill>
                  <a:schemeClr val="accent2"/>
                </a:solidFill>
                <a:ea typeface="ＭＳ Ｐゴシック" panose="020B0600070205080204" pitchFamily="34" charset="-128"/>
              </a:rPr>
              <a:t>Sea Breeze Facts</a:t>
            </a:r>
          </a:p>
        </p:txBody>
      </p:sp>
      <p:sp>
        <p:nvSpPr>
          <p:cNvPr id="21506" name="Content Placeholder 2">
            <a:extLst>
              <a:ext uri="{FF2B5EF4-FFF2-40B4-BE49-F238E27FC236}">
                <a16:creationId xmlns:a16="http://schemas.microsoft.com/office/drawing/2014/main" id="{0DA33D0D-F0E7-A8A0-C57F-7E520A343872}"/>
              </a:ext>
            </a:extLst>
          </p:cNvPr>
          <p:cNvSpPr>
            <a:spLocks noGrp="1" noChangeArrowheads="1"/>
          </p:cNvSpPr>
          <p:nvPr>
            <p:ph idx="1"/>
          </p:nvPr>
        </p:nvSpPr>
        <p:spPr>
          <a:xfrm>
            <a:off x="533400" y="1143000"/>
            <a:ext cx="7772400" cy="4114800"/>
          </a:xfrm>
        </p:spPr>
        <p:txBody>
          <a:bodyPr/>
          <a:lstStyle/>
          <a:p>
            <a:pPr eaLnBrk="1" hangingPunct="1"/>
            <a:r>
              <a:rPr lang="en-US" altLang="en-US" dirty="0">
                <a:ea typeface="ＭＳ Ｐゴシック" panose="020B0600070205080204" pitchFamily="34" charset="-128"/>
              </a:rPr>
              <a:t>Found over coastal regions during the day</a:t>
            </a:r>
          </a:p>
          <a:p>
            <a:pPr eaLnBrk="1" hangingPunct="1"/>
            <a:r>
              <a:rPr lang="en-US" altLang="en-US" dirty="0">
                <a:ea typeface="ＭＳ Ｐゴシック" panose="020B0600070205080204" pitchFamily="34" charset="-128"/>
              </a:rPr>
              <a:t>Best developed in late spring and summer when the sun is strongest and temperature contrasts largest.</a:t>
            </a:r>
          </a:p>
          <a:p>
            <a:pPr eaLnBrk="1" hangingPunct="1"/>
            <a:r>
              <a:rPr lang="en-US" altLang="en-US" dirty="0">
                <a:ea typeface="ＭＳ Ｐゴシック" panose="020B0600070205080204" pitchFamily="34" charset="-128"/>
              </a:rPr>
              <a:t>Can cool the coast by 5-15F, sometimes more.</a:t>
            </a:r>
          </a:p>
          <a:p>
            <a:pPr eaLnBrk="1" hangingPunct="1"/>
            <a:r>
              <a:rPr lang="en-US" altLang="en-US" dirty="0">
                <a:ea typeface="ＭＳ Ｐゴシック" panose="020B0600070205080204" pitchFamily="34" charset="-128"/>
              </a:rPr>
              <a:t>Tends to suppress clouds over water but enhances clouds them over land.</a:t>
            </a:r>
          </a:p>
          <a:p>
            <a:pPr eaLnBrk="1" hangingPunct="1"/>
            <a:r>
              <a:rPr lang="en-US" altLang="en-US" dirty="0">
                <a:ea typeface="ＭＳ Ｐゴシック" panose="020B0600070205080204" pitchFamily="34" charset="-128"/>
              </a:rPr>
              <a:t>Starts at the coast and extends landward and seaward, 20-50 km or more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C571E-4D5B-9369-12AF-C9EAA1565A07}"/>
            </a:ext>
          </a:extLst>
        </p:cNvPr>
        <p:cNvGrpSpPr/>
        <p:nvPr/>
      </p:nvGrpSpPr>
      <p:grpSpPr>
        <a:xfrm>
          <a:off x="0" y="0"/>
          <a:ext cx="0" cy="0"/>
          <a:chOff x="0" y="0"/>
          <a:chExt cx="0" cy="0"/>
        </a:xfrm>
      </p:grpSpPr>
      <p:sp>
        <p:nvSpPr>
          <p:cNvPr id="18433" name="Title 1">
            <a:extLst>
              <a:ext uri="{FF2B5EF4-FFF2-40B4-BE49-F238E27FC236}">
                <a16:creationId xmlns:a16="http://schemas.microsoft.com/office/drawing/2014/main" id="{5C6E86E8-1A2F-6880-CDF6-4068CA3F60CA}"/>
              </a:ext>
            </a:extLst>
          </p:cNvPr>
          <p:cNvSpPr>
            <a:spLocks noGrp="1" noChangeArrowheads="1"/>
          </p:cNvSpPr>
          <p:nvPr>
            <p:ph type="title"/>
          </p:nvPr>
        </p:nvSpPr>
        <p:spPr>
          <a:xfrm>
            <a:off x="838200" y="381000"/>
            <a:ext cx="8001000" cy="1143000"/>
          </a:xfrm>
        </p:spPr>
        <p:txBody>
          <a:bodyPr/>
          <a:lstStyle/>
          <a:p>
            <a:pPr eaLnBrk="1" hangingPunct="1"/>
            <a:r>
              <a:rPr lang="en-US" altLang="en-US" b="1" dirty="0">
                <a:solidFill>
                  <a:schemeClr val="accent2"/>
                </a:solidFill>
                <a:ea typeface="ＭＳ Ｐゴシック" panose="020B0600070205080204" pitchFamily="34" charset="-128"/>
              </a:rPr>
              <a:t>Sea Breeze Clouds over Land (where upward motion)</a:t>
            </a:r>
          </a:p>
        </p:txBody>
      </p:sp>
      <p:pic>
        <p:nvPicPr>
          <p:cNvPr id="18434" name="Content Placeholder 3" descr="seabreeze_day.jpg">
            <a:extLst>
              <a:ext uri="{FF2B5EF4-FFF2-40B4-BE49-F238E27FC236}">
                <a16:creationId xmlns:a16="http://schemas.microsoft.com/office/drawing/2014/main" id="{47C2AC4E-1554-0529-565B-38A9991469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684" r="-7684"/>
          <a:stretch>
            <a:fillRect/>
          </a:stretch>
        </p:blipFill>
        <p:spPr>
          <a:xfrm>
            <a:off x="-221689" y="1555652"/>
            <a:ext cx="9355138" cy="4953000"/>
          </a:xfrm>
        </p:spPr>
      </p:pic>
      <p:sp>
        <p:nvSpPr>
          <p:cNvPr id="18435" name="TextBox 4">
            <a:extLst>
              <a:ext uri="{FF2B5EF4-FFF2-40B4-BE49-F238E27FC236}">
                <a16:creationId xmlns:a16="http://schemas.microsoft.com/office/drawing/2014/main" id="{BF85FFFB-66F0-51E1-A10C-6F2DA2540079}"/>
              </a:ext>
            </a:extLst>
          </p:cNvPr>
          <p:cNvSpPr txBox="1">
            <a:spLocks noChangeArrowheads="1"/>
          </p:cNvSpPr>
          <p:nvPr/>
        </p:nvSpPr>
        <p:spPr bwMode="auto">
          <a:xfrm>
            <a:off x="4267200" y="22098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Tree>
    <p:extLst>
      <p:ext uri="{BB962C8B-B14F-4D97-AF65-F5344CB8AC3E}">
        <p14:creationId xmlns:p14="http://schemas.microsoft.com/office/powerpoint/2010/main" val="2335032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439F-8DF9-ACA0-6FAA-B3C93B061953}"/>
            </a:ext>
          </a:extLst>
        </p:cNvPr>
        <p:cNvGrpSpPr/>
        <p:nvPr/>
      </p:nvGrpSpPr>
      <p:grpSpPr>
        <a:xfrm>
          <a:off x="0" y="0"/>
          <a:ext cx="0" cy="0"/>
          <a:chOff x="0" y="0"/>
          <a:chExt cx="0" cy="0"/>
        </a:xfrm>
      </p:grpSpPr>
      <p:sp>
        <p:nvSpPr>
          <p:cNvPr id="19457" name="Rectangle 3" hidden="1">
            <a:extLst>
              <a:ext uri="{FF2B5EF4-FFF2-40B4-BE49-F238E27FC236}">
                <a16:creationId xmlns:a16="http://schemas.microsoft.com/office/drawing/2014/main" id="{DCD27A0B-802E-300C-5510-ADE5643167D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pic>
        <p:nvPicPr>
          <p:cNvPr id="91143" name="Picture 7" descr="7-5_2">
            <a:extLst>
              <a:ext uri="{FF2B5EF4-FFF2-40B4-BE49-F238E27FC236}">
                <a16:creationId xmlns:a16="http://schemas.microsoft.com/office/drawing/2014/main" id="{B39663AB-4FAE-693E-9DBF-9BBC9A2F3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219200"/>
            <a:ext cx="896620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6">
            <a:extLst>
              <a:ext uri="{FF2B5EF4-FFF2-40B4-BE49-F238E27FC236}">
                <a16:creationId xmlns:a16="http://schemas.microsoft.com/office/drawing/2014/main" id="{48C1DB1B-CDA2-03DB-E93D-9C17DC24911A}"/>
              </a:ext>
            </a:extLst>
          </p:cNvPr>
          <p:cNvSpPr txBox="1">
            <a:spLocks noChangeArrowheads="1"/>
          </p:cNvSpPr>
          <p:nvPr/>
        </p:nvSpPr>
        <p:spPr bwMode="auto">
          <a:xfrm>
            <a:off x="4191000" y="16764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Return Flow</a:t>
            </a:r>
          </a:p>
        </p:txBody>
      </p:sp>
      <p:sp>
        <p:nvSpPr>
          <p:cNvPr id="19460" name="TextBox 1">
            <a:extLst>
              <a:ext uri="{FF2B5EF4-FFF2-40B4-BE49-F238E27FC236}">
                <a16:creationId xmlns:a16="http://schemas.microsoft.com/office/drawing/2014/main" id="{C7CD675D-A0C6-E5A0-DCD4-DF49E1F6AD72}"/>
              </a:ext>
            </a:extLst>
          </p:cNvPr>
          <p:cNvSpPr txBox="1">
            <a:spLocks noChangeArrowheads="1"/>
          </p:cNvSpPr>
          <p:nvPr/>
        </p:nvSpPr>
        <p:spPr bwMode="auto">
          <a:xfrm>
            <a:off x="488959" y="344269"/>
            <a:ext cx="86416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3600" dirty="0">
                <a:latin typeface="Times" pitchFamily="2" charset="0"/>
              </a:rPr>
              <a:t>Land Breeze Circulation:   Clouds over Water</a:t>
            </a:r>
          </a:p>
        </p:txBody>
      </p:sp>
    </p:spTree>
    <p:extLst>
      <p:ext uri="{BB962C8B-B14F-4D97-AF65-F5344CB8AC3E}">
        <p14:creationId xmlns:p14="http://schemas.microsoft.com/office/powerpoint/2010/main" val="2329110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stler805">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Whistler805</Template>
  <TotalTime>12633</TotalTime>
  <Words>837</Words>
  <Application>Microsoft Macintosh PowerPoint</Application>
  <PresentationFormat>On-screen Show (4:3)</PresentationFormat>
  <Paragraphs>94</Paragraphs>
  <Slides>40</Slides>
  <Notes>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7" baseType="lpstr">
      <vt:lpstr>ＭＳ Ｐゴシック</vt:lpstr>
      <vt:lpstr>Times</vt:lpstr>
      <vt:lpstr>Arial</vt:lpstr>
      <vt:lpstr>Calibri</vt:lpstr>
      <vt:lpstr>Times New Roman</vt:lpstr>
      <vt:lpstr>Whistler805</vt:lpstr>
      <vt:lpstr>Document</vt:lpstr>
      <vt:lpstr>Diurnal Winds Atmospheric Sciences 101 Autumn 2025</vt:lpstr>
      <vt:lpstr>Understanding Local Diurnal Winds</vt:lpstr>
      <vt:lpstr>Sea and Land Breezes</vt:lpstr>
      <vt:lpstr>Sea and Land Breezes</vt:lpstr>
      <vt:lpstr>Sea Breeze Forced by Pressure Differences!</vt:lpstr>
      <vt:lpstr> </vt:lpstr>
      <vt:lpstr>Sea Breeze Facts</vt:lpstr>
      <vt:lpstr>Sea Breeze Clouds over Land (where upward motion)</vt:lpstr>
      <vt:lpstr> </vt:lpstr>
      <vt:lpstr>Sea Breeze Front:  sharp leading edge of cooler air</vt:lpstr>
      <vt:lpstr>Can See the Influence of Sea and Land Breezes on Clouds  Clouds tend to occur with sea breeze front  Why?  Upward motion there</vt:lpstr>
      <vt:lpstr>Washington Coast Sea Breeze Front</vt:lpstr>
      <vt:lpstr>PowerPoint Presentation</vt:lpstr>
      <vt:lpstr>PowerPoint Presentation</vt:lpstr>
      <vt:lpstr>PowerPoint Presentation</vt:lpstr>
      <vt:lpstr> </vt:lpstr>
      <vt:lpstr>PowerPoint Presentation</vt:lpstr>
      <vt:lpstr> </vt:lpstr>
      <vt:lpstr>Sea Breeze Winds Along the Southern Oregon Coast</vt:lpstr>
      <vt:lpstr>PowerPoint Presentation</vt:lpstr>
      <vt:lpstr>PowerPoint Presentation</vt:lpstr>
      <vt:lpstr>PowerPoint Presentation</vt:lpstr>
      <vt:lpstr>Western Washington Sea Breezes</vt:lpstr>
      <vt:lpstr>PowerPoint Presentation</vt:lpstr>
      <vt:lpstr>PowerPoint Presentation</vt:lpstr>
      <vt:lpstr>PowerPoint Presentation</vt:lpstr>
      <vt:lpstr>PowerPoint Presentation</vt:lpstr>
      <vt:lpstr>PowerPoint Presentation</vt:lpstr>
      <vt:lpstr>PowerPoint Presentation</vt:lpstr>
      <vt:lpstr>Land Breezes Tend to Be Weak in the Northwest</vt:lpstr>
      <vt:lpstr>PowerPoint Presentation</vt:lpstr>
      <vt:lpstr>Slope Winds</vt:lpstr>
      <vt:lpstr>Slope Winds Upslope Flow on Heated Slopes Downslope Flow on Cooled Slopes</vt:lpstr>
      <vt:lpstr>That is why hang gliders like to jump off above heated slopes</vt:lpstr>
      <vt:lpstr>Poo Poo Point, Tiger Mountain</vt:lpstr>
      <vt:lpstr>Diurnal Downslope Flow Driven by Nighttime Cooling Along Slopes</vt:lpstr>
      <vt:lpstr>Low temperatures are generally cooler in low spots on cold, cloud-free nights, with downslope flow </vt:lpstr>
      <vt:lpstr>Eastern Washington slope flows</vt:lpstr>
      <vt:lpstr> </vt:lpstr>
      <vt:lpstr> </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Tour of the Pacific Northwest</dc:title>
  <dc:creator>Cliff Mass</dc:creator>
  <cp:lastModifiedBy>Cliff Mass</cp:lastModifiedBy>
  <cp:revision>120</cp:revision>
  <dcterms:created xsi:type="dcterms:W3CDTF">2003-06-18T19:05:17Z</dcterms:created>
  <dcterms:modified xsi:type="dcterms:W3CDTF">2025-11-16T07:19:26Z</dcterms:modified>
</cp:coreProperties>
</file>