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67" r:id="rId3"/>
    <p:sldId id="265" r:id="rId4"/>
    <p:sldId id="257" r:id="rId5"/>
    <p:sldId id="263" r:id="rId6"/>
    <p:sldId id="266" r:id="rId7"/>
    <p:sldId id="259" r:id="rId8"/>
    <p:sldId id="262" r:id="rId9"/>
    <p:sldId id="260" r:id="rId10"/>
    <p:sldId id="264" r:id="rId11"/>
    <p:sldId id="261" r:id="rId12"/>
    <p:sldId id="268" r:id="rId13"/>
    <p:sldId id="279" r:id="rId14"/>
    <p:sldId id="280" r:id="rId15"/>
    <p:sldId id="281" r:id="rId16"/>
    <p:sldId id="343" r:id="rId17"/>
    <p:sldId id="282" r:id="rId18"/>
    <p:sldId id="283" r:id="rId19"/>
    <p:sldId id="327" r:id="rId20"/>
    <p:sldId id="284" r:id="rId21"/>
    <p:sldId id="329" r:id="rId22"/>
    <p:sldId id="285" r:id="rId23"/>
    <p:sldId id="338" r:id="rId24"/>
    <p:sldId id="339" r:id="rId25"/>
    <p:sldId id="286" r:id="rId26"/>
    <p:sldId id="289" r:id="rId27"/>
    <p:sldId id="334" r:id="rId28"/>
    <p:sldId id="287" r:id="rId29"/>
    <p:sldId id="288" r:id="rId30"/>
    <p:sldId id="291" r:id="rId31"/>
    <p:sldId id="290" r:id="rId32"/>
    <p:sldId id="292" r:id="rId33"/>
    <p:sldId id="344" r:id="rId34"/>
    <p:sldId id="345" r:id="rId35"/>
    <p:sldId id="294" r:id="rId36"/>
    <p:sldId id="330" r:id="rId37"/>
    <p:sldId id="295" r:id="rId38"/>
    <p:sldId id="340" r:id="rId39"/>
    <p:sldId id="296" r:id="rId40"/>
    <p:sldId id="293" r:id="rId41"/>
    <p:sldId id="335" r:id="rId42"/>
    <p:sldId id="297" r:id="rId43"/>
    <p:sldId id="298" r:id="rId44"/>
    <p:sldId id="331" r:id="rId45"/>
    <p:sldId id="299" r:id="rId46"/>
    <p:sldId id="332" r:id="rId47"/>
    <p:sldId id="300" r:id="rId48"/>
    <p:sldId id="303" r:id="rId49"/>
    <p:sldId id="336" r:id="rId50"/>
    <p:sldId id="301" r:id="rId51"/>
    <p:sldId id="305" r:id="rId52"/>
    <p:sldId id="306" r:id="rId53"/>
    <p:sldId id="307" r:id="rId54"/>
    <p:sldId id="308" r:id="rId55"/>
    <p:sldId id="328" r:id="rId56"/>
    <p:sldId id="309" r:id="rId57"/>
    <p:sldId id="314" r:id="rId58"/>
    <p:sldId id="315" r:id="rId59"/>
    <p:sldId id="346" r:id="rId60"/>
    <p:sldId id="311" r:id="rId61"/>
    <p:sldId id="310" r:id="rId62"/>
    <p:sldId id="341" r:id="rId63"/>
    <p:sldId id="312" r:id="rId64"/>
    <p:sldId id="313" r:id="rId65"/>
    <p:sldId id="316" r:id="rId66"/>
    <p:sldId id="258" r:id="rId67"/>
    <p:sldId id="319" r:id="rId68"/>
    <p:sldId id="320" r:id="rId69"/>
    <p:sldId id="321" r:id="rId70"/>
    <p:sldId id="322" r:id="rId71"/>
    <p:sldId id="333" r:id="rId72"/>
    <p:sldId id="323" r:id="rId73"/>
    <p:sldId id="337" r:id="rId74"/>
    <p:sldId id="324" r:id="rId75"/>
    <p:sldId id="325" r:id="rId76"/>
    <p:sldId id="326" r:id="rId77"/>
    <p:sldId id="347" r:id="rId78"/>
    <p:sldId id="304" r:id="rId7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4"/>
    <p:restoredTop sz="93750"/>
  </p:normalViewPr>
  <p:slideViewPr>
    <p:cSldViewPr snapToGrid="0" snapToObjects="1">
      <p:cViewPr varScale="1">
        <p:scale>
          <a:sx n="112" d="100"/>
          <a:sy n="112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CEF6CC-0998-00EA-287A-8FC04DBB3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DEB16-71CA-7D72-E363-08D151B29A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B60F438-F7F2-ED49-99F3-14954BA0B745}" type="datetimeFigureOut">
              <a:rPr lang="en-US"/>
              <a:pPr>
                <a:defRPr/>
              </a:pPr>
              <a:t>10/21/25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C9929-79F6-5107-750D-FE5F80F170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4BF7-3E0B-D7CB-927F-503058C1EA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F7F7E0-F4D2-CB46-BEC3-9D0F9007B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E8744C-AEF5-89B0-2BB0-219D0CA7D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F1069-F711-AA63-52B0-3C57DA55EF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9F8F0B0-68A5-2C49-89CC-D76A0D0D3875}" type="datetimeFigureOut">
              <a:rPr lang="en-US"/>
              <a:pPr>
                <a:defRPr/>
              </a:pPr>
              <a:t>10/21/25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00F71F-C8A1-62D1-EB3E-8BDBD3A55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CD39B1-296E-E396-DE01-9BD57C53F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89A7-591E-2731-4DB3-6344A3381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6A7CC-0CF0-030C-3433-58BB77810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A283BE-500D-F348-8BA2-52E9D1335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C9AA4-D6ED-C6AD-8302-B423290C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1FEE-FB4D-FE4B-BE60-44A0D9B39D71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0DB25-5E9B-F2F3-8E5C-7F4A5054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1B7A-88B2-AF99-295E-33BA677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B38E-0A39-0F43-9B12-5D5E3BD91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6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E9B4-2027-D93B-FDF0-A0CC470E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D377-368B-4542-95B3-F030B190AA80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62BF-0267-488D-6BC5-307DB3F5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55125-59FE-47B1-2CF4-3A26915D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F3EE-8729-D541-AFAA-FBB242778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70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D464-3AD5-5ED8-211F-91D390F4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2DDB-90F8-AC48-84AD-1CDE9F52B5A6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CA513-5612-42A0-8B8F-3122C163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416A1-3C81-212B-7E26-613B4A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17CA-F2EC-8A48-BD5A-88FF45AEE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85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0768B-86CE-BD3B-3B38-C737F282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296F-DCE5-8C45-80AC-2CBF24DB04C7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3E16-F43F-3B2A-91FA-8C88BA48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EA5D-BAA8-7FBC-D292-F34C40A1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1503-DDEF-FC4A-AC66-C412271FF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93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E0EA-9FE8-F976-B7D4-B65CB19B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64B7-8771-EE46-856B-117D7CED8ABC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C70D4-B1BB-8C1B-A95A-020E8C2F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89B2-6DBB-E5BC-FF39-A1574A11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8F74-CD20-CA47-9DC0-3DA438E9A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89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763BEC-F5FC-B7D6-C04C-1232E872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730D-EA49-CA4F-BEC7-381D0839A263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EAD638-0E69-FBF0-D433-E07966A0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6D637C-C5C6-8275-C917-5A317F20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71AA-30CF-CD4B-B42A-08D8927E4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1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C80A34-9106-E8F8-9B8D-52DA806A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27E3-EDA5-F24D-A7C4-12EBF0060EE8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422FA5-73F2-EA6B-B6E9-70E7B765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7321A3-2728-FD13-B333-47A8BAB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4E79-05C9-EC42-B82D-C8E8A12A8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29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E67111-A26F-630D-2FE1-81413C4B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46DB-A8AF-8B4D-8E73-DAD5513E5C76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AD27EB-5743-0C89-9780-B3524AF3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F3AB32-02C7-D806-9664-3819EA61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D677-DD7A-A549-82A4-CE8758E9F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21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657D29-9CAE-50FB-36F3-FBF7D17B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0C081-4BBC-204B-8C1A-2857A8CD670C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E9CF28-5716-14DF-4935-B988B41C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275619-386E-1B25-A558-1CC47DF9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053B-42D3-4C40-97AC-72883D731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15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8EA76E-378E-449C-F6C3-D1DDF467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1A0B-C2BC-1147-AA47-A18B8F7D8A5C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EABD1-EF09-303B-6426-39B0A667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C2170C-C6AF-300B-8B9F-8EA804A3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6F25-7A11-CA43-A33B-5794292D1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65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0A9773-23EC-5052-7794-EAB36A7F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F1E7-740D-7547-BEFC-E2AD0D639F22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BE239B-9288-D54A-7EBA-A347FD70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F488-AC0B-2E27-285D-DDD5A1B5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C41B-E89E-D447-810E-4B606942C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80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1E8114-E080-14A5-86C0-BF6E2B3B78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2FACF58-FC11-1CE8-1B1E-8347D43061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D12EA-2E6D-E65A-0719-EE8E1C5F3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943860-F74A-544C-8FCB-89A3732AF931}" type="datetime1">
              <a:rPr lang="en-US" altLang="en-US"/>
              <a:pPr>
                <a:defRPr/>
              </a:pPr>
              <a:t>10/21/25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EAF80-A2A5-2F9C-1A02-12023E32A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93EAB-DBA2-8054-DB54-8032EFFDA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DBE57C-DB8D-C044-B5C7-C60240822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5FUYNXt9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B5FUYNXt9c?feature=oembed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dXJVSO-jX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dXJVSO-jXU?feature=oembed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apse_rate#cite_note-ICAO_1993-1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vBf1UkSUQQ0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nnJazkb9mNI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nJazkb9mNI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01BAF1E-0199-AE04-AB9A-AE8756380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350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Autumn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FC5C7-BAB5-54CC-167D-41C0CBBAD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888" y="2801938"/>
            <a:ext cx="738822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do cumulus clouds develop?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are temperature inversions associated with air pollution?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a typeface="+mn-ea"/>
                <a:cs typeface="+mn-cs"/>
              </a:rPr>
              <a:t>Why do hot air or helium balloons rise?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390C564-2884-D4CB-EB9F-5DDD0531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4578" name="Content Placeholder 3" descr="cumulus.jpg">
            <a:extLst>
              <a:ext uri="{FF2B5EF4-FFF2-40B4-BE49-F238E27FC236}">
                <a16:creationId xmlns:a16="http://schemas.microsoft.com/office/drawing/2014/main" id="{75B8F780-F354-733D-9521-434C1FB543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3" r="-10973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29A2-527C-9287-5EE4-5E525C41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37" y="290774"/>
            <a:ext cx="8160171" cy="51366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  <a:hlinkClick r:id="rId3"/>
              </a:rPr>
              <a:t>Lava Lamp:  Instability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Online Media 2" descr="The Video Lava Lamp for Science">
            <a:hlinkClick r:id="" action="ppaction://media"/>
            <a:extLst>
              <a:ext uri="{FF2B5EF4-FFF2-40B4-BE49-F238E27FC236}">
                <a16:creationId xmlns:a16="http://schemas.microsoft.com/office/drawing/2014/main" id="{08F50AB6-00B5-F9D0-8DE3-E527D3F5D8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5342" y="1134320"/>
            <a:ext cx="6713316" cy="5034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B0466AB-28A0-9203-4F45-F77F516A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04984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600" b="1" dirty="0">
                <a:ea typeface="ＭＳ Ｐゴシック" panose="020B0600070205080204" pitchFamily="34" charset="-128"/>
              </a:rPr>
              <a:t>At various times, the atmosphere can be: 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stable</a:t>
            </a:r>
            <a:b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unstable</a:t>
            </a:r>
            <a:b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neutral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7858D9D-52AC-933C-282E-95B14A34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Stable and Unstable Analogs</a:t>
            </a:r>
          </a:p>
        </p:txBody>
      </p:sp>
      <p:pic>
        <p:nvPicPr>
          <p:cNvPr id="27650" name="Picture 4" descr="0501">
            <a:extLst>
              <a:ext uri="{FF2B5EF4-FFF2-40B4-BE49-F238E27FC236}">
                <a16:creationId xmlns:a16="http://schemas.microsoft.com/office/drawing/2014/main" id="{B8B18AE4-105D-702B-8119-16068608BE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9"/>
          <a:stretch>
            <a:fillRect/>
          </a:stretch>
        </p:blipFill>
        <p:spPr>
          <a:xfrm>
            <a:off x="457200" y="2208213"/>
            <a:ext cx="8229600" cy="4095750"/>
          </a:xfrm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1F3B5CAD-3711-DFCE-A361-A3CFBAECF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8575"/>
            <a:ext cx="8469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 you push something in a stable situation, it will return to its original location, the opposite during unstable conditions.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9084770-A01A-DE42-74C0-B462A74C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52546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Neutral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66595104-EA88-48D6-10F3-2C2D41A7C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179387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Move it and it will stay in the place you left it.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D9997884-7D92-E3CB-21C2-FC80B37E4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r="19324"/>
          <a:stretch>
            <a:fillRect/>
          </a:stretch>
        </p:blipFill>
        <p:spPr bwMode="auto">
          <a:xfrm rot="2381249">
            <a:off x="3030538" y="2946400"/>
            <a:ext cx="290353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E5BFA48-07CE-FEEC-4361-ECB100E3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572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 the real atmosphere, we don’t deal with rocks, but with </a:t>
            </a:r>
            <a:r>
              <a:rPr lang="en-US" altLang="en-US" b="1">
                <a:solidFill>
                  <a:srgbClr val="C00000"/>
                </a:solidFill>
                <a:ea typeface="ＭＳ Ｐゴシック" panose="020B0600070205080204" pitchFamily="34" charset="-128"/>
              </a:rPr>
              <a:t>air parcels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F07C208-0934-7D0F-BF05-E810C3F2E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75" y="2332038"/>
            <a:ext cx="8329613" cy="419258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Reminder. 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An air parcel is an identifiable collection of air</a:t>
            </a:r>
            <a:r>
              <a:rPr lang="is-I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…think of a balloon</a:t>
            </a:r>
            <a:r>
              <a:rPr lang="is-IS" altLang="en-US" b="1">
                <a:ea typeface="ＭＳ Ｐゴシック" panose="020B0600070205080204" pitchFamily="34" charset="-128"/>
              </a:rPr>
              <a:t>.</a:t>
            </a:r>
          </a:p>
          <a:p>
            <a:r>
              <a:rPr lang="is-IS" altLang="en-US">
                <a:ea typeface="ＭＳ Ｐゴシック" panose="020B0600070205080204" pitchFamily="34" charset="-128"/>
              </a:rPr>
              <a:t>As we discuss stability, we need to keep in mind some essential ideas.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58780E02-7CA4-6287-3831-2EEDA860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076700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25951DC-959B-9673-4C57-66627415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Essential Ideas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F08ED22-4180-4E36-855C-9628235F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735138"/>
            <a:ext cx="4910906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density of an air parcel depends on its temperature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Increase temperature &gt;balloon expands&gt; </a:t>
            </a:r>
            <a:r>
              <a:rPr lang="en-US" altLang="en-US" b="1" dirty="0">
                <a:ea typeface="ＭＳ Ｐゴシック" panose="020B0600070205080204" pitchFamily="34" charset="-128"/>
              </a:rPr>
              <a:t>less dense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Decrease temperature &gt; balloon shrinks&gt; </a:t>
            </a:r>
            <a:r>
              <a:rPr lang="en-US" altLang="en-US" b="1" dirty="0">
                <a:ea typeface="ＭＳ Ｐゴシック" panose="020B0600070205080204" pitchFamily="34" charset="-128"/>
              </a:rPr>
              <a:t>more dense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FC201A56-B6F2-686C-2961-E3165A51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67" y="2251332"/>
            <a:ext cx="2695268" cy="269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8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25951DC-959B-9673-4C57-66627415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Essential Ideas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F08ED22-4180-4E36-855C-9628235F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8157"/>
            <a:ext cx="6480021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equation that expresses this relationship is the perfect (or ideal) gas law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  = </a:t>
            </a:r>
            <a:r>
              <a:rPr lang="en-US" altLang="en-US" sz="3200" b="1" dirty="0">
                <a:latin typeface="Symbol" pitchFamily="2" charset="2"/>
                <a:ea typeface="Symbol" pitchFamily="2" charset="2"/>
                <a:cs typeface="Symbol" pitchFamily="2" charset="2"/>
              </a:rPr>
              <a:t>r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 R 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 is pressure (Nm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-2</a:t>
            </a:r>
            <a:r>
              <a:rPr lang="en-US" altLang="en-US" dirty="0">
                <a:ea typeface="ＭＳ Ｐゴシック" panose="020B0600070205080204" pitchFamily="34" charset="-128"/>
              </a:rPr>
              <a:t>), </a:t>
            </a:r>
            <a:r>
              <a:rPr lang="en-US" altLang="en-US" dirty="0">
                <a:latin typeface="Symbol" pitchFamily="2" charset="2"/>
                <a:ea typeface="Symbol" pitchFamily="2" charset="2"/>
                <a:cs typeface="Symbol" pitchFamily="2" charset="2"/>
              </a:rPr>
              <a:t>r 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is density (mass/volume, kg m</a:t>
            </a:r>
            <a:r>
              <a:rPr lang="en-US" altLang="en-US" baseline="30000" dirty="0">
                <a:ea typeface="Symbol" pitchFamily="2" charset="2"/>
                <a:cs typeface="Symbol" pitchFamily="2" charset="2"/>
              </a:rPr>
              <a:t>-3</a:t>
            </a:r>
            <a:r>
              <a:rPr lang="en-US" altLang="en-US" dirty="0">
                <a:ea typeface="Symbol" pitchFamily="2" charset="2"/>
                <a:cs typeface="Symbol" pitchFamily="2" charset="2"/>
              </a:rPr>
              <a:t>), T is temperature (°K), R is the gas constant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FC201A56-B6F2-686C-2961-E3165A51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21" y="2482158"/>
            <a:ext cx="1893683" cy="189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67F861C-7560-59A0-0E78-03BFB53E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Essential Ideas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7D0C6850-A223-2338-8295-A2875EA3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7" y="1417638"/>
            <a:ext cx="7489825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With a little algebra, you can solve for density:</a:t>
            </a:r>
          </a:p>
          <a:p>
            <a:pPr lvl="1">
              <a:buFont typeface="Symbol" pitchFamily="2" charset="2"/>
              <a:buChar char=" "/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r</a:t>
            </a:r>
            <a:r>
              <a:rPr lang="en-US" altLang="en-US" sz="4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 = P/(RT)</a:t>
            </a:r>
          </a:p>
          <a:p>
            <a:pPr lvl="1">
              <a:buFont typeface="Symbol" pitchFamily="2" charset="2"/>
              <a:buChar char=" "/>
              <a:defRPr/>
            </a:pPr>
            <a:endParaRPr lang="en-US" altLang="en-US" sz="900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Thus, holding pressure constant</a:t>
            </a:r>
            <a:r>
              <a:rPr lang="en-US" altLang="en-US" sz="3200" dirty="0">
                <a:ea typeface="ＭＳ Ｐゴシック" panose="020B0600070205080204" pitchFamily="34" charset="-128"/>
              </a:rPr>
              <a:t>,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if T increases, then </a:t>
            </a:r>
            <a:r>
              <a:rPr lang="en-US" altLang="en-US" sz="3200" b="1" dirty="0">
                <a:latin typeface="Symbol" pitchFamily="2" charset="2"/>
                <a:ea typeface="Symbol" pitchFamily="2" charset="2"/>
                <a:cs typeface="Symbol" pitchFamily="2" charset="2"/>
              </a:rPr>
              <a:t>r </a:t>
            </a:r>
            <a:r>
              <a:rPr lang="en-US" altLang="en-US" sz="3200" b="1" dirty="0">
                <a:ea typeface="Symbol" pitchFamily="2" charset="2"/>
                <a:cs typeface="Symbol" pitchFamily="2" charset="2"/>
              </a:rPr>
              <a:t>(density</a:t>
            </a:r>
            <a:r>
              <a:rPr lang="en-US" altLang="en-US" sz="3200" b="1" dirty="0">
                <a:latin typeface="Symbol" pitchFamily="2" charset="2"/>
                <a:ea typeface="Symbol" pitchFamily="2" charset="2"/>
                <a:cs typeface="Symbol" pitchFamily="2" charset="2"/>
              </a:rPr>
              <a:t>)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decreases (less dense)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sz="3200" b="1" dirty="0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This is going to be important!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C2B8296-4ACB-2E13-9E6F-660B67F7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An Important Point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1DBE1966-9D18-08B4-D260-3AD7599BA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There is a distinction (and often a difference) between conditions within an air parcel and its surrounding environment.  </a:t>
            </a:r>
          </a:p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Not necessarily the same!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A94423D0-0B5B-6B9E-3DD9-E0EB90F9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3251200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>
            <a:extLst>
              <a:ext uri="{FF2B5EF4-FFF2-40B4-BE49-F238E27FC236}">
                <a16:creationId xmlns:a16="http://schemas.microsoft.com/office/drawing/2014/main" id="{BEFFD155-48F0-F4F5-17FF-6F7F8FE9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6" y="4475162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06A61F-A1F6-005F-A0F6-007605C37EBA}"/>
              </a:ext>
            </a:extLst>
          </p:cNvPr>
          <p:cNvSpPr txBox="1"/>
          <p:nvPr/>
        </p:nvSpPr>
        <p:spPr>
          <a:xfrm>
            <a:off x="6594024" y="4275107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Air parcel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019E53C-C1AD-2F66-3727-C55878B2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Atmospheric Vertical Stability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9B65C262-E8AC-A70E-4F79-4CC6E1D9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stable atmosphere </a:t>
            </a:r>
            <a:r>
              <a:rPr lang="en-US" altLang="en-US">
                <a:ea typeface="ＭＳ Ｐゴシック" panose="020B0600070205080204" pitchFamily="34" charset="-128"/>
              </a:rPr>
              <a:t>has weak or little mixing in the vertical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unstable atmosphere </a:t>
            </a:r>
            <a:r>
              <a:rPr lang="en-US" altLang="en-US">
                <a:ea typeface="ＭＳ Ｐゴシック" panose="020B0600070205080204" pitchFamily="34" charset="-128"/>
              </a:rPr>
              <a:t>has a large amount of mixing in the vertical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BCFBDC23-ABE8-9495-70E8-B31DDD4C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967163"/>
            <a:ext cx="398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F04CF9-64C0-D0FA-EBFD-E70B5BA301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00188" y="5013325"/>
            <a:ext cx="5948362" cy="412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52EF9A1-340B-735F-4AF9-8ABACB3D1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054600"/>
            <a:ext cx="7208837" cy="6683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5D3871-7022-4A3A-32CF-42414AD8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065338"/>
            <a:ext cx="1293813" cy="1212850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+mn-lt"/>
                <a:ea typeface="+mn-ea"/>
              </a:rPr>
              <a:t>T</a:t>
            </a:r>
            <a:r>
              <a:rPr lang="en-US" sz="4400" b="1" baseline="-25000" dirty="0" err="1">
                <a:latin typeface="+mn-lt"/>
                <a:ea typeface="+mn-ea"/>
              </a:rPr>
              <a:t>p</a:t>
            </a:r>
            <a:endParaRPr lang="en-US" sz="4400" b="1" baseline="-25000" dirty="0">
              <a:latin typeface="+mn-lt"/>
              <a:ea typeface="+mn-ea"/>
            </a:endParaRPr>
          </a:p>
        </p:txBody>
      </p:sp>
      <p:sp>
        <p:nvSpPr>
          <p:cNvPr id="33796" name="TextBox 7">
            <a:extLst>
              <a:ext uri="{FF2B5EF4-FFF2-40B4-BE49-F238E27FC236}">
                <a16:creationId xmlns:a16="http://schemas.microsoft.com/office/drawing/2014/main" id="{B1F53905-7ED3-EF70-743B-9C0394789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286000"/>
            <a:ext cx="6974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Arial" panose="020B0604020202020204" pitchFamily="34" charset="0"/>
              </a:rPr>
              <a:t>T</a:t>
            </a:r>
            <a:r>
              <a:rPr lang="en-US" altLang="en-US" sz="4400" b="1" baseline="-25000" dirty="0" err="1">
                <a:latin typeface="Arial" panose="020B0604020202020204" pitchFamily="34" charset="0"/>
              </a:rPr>
              <a:t>e</a:t>
            </a:r>
            <a:endParaRPr lang="en-US" altLang="en-US" sz="4400" b="1" baseline="-25000" dirty="0"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A4CFDC-C9E2-097E-A5F7-B6CC882113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81113" y="1376363"/>
            <a:ext cx="0" cy="35242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798" name="TextBox 10">
            <a:extLst>
              <a:ext uri="{FF2B5EF4-FFF2-40B4-BE49-F238E27FC236}">
                <a16:creationId xmlns:a16="http://schemas.microsoft.com/office/drawing/2014/main" id="{0E20B12C-817B-7F3B-CC66-40B1289C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2992438"/>
            <a:ext cx="852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Up</a:t>
            </a:r>
          </a:p>
        </p:txBody>
      </p:sp>
      <p:sp>
        <p:nvSpPr>
          <p:cNvPr id="33799" name="Rectangle 11">
            <a:extLst>
              <a:ext uri="{FF2B5EF4-FFF2-40B4-BE49-F238E27FC236}">
                <a16:creationId xmlns:a16="http://schemas.microsoft.com/office/drawing/2014/main" id="{507C1A62-E1A5-A35C-AF61-E539A3C3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657225"/>
            <a:ext cx="1333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r>
              <a:rPr lang="en-US" altLang="en-US" b="1" baseline="-2500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  <a:r>
              <a:rPr lang="en-US" altLang="en-US" sz="4000" b="1" baseline="-25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baseline="-25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800" name="TextBox 12">
            <a:extLst>
              <a:ext uri="{FF2B5EF4-FFF2-40B4-BE49-F238E27FC236}">
                <a16:creationId xmlns:a16="http://schemas.microsoft.com/office/drawing/2014/main" id="{8625D875-C75B-232E-385F-B26D02BC3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98500"/>
            <a:ext cx="661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is not necessarily the same as T</a:t>
            </a:r>
            <a:r>
              <a:rPr lang="en-US" altLang="en-US" b="1" baseline="-2500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3801" name="TextBox 13">
            <a:extLst>
              <a:ext uri="{FF2B5EF4-FFF2-40B4-BE49-F238E27FC236}">
                <a16:creationId xmlns:a16="http://schemas.microsoft.com/office/drawing/2014/main" id="{9599A80A-260A-1B1B-932E-F46F54663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3189288"/>
            <a:ext cx="2171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Temperature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Of the Environment</a:t>
            </a:r>
          </a:p>
        </p:txBody>
      </p:sp>
      <p:sp>
        <p:nvSpPr>
          <p:cNvPr id="33802" name="TextBox 14">
            <a:extLst>
              <a:ext uri="{FF2B5EF4-FFF2-40B4-BE49-F238E27FC236}">
                <a16:creationId xmlns:a16="http://schemas.microsoft.com/office/drawing/2014/main" id="{1C717F98-8BD7-0CFC-27CB-BC6DE5CB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3" y="2346325"/>
            <a:ext cx="186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Temperature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Of the Air Parcel</a:t>
            </a:r>
          </a:p>
        </p:txBody>
      </p:sp>
      <p:sp>
        <p:nvSpPr>
          <p:cNvPr id="33803" name="TextBox 15">
            <a:extLst>
              <a:ext uri="{FF2B5EF4-FFF2-40B4-BE49-F238E27FC236}">
                <a16:creationId xmlns:a16="http://schemas.microsoft.com/office/drawing/2014/main" id="{0B33A1E4-06D9-168A-753B-36EA1AAD9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" y="5762625"/>
            <a:ext cx="883760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In contrast, the pressure in the parcel and the environment at the same level are generally the same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B1DE071-DE80-3402-2BE3-A759B1B5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2522538"/>
            <a:ext cx="82296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Now let’s understand stability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" y="2079983"/>
            <a:ext cx="5412658" cy="26980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If an air parcel is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warmer than its surrounding environment,</a:t>
            </a:r>
            <a:r>
              <a:rPr lang="en-US" altLang="en-US" sz="3600" dirty="0">
                <a:ea typeface="ＭＳ Ｐゴシック" panose="020B0600070205080204" pitchFamily="34" charset="-128"/>
              </a:rPr>
              <a:t> then it is less dense than the environment at that level and tends to rise.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1F5DD28-E78B-E4EC-C536-587F2F0AB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7" y="3081823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>
            <a:extLst>
              <a:ext uri="{FF2B5EF4-FFF2-40B4-BE49-F238E27FC236}">
                <a16:creationId xmlns:a16="http://schemas.microsoft.com/office/drawing/2014/main" id="{E38BF421-17A7-CB09-26F1-5AFB410ADA74}"/>
              </a:ext>
            </a:extLst>
          </p:cNvPr>
          <p:cNvSpPr/>
          <p:nvPr/>
        </p:nvSpPr>
        <p:spPr>
          <a:xfrm>
            <a:off x="7122830" y="2079983"/>
            <a:ext cx="678426" cy="8411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54" y="1792902"/>
            <a:ext cx="525042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ea typeface="ＭＳ Ｐゴシック" panose="020B0600070205080204" pitchFamily="34" charset="-128"/>
              </a:rPr>
              <a:t>If an air parcel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is the same temperature </a:t>
            </a:r>
            <a:r>
              <a:rPr lang="en-US" altLang="en-US" sz="3600" dirty="0">
                <a:ea typeface="ＭＳ Ｐゴシック" panose="020B0600070205080204" pitchFamily="34" charset="-128"/>
              </a:rPr>
              <a:t>as the environment at that level, it has the same density as the environment at that level and will stay at that level.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3791E46-6602-E698-CB7E-6684079B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33" y="2410541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4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0B4B58E-8379-5FAA-06C7-8C037B3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Basic Rules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434B2C1-A5AE-1F1D-A8E4-9E2299F6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7509"/>
            <a:ext cx="570762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>
                <a:ea typeface="ＭＳ Ｐゴシック" panose="020B0600070205080204" pitchFamily="34" charset="-128"/>
              </a:rPr>
              <a:t>If an air parcel is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colder than the environment</a:t>
            </a:r>
            <a:r>
              <a:rPr lang="en-US" altLang="en-US" sz="4000" dirty="0">
                <a:ea typeface="ＭＳ Ｐゴシック" panose="020B0600070205080204" pitchFamily="34" charset="-128"/>
              </a:rPr>
              <a:t> at the same level, it is denser than the environment and will sink.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E7542D5-A0B1-B089-E095-9F1F5909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7" y="1889586"/>
            <a:ext cx="2449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2E8591EC-41D2-3A21-BA96-4C02096E83B0}"/>
              </a:ext>
            </a:extLst>
          </p:cNvPr>
          <p:cNvSpPr/>
          <p:nvPr/>
        </p:nvSpPr>
        <p:spPr>
          <a:xfrm>
            <a:off x="7181823" y="4483510"/>
            <a:ext cx="560439" cy="15338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9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1D25D63-0989-E5F9-7054-13F17BE0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None of this should surprise you.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A001B1E5-A9C3-4E59-CBB5-2D30F371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54563" cy="46355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 hot air balloon is warmer and less dense than the environment and rises.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A lead balloon sinks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A helium balloon rises because helium is less dense than than the gases in the atmosphere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1B4DE524-510F-45F7-C2D7-C1B9B40A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5843"/>
          <a:stretch>
            <a:fillRect/>
          </a:stretch>
        </p:blipFill>
        <p:spPr bwMode="auto">
          <a:xfrm>
            <a:off x="5275263" y="1600200"/>
            <a:ext cx="35814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A7DCCCC-E8AF-05D5-B7F3-34DAC833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093913"/>
            <a:ext cx="8229600" cy="11430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But why does an air parcel of hot, less-dense air  rise?</a:t>
            </a:r>
            <a:br>
              <a:rPr lang="en-US" altLang="en-US" b="1" dirty="0">
                <a:ea typeface="ＭＳ Ｐゴシック" panose="020B0600070205080204" pitchFamily="34" charset="-128"/>
              </a:rPr>
            </a:br>
            <a:br>
              <a:rPr lang="en-US" altLang="en-US" b="1" dirty="0"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And why doesn’t all the air in the atmosphere fall down to the surface?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65D4339-C8FF-F100-B9AD-8A5B1DFA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125538"/>
            <a:ext cx="3351213" cy="4957762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Air has weight. Why doesn’t the atmosphere collapse?</a:t>
            </a:r>
          </a:p>
        </p:txBody>
      </p:sp>
      <p:pic>
        <p:nvPicPr>
          <p:cNvPr id="38914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1596869-555E-B487-D2FD-1E1A662785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3538" y="1341438"/>
            <a:ext cx="4357687" cy="452596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D6E3BDF0-D379-23AC-854D-3D09C1CD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Imagine an air parcel with the same density as the environment (</a:t>
            </a:r>
            <a:r>
              <a:rPr lang="en-US" altLang="en-US" b="1" dirty="0">
                <a:latin typeface="Symbol" pitchFamily="2" charset="2"/>
                <a:ea typeface="ＭＳ Ｐゴシック" panose="020B0600070205080204" pitchFamily="34" charset="-128"/>
              </a:rPr>
              <a:t>r</a:t>
            </a:r>
            <a:r>
              <a:rPr lang="en-US" altLang="en-US" b="1" baseline="-25000" dirty="0">
                <a:ea typeface="ＭＳ Ｐゴシック" panose="020B0600070205080204" pitchFamily="34" charset="-128"/>
              </a:rPr>
              <a:t>e</a:t>
            </a:r>
            <a:r>
              <a:rPr lang="en-US" altLang="en-US" b="1" dirty="0">
                <a:ea typeface="ＭＳ Ｐゴシック" panose="020B0600070205080204" pitchFamily="34" charset="-128"/>
              </a:rPr>
              <a:t> =</a:t>
            </a:r>
            <a:r>
              <a:rPr lang="en-US" altLang="en-US" b="1" dirty="0" err="1">
                <a:latin typeface="Symbol" pitchFamily="2" charset="2"/>
                <a:ea typeface="ＭＳ Ｐゴシック" panose="020B0600070205080204" pitchFamily="34" charset="-128"/>
              </a:rPr>
              <a:t>r</a:t>
            </a:r>
            <a:r>
              <a:rPr lang="en-US" altLang="en-US" b="1" baseline="-25000" dirty="0" err="1">
                <a:ea typeface="ＭＳ Ｐゴシック" panose="020B0600070205080204" pitchFamily="34" charset="-128"/>
              </a:rPr>
              <a:t>p</a:t>
            </a:r>
            <a:r>
              <a:rPr lang="en-US" altLang="en-US" b="1" dirty="0">
                <a:ea typeface="ＭＳ Ｐゴシック" panose="020B0600070205080204" pitchFamily="34" charset="-128"/>
              </a:rPr>
              <a:t>).  The parcel has weight.  Why doesn’t it fall?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 baseline="-250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 baseline="-250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B34DAF-C9B2-DA1A-A296-166D5575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2694781"/>
            <a:ext cx="2095500" cy="1922463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 err="1">
                <a:latin typeface="+mn-lt"/>
                <a:ea typeface="+mn-ea"/>
              </a:rPr>
              <a:t>p</a:t>
            </a:r>
            <a:endParaRPr lang="en-US" sz="3200" baseline="-25000" dirty="0"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FAA5C8-73C0-B7F2-36DA-BC913C62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2602706"/>
            <a:ext cx="2095500" cy="192087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>
                <a:latin typeface="+mn-lt"/>
                <a:ea typeface="+mn-ea"/>
              </a:rPr>
              <a:t>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64F327-4B0D-1DA3-0D6C-7296D2812EB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08900" y="2645569"/>
            <a:ext cx="41275" cy="2009775"/>
          </a:xfrm>
          <a:prstGeom prst="straightConnector1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42" name="TextBox 12">
            <a:extLst>
              <a:ext uri="{FF2B5EF4-FFF2-40B4-BE49-F238E27FC236}">
                <a16:creationId xmlns:a16="http://schemas.microsoft.com/office/drawing/2014/main" id="{D091860C-8B88-6530-4618-07D0B4CAB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874" y="3236029"/>
            <a:ext cx="1417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Upward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Pressure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Force</a:t>
            </a:r>
          </a:p>
        </p:txBody>
      </p:sp>
      <p:sp>
        <p:nvSpPr>
          <p:cNvPr id="39943" name="TextBox 13">
            <a:extLst>
              <a:ext uri="{FF2B5EF4-FFF2-40B4-BE49-F238E27FC236}">
                <a16:creationId xmlns:a16="http://schemas.microsoft.com/office/drawing/2014/main" id="{54BEEC55-C664-F39D-909B-3DBE71587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420144"/>
            <a:ext cx="243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39944" name="TextBox 14">
            <a:extLst>
              <a:ext uri="{FF2B5EF4-FFF2-40B4-BE49-F238E27FC236}">
                <a16:creationId xmlns:a16="http://schemas.microsoft.com/office/drawing/2014/main" id="{8FE29E3F-C7CD-5FA1-D52E-695D7187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2" y="3031690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Parcel</a:t>
            </a:r>
          </a:p>
        </p:txBody>
      </p:sp>
      <p:sp>
        <p:nvSpPr>
          <p:cNvPr id="39945" name="TextBox 15">
            <a:extLst>
              <a:ext uri="{FF2B5EF4-FFF2-40B4-BE49-F238E27FC236}">
                <a16:creationId xmlns:a16="http://schemas.microsoft.com/office/drawing/2014/main" id="{816AE108-4577-4463-5415-72E61DEE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163" y="1926431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9946" name="TextBox 16">
            <a:extLst>
              <a:ext uri="{FF2B5EF4-FFF2-40B4-BE49-F238E27FC236}">
                <a16:creationId xmlns:a16="http://schemas.microsoft.com/office/drawing/2014/main" id="{59651E1B-7773-2CA0-48CD-962639148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4637881"/>
            <a:ext cx="1354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F17F35-DCFE-BAF2-30DF-47CEA52F19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6175" y="3836194"/>
            <a:ext cx="9525" cy="2024062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48" name="TextBox 19">
            <a:extLst>
              <a:ext uri="{FF2B5EF4-FFF2-40B4-BE49-F238E27FC236}">
                <a16:creationId xmlns:a16="http://schemas.microsoft.com/office/drawing/2014/main" id="{A37A1890-5D44-C6B5-850D-63255FC97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5698331"/>
            <a:ext cx="129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Weight</a:t>
            </a:r>
          </a:p>
        </p:txBody>
      </p:sp>
      <p:sp>
        <p:nvSpPr>
          <p:cNvPr id="39949" name="TextBox 20">
            <a:extLst>
              <a:ext uri="{FF2B5EF4-FFF2-40B4-BE49-F238E27FC236}">
                <a16:creationId xmlns:a16="http://schemas.microsoft.com/office/drawing/2014/main" id="{92B6BE03-BB3F-311D-A496-53C159E7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34669"/>
            <a:ext cx="4022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</a:t>
            </a:r>
            <a:r>
              <a:rPr lang="en-US" altLang="en-US" sz="2800" baseline="-25000" dirty="0">
                <a:latin typeface="Arial" panose="020B0604020202020204" pitchFamily="34" charset="0"/>
              </a:rPr>
              <a:t>B</a:t>
            </a:r>
            <a:r>
              <a:rPr lang="en-US" altLang="en-US" sz="2800" dirty="0">
                <a:latin typeface="Arial" panose="020B0604020202020204" pitchFamily="34" charset="0"/>
              </a:rPr>
              <a:t> &gt; P</a:t>
            </a:r>
            <a:r>
              <a:rPr lang="en-US" altLang="en-US" sz="2800" baseline="-25000" dirty="0">
                <a:latin typeface="Arial" panose="020B0604020202020204" pitchFamily="34" charset="0"/>
              </a:rPr>
              <a:t>T</a:t>
            </a:r>
            <a:r>
              <a:rPr lang="en-US" altLang="en-US" sz="2800" dirty="0">
                <a:latin typeface="Arial" panose="020B0604020202020204" pitchFamily="34" charset="0"/>
              </a:rPr>
              <a:t>, so there is an upward force that balances out the weight.  Stays put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09F97C3-E765-F46A-74C2-62D3D7FB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2636044"/>
            <a:ext cx="180975" cy="19367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82D85D-D041-107F-248D-B19973857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4541044"/>
            <a:ext cx="180975" cy="19367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BA068E08-DCFC-B634-216B-5973767C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Hydrostatic Balance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68C3E82C-3357-B1CD-2466-732FA1F9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difference in pressure between the top and bottom of the air parcel produces an upward-directed </a:t>
            </a:r>
            <a:r>
              <a:rPr lang="en-US" altLang="en-US" b="1">
                <a:ea typeface="ＭＳ Ｐゴシック" panose="020B0600070205080204" pitchFamily="34" charset="-128"/>
              </a:rPr>
              <a:t>pressure gradient force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force balances </a:t>
            </a:r>
            <a:r>
              <a:rPr lang="en-US" altLang="en-US" b="1">
                <a:ea typeface="ＭＳ Ｐゴシック" panose="020B0600070205080204" pitchFamily="34" charset="-128"/>
              </a:rPr>
              <a:t>gravity</a:t>
            </a:r>
            <a:r>
              <a:rPr lang="en-US" altLang="en-US">
                <a:ea typeface="ＭＳ Ｐゴシック" panose="020B0600070205080204" pitchFamily="34" charset="-128"/>
              </a:rPr>
              <a:t> (the weight of the air parcel)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Called HYDROSTATIC BALANCE.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Most of the atmosphere is in hydrostatic balance and that is why the atmosphere doesn’t collapse.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DA2FB8F-9758-9620-161D-1F4CE831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Why is this Important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25A49BD4-C6AE-9FFF-F75B-23A25C99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stable atmosphere with little mixing </a:t>
            </a:r>
            <a:r>
              <a:rPr lang="en-US" altLang="en-US" b="1" dirty="0">
                <a:ea typeface="ＭＳ Ｐゴシック" panose="020B0600070205080204" pitchFamily="34" charset="-128"/>
              </a:rPr>
              <a:t>is associated with air pollution, fog, and strong surface temperature inversions in winter.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An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unstable atmosphere </a:t>
            </a:r>
            <a:r>
              <a:rPr lang="en-US" altLang="en-US" b="1" dirty="0">
                <a:ea typeface="ＭＳ Ｐゴシック" panose="020B0600070205080204" pitchFamily="34" charset="-128"/>
              </a:rPr>
              <a:t>is associated with lots of atmospheric mixing, with good air quality and sometimes convection/thunderstorms.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Meteorologists spend a lot of time trying to figure out whether the atmosphere will be stable or unstable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74E08AE-A0F1-79C2-2D09-E1DD53E8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58896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But what happens if an air parcel is warmer than the environment?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F9475582-EFAE-AC9C-01C6-B728EC7C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5350"/>
            <a:ext cx="4556125" cy="335121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Example, a hot air balloon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 </a:t>
            </a:r>
            <a:r>
              <a:rPr lang="en-US" altLang="en-US" b="1" dirty="0">
                <a:ea typeface="ＭＳ Ｐゴシック" panose="020B0600070205080204" pitchFamily="34" charset="-128"/>
              </a:rPr>
              <a:t>air parcel </a:t>
            </a:r>
            <a:r>
              <a:rPr lang="en-US" altLang="en-US" dirty="0">
                <a:ea typeface="ＭＳ Ｐゴシック" panose="020B0600070205080204" pitchFamily="34" charset="-128"/>
              </a:rPr>
              <a:t>can be warmed by a number of processes (e.g., warm surface, latent heating, etc.)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3117DA43-88B0-DCCD-723D-B9D0F795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279650"/>
            <a:ext cx="2603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FCBB0D66-05AA-A8E7-F8A8-DD93681C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Warmer than the environment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831EAC3A-796D-E2C1-A7F1-8FF26238B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489075"/>
            <a:ext cx="8380413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If the parcel warms, its density becomes less. Consider a parcel warmer than the environment.</a:t>
            </a:r>
            <a:endParaRPr lang="en-US" altLang="en-US" baseline="-2500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D84972-6171-E92C-A066-BA98BEEE1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3143250"/>
            <a:ext cx="2095500" cy="1922463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3200" baseline="-2500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06CB88-5073-1D6B-FE97-4AC1B734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3051175"/>
            <a:ext cx="2095500" cy="192087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200" baseline="-25000" dirty="0" err="1">
                <a:latin typeface="+mn-lt"/>
                <a:ea typeface="+mn-ea"/>
              </a:rPr>
              <a:t>e</a:t>
            </a:r>
            <a:endParaRPr lang="en-US" sz="3200" baseline="-25000" dirty="0">
              <a:latin typeface="+mn-lt"/>
              <a:ea typeface="+mn-ea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9ED33A-69C7-AC34-5BF4-F60B07938F7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53350" y="2572006"/>
            <a:ext cx="41275" cy="235585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014" name="TextBox 12">
            <a:extLst>
              <a:ext uri="{FF2B5EF4-FFF2-40B4-BE49-F238E27FC236}">
                <a16:creationId xmlns:a16="http://schemas.microsoft.com/office/drawing/2014/main" id="{C71462CB-58B5-9FCD-1568-1760B4B0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5" y="4562475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Up</a:t>
            </a:r>
          </a:p>
        </p:txBody>
      </p:sp>
      <p:sp>
        <p:nvSpPr>
          <p:cNvPr id="43015" name="TextBox 13">
            <a:extLst>
              <a:ext uri="{FF2B5EF4-FFF2-40B4-BE49-F238E27FC236}">
                <a16:creationId xmlns:a16="http://schemas.microsoft.com/office/drawing/2014/main" id="{8FD313CC-3151-916B-57D7-F2EDD69C5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868613"/>
            <a:ext cx="243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environment</a:t>
            </a:r>
          </a:p>
        </p:txBody>
      </p:sp>
      <p:sp>
        <p:nvSpPr>
          <p:cNvPr id="43016" name="TextBox 14">
            <a:extLst>
              <a:ext uri="{FF2B5EF4-FFF2-40B4-BE49-F238E27FC236}">
                <a16:creationId xmlns:a16="http://schemas.microsoft.com/office/drawing/2014/main" id="{8C82F4C5-2522-F933-308C-8930CE0D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3862388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Parcel</a:t>
            </a:r>
          </a:p>
        </p:txBody>
      </p:sp>
      <p:sp>
        <p:nvSpPr>
          <p:cNvPr id="43017" name="TextBox 15">
            <a:extLst>
              <a:ext uri="{FF2B5EF4-FFF2-40B4-BE49-F238E27FC236}">
                <a16:creationId xmlns:a16="http://schemas.microsoft.com/office/drawing/2014/main" id="{36F45503-13D2-C26E-724E-12BC40886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2427288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3018" name="TextBox 16">
            <a:extLst>
              <a:ext uri="{FF2B5EF4-FFF2-40B4-BE49-F238E27FC236}">
                <a16:creationId xmlns:a16="http://schemas.microsoft.com/office/drawing/2014/main" id="{6E7BAFAA-42D6-CBDB-B825-72BB9DC8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4995863"/>
            <a:ext cx="1354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en-US" sz="4400" baseline="-250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658BF9-F9CD-3E9A-612C-49D64325DE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2050" y="4562475"/>
            <a:ext cx="0" cy="17462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020" name="TextBox 19">
            <a:extLst>
              <a:ext uri="{FF2B5EF4-FFF2-40B4-BE49-F238E27FC236}">
                <a16:creationId xmlns:a16="http://schemas.microsoft.com/office/drawing/2014/main" id="{A1DF6F55-9C16-29CD-43DA-3D9ECA6F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6146800"/>
            <a:ext cx="437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Weight inside circle is less</a:t>
            </a:r>
          </a:p>
        </p:txBody>
      </p:sp>
      <p:sp>
        <p:nvSpPr>
          <p:cNvPr id="43021" name="TextBox 20">
            <a:extLst>
              <a:ext uri="{FF2B5EF4-FFF2-40B4-BE49-F238E27FC236}">
                <a16:creationId xmlns:a16="http://schemas.microsoft.com/office/drawing/2014/main" id="{807EB40E-CED4-3A80-47D8-A757AF5B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4541838"/>
            <a:ext cx="43957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latin typeface="Arial" panose="020B0604020202020204" pitchFamily="34" charset="0"/>
              </a:rPr>
              <a:t>B</a:t>
            </a:r>
            <a:r>
              <a:rPr lang="en-US" altLang="en-US" sz="2800">
                <a:latin typeface="Arial" panose="020B0604020202020204" pitchFamily="34" charset="0"/>
              </a:rPr>
              <a:t> &gt; P</a:t>
            </a:r>
            <a:r>
              <a:rPr lang="en-US" altLang="en-US" sz="2800" baseline="-25000"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, so there is an upward force.  No change.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But the density and weight is less. Thus, the parcel rises.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B5C20A-00D2-E188-3EDE-44E021693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140075"/>
            <a:ext cx="2078037" cy="1925638"/>
          </a:xfrm>
          <a:prstGeom prst="ellipse">
            <a:avLst/>
          </a:prstGeom>
          <a:solidFill>
            <a:schemeClr val="accent1">
              <a:alpha val="1098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   r</a:t>
            </a:r>
            <a:r>
              <a:rPr lang="en-US" sz="3200" baseline="-25000" dirty="0">
                <a:latin typeface="+mn-lt"/>
                <a:ea typeface="+mn-ea"/>
                <a:cs typeface="Symbol" charset="2"/>
              </a:rPr>
              <a:t>P2</a:t>
            </a:r>
            <a:endParaRPr lang="en-US" sz="3200" baseline="-25000" dirty="0"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455DE6-D289-B853-0904-0B06291F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3095625"/>
            <a:ext cx="182563" cy="195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1178A6-5437-F717-09AC-222CFAD89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4972050"/>
            <a:ext cx="182563" cy="195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3BCDA23-E453-DA98-C81A-E9118AF3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Bottom Line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881E3EC-FF1A-0A3C-8E9D-2DFA3519D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If an air parcel is warmer and thus less dense than the environment at that level, it rises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If the parcel is the same temperature as the environment, it stays in place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If the parcel is colder than the environment, it is denser that air of the environment and sinks</a:t>
            </a:r>
          </a:p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https://www.youtube.com/watch?v=ydXJVSO-jXU</a:t>
            </a:r>
            <a:r>
              <a:rPr lang="en-US" altLang="en-US" dirty="0">
                <a:ea typeface="ＭＳ Ｐゴシック" panose="020B0600070205080204" pitchFamily="34" charset="-128"/>
              </a:rPr>
              <a:t> (hot air balloon video)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E2B6-1855-EC9D-F9F3-CD4FCF64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Hot air balloon in infrared">
            <a:hlinkClick r:id="" action="ppaction://media"/>
            <a:extLst>
              <a:ext uri="{FF2B5EF4-FFF2-40B4-BE49-F238E27FC236}">
                <a16:creationId xmlns:a16="http://schemas.microsoft.com/office/drawing/2014/main" id="{12D38F95-8072-AC18-D087-E1F8FB108D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5750" y="1600200"/>
            <a:ext cx="60340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49C6-CF28-DCCE-783F-53D7EA69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5978"/>
            <a:ext cx="8229600" cy="1143000"/>
          </a:xfrm>
        </p:spPr>
        <p:txBody>
          <a:bodyPr/>
          <a:lstStyle/>
          <a:p>
            <a:r>
              <a:rPr lang="en-US" dirty="0"/>
              <a:t>Now let’s apply these concepts to the atmosphere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stability of air depends on how temperature changes with height</a:t>
            </a:r>
          </a:p>
        </p:txBody>
      </p:sp>
    </p:spTree>
    <p:extLst>
      <p:ext uri="{BB962C8B-B14F-4D97-AF65-F5344CB8AC3E}">
        <p14:creationId xmlns:p14="http://schemas.microsoft.com/office/powerpoint/2010/main" val="469414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34DDFF39-6104-A75F-3C18-2A641917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6DE95-6371-B926-A37C-46C851CB7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Lapse rate (</a:t>
            </a:r>
            <a:r>
              <a:rPr lang="en-US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)</a:t>
            </a:r>
            <a:r>
              <a:rPr lang="en-US" dirty="0"/>
              <a:t>:  the rate of change of temperature with height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Symbol" charset="2"/>
                <a:ea typeface="Symbol" charset="2"/>
                <a:cs typeface="Symbol" charset="2"/>
              </a:rPr>
              <a:t>			</a:t>
            </a:r>
            <a:r>
              <a:rPr lang="en-US" sz="4400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4400" dirty="0"/>
              <a:t>  = - </a:t>
            </a:r>
            <a:r>
              <a:rPr lang="en-US" sz="4400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4400" dirty="0"/>
              <a:t>T/</a:t>
            </a:r>
            <a:r>
              <a:rPr lang="en-US" sz="4400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4400" dirty="0" err="1"/>
              <a:t>z</a:t>
            </a:r>
            <a:r>
              <a:rPr lang="en-US" sz="4400" dirty="0"/>
              <a:t>   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 </a:t>
            </a:r>
            <a:r>
              <a:rPr lang="en-US" dirty="0">
                <a:ea typeface="Symbol" charset="2"/>
                <a:cs typeface="Symbol" charset="2"/>
              </a:rPr>
              <a:t>means change, z is 															height</a:t>
            </a:r>
            <a:endParaRPr lang="en-US" dirty="0"/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E6F71CED-AFF9-0FA2-0E2E-C7A8144E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4032250"/>
            <a:ext cx="7586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So, if temperature </a:t>
            </a:r>
            <a:r>
              <a:rPr lang="en-US" altLang="en-US" sz="2400" b="1" dirty="0">
                <a:latin typeface="Arial" panose="020B0604020202020204" pitchFamily="34" charset="0"/>
              </a:rPr>
              <a:t>falls</a:t>
            </a:r>
            <a:r>
              <a:rPr lang="en-US" altLang="en-US" sz="2400" dirty="0">
                <a:latin typeface="Arial" panose="020B0604020202020204" pitchFamily="34" charset="0"/>
              </a:rPr>
              <a:t> by 5C in 1000 meters (1 km) in the vertical, the lapse rate is 5C per km.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D7F9-2AFC-F0FA-ACD4-9188D2EF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5445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Average Lapse Rate in the Troposphere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74F4-154D-FF15-4AC7-21A6F820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96" y="2206951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 6.5 C per km</a:t>
            </a:r>
            <a:endParaRPr lang="en-US" sz="4000" b="1" baseline="30000" dirty="0">
              <a:hlinkClick r:id="rId2"/>
            </a:endParaRPr>
          </a:p>
          <a:p>
            <a:pPr>
              <a:defRPr/>
            </a:pPr>
            <a:r>
              <a:rPr lang="en-US" sz="4000" b="1" dirty="0"/>
              <a:t> 3.6 F  per 1000 ft</a:t>
            </a:r>
          </a:p>
          <a:p>
            <a:pPr>
              <a:defRPr/>
            </a:pPr>
            <a:r>
              <a:rPr lang="en-US" sz="4000" b="1" dirty="0"/>
              <a:t>Thus, you would expect, on average, that Snoqualmie Pass at ~ 3000 ft, would be about 11 F cooler than Seattle.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08198A19-BC9C-26A6-DCC2-85D4EC75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Dry adiabatic lapse rate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27EDAEEB-FCDF-C1E4-9786-F186A8DB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2" y="1930042"/>
            <a:ext cx="8893175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ea typeface="ＭＳ Ｐゴシック" panose="020B0600070205080204" pitchFamily="34" charset="-128"/>
              </a:rPr>
              <a:t>The </a:t>
            </a:r>
            <a:r>
              <a:rPr lang="en-US" altLang="en-US" sz="4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dry adiabatic lapse rate</a:t>
            </a:r>
            <a:r>
              <a:rPr lang="en-US" altLang="en-US" sz="4400" b="1" dirty="0">
                <a:ea typeface="ＭＳ Ｐゴシック" panose="020B0600070205080204" pitchFamily="34" charset="-128"/>
              </a:rPr>
              <a:t>,  </a:t>
            </a:r>
            <a:r>
              <a:rPr lang="en-US" altLang="en-US" sz="44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ea typeface="Symbol" pitchFamily="2" charset="2"/>
                <a:cs typeface="Symbol" pitchFamily="2" charset="2"/>
              </a:rPr>
              <a:t>d  </a:t>
            </a:r>
            <a:r>
              <a:rPr lang="en-US" altLang="en-US" sz="4400" b="1" dirty="0">
                <a:ea typeface="Symbol" pitchFamily="2" charset="2"/>
                <a:cs typeface="Symbol" pitchFamily="2" charset="2"/>
              </a:rPr>
              <a:t>, is the rate of  change of temperature with height of an unsaturated air parcel when it is forced up or down.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08198A19-BC9C-26A6-DCC2-85D4EC75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Dry adiabatic lapse rate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27EDAEEB-FCDF-C1E4-9786-F186A8DB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0610"/>
            <a:ext cx="8229600" cy="4525962"/>
          </a:xfrm>
        </p:spPr>
        <p:txBody>
          <a:bodyPr/>
          <a:lstStyle/>
          <a:p>
            <a:r>
              <a:rPr lang="en-US" altLang="en-US" sz="3600" dirty="0">
                <a:ea typeface="Symbol" pitchFamily="2" charset="2"/>
                <a:cs typeface="Symbol" pitchFamily="2" charset="2"/>
              </a:rPr>
              <a:t>The value  of </a:t>
            </a:r>
            <a:r>
              <a:rPr lang="en-US" altLang="en-US" sz="36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="1" baseline="-25000" dirty="0">
                <a:ea typeface="Symbol" pitchFamily="2" charset="2"/>
                <a:cs typeface="Symbol" pitchFamily="2" charset="2"/>
              </a:rPr>
              <a:t>d 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is </a:t>
            </a:r>
            <a:r>
              <a:rPr lang="en-US" altLang="en-US" sz="3600" b="1" dirty="0">
                <a:ea typeface="Symbol" pitchFamily="2" charset="2"/>
                <a:cs typeface="Symbol" pitchFamily="2" charset="2"/>
              </a:rPr>
              <a:t>9.8 C per km</a:t>
            </a:r>
          </a:p>
          <a:p>
            <a:r>
              <a:rPr lang="en-US" altLang="en-US" sz="3600" dirty="0">
                <a:ea typeface="Symbol" pitchFamily="2" charset="2"/>
                <a:cs typeface="Symbol" pitchFamily="2" charset="2"/>
              </a:rPr>
              <a:t>When an unsaturated air parcel rises it cools by 9.8C per km.   </a:t>
            </a:r>
            <a:r>
              <a:rPr lang="en-US" altLang="en-US" sz="3600" b="1" dirty="0">
                <a:ea typeface="Symbol" pitchFamily="2" charset="2"/>
                <a:cs typeface="Symbol" pitchFamily="2" charset="2"/>
              </a:rPr>
              <a:t>Cooling due to adiabatic expansion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.</a:t>
            </a:r>
          </a:p>
          <a:p>
            <a:r>
              <a:rPr lang="en-US" altLang="en-US" sz="3600" dirty="0">
                <a:ea typeface="Symbol" pitchFamily="2" charset="2"/>
                <a:cs typeface="Symbol" pitchFamily="2" charset="2"/>
              </a:rPr>
              <a:t>When an unsaturated air parcel sinks it warms by 9.8C per km.  </a:t>
            </a:r>
            <a:r>
              <a:rPr lang="en-US" altLang="en-US" sz="3600" b="1" dirty="0">
                <a:ea typeface="Symbol" pitchFamily="2" charset="2"/>
                <a:cs typeface="Symbol" pitchFamily="2" charset="2"/>
              </a:rPr>
              <a:t>Warming by adiabatic compression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263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2DC57184-CDBB-180E-419B-5C8748D2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Reminder!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94514B2A-06E5-D1BF-93D0-4C7DE7B66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710"/>
            <a:ext cx="8229600" cy="4525963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term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adiabatic</a:t>
            </a:r>
            <a:r>
              <a:rPr lang="en-US" altLang="en-US" sz="3600" dirty="0">
                <a:ea typeface="ＭＳ Ｐゴシック" panose="020B0600070205080204" pitchFamily="34" charset="-128"/>
              </a:rPr>
              <a:t> is used to denote situations where there are no sources of  heating or cooling.  No release of latent heat, no radiation, no nothing.</a:t>
            </a:r>
          </a:p>
          <a:p>
            <a:r>
              <a:rPr lang="en-US" altLang="en-US" sz="44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By comparing </a:t>
            </a:r>
            <a:r>
              <a:rPr lang="en-US" altLang="en-US" sz="44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d </a:t>
            </a:r>
            <a:r>
              <a:rPr lang="en-US" altLang="en-US" sz="4400" b="1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with the environmental lapse rate </a:t>
            </a:r>
            <a:r>
              <a:rPr lang="en-US" altLang="en-US" sz="4400" b="1" dirty="0">
                <a:solidFill>
                  <a:schemeClr val="tx2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4400" b="1" baseline="-25000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e</a:t>
            </a:r>
            <a:r>
              <a:rPr lang="en-US" altLang="en-US" sz="4400" b="1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, one can tell the vertical stability of unsaturated air parcels</a:t>
            </a:r>
            <a:r>
              <a:rPr lang="en-US" altLang="en-US" dirty="0">
                <a:solidFill>
                  <a:schemeClr val="tx2"/>
                </a:solidFill>
                <a:ea typeface="Symbol" pitchFamily="2" charset="2"/>
                <a:cs typeface="Symbol" pitchFamily="2" charset="2"/>
              </a:rPr>
              <a:t>.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FE1055D-41F4-4F6A-BFFF-3FC6164B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Stable Situation</a:t>
            </a:r>
          </a:p>
        </p:txBody>
      </p:sp>
      <p:pic>
        <p:nvPicPr>
          <p:cNvPr id="18434" name="Content Placeholder 3" descr="Inversion_Smoke.jpg">
            <a:extLst>
              <a:ext uri="{FF2B5EF4-FFF2-40B4-BE49-F238E27FC236}">
                <a16:creationId xmlns:a16="http://schemas.microsoft.com/office/drawing/2014/main" id="{BA58DB64-7EA8-6160-DB40-7C4852BBF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BCE484C3-F1D6-E173-34DE-A9E2F8FE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354013"/>
            <a:ext cx="8845550" cy="11430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Let us learn how this works</a:t>
            </a:r>
          </a:p>
        </p:txBody>
      </p:sp>
      <p:pic>
        <p:nvPicPr>
          <p:cNvPr id="49154" name="Content Placeholder 3">
            <a:extLst>
              <a:ext uri="{FF2B5EF4-FFF2-40B4-BE49-F238E27FC236}">
                <a16:creationId xmlns:a16="http://schemas.microsoft.com/office/drawing/2014/main" id="{97B55502-BE14-85D0-AB33-91705ABB73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8613" y="1782763"/>
            <a:ext cx="6080125" cy="472916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C9732D15-A22A-309F-1EEE-CEECB8D6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9388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Consider the situation where air remains unsaturated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739D690E-FBFE-B98D-EEDC-095CB72F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1:  Environmental lapse rate =dry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F0F84-6911-7FCA-DFDA-696F6D26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1417638"/>
            <a:ext cx="8456612" cy="51022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 err="1">
                <a:ea typeface="Symbol" charset="2"/>
                <a:cs typeface="Symbol" charset="2"/>
              </a:rPr>
              <a:t>d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>
                <a:ea typeface="Symbol" charset="2"/>
                <a:cs typeface="Symbol" charset="2"/>
              </a:rPr>
              <a:t>=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>
                <a:ea typeface="Symbol" charset="2"/>
                <a:cs typeface="Symbol" charset="2"/>
              </a:rPr>
              <a:t>e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/>
              <a:t>Neutral situation</a:t>
            </a:r>
            <a:r>
              <a:rPr lang="en-US" sz="2800" dirty="0"/>
              <a:t>– parcel stays put when pushed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Same temperature as environment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 1 km             .2C							.2C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084AFE-F655-292D-530D-3E878375A0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7BEE69-143A-2ED3-C67F-1BBD5602D0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05" name="TextBox 6">
            <a:extLst>
              <a:ext uri="{FF2B5EF4-FFF2-40B4-BE49-F238E27FC236}">
                <a16:creationId xmlns:a16="http://schemas.microsoft.com/office/drawing/2014/main" id="{4C731E4A-5F24-F252-186E-D825D619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1206" name="TextBox 7">
            <a:extLst>
              <a:ext uri="{FF2B5EF4-FFF2-40B4-BE49-F238E27FC236}">
                <a16:creationId xmlns:a16="http://schemas.microsoft.com/office/drawing/2014/main" id="{7E1ED925-F222-7514-3B18-5094E999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1207" name="TextBox 9">
            <a:extLst>
              <a:ext uri="{FF2B5EF4-FFF2-40B4-BE49-F238E27FC236}">
                <a16:creationId xmlns:a16="http://schemas.microsoft.com/office/drawing/2014/main" id="{65D43C3E-7F92-A186-86E4-5DCAA515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D6164C-9CCC-7C65-3A91-A258AD1437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63CB49-4E5A-9D07-E6E2-8AC66196AC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10" name="TextBox 13">
            <a:extLst>
              <a:ext uri="{FF2B5EF4-FFF2-40B4-BE49-F238E27FC236}">
                <a16:creationId xmlns:a16="http://schemas.microsoft.com/office/drawing/2014/main" id="{C239227F-1F82-DAFB-1F9E-F5BA50E1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404" y="4146848"/>
            <a:ext cx="1896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400" baseline="-25000" dirty="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 = 9.8 C per km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372EDA25-8934-639C-7D6A-5A719D52D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039" y="4137571"/>
            <a:ext cx="1896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400" baseline="-25000" dirty="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= 9.8 C per km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086F1711-CAD9-4A13-33D6-D2F665ED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3" y="265113"/>
            <a:ext cx="89408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2:  Environmental lapse rate  greater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2788-BBA3-22D3-8CE7-E168A0BA8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32839" cy="4800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>
                <a:ea typeface="Symbol" charset="2"/>
                <a:cs typeface="Symbol" charset="2"/>
              </a:rPr>
              <a:t>e </a:t>
            </a:r>
            <a:r>
              <a:rPr lang="en-US" sz="2800" b="1" dirty="0">
                <a:ea typeface="Symbol" charset="2"/>
                <a:cs typeface="Symbol" charset="2"/>
              </a:rPr>
              <a:t>&gt;</a:t>
            </a:r>
            <a:r>
              <a:rPr lang="en-US" sz="2800" b="1" baseline="-25000" dirty="0">
                <a:ea typeface="Symbol" charset="2"/>
                <a:cs typeface="Symbol" charset="2"/>
              </a:rPr>
              <a:t> </a:t>
            </a:r>
            <a:r>
              <a:rPr lang="en-US" sz="2800" b="1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800" b="1" baseline="-25000" dirty="0" err="1">
                <a:ea typeface="Symbol" charset="2"/>
                <a:cs typeface="Symbol" charset="2"/>
              </a:rPr>
              <a:t>d</a:t>
            </a: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Unstable, parcel is warmer than environment, rises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-5C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F6E2EC-05B7-52DD-F37F-C60D435FE4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30FB6C-2270-8DEB-6C15-EC4A04F819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229" name="TextBox 6">
            <a:extLst>
              <a:ext uri="{FF2B5EF4-FFF2-40B4-BE49-F238E27FC236}">
                <a16:creationId xmlns:a16="http://schemas.microsoft.com/office/drawing/2014/main" id="{084B9FB2-8064-42A1-FAEF-BBAA5FA4B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2230" name="TextBox 7">
            <a:extLst>
              <a:ext uri="{FF2B5EF4-FFF2-40B4-BE49-F238E27FC236}">
                <a16:creationId xmlns:a16="http://schemas.microsoft.com/office/drawing/2014/main" id="{7EE11D6E-4407-B4D0-F2A4-7ACA8421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2231" name="TextBox 9">
            <a:extLst>
              <a:ext uri="{FF2B5EF4-FFF2-40B4-BE49-F238E27FC236}">
                <a16:creationId xmlns:a16="http://schemas.microsoft.com/office/drawing/2014/main" id="{5A93779B-8650-725D-5989-C18543610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736C72-EEC5-4307-9AA8-2EB8B4669E5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D65EC-F16C-E8BC-DAC8-5B00E313206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234" name="TextBox 3">
            <a:extLst>
              <a:ext uri="{FF2B5EF4-FFF2-40B4-BE49-F238E27FC236}">
                <a16:creationId xmlns:a16="http://schemas.microsoft.com/office/drawing/2014/main" id="{5E4B3F21-DA54-A8B7-A34B-92A4163EB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4073525"/>
            <a:ext cx="2733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2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=15C per km</a:t>
            </a: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E50A539-E585-6575-82D2-37C3F2BD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3" y="265113"/>
            <a:ext cx="89408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2:  Environmental lapse rate  greater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0E23-17BA-E84D-3565-71DF2DAD4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Symbol" charset="2"/>
                <a:cs typeface="Symbol" charset="2"/>
              </a:rPr>
              <a:t>If parcel is warmer than the environment, it is less dense, and thus would continue to rise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-5C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41D9A-05E3-B711-674D-9C8519433C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85B19D-55DD-C623-C030-8FBF2E7E0F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53" name="TextBox 6">
            <a:extLst>
              <a:ext uri="{FF2B5EF4-FFF2-40B4-BE49-F238E27FC236}">
                <a16:creationId xmlns:a16="http://schemas.microsoft.com/office/drawing/2014/main" id="{14870DF7-8EC6-6BDA-4E64-186C8CB3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3254" name="TextBox 7">
            <a:extLst>
              <a:ext uri="{FF2B5EF4-FFF2-40B4-BE49-F238E27FC236}">
                <a16:creationId xmlns:a16="http://schemas.microsoft.com/office/drawing/2014/main" id="{589F459D-FC45-BD42-BA54-BFE948C0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3255" name="TextBox 9">
            <a:extLst>
              <a:ext uri="{FF2B5EF4-FFF2-40B4-BE49-F238E27FC236}">
                <a16:creationId xmlns:a16="http://schemas.microsoft.com/office/drawing/2014/main" id="{783682A0-752D-0731-D115-346D34C1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081037-BE79-E06A-3152-FB432FB1A8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3FA73F-C425-603E-EB72-04760DAE43D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3258" name="TextBox 3">
            <a:extLst>
              <a:ext uri="{FF2B5EF4-FFF2-40B4-BE49-F238E27FC236}">
                <a16:creationId xmlns:a16="http://schemas.microsoft.com/office/drawing/2014/main" id="{AE358080-4C1E-078C-893F-08A990D2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4073525"/>
            <a:ext cx="2733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2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=15C per km</a:t>
            </a: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45D780CF-34DB-7E03-1893-EA47D457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74638"/>
            <a:ext cx="8421329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Case 3:  Environmental lapse rate is less than dry adiabatic 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9EF6-B850-38E7-405D-9AADF9AD7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aseline="-25000" dirty="0">
                <a:ea typeface="Symbol" charset="2"/>
                <a:cs typeface="Symbol" charset="2"/>
              </a:rPr>
              <a:t>e </a:t>
            </a:r>
            <a:r>
              <a:rPr lang="en-US" dirty="0">
                <a:ea typeface="Symbol" charset="2"/>
                <a:cs typeface="Symbol" charset="2"/>
              </a:rPr>
              <a:t>&lt;</a:t>
            </a:r>
            <a:r>
              <a:rPr lang="en-US" baseline="-25000" dirty="0">
                <a:ea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aseline="-25000" dirty="0" err="1">
                <a:ea typeface="Symbol" charset="2"/>
                <a:cs typeface="Symbol" charset="2"/>
              </a:rPr>
              <a:t>d</a:t>
            </a:r>
            <a:endParaRPr lang="en-US" baseline="-25000" dirty="0">
              <a:ea typeface="Symbol" charset="2"/>
              <a:cs typeface="Symbol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Stable, parcel is cooler than environment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1 km             .2C							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6B21EA-EF6C-710E-64BA-E47F6AF9CC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3C5CD1-5115-AFD5-59B5-BA2D9CACBA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277" name="TextBox 6">
            <a:extLst>
              <a:ext uri="{FF2B5EF4-FFF2-40B4-BE49-F238E27FC236}">
                <a16:creationId xmlns:a16="http://schemas.microsoft.com/office/drawing/2014/main" id="{F4431E27-0813-81F2-39CA-23F9AC4B8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4278" name="TextBox 7">
            <a:extLst>
              <a:ext uri="{FF2B5EF4-FFF2-40B4-BE49-F238E27FC236}">
                <a16:creationId xmlns:a16="http://schemas.microsoft.com/office/drawing/2014/main" id="{020E369B-9105-52BF-AC8C-A0830D346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4279" name="TextBox 9">
            <a:extLst>
              <a:ext uri="{FF2B5EF4-FFF2-40B4-BE49-F238E27FC236}">
                <a16:creationId xmlns:a16="http://schemas.microsoft.com/office/drawing/2014/main" id="{1503AF5E-AF3E-5D3B-0BBF-327C8B9C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1D71D4-3301-CFAA-E142-5BAE060931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D6E5F5-76B2-9CA0-2B7A-78ADD53A4E2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282" name="TextBox 3">
            <a:extLst>
              <a:ext uri="{FF2B5EF4-FFF2-40B4-BE49-F238E27FC236}">
                <a16:creationId xmlns:a16="http://schemas.microsoft.com/office/drawing/2014/main" id="{00A89BD3-7DF6-44BA-2D6D-B0B8CBF6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4320381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1800" baseline="-25000" dirty="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1800" dirty="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=5C per km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D8670A53-84C2-0A44-59E6-C242B0F43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404" y="4146848"/>
            <a:ext cx="1896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2400" baseline="-25000" dirty="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 = 9.8 C per km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912B4AD-9A3C-E1B0-73EC-A10D935E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Case 3:  Environmental lapse rate &lt;dry adiabatic lapse rate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179208BB-C165-AA90-2DA3-6D74E735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0200"/>
            <a:ext cx="878205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If parcel is cooler than environment it is denser, and will end to sink back to original position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1 km             .2C							   5C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1BF84-BB9F-5D0F-5ED7-C906AAB85E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5522913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40DF19-11A5-FC23-0698-2D67489795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6838" y="3295650"/>
            <a:ext cx="6584950" cy="82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301" name="TextBox 6">
            <a:extLst>
              <a:ext uri="{FF2B5EF4-FFF2-40B4-BE49-F238E27FC236}">
                <a16:creationId xmlns:a16="http://schemas.microsoft.com/office/drawing/2014/main" id="{39A9A864-5960-98AA-40DC-AECFD8AC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53752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 km</a:t>
            </a:r>
          </a:p>
        </p:txBody>
      </p:sp>
      <p:sp>
        <p:nvSpPr>
          <p:cNvPr id="55302" name="TextBox 7">
            <a:extLst>
              <a:ext uri="{FF2B5EF4-FFF2-40B4-BE49-F238E27FC236}">
                <a16:creationId xmlns:a16="http://schemas.microsoft.com/office/drawing/2014/main" id="{69A96B98-9EF2-AD31-0277-8996D23DB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756275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Parcel                                             Environment</a:t>
            </a:r>
          </a:p>
        </p:txBody>
      </p:sp>
      <p:sp>
        <p:nvSpPr>
          <p:cNvPr id="55303" name="TextBox 9">
            <a:extLst>
              <a:ext uri="{FF2B5EF4-FFF2-40B4-BE49-F238E27FC236}">
                <a16:creationId xmlns:a16="http://schemas.microsoft.com/office/drawing/2014/main" id="{24697E84-72B6-1772-1BE1-7CB3B093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5291138"/>
            <a:ext cx="444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10C							10C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D4EBA8-7BE0-BFA1-E280-BD00F93765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8625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EF7563-11DF-77DC-5F38-4AC5A505AAF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0013" y="3378200"/>
            <a:ext cx="0" cy="1997075"/>
          </a:xfrm>
          <a:prstGeom prst="straightConnector1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306" name="TextBox 3">
            <a:extLst>
              <a:ext uri="{FF2B5EF4-FFF2-40B4-BE49-F238E27FC236}">
                <a16:creationId xmlns:a16="http://schemas.microsoft.com/office/drawing/2014/main" id="{3DDF5ED3-74DB-81E1-B56A-9309EEF5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3895725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1800"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=5C per km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2EF54CA2-3CC2-9AEB-CDAB-E3D9A520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2174875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 can evaluate vertical stability by plotting the environmental sounding and the dry adiabatic lapse rate on a </a:t>
            </a:r>
            <a:r>
              <a:rPr lang="en-US" altLang="en-US" b="1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thermodynamic diagram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94BE4C1B-2837-8968-6276-3EB1CDB9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-193675"/>
            <a:ext cx="8229600" cy="11430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8370" name="Content Placeholder 3">
            <a:extLst>
              <a:ext uri="{FF2B5EF4-FFF2-40B4-BE49-F238E27FC236}">
                <a16:creationId xmlns:a16="http://schemas.microsoft.com/office/drawing/2014/main" id="{4BF68461-D3EA-5CD8-DAD5-9C2C73EE7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20798"/>
          <a:stretch>
            <a:fillRect/>
          </a:stretch>
        </p:blipFill>
        <p:spPr>
          <a:xfrm>
            <a:off x="890588" y="842963"/>
            <a:ext cx="7666037" cy="557053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9812AAD2-3B8B-5D71-7504-D5BFB30D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2857500"/>
            <a:ext cx="8229600" cy="1143000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Stability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ea typeface="ＭＳ Ｐゴシック" panose="020B0600070205080204" pitchFamily="34" charset="-128"/>
              </a:rPr>
              <a:t>At various times, the atmosphere can be: </a:t>
            </a:r>
            <a:br>
              <a:rPr lang="en-US" altLang="en-US" sz="1400" b="1" dirty="0">
                <a:ea typeface="ＭＳ Ｐゴシック" panose="020B0600070205080204" pitchFamily="34" charset="-128"/>
              </a:rPr>
            </a:br>
            <a:br>
              <a:rPr lang="en-US" altLang="en-US" sz="14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stable: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push a parcel up or down and returns to original starting location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unstable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:  push a parcel up or down and it keeps on going.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neutral: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push a parcel up or down and it keeps on going.</a:t>
            </a:r>
            <a:b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en-US" altLang="en-US" sz="32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FF072EA-51B2-6968-E0A7-9CB6389E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Stable</a:t>
            </a:r>
          </a:p>
        </p:txBody>
      </p:sp>
      <p:pic>
        <p:nvPicPr>
          <p:cNvPr id="19458" name="Content Placeholder 3" descr="inversionutah.tiff">
            <a:extLst>
              <a:ext uri="{FF2B5EF4-FFF2-40B4-BE49-F238E27FC236}">
                <a16:creationId xmlns:a16="http://schemas.microsoft.com/office/drawing/2014/main" id="{651F4DF0-B5C1-539B-F658-E13E5CFDF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8" r="-8838"/>
          <a:stretch>
            <a:fillRect/>
          </a:stretch>
        </p:blipFill>
        <p:spPr/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08641E3-59AB-4313-409F-2200504F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Summary (unsaturated)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7AC5F35B-06B9-2D82-B149-37242F9B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&gt;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unstable</a:t>
            </a: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=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neutral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&lt; </a:t>
            </a:r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d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stable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can we make the atmosphere unstable?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Increase  the environmental lapse rate: </a:t>
            </a:r>
            <a:r>
              <a:rPr lang="en-US" altLang="en-US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b="1" baseline="-25000" dirty="0">
                <a:ea typeface="Symbol" pitchFamily="2" charset="2"/>
                <a:cs typeface="Symbol" pitchFamily="2" charset="2"/>
              </a:rPr>
              <a:t>e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do we do this?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Increase temperatures near the surface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Cool aloft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3C1183ED-C989-0D2D-159F-25C510F3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 (warming surface or cooling aloft)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BC8E91-5410-1E61-EABF-BA3479ECC1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55725" y="965200"/>
            <a:ext cx="61913" cy="4387850"/>
          </a:xfrm>
          <a:prstGeom prst="lin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4F2FAB-0ED2-D9C6-5DB4-67246B6C158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355725" y="5353050"/>
            <a:ext cx="4656138" cy="1588"/>
          </a:xfrm>
          <a:prstGeom prst="lin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5EDC5B-EE77-AEA9-9A68-66AAAE5D06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25613" y="2846388"/>
            <a:ext cx="4367212" cy="2193925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C53983-5756-92F2-FD74-978A532295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2550" y="1820863"/>
            <a:ext cx="3911600" cy="1939925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46" name="TextBox 14">
            <a:extLst>
              <a:ext uri="{FF2B5EF4-FFF2-40B4-BE49-F238E27FC236}">
                <a16:creationId xmlns:a16="http://schemas.microsoft.com/office/drawing/2014/main" id="{01341618-46C8-6E13-50AD-71740A93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5661025"/>
            <a:ext cx="74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61447" name="TextBox 15">
            <a:extLst>
              <a:ext uri="{FF2B5EF4-FFF2-40B4-BE49-F238E27FC236}">
                <a16:creationId xmlns:a16="http://schemas.microsoft.com/office/drawing/2014/main" id="{70326151-BA81-399D-31B7-83D53CA5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2974975"/>
            <a:ext cx="325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61448" name="TextBox 16">
            <a:extLst>
              <a:ext uri="{FF2B5EF4-FFF2-40B4-BE49-F238E27FC236}">
                <a16:creationId xmlns:a16="http://schemas.microsoft.com/office/drawing/2014/main" id="{09430FAF-B771-5BF5-AC5F-1B2E9517B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3979863"/>
            <a:ext cx="407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1449" name="TextBox 17">
            <a:extLst>
              <a:ext uri="{FF2B5EF4-FFF2-40B4-BE49-F238E27FC236}">
                <a16:creationId xmlns:a16="http://schemas.microsoft.com/office/drawing/2014/main" id="{8B06A99F-665D-CC71-CBDD-1C4AD2E58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2974975"/>
            <a:ext cx="45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60AB65-F165-C45D-EE36-97DEC17F35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9263" y="2416175"/>
            <a:ext cx="3119437" cy="2343150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2A2164-785A-D620-FA86-DCA0ECE9AF6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" y="2416175"/>
            <a:ext cx="2236788" cy="0"/>
          </a:xfrm>
          <a:prstGeom prst="straightConnector1">
            <a:avLst/>
          </a:prstGeom>
          <a:noFill/>
          <a:ln w="69850">
            <a:solidFill>
              <a:srgbClr val="FFC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390C32-E85F-7AA8-F4D4-619B19CE26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4725" y="4759325"/>
            <a:ext cx="2632075" cy="0"/>
          </a:xfrm>
          <a:prstGeom prst="straightConnector1">
            <a:avLst/>
          </a:prstGeom>
          <a:noFill/>
          <a:ln w="69850">
            <a:solidFill>
              <a:srgbClr val="FFC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453" name="TextBox 1">
            <a:extLst>
              <a:ext uri="{FF2B5EF4-FFF2-40B4-BE49-F238E27FC236}">
                <a16:creationId xmlns:a16="http://schemas.microsoft.com/office/drawing/2014/main" id="{461F68CD-DB4E-6CA5-D1F0-A4C36D137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2224088"/>
            <a:ext cx="608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cool</a:t>
            </a:r>
          </a:p>
        </p:txBody>
      </p:sp>
      <p:sp>
        <p:nvSpPr>
          <p:cNvPr id="61454" name="TextBox 2">
            <a:extLst>
              <a:ext uri="{FF2B5EF4-FFF2-40B4-BE49-F238E27FC236}">
                <a16:creationId xmlns:a16="http://schemas.microsoft.com/office/drawing/2014/main" id="{BBCA1311-8FC6-8A54-014B-9E309AFD1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4759325"/>
            <a:ext cx="74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warm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C3B41C41-CC24-0E09-9093-67367F85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5358F99F-C0B7-3A89-6B29-EC277AB9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0154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Summer/warm time of the year, sun heats the surface.  Lapse rate increases. Unstable atmosphere develops, with up and down motions.</a:t>
            </a: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03109272-8738-A50A-1AC9-F7DB5B16C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95" y="2984142"/>
            <a:ext cx="444341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79944190-5392-B299-50E1-3FDF7619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Increasing Lapse Rate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8211C38A-BED1-15EF-76BB-F069F671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In winter, cooler air moving in aloft above warm water can increase lapse rate, resulting in 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and post-frontal showers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5F370EF2-EFB0-6482-F339-BB4EFD3A8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216275"/>
            <a:ext cx="7046912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D73EE724-8E0E-049B-B2F7-725550FB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3713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 the atmosphere, instability results in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convection</a:t>
            </a:r>
          </a:p>
        </p:txBody>
      </p:sp>
      <p:pic>
        <p:nvPicPr>
          <p:cNvPr id="64514" name="Content Placeholder 5">
            <a:extLst>
              <a:ext uri="{FF2B5EF4-FFF2-40B4-BE49-F238E27FC236}">
                <a16:creationId xmlns:a16="http://schemas.microsoft.com/office/drawing/2014/main" id="{727E42E0-F98B-B932-9E79-B44789DD9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2147888"/>
            <a:ext cx="6985000" cy="34290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576EADB6-3DD2-0BF3-381E-D25FF366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5538" name="Content Placeholder 4">
            <a:extLst>
              <a:ext uri="{FF2B5EF4-FFF2-40B4-BE49-F238E27FC236}">
                <a16:creationId xmlns:a16="http://schemas.microsoft.com/office/drawing/2014/main" id="{96E07AE0-4436-486A-62C3-D4B68055BB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7" y="1879088"/>
            <a:ext cx="8101013" cy="286385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1268387E-9DB9-3B2D-358F-CB37A6B5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5762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Can result in cumulus clouds and bumpy flights before landing on warm days</a:t>
            </a:r>
          </a:p>
        </p:txBody>
      </p:sp>
      <p:pic>
        <p:nvPicPr>
          <p:cNvPr id="66562" name="Content Placeholder 3">
            <a:extLst>
              <a:ext uri="{FF2B5EF4-FFF2-40B4-BE49-F238E27FC236}">
                <a16:creationId xmlns:a16="http://schemas.microsoft.com/office/drawing/2014/main" id="{BC0C7D20-6646-68C5-9296-4077FCF8F6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24038"/>
            <a:ext cx="7772400" cy="40767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A66F524C-8B5A-9B57-76B7-6ED425EF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https://www.youtube.com/watch?v=vBf1UkSUQQ0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7586" name="Content Placeholder 3">
            <a:extLst>
              <a:ext uri="{FF2B5EF4-FFF2-40B4-BE49-F238E27FC236}">
                <a16:creationId xmlns:a16="http://schemas.microsoft.com/office/drawing/2014/main" id="{CB3A3BC3-5832-99B5-72FF-F190117DD9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600200"/>
            <a:ext cx="5991225" cy="452596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EA23FDBF-BECD-9039-E5AE-D3EC1AF2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Simulation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https://www.youtube.com/watch?v=nnJazkb9mNI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8610" name="Content Placeholder 3">
            <a:extLst>
              <a:ext uri="{FF2B5EF4-FFF2-40B4-BE49-F238E27FC236}">
                <a16:creationId xmlns:a16="http://schemas.microsoft.com/office/drawing/2014/main" id="{46648014-316E-3255-33BB-F8F014CC6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5775"/>
            <a:ext cx="8229600" cy="421481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58CF-07AA-A85B-1E19-A87EEEF6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Convective boundary layer with adaptive grid">
            <a:hlinkClick r:id="" action="ppaction://media"/>
            <a:extLst>
              <a:ext uri="{FF2B5EF4-FFF2-40B4-BE49-F238E27FC236}">
                <a16:creationId xmlns:a16="http://schemas.microsoft.com/office/drawing/2014/main" id="{9B225DFF-8D33-3A34-D791-EF3027E248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4539421-57B1-C456-F252-A6AE4F4C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38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Stable</a:t>
            </a:r>
          </a:p>
        </p:txBody>
      </p:sp>
      <p:pic>
        <p:nvPicPr>
          <p:cNvPr id="20482" name="Content Placeholder 3" descr="dense-fog.jpg">
            <a:extLst>
              <a:ext uri="{FF2B5EF4-FFF2-40B4-BE49-F238E27FC236}">
                <a16:creationId xmlns:a16="http://schemas.microsoft.com/office/drawing/2014/main" id="{BEB48DF6-924A-CD1D-0B95-BB9034020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269875" y="1417638"/>
            <a:ext cx="8994775" cy="494665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7214A3AB-9D79-BE4E-A84C-60CD1421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541338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1"/>
                </a:solidFill>
                <a:ea typeface="ＭＳ Ｐゴシック" panose="020B0600070205080204" pitchFamily="34" charset="-128"/>
              </a:rPr>
              <a:t>Instability and Convection Can Also Occur in the Kitchen</a:t>
            </a:r>
          </a:p>
        </p:txBody>
      </p:sp>
      <p:pic>
        <p:nvPicPr>
          <p:cNvPr id="69634" name="Content Placeholder 3">
            <a:extLst>
              <a:ext uri="{FF2B5EF4-FFF2-40B4-BE49-F238E27FC236}">
                <a16:creationId xmlns:a16="http://schemas.microsoft.com/office/drawing/2014/main" id="{EAD81B5B-FE7E-DBB5-AA34-7685AA906E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2311400"/>
            <a:ext cx="4995863" cy="37465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59FCB07A-63C3-EB43-3B30-6ED2C79C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Now let’s add a complication: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saturation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BAAD2B44-FAA5-F354-5CC0-276E5265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78129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Instability and convection can be completely dry</a:t>
            </a:r>
            <a:r>
              <a:rPr lang="is-IS" altLang="en-US" dirty="0">
                <a:ea typeface="ＭＳ Ｐゴシック" panose="020B0600070205080204" pitchFamily="34" charset="-128"/>
              </a:rPr>
              <a:t>…air remains unsaturated.</a:t>
            </a:r>
          </a:p>
          <a:p>
            <a:r>
              <a:rPr lang="is-IS" altLang="en-US" b="1" dirty="0">
                <a:ea typeface="ＭＳ Ｐゴシック" panose="020B0600070205080204" pitchFamily="34" charset="-128"/>
              </a:rPr>
              <a:t>But if air has enough water vapor, rising air cools to saturation, producing clouds...usually </a:t>
            </a:r>
            <a:r>
              <a:rPr lang="is-I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cumulus clouds</a:t>
            </a: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BA788ACB-3A9B-5AAB-3874-2EF9D2CBA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21344" r="46285"/>
          <a:stretch/>
        </p:blipFill>
        <p:spPr bwMode="auto">
          <a:xfrm>
            <a:off x="5751871" y="2748781"/>
            <a:ext cx="3229897" cy="35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59FCB07A-63C3-EB43-3B30-6ED2C79C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Now let’s add a complication: </a:t>
            </a:r>
            <a:r>
              <a:rPr lang="en-US" altLang="en-US" b="1" u="sng">
                <a:solidFill>
                  <a:schemeClr val="tx2"/>
                </a:solidFill>
                <a:ea typeface="ＭＳ Ｐゴシック" panose="020B0600070205080204" pitchFamily="34" charset="-128"/>
              </a:rPr>
              <a:t>saturation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BAAD2B44-FAA5-F354-5CC0-276E5265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75239" cy="4525963"/>
          </a:xfrm>
        </p:spPr>
        <p:txBody>
          <a:bodyPr/>
          <a:lstStyle/>
          <a:p>
            <a:r>
              <a:rPr lang="is-IS" altLang="en-US" dirty="0">
                <a:ea typeface="ＭＳ Ｐゴシック" panose="020B0600070205080204" pitchFamily="34" charset="-128"/>
              </a:rPr>
              <a:t>But this leads to another issue--</a:t>
            </a:r>
            <a:r>
              <a:rPr lang="is-IS" altLang="en-US" b="1" dirty="0">
                <a:ea typeface="ＭＳ Ｐゴシック" panose="020B0600070205080204" pitchFamily="34" charset="-128"/>
              </a:rPr>
              <a:t>when air becomes saturated and rises more, water condenses out producing </a:t>
            </a:r>
            <a:r>
              <a:rPr lang="is-I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latent heating.</a:t>
            </a:r>
          </a:p>
          <a:p>
            <a:r>
              <a:rPr lang="is-IS" altLang="en-US" b="1" u="sng" dirty="0">
                <a:ea typeface="ＭＳ Ｐゴシック" panose="020B0600070205080204" pitchFamily="34" charset="-128"/>
              </a:rPr>
              <a:t>Thus, saturated air cools less when rising</a:t>
            </a:r>
            <a:endParaRPr lang="en-US" altLang="en-US" b="1" u="sng" dirty="0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BDBD15DE-D1CC-9C55-027B-4F527CFCD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24602" r="52841"/>
          <a:stretch/>
        </p:blipFill>
        <p:spPr bwMode="auto">
          <a:xfrm>
            <a:off x="5678129" y="2156951"/>
            <a:ext cx="2772697" cy="34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181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B1494EC8-5C12-4EE2-D605-A9A4BD38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Saturated Adiabatic Lapse Rate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(a.k.a., moist adiabatic lapse rate)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36129657-2DA0-CE08-D38E-D462ADB7D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The lapse rate becomes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G</a:t>
            </a:r>
            <a:r>
              <a:rPr lang="en-US" altLang="en-US" baseline="-25000">
                <a:ea typeface="ＭＳ Ｐゴシック" panose="020B0600070205080204" pitchFamily="34" charset="-128"/>
              </a:rPr>
              <a:t>s</a:t>
            </a:r>
            <a:r>
              <a:rPr lang="en-US" altLang="en-US">
                <a:ea typeface="ＭＳ Ｐゴシック" panose="020B0600070205080204" pitchFamily="34" charset="-128"/>
              </a:rPr>
              <a:t>= 6.5 C per km when air rises when saturated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05F63D-77E6-353D-A6F5-4E8F42ECBD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43438" y="4622800"/>
            <a:ext cx="11112" cy="1727200"/>
          </a:xfrm>
          <a:prstGeom prst="straightConnector1">
            <a:avLst/>
          </a:prstGeom>
          <a:noFill/>
          <a:ln w="698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EA896-BADA-7B75-1FDD-DC60450654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54550" y="2806700"/>
            <a:ext cx="9525" cy="1725613"/>
          </a:xfrm>
          <a:prstGeom prst="straightConnector1">
            <a:avLst/>
          </a:prstGeom>
          <a:noFill/>
          <a:ln w="698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83FCB8-0F37-4DB0-8E9D-C163712739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47938" y="4597400"/>
            <a:ext cx="4737100" cy="25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1686" name="TextBox 9">
            <a:extLst>
              <a:ext uri="{FF2B5EF4-FFF2-40B4-BE49-F238E27FC236}">
                <a16:creationId xmlns:a16="http://schemas.microsoft.com/office/drawing/2014/main" id="{64F2718D-02E0-1530-F7F5-1FBA2E5B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4376738"/>
            <a:ext cx="123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Saturation</a:t>
            </a:r>
          </a:p>
        </p:txBody>
      </p:sp>
      <p:sp>
        <p:nvSpPr>
          <p:cNvPr id="71687" name="TextBox 10">
            <a:extLst>
              <a:ext uri="{FF2B5EF4-FFF2-40B4-BE49-F238E27FC236}">
                <a16:creationId xmlns:a16="http://schemas.microsoft.com/office/drawing/2014/main" id="{47972F86-FAAD-7B3F-8F09-6801A99A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3316288"/>
            <a:ext cx="192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= 6.5 C per km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688" name="TextBox 11">
            <a:extLst>
              <a:ext uri="{FF2B5EF4-FFF2-40B4-BE49-F238E27FC236}">
                <a16:creationId xmlns:a16="http://schemas.microsoft.com/office/drawing/2014/main" id="{A6CAB135-5CCA-CAEC-A99E-98700E49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5381625"/>
            <a:ext cx="192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G</a:t>
            </a:r>
            <a:r>
              <a:rPr lang="en-US" altLang="en-US" sz="1800" baseline="-25000">
                <a:latin typeface="Arial" panose="020B0604020202020204" pitchFamily="34" charset="0"/>
              </a:rPr>
              <a:t>d</a:t>
            </a:r>
            <a:r>
              <a:rPr lang="en-US" altLang="en-US" sz="1800">
                <a:latin typeface="Arial" panose="020B0604020202020204" pitchFamily="34" charset="0"/>
              </a:rPr>
              <a:t>= 9.8 C per km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A21A45B-8444-7B00-33BF-3938075E193B}"/>
              </a:ext>
            </a:extLst>
          </p:cNvPr>
          <p:cNvSpPr>
            <a:spLocks/>
          </p:cNvSpPr>
          <p:nvPr/>
        </p:nvSpPr>
        <p:spPr bwMode="auto">
          <a:xfrm>
            <a:off x="1023938" y="2820988"/>
            <a:ext cx="3503612" cy="1685925"/>
          </a:xfrm>
          <a:custGeom>
            <a:avLst/>
            <a:gdLst>
              <a:gd name="T0" fmla="*/ 30882069 w 43200"/>
              <a:gd name="T1" fmla="*/ 39884419 h 43200"/>
              <a:gd name="T2" fmla="*/ 14213797 w 43200"/>
              <a:gd name="T3" fmla="*/ 38670085 h 43200"/>
              <a:gd name="T4" fmla="*/ 45589372 w 43200"/>
              <a:gd name="T5" fmla="*/ 53173645 h 43200"/>
              <a:gd name="T6" fmla="*/ 38298291 w 43200"/>
              <a:gd name="T7" fmla="*/ 53754158 h 43200"/>
              <a:gd name="T8" fmla="*/ 108432736 w 43200"/>
              <a:gd name="T9" fmla="*/ 59559242 h 43200"/>
              <a:gd name="T10" fmla="*/ 104037001 w 43200"/>
              <a:gd name="T11" fmla="*/ 56908086 h 43200"/>
              <a:gd name="T12" fmla="*/ 189694799 w 43200"/>
              <a:gd name="T13" fmla="*/ 52948153 h 43200"/>
              <a:gd name="T14" fmla="*/ 187937803 w 43200"/>
              <a:gd name="T15" fmla="*/ 55856764 h 43200"/>
              <a:gd name="T16" fmla="*/ 224584368 w 43200"/>
              <a:gd name="T17" fmla="*/ 34973695 h 43200"/>
              <a:gd name="T18" fmla="*/ 245977406 w 43200"/>
              <a:gd name="T19" fmla="*/ 45846428 h 43200"/>
              <a:gd name="T20" fmla="*/ 275049925 w 43200"/>
              <a:gd name="T21" fmla="*/ 23394005 h 43200"/>
              <a:gd name="T22" fmla="*/ 265521398 w 43200"/>
              <a:gd name="T23" fmla="*/ 27471289 h 43200"/>
              <a:gd name="T24" fmla="*/ 252189424 w 43200"/>
              <a:gd name="T25" fmla="*/ 8267277 h 43200"/>
              <a:gd name="T26" fmla="*/ 252689500 w 43200"/>
              <a:gd name="T27" fmla="*/ 10193173 h 43200"/>
              <a:gd name="T28" fmla="*/ 191346525 w 43200"/>
              <a:gd name="T29" fmla="*/ 6021445 h 43200"/>
              <a:gd name="T30" fmla="*/ 196229198 w 43200"/>
              <a:gd name="T31" fmla="*/ 3565341 h 43200"/>
              <a:gd name="T32" fmla="*/ 145697867 w 43200"/>
              <a:gd name="T33" fmla="*/ 7191602 h 43200"/>
              <a:gd name="T34" fmla="*/ 148060291 w 43200"/>
              <a:gd name="T35" fmla="*/ 5073737 h 43200"/>
              <a:gd name="T36" fmla="*/ 92126423 w 43200"/>
              <a:gd name="T37" fmla="*/ 7910774 h 43200"/>
              <a:gd name="T38" fmla="*/ 100680995 w 43200"/>
              <a:gd name="T39" fmla="*/ 9964636 h 43200"/>
              <a:gd name="T40" fmla="*/ 27157535 w 43200"/>
              <a:gd name="T41" fmla="*/ 24056823 h 43200"/>
              <a:gd name="T42" fmla="*/ 25663796 w 43200"/>
              <a:gd name="T43" fmla="*/ 21894741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B9CDE5">
                  <a:alpha val="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5A71AED0-50F3-564D-E4F4-4A0B3DEB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7" y="1344716"/>
            <a:ext cx="8850313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How do we calculate instability in a saturated atmosphere? 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No Problem!  </a:t>
            </a:r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Just replace with saturated adiabatic lapse rate</a:t>
            </a:r>
            <a:b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b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New Rules for saturated air: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5083A28C-32DC-44D4-8CA8-D7D51FBA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305" y="4370285"/>
            <a:ext cx="5723655" cy="2165401"/>
          </a:xfrm>
        </p:spPr>
        <p:txBody>
          <a:bodyPr/>
          <a:lstStyle/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&gt;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unstable</a:t>
            </a: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=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neutral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altLang="en-US" sz="3600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>
                <a:ea typeface="Symbol" pitchFamily="2" charset="2"/>
                <a:cs typeface="Symbol" pitchFamily="2" charset="2"/>
              </a:rPr>
              <a:t>e 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&lt; </a:t>
            </a:r>
            <a:r>
              <a:rPr lang="en-US" altLang="en-US" sz="3600" dirty="0" err="1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aseline="-25000" dirty="0" err="1">
                <a:ea typeface="Symbol" pitchFamily="2" charset="2"/>
                <a:cs typeface="Symbol" pitchFamily="2" charset="2"/>
              </a:rPr>
              <a:t>s</a:t>
            </a:r>
            <a:r>
              <a:rPr lang="en-US" altLang="en-US" sz="3600" dirty="0">
                <a:ea typeface="Symbol" pitchFamily="2" charset="2"/>
                <a:cs typeface="Symbol" pitchFamily="2" charset="2"/>
              </a:rPr>
              <a:t>  stable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84576275-3FEB-46B5-FDC6-A15BF104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Easier to get instability when air is saturated!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8FDC4F61-7506-9BFB-9E0A-8DE19441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6" y="1916113"/>
            <a:ext cx="4919921" cy="3994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Since </a:t>
            </a:r>
            <a:r>
              <a:rPr lang="en-US" altLang="en-US" sz="36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="1" baseline="-25000" dirty="0">
                <a:ea typeface="ＭＳ Ｐゴシック" panose="020B0600070205080204" pitchFamily="34" charset="-128"/>
              </a:rPr>
              <a:t>s</a:t>
            </a:r>
            <a:r>
              <a:rPr lang="en-US" altLang="en-US" sz="3600" dirty="0">
                <a:ea typeface="ＭＳ Ｐゴシック" panose="020B0600070205080204" pitchFamily="34" charset="-128"/>
              </a:rPr>
              <a:t> is less than </a:t>
            </a:r>
            <a:r>
              <a:rPr lang="en-US" altLang="en-US" sz="3600" b="1" dirty="0">
                <a:latin typeface="Symbol" pitchFamily="2" charset="2"/>
                <a:ea typeface="Symbol" pitchFamily="2" charset="2"/>
                <a:cs typeface="Symbol" pitchFamily="2" charset="2"/>
              </a:rPr>
              <a:t>G</a:t>
            </a:r>
            <a:r>
              <a:rPr lang="en-US" altLang="en-US" sz="3600" b="1" baseline="-25000" dirty="0">
                <a:ea typeface="ＭＳ Ｐゴシック" panose="020B0600070205080204" pitchFamily="34" charset="-128"/>
              </a:rPr>
              <a:t>d</a:t>
            </a:r>
            <a:r>
              <a:rPr lang="en-US" altLang="en-US" sz="3600" dirty="0">
                <a:ea typeface="ＭＳ Ｐゴシック" panose="020B0600070205080204" pitchFamily="34" charset="-128"/>
              </a:rPr>
              <a:t>,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it much easier to get instability in a moist, saturated atmosphere</a:t>
            </a:r>
            <a:r>
              <a:rPr lang="en-US" altLang="en-US" sz="3600" dirty="0">
                <a:ea typeface="ＭＳ Ｐゴシック" panose="020B0600070205080204" pitchFamily="34" charset="-128"/>
              </a:rPr>
              <a:t>—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like the U.S. East Coast in summer!</a:t>
            </a:r>
          </a:p>
          <a:p>
            <a:pPr>
              <a:defRPr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Content Placeholder 3" descr="cumulus.jpg">
            <a:extLst>
              <a:ext uri="{FF2B5EF4-FFF2-40B4-BE49-F238E27FC236}">
                <a16:creationId xmlns:a16="http://schemas.microsoft.com/office/drawing/2014/main" id="{4C43E391-4C3B-9550-14B9-C141C937C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10102" r="52841" b="-10102"/>
          <a:stretch/>
        </p:blipFill>
        <p:spPr bwMode="auto">
          <a:xfrm>
            <a:off x="5406359" y="1768629"/>
            <a:ext cx="31709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91F7B669-BD2E-8FF1-DBDD-D7F0DBE9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765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Instability can help mix pollutants in the vertical, stable air keeps it at low elevations</a:t>
            </a:r>
          </a:p>
        </p:txBody>
      </p:sp>
      <p:pic>
        <p:nvPicPr>
          <p:cNvPr id="75778" name="Content Placeholder 3" descr="stability.jpg">
            <a:extLst>
              <a:ext uri="{FF2B5EF4-FFF2-40B4-BE49-F238E27FC236}">
                <a16:creationId xmlns:a16="http://schemas.microsoft.com/office/drawing/2014/main" id="{6608EFF8-F05F-4942-78AA-7D8994CF6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24" r="-104524"/>
          <a:stretch>
            <a:fillRect/>
          </a:stretch>
        </p:blipFill>
        <p:spPr>
          <a:xfrm>
            <a:off x="1138238" y="2805113"/>
            <a:ext cx="6867525" cy="377825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DB804BAB-34C2-1EB5-9F63-E446B24C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Inversions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436EDB59-EE85-2E54-1E7C-5FAA0CC8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048"/>
            <a:ext cx="3143477" cy="431390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Inversion layers, in which temperature </a:t>
            </a:r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increases</a:t>
            </a: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with height, are VERY stable</a:t>
            </a:r>
            <a:r>
              <a:rPr lang="en-US" altLang="en-US" sz="3600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96FECE61-4D2C-12B7-4F65-47B1105EE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77" y="418331"/>
            <a:ext cx="5086123" cy="61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AFDCC321-65CB-C37F-7FFA-A5F55E44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How do inversions form?  Two major ways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B03A626F-819B-3EC8-6D48-8D969C6FE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Radiation inversions</a:t>
            </a:r>
            <a:r>
              <a:rPr lang="en-US" altLang="en-US">
                <a:ea typeface="ＭＳ Ｐゴシック" panose="020B0600070205080204" pitchFamily="34" charset="-128"/>
              </a:rPr>
              <a:t>:  cooling at the surface as earth radiates infrared radiation to space.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0B37C56B-16F4-2DB7-ECF1-507344E5B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767013"/>
            <a:ext cx="379412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5">
            <a:extLst>
              <a:ext uri="{FF2B5EF4-FFF2-40B4-BE49-F238E27FC236}">
                <a16:creationId xmlns:a16="http://schemas.microsoft.com/office/drawing/2014/main" id="{4AD760BF-4780-DB38-42A6-65ED3E17B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325813"/>
            <a:ext cx="35020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25C8D43B-D806-8C18-15F8-93C2C211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C0FB2528-0283-DE15-0553-8004958D7D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350" y="584200"/>
            <a:ext cx="7058025" cy="6273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0C5C681-61BE-03FD-9086-664BC309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1506" name="Content Placeholder 3" descr="unstable.jpg">
            <a:extLst>
              <a:ext uri="{FF2B5EF4-FFF2-40B4-BE49-F238E27FC236}">
                <a16:creationId xmlns:a16="http://schemas.microsoft.com/office/drawing/2014/main" id="{11A02C4A-E835-6708-EBB3-DE9D0CCF50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04" r="-76804"/>
          <a:stretch>
            <a:fillRect/>
          </a:stretch>
        </p:blipFill>
        <p:spPr/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E25037C6-EF65-CFCF-8FFA-AEE01DFA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Subsidence Inversion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04F95245-890A-B0D3-0E6F-EE5954AB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3844925" cy="4525962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Sinking air aloft, often associated with high pressure.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Greater sinking aloft produces more adiabatic warming aloft.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No sinking at surface.  No adiabatic warming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F4A8C0A8-5F54-B071-3F6F-30B30F8C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2227263"/>
            <a:ext cx="45815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7A1FFB7C-12CB-133A-FF7C-77DF7A0B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Inversions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F835ACC9-AEAA-BD43-46EB-3D2012B91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Both radiation and subsidence inversions can happen at the same time.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80899" name="Picture 4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87D2A59D-9696-F979-98CD-34BAC9D3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832100"/>
            <a:ext cx="6162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D6250157-3187-4817-7FDA-317ABBAA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Inversion on a Sounding Chart</a:t>
            </a:r>
          </a:p>
        </p:txBody>
      </p:sp>
      <p:pic>
        <p:nvPicPr>
          <p:cNvPr id="81922" name="Content Placeholder 3">
            <a:extLst>
              <a:ext uri="{FF2B5EF4-FFF2-40B4-BE49-F238E27FC236}">
                <a16:creationId xmlns:a16="http://schemas.microsoft.com/office/drawing/2014/main" id="{49BF8A79-51EE-33B9-4819-79F44A784E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5" y="1600200"/>
            <a:ext cx="5518150" cy="4525963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D79C0CEF-CD9B-A1BC-D9BD-728542EB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2946" name="Content Placeholder 3">
            <a:extLst>
              <a:ext uri="{FF2B5EF4-FFF2-40B4-BE49-F238E27FC236}">
                <a16:creationId xmlns:a16="http://schemas.microsoft.com/office/drawing/2014/main" id="{ACF4DAEA-FACF-B644-9EA2-037B481F91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310" y="171399"/>
            <a:ext cx="8113020" cy="6308724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04DF9DBF-5974-09FE-5005-E4135BC1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097088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Meteorologists evaluate stability by comparing environmental soundings (mainly from radiosondes), with the dry and saturated adiabatic lapse rate shown on thermodynamic charts.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4FB97C85-3B2F-09E4-A69E-28697038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3151188"/>
            <a:ext cx="8229600" cy="4525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</a:t>
            </a:r>
          </a:p>
        </p:txBody>
      </p:sp>
      <p:sp>
        <p:nvSpPr>
          <p:cNvPr id="83971" name="TextBox 1">
            <a:extLst>
              <a:ext uri="{FF2B5EF4-FFF2-40B4-BE49-F238E27FC236}">
                <a16:creationId xmlns:a16="http://schemas.microsoft.com/office/drawing/2014/main" id="{A967860B-8200-C14E-81B5-B5178469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931" y="5156181"/>
            <a:ext cx="42947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Not in this class!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AC1A0CB8-006B-8076-27B5-66454165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4994" name="Content Placeholder 3">
            <a:extLst>
              <a:ext uri="{FF2B5EF4-FFF2-40B4-BE49-F238E27FC236}">
                <a16:creationId xmlns:a16="http://schemas.microsoft.com/office/drawing/2014/main" id="{56294313-E7F7-37B0-7DA0-E6AC2125D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3614" y="638530"/>
            <a:ext cx="7177088" cy="5580939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51ABDF27-37D4-8765-8F5D-A7B36CEF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6018" name="Content Placeholder 3">
            <a:extLst>
              <a:ext uri="{FF2B5EF4-FFF2-40B4-BE49-F238E27FC236}">
                <a16:creationId xmlns:a16="http://schemas.microsoft.com/office/drawing/2014/main" id="{8FAD74AE-39E4-29F7-88A3-FD6E61C24B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63" y="796925"/>
            <a:ext cx="6645275" cy="5314950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8D47-FC12-6DAB-D75D-AEA3F450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B2B1-ECB6-25F0-3082-6A785538D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711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DED36145-1BBF-C5B0-B1FA-6A19C353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7346" name="Content Placeholder 3">
            <a:extLst>
              <a:ext uri="{FF2B5EF4-FFF2-40B4-BE49-F238E27FC236}">
                <a16:creationId xmlns:a16="http://schemas.microsoft.com/office/drawing/2014/main" id="{DCDF0637-F94B-61A4-C08E-75331678C8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9100" y="274638"/>
            <a:ext cx="5765800" cy="6069012"/>
          </a:xfrm>
        </p:spPr>
      </p:pic>
    </p:spTree>
    <p:extLst>
      <p:ext uri="{BB962C8B-B14F-4D97-AF65-F5344CB8AC3E}">
        <p14:creationId xmlns:p14="http://schemas.microsoft.com/office/powerpoint/2010/main" val="119851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42128ED-10F7-C786-FC97-6447AC69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2530" name="Content Placeholder 3" descr="p040204a.jpg">
            <a:extLst>
              <a:ext uri="{FF2B5EF4-FFF2-40B4-BE49-F238E27FC236}">
                <a16:creationId xmlns:a16="http://schemas.microsoft.com/office/drawing/2014/main" id="{010FB42B-2D46-BC86-564D-DB3A04567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28B971F6-ED8A-9679-F3B9-894F63CD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</a:t>
            </a:r>
          </a:p>
        </p:txBody>
      </p:sp>
      <p:pic>
        <p:nvPicPr>
          <p:cNvPr id="23554" name="Content Placeholder 4" descr="cumulonimbus5_small.jpg">
            <a:extLst>
              <a:ext uri="{FF2B5EF4-FFF2-40B4-BE49-F238E27FC236}">
                <a16:creationId xmlns:a16="http://schemas.microsoft.com/office/drawing/2014/main" id="{E7B598C9-FDE3-0CA0-E3C6-00784FAA65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9" r="-13869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11523</TotalTime>
  <Words>2086</Words>
  <Application>Microsoft Macintosh PowerPoint</Application>
  <PresentationFormat>On-screen Show (4:3)</PresentationFormat>
  <Paragraphs>229</Paragraphs>
  <Slides>78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ＭＳ Ｐゴシック</vt:lpstr>
      <vt:lpstr>Arial</vt:lpstr>
      <vt:lpstr>Calibri</vt:lpstr>
      <vt:lpstr>Symbol</vt:lpstr>
      <vt:lpstr>Office Theme</vt:lpstr>
      <vt:lpstr>Atmospheric Stability Autumn 2024</vt:lpstr>
      <vt:lpstr>Atmospheric Vertical Stability</vt:lpstr>
      <vt:lpstr>Why is this Important?</vt:lpstr>
      <vt:lpstr>Stable Situation</vt:lpstr>
      <vt:lpstr>Stable</vt:lpstr>
      <vt:lpstr>Stable</vt:lpstr>
      <vt:lpstr>Unstable</vt:lpstr>
      <vt:lpstr>Unstable</vt:lpstr>
      <vt:lpstr>Unstable</vt:lpstr>
      <vt:lpstr>Unstable</vt:lpstr>
      <vt:lpstr>Lava Lamp:  Instability</vt:lpstr>
      <vt:lpstr>Atmospheric Stability At various times, the atmosphere can be:  stable unstable neutral</vt:lpstr>
      <vt:lpstr>Stable and Unstable Analogs</vt:lpstr>
      <vt:lpstr>Neutral</vt:lpstr>
      <vt:lpstr>In the real atmosphere, we don’t deal with rocks, but with air parcels</vt:lpstr>
      <vt:lpstr>Essential Ideas</vt:lpstr>
      <vt:lpstr>Essential Ideas</vt:lpstr>
      <vt:lpstr>Essential Ideas</vt:lpstr>
      <vt:lpstr>An Important Point</vt:lpstr>
      <vt:lpstr>PowerPoint Presentation</vt:lpstr>
      <vt:lpstr>Now let’s understand stability</vt:lpstr>
      <vt:lpstr>Basic Rules</vt:lpstr>
      <vt:lpstr>Basic Rules</vt:lpstr>
      <vt:lpstr>Basic Rules</vt:lpstr>
      <vt:lpstr>None of this should surprise you.</vt:lpstr>
      <vt:lpstr>But why does an air parcel of hot, less-dense air  rise?  And why doesn’t all the air in the atmosphere fall down to the surface?</vt:lpstr>
      <vt:lpstr>Air has weight. Why doesn’t the atmosphere collapse?</vt:lpstr>
      <vt:lpstr>PowerPoint Presentation</vt:lpstr>
      <vt:lpstr>Hydrostatic Balance</vt:lpstr>
      <vt:lpstr>But what happens if an air parcel is warmer than the environment?</vt:lpstr>
      <vt:lpstr>Warmer than the environment</vt:lpstr>
      <vt:lpstr>Bottom Line</vt:lpstr>
      <vt:lpstr>PowerPoint Presentation</vt:lpstr>
      <vt:lpstr>Now let’s apply these concepts to the atmosphere  The stability of air depends on how temperature changes with height</vt:lpstr>
      <vt:lpstr>Lapse Rate</vt:lpstr>
      <vt:lpstr>Average Lapse Rate in the Troposphere</vt:lpstr>
      <vt:lpstr>Dry adiabatic lapse rate</vt:lpstr>
      <vt:lpstr>Dry adiabatic lapse rate</vt:lpstr>
      <vt:lpstr>Reminder!</vt:lpstr>
      <vt:lpstr>Let us learn how this works</vt:lpstr>
      <vt:lpstr>Consider the situation where air remains unsaturated</vt:lpstr>
      <vt:lpstr>Case 1:  Environmental lapse rate =dry adiabatic lapse rate</vt:lpstr>
      <vt:lpstr>Case 2:  Environmental lapse rate  greater than dry adiabatic lapse rate</vt:lpstr>
      <vt:lpstr>Case 2:  Environmental lapse rate  greater than dry adiabatic lapse rate</vt:lpstr>
      <vt:lpstr>Case 3:  Environmental lapse rate is less than dry adiabatic lapse rate</vt:lpstr>
      <vt:lpstr>Case 3:  Environmental lapse rate &lt;dry adiabatic lapse rate</vt:lpstr>
      <vt:lpstr>We can evaluate vertical stability by plotting the environmental sounding and the dry adiabatic lapse rate on a thermodynamic diagram</vt:lpstr>
      <vt:lpstr>PowerPoint Presentation</vt:lpstr>
      <vt:lpstr>Atmospheric Stability  At various times, the atmosphere can be:   stable:  push a parcel up or down and returns to original starting location unstable:  push a parcel up or down and it keeps on going. neutral: push a parcel up or down and it keeps on going. </vt:lpstr>
      <vt:lpstr>Summary (unsaturated)</vt:lpstr>
      <vt:lpstr>Increasing Lapse Rate (warming surface or cooling aloft)</vt:lpstr>
      <vt:lpstr>Increasing Lapse Rate</vt:lpstr>
      <vt:lpstr>Increasing Lapse Rate</vt:lpstr>
      <vt:lpstr>In the atmosphere, instability results in convection</vt:lpstr>
      <vt:lpstr> </vt:lpstr>
      <vt:lpstr>Can result in cumulus clouds and bumpy flights before landing on warm days</vt:lpstr>
      <vt:lpstr>https://www.youtube.com/watch?v=vBf1UkSUQQ0</vt:lpstr>
      <vt:lpstr>Simulation https://www.youtube.com/watch?v=nnJazkb9mNI</vt:lpstr>
      <vt:lpstr>PowerPoint Presentation</vt:lpstr>
      <vt:lpstr>Instability and Convection Can Also Occur in the Kitchen</vt:lpstr>
      <vt:lpstr>Now let’s add a complication: saturation</vt:lpstr>
      <vt:lpstr>Now let’s add a complication: saturation</vt:lpstr>
      <vt:lpstr>Saturated Adiabatic Lapse Rate (a.k.a., moist adiabatic lapse rate)</vt:lpstr>
      <vt:lpstr>How do we calculate instability in a saturated atmosphere?  No Problem!  Just replace with saturated adiabatic lapse rate  New Rules for saturated air:</vt:lpstr>
      <vt:lpstr>Easier to get instability when air is saturated!</vt:lpstr>
      <vt:lpstr>Instability can help mix pollutants in the vertical, stable air keeps it at low elevations</vt:lpstr>
      <vt:lpstr>Inversions</vt:lpstr>
      <vt:lpstr>How do inversions form?  Two major ways</vt:lpstr>
      <vt:lpstr>PowerPoint Presentation</vt:lpstr>
      <vt:lpstr>Subsidence Inversion</vt:lpstr>
      <vt:lpstr>Inversions</vt:lpstr>
      <vt:lpstr>Inversion on a Sounding Chart</vt:lpstr>
      <vt:lpstr>PowerPoint Presentation</vt:lpstr>
      <vt:lpstr>Meteorologists evaluate stability by comparing environmental soundings (mainly from radiosondes), with the dry and saturated adiabatic lapse rate shown on thermodynamic charts.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Clifford Mass</dc:creator>
  <cp:lastModifiedBy>Clifford F. Mass</cp:lastModifiedBy>
  <cp:revision>108</cp:revision>
  <dcterms:created xsi:type="dcterms:W3CDTF">2012-04-18T16:05:41Z</dcterms:created>
  <dcterms:modified xsi:type="dcterms:W3CDTF">2025-10-21T23:01:57Z</dcterms:modified>
</cp:coreProperties>
</file>