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83"/>
  </p:notesMasterIdLst>
  <p:handoutMasterIdLst>
    <p:handoutMasterId r:id="rId84"/>
  </p:handoutMasterIdLst>
  <p:sldIdLst>
    <p:sldId id="373" r:id="rId2"/>
    <p:sldId id="562" r:id="rId3"/>
    <p:sldId id="561" r:id="rId4"/>
    <p:sldId id="634" r:id="rId5"/>
    <p:sldId id="567" r:id="rId6"/>
    <p:sldId id="516" r:id="rId7"/>
    <p:sldId id="517" r:id="rId8"/>
    <p:sldId id="632" r:id="rId9"/>
    <p:sldId id="639" r:id="rId10"/>
    <p:sldId id="476" r:id="rId11"/>
    <p:sldId id="477" r:id="rId12"/>
    <p:sldId id="625" r:id="rId13"/>
    <p:sldId id="626" r:id="rId14"/>
    <p:sldId id="569" r:id="rId15"/>
    <p:sldId id="563" r:id="rId16"/>
    <p:sldId id="564" r:id="rId17"/>
    <p:sldId id="570" r:id="rId18"/>
    <p:sldId id="635" r:id="rId19"/>
    <p:sldId id="565" r:id="rId20"/>
    <p:sldId id="568" r:id="rId21"/>
    <p:sldId id="571" r:id="rId22"/>
    <p:sldId id="572" r:id="rId23"/>
    <p:sldId id="573" r:id="rId24"/>
    <p:sldId id="574" r:id="rId25"/>
    <p:sldId id="575" r:id="rId26"/>
    <p:sldId id="576" r:id="rId27"/>
    <p:sldId id="577" r:id="rId28"/>
    <p:sldId id="578" r:id="rId29"/>
    <p:sldId id="627" r:id="rId30"/>
    <p:sldId id="628" r:id="rId31"/>
    <p:sldId id="596" r:id="rId32"/>
    <p:sldId id="597" r:id="rId33"/>
    <p:sldId id="630" r:id="rId34"/>
    <p:sldId id="579" r:id="rId35"/>
    <p:sldId id="580" r:id="rId36"/>
    <p:sldId id="581" r:id="rId37"/>
    <p:sldId id="582" r:id="rId38"/>
    <p:sldId id="583" r:id="rId39"/>
    <p:sldId id="584" r:id="rId40"/>
    <p:sldId id="587" r:id="rId41"/>
    <p:sldId id="589" r:id="rId42"/>
    <p:sldId id="590" r:id="rId43"/>
    <p:sldId id="591" r:id="rId44"/>
    <p:sldId id="592" r:id="rId45"/>
    <p:sldId id="593" r:id="rId46"/>
    <p:sldId id="594" r:id="rId47"/>
    <p:sldId id="631" r:id="rId48"/>
    <p:sldId id="598" r:id="rId49"/>
    <p:sldId id="599" r:id="rId50"/>
    <p:sldId id="601" r:id="rId51"/>
    <p:sldId id="602" r:id="rId52"/>
    <p:sldId id="640" r:id="rId53"/>
    <p:sldId id="603" r:id="rId54"/>
    <p:sldId id="600" r:id="rId55"/>
    <p:sldId id="604" r:id="rId56"/>
    <p:sldId id="595" r:id="rId57"/>
    <p:sldId id="606" r:id="rId58"/>
    <p:sldId id="607" r:id="rId59"/>
    <p:sldId id="605" r:id="rId60"/>
    <p:sldId id="636" r:id="rId61"/>
    <p:sldId id="608" r:id="rId62"/>
    <p:sldId id="609" r:id="rId63"/>
    <p:sldId id="610" r:id="rId64"/>
    <p:sldId id="612" r:id="rId65"/>
    <p:sldId id="611" r:id="rId66"/>
    <p:sldId id="613" r:id="rId67"/>
    <p:sldId id="614" r:id="rId68"/>
    <p:sldId id="638" r:id="rId69"/>
    <p:sldId id="616" r:id="rId70"/>
    <p:sldId id="615" r:id="rId71"/>
    <p:sldId id="624" r:id="rId72"/>
    <p:sldId id="637" r:id="rId73"/>
    <p:sldId id="617" r:id="rId74"/>
    <p:sldId id="618" r:id="rId75"/>
    <p:sldId id="619" r:id="rId76"/>
    <p:sldId id="620" r:id="rId77"/>
    <p:sldId id="621" r:id="rId78"/>
    <p:sldId id="622" r:id="rId79"/>
    <p:sldId id="623" r:id="rId80"/>
    <p:sldId id="642" r:id="rId81"/>
    <p:sldId id="643" r:id="rId8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17"/>
    <p:restoredTop sz="94783"/>
  </p:normalViewPr>
  <p:slideViewPr>
    <p:cSldViewPr>
      <p:cViewPr varScale="1">
        <p:scale>
          <a:sx n="114" d="100"/>
          <a:sy n="114" d="100"/>
        </p:scale>
        <p:origin x="1000"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DB18D9-708A-F948-B070-ED7FC40F2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AAF3833B-C059-264A-BF11-A9520987FD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1BE8D7E9-1BE5-DE45-9A45-DB799C69698C}" type="datetimeFigureOut">
              <a:rPr lang="en-US"/>
              <a:pPr>
                <a:defRPr/>
              </a:pPr>
              <a:t>10/2/25</a:t>
            </a:fld>
            <a:endParaRPr lang="en-US"/>
          </a:p>
        </p:txBody>
      </p:sp>
      <p:sp>
        <p:nvSpPr>
          <p:cNvPr id="4" name="Footer Placeholder 3">
            <a:extLst>
              <a:ext uri="{FF2B5EF4-FFF2-40B4-BE49-F238E27FC236}">
                <a16:creationId xmlns:a16="http://schemas.microsoft.com/office/drawing/2014/main" id="{FEAD4900-CD86-BF43-B631-4CC6FD2DFD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2405DE1-C9B4-5148-8C64-D35F3A34A6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A42CC2D4-43AC-444C-89FC-2F6ACACDE173}"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ACF4041F-2FC9-E740-8C64-6E910DDB055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89091" name="Rectangle 3">
            <a:extLst>
              <a:ext uri="{FF2B5EF4-FFF2-40B4-BE49-F238E27FC236}">
                <a16:creationId xmlns:a16="http://schemas.microsoft.com/office/drawing/2014/main" id="{028E4E1C-2613-A442-8133-50864E1DCDF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3316" name="Rectangle 4">
            <a:extLst>
              <a:ext uri="{FF2B5EF4-FFF2-40B4-BE49-F238E27FC236}">
                <a16:creationId xmlns:a16="http://schemas.microsoft.com/office/drawing/2014/main" id="{1A4DCA15-2C07-EC4A-BFAD-A8B0CCA5200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a:extLst>
              <a:ext uri="{FF2B5EF4-FFF2-40B4-BE49-F238E27FC236}">
                <a16:creationId xmlns:a16="http://schemas.microsoft.com/office/drawing/2014/main" id="{A6C4DE9A-DAA2-C74D-8274-F817628A77CD}"/>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6">
            <a:extLst>
              <a:ext uri="{FF2B5EF4-FFF2-40B4-BE49-F238E27FC236}">
                <a16:creationId xmlns:a16="http://schemas.microsoft.com/office/drawing/2014/main" id="{EBCEB27A-EE61-B945-98F8-ACE818CCE5D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89095" name="Rectangle 7">
            <a:extLst>
              <a:ext uri="{FF2B5EF4-FFF2-40B4-BE49-F238E27FC236}">
                <a16:creationId xmlns:a16="http://schemas.microsoft.com/office/drawing/2014/main" id="{8AC85151-826D-B84C-93C1-60238550EC3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0DC9B8ED-BE1E-884C-9B31-5EE126C9344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465C62-1D24-B341-A47E-B45B7709240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2906D2-8F5F-3D4E-8EB5-100D6A8169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655DBA-5E7E-1142-BE72-6A6C941A708F}"/>
              </a:ext>
            </a:extLst>
          </p:cNvPr>
          <p:cNvSpPr>
            <a:spLocks noGrp="1"/>
          </p:cNvSpPr>
          <p:nvPr>
            <p:ph type="sldNum" sz="quarter" idx="12"/>
          </p:nvPr>
        </p:nvSpPr>
        <p:spPr/>
        <p:txBody>
          <a:bodyPr/>
          <a:lstStyle>
            <a:lvl1pPr>
              <a:defRPr/>
            </a:lvl1pPr>
          </a:lstStyle>
          <a:p>
            <a:pPr>
              <a:defRPr/>
            </a:pPr>
            <a:fld id="{85E10BC8-936E-614C-B5AC-E4AE8DB4C78D}" type="slidenum">
              <a:rPr lang="en-US" altLang="en-US"/>
              <a:pPr>
                <a:defRPr/>
              </a:pPr>
              <a:t>‹#›</a:t>
            </a:fld>
            <a:endParaRPr lang="en-US" altLang="en-US"/>
          </a:p>
        </p:txBody>
      </p:sp>
    </p:spTree>
    <p:extLst>
      <p:ext uri="{BB962C8B-B14F-4D97-AF65-F5344CB8AC3E}">
        <p14:creationId xmlns:p14="http://schemas.microsoft.com/office/powerpoint/2010/main" val="36936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A4454-3DE4-A84E-BA7A-E69DC9CFA9C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39B07DA-1419-4B42-90B3-C11BE9E4EA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427F83-A5FE-1244-8F53-09E89B6F1769}"/>
              </a:ext>
            </a:extLst>
          </p:cNvPr>
          <p:cNvSpPr>
            <a:spLocks noGrp="1"/>
          </p:cNvSpPr>
          <p:nvPr>
            <p:ph type="sldNum" sz="quarter" idx="12"/>
          </p:nvPr>
        </p:nvSpPr>
        <p:spPr/>
        <p:txBody>
          <a:bodyPr/>
          <a:lstStyle>
            <a:lvl1pPr>
              <a:defRPr/>
            </a:lvl1pPr>
          </a:lstStyle>
          <a:p>
            <a:pPr>
              <a:defRPr/>
            </a:pPr>
            <a:fld id="{3AC4154E-A90D-A949-9AF4-9ECA6B4A1F14}" type="slidenum">
              <a:rPr lang="en-US" altLang="en-US"/>
              <a:pPr>
                <a:defRPr/>
              </a:pPr>
              <a:t>‹#›</a:t>
            </a:fld>
            <a:endParaRPr lang="en-US" altLang="en-US"/>
          </a:p>
        </p:txBody>
      </p:sp>
    </p:spTree>
    <p:extLst>
      <p:ext uri="{BB962C8B-B14F-4D97-AF65-F5344CB8AC3E}">
        <p14:creationId xmlns:p14="http://schemas.microsoft.com/office/powerpoint/2010/main" val="229947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B2281-9EF8-9740-8750-BA48331223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5CE6145-2D31-F947-89A7-1225FC565F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1189A4-9A2F-2D4C-A918-DE476C894CA8}"/>
              </a:ext>
            </a:extLst>
          </p:cNvPr>
          <p:cNvSpPr>
            <a:spLocks noGrp="1"/>
          </p:cNvSpPr>
          <p:nvPr>
            <p:ph type="sldNum" sz="quarter" idx="12"/>
          </p:nvPr>
        </p:nvSpPr>
        <p:spPr/>
        <p:txBody>
          <a:bodyPr/>
          <a:lstStyle>
            <a:lvl1pPr>
              <a:defRPr/>
            </a:lvl1pPr>
          </a:lstStyle>
          <a:p>
            <a:pPr>
              <a:defRPr/>
            </a:pPr>
            <a:fld id="{C291BAE3-D36F-A54E-954A-C4D1DCC585DF}" type="slidenum">
              <a:rPr lang="en-US" altLang="en-US"/>
              <a:pPr>
                <a:defRPr/>
              </a:pPr>
              <a:t>‹#›</a:t>
            </a:fld>
            <a:endParaRPr lang="en-US" altLang="en-US"/>
          </a:p>
        </p:txBody>
      </p:sp>
    </p:spTree>
    <p:extLst>
      <p:ext uri="{BB962C8B-B14F-4D97-AF65-F5344CB8AC3E}">
        <p14:creationId xmlns:p14="http://schemas.microsoft.com/office/powerpoint/2010/main" val="835418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BA40F-6E70-1742-8D0E-5939785589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CE6C5DD-624A-E948-BE5C-7DFBE3231C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AAF919-E11F-5045-BCA0-AAA261E12051}"/>
              </a:ext>
            </a:extLst>
          </p:cNvPr>
          <p:cNvSpPr>
            <a:spLocks noGrp="1"/>
          </p:cNvSpPr>
          <p:nvPr>
            <p:ph type="sldNum" sz="quarter" idx="12"/>
          </p:nvPr>
        </p:nvSpPr>
        <p:spPr/>
        <p:txBody>
          <a:bodyPr/>
          <a:lstStyle>
            <a:lvl1pPr>
              <a:defRPr/>
            </a:lvl1pPr>
          </a:lstStyle>
          <a:p>
            <a:pPr>
              <a:defRPr/>
            </a:pPr>
            <a:fld id="{8BE796E8-1460-AD4A-91C9-CA3C375DFFEA}" type="slidenum">
              <a:rPr lang="en-US" altLang="en-US"/>
              <a:pPr>
                <a:defRPr/>
              </a:pPr>
              <a:t>‹#›</a:t>
            </a:fld>
            <a:endParaRPr lang="en-US" altLang="en-US"/>
          </a:p>
        </p:txBody>
      </p:sp>
    </p:spTree>
    <p:extLst>
      <p:ext uri="{BB962C8B-B14F-4D97-AF65-F5344CB8AC3E}">
        <p14:creationId xmlns:p14="http://schemas.microsoft.com/office/powerpoint/2010/main" val="3224937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FC3174-69C9-7D4E-A19F-2DDB95397C3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3A9432C-33FA-A340-B1BE-552635E39D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63B395-09E2-9F43-8972-9F814E918205}"/>
              </a:ext>
            </a:extLst>
          </p:cNvPr>
          <p:cNvSpPr>
            <a:spLocks noGrp="1"/>
          </p:cNvSpPr>
          <p:nvPr>
            <p:ph type="sldNum" sz="quarter" idx="12"/>
          </p:nvPr>
        </p:nvSpPr>
        <p:spPr/>
        <p:txBody>
          <a:bodyPr/>
          <a:lstStyle>
            <a:lvl1pPr>
              <a:defRPr/>
            </a:lvl1pPr>
          </a:lstStyle>
          <a:p>
            <a:pPr>
              <a:defRPr/>
            </a:pPr>
            <a:fld id="{CD8AC9ED-39E3-844A-BC98-A2944DC35D89}" type="slidenum">
              <a:rPr lang="en-US" altLang="en-US"/>
              <a:pPr>
                <a:defRPr/>
              </a:pPr>
              <a:t>‹#›</a:t>
            </a:fld>
            <a:endParaRPr lang="en-US" altLang="en-US"/>
          </a:p>
        </p:txBody>
      </p:sp>
    </p:spTree>
    <p:extLst>
      <p:ext uri="{BB962C8B-B14F-4D97-AF65-F5344CB8AC3E}">
        <p14:creationId xmlns:p14="http://schemas.microsoft.com/office/powerpoint/2010/main" val="3472348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8376C6C-93AE-E442-8EF4-82359BB429D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1A2556F-C052-594A-9E1C-EFC0E00016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9050A4-20D1-B34D-A8CA-6459CBCC6C73}"/>
              </a:ext>
            </a:extLst>
          </p:cNvPr>
          <p:cNvSpPr>
            <a:spLocks noGrp="1"/>
          </p:cNvSpPr>
          <p:nvPr>
            <p:ph type="sldNum" sz="quarter" idx="12"/>
          </p:nvPr>
        </p:nvSpPr>
        <p:spPr/>
        <p:txBody>
          <a:bodyPr/>
          <a:lstStyle>
            <a:lvl1pPr>
              <a:defRPr/>
            </a:lvl1pPr>
          </a:lstStyle>
          <a:p>
            <a:pPr>
              <a:defRPr/>
            </a:pPr>
            <a:fld id="{30B08D99-1B64-4748-95AE-070472A31BD7}" type="slidenum">
              <a:rPr lang="en-US" altLang="en-US"/>
              <a:pPr>
                <a:defRPr/>
              </a:pPr>
              <a:t>‹#›</a:t>
            </a:fld>
            <a:endParaRPr lang="en-US" altLang="en-US"/>
          </a:p>
        </p:txBody>
      </p:sp>
    </p:spTree>
    <p:extLst>
      <p:ext uri="{BB962C8B-B14F-4D97-AF65-F5344CB8AC3E}">
        <p14:creationId xmlns:p14="http://schemas.microsoft.com/office/powerpoint/2010/main" val="2736180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3B18483-E9F2-1441-B8EE-FA15265A661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C29EA16-5305-4240-998D-65EBD74D95F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C347DC2-8B86-9446-A3DA-8E63FCD2CC9E}"/>
              </a:ext>
            </a:extLst>
          </p:cNvPr>
          <p:cNvSpPr>
            <a:spLocks noGrp="1"/>
          </p:cNvSpPr>
          <p:nvPr>
            <p:ph type="sldNum" sz="quarter" idx="12"/>
          </p:nvPr>
        </p:nvSpPr>
        <p:spPr/>
        <p:txBody>
          <a:bodyPr/>
          <a:lstStyle>
            <a:lvl1pPr>
              <a:defRPr/>
            </a:lvl1pPr>
          </a:lstStyle>
          <a:p>
            <a:pPr>
              <a:defRPr/>
            </a:pPr>
            <a:fld id="{B8D1747E-BB63-A14C-832C-78B99EFB85A8}" type="slidenum">
              <a:rPr lang="en-US" altLang="en-US"/>
              <a:pPr>
                <a:defRPr/>
              </a:pPr>
              <a:t>‹#›</a:t>
            </a:fld>
            <a:endParaRPr lang="en-US" altLang="en-US"/>
          </a:p>
        </p:txBody>
      </p:sp>
    </p:spTree>
    <p:extLst>
      <p:ext uri="{BB962C8B-B14F-4D97-AF65-F5344CB8AC3E}">
        <p14:creationId xmlns:p14="http://schemas.microsoft.com/office/powerpoint/2010/main" val="4279233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BD8D62-8EE3-E94A-A4C1-47A797B3076D}"/>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CC68E776-ABCD-BE47-B937-7E735959531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8F04EB9-83D0-7C49-AD2F-CE1F48D9603E}"/>
              </a:ext>
            </a:extLst>
          </p:cNvPr>
          <p:cNvSpPr>
            <a:spLocks noGrp="1"/>
          </p:cNvSpPr>
          <p:nvPr>
            <p:ph type="sldNum" sz="quarter" idx="12"/>
          </p:nvPr>
        </p:nvSpPr>
        <p:spPr/>
        <p:txBody>
          <a:bodyPr/>
          <a:lstStyle>
            <a:lvl1pPr>
              <a:defRPr/>
            </a:lvl1pPr>
          </a:lstStyle>
          <a:p>
            <a:pPr>
              <a:defRPr/>
            </a:pPr>
            <a:fld id="{73E5EF6C-11B1-BC4A-8EDB-96641A4DEB39}" type="slidenum">
              <a:rPr lang="en-US" altLang="en-US"/>
              <a:pPr>
                <a:defRPr/>
              </a:pPr>
              <a:t>‹#›</a:t>
            </a:fld>
            <a:endParaRPr lang="en-US" altLang="en-US"/>
          </a:p>
        </p:txBody>
      </p:sp>
    </p:spTree>
    <p:extLst>
      <p:ext uri="{BB962C8B-B14F-4D97-AF65-F5344CB8AC3E}">
        <p14:creationId xmlns:p14="http://schemas.microsoft.com/office/powerpoint/2010/main" val="5508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1B8467-CFAF-9446-85C8-F323FD62F13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AEA27B8-2B8B-E64E-83F0-9533819995B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6E390E-A759-5D43-BBEE-CEA5BF1569A6}"/>
              </a:ext>
            </a:extLst>
          </p:cNvPr>
          <p:cNvSpPr>
            <a:spLocks noGrp="1"/>
          </p:cNvSpPr>
          <p:nvPr>
            <p:ph type="sldNum" sz="quarter" idx="12"/>
          </p:nvPr>
        </p:nvSpPr>
        <p:spPr/>
        <p:txBody>
          <a:bodyPr/>
          <a:lstStyle>
            <a:lvl1pPr>
              <a:defRPr/>
            </a:lvl1pPr>
          </a:lstStyle>
          <a:p>
            <a:pPr>
              <a:defRPr/>
            </a:pPr>
            <a:fld id="{88E13AA2-4071-654E-AECF-D28CF993BAFF}" type="slidenum">
              <a:rPr lang="en-US" altLang="en-US"/>
              <a:pPr>
                <a:defRPr/>
              </a:pPr>
              <a:t>‹#›</a:t>
            </a:fld>
            <a:endParaRPr lang="en-US" altLang="en-US"/>
          </a:p>
        </p:txBody>
      </p:sp>
    </p:spTree>
    <p:extLst>
      <p:ext uri="{BB962C8B-B14F-4D97-AF65-F5344CB8AC3E}">
        <p14:creationId xmlns:p14="http://schemas.microsoft.com/office/powerpoint/2010/main" val="53129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99EC3CA8-9B88-0644-92D4-970CD45C2C4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7CC40AB-318F-9A47-80B8-970D3C9DD0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DAAFA7-E5DF-0442-A226-153C60993892}"/>
              </a:ext>
            </a:extLst>
          </p:cNvPr>
          <p:cNvSpPr>
            <a:spLocks noGrp="1"/>
          </p:cNvSpPr>
          <p:nvPr>
            <p:ph type="sldNum" sz="quarter" idx="12"/>
          </p:nvPr>
        </p:nvSpPr>
        <p:spPr/>
        <p:txBody>
          <a:bodyPr/>
          <a:lstStyle>
            <a:lvl1pPr>
              <a:defRPr/>
            </a:lvl1pPr>
          </a:lstStyle>
          <a:p>
            <a:pPr>
              <a:defRPr/>
            </a:pPr>
            <a:fld id="{C897FD1E-6436-254D-880B-44B6F6D8CF27}" type="slidenum">
              <a:rPr lang="en-US" altLang="en-US"/>
              <a:pPr>
                <a:defRPr/>
              </a:pPr>
              <a:t>‹#›</a:t>
            </a:fld>
            <a:endParaRPr lang="en-US" altLang="en-US"/>
          </a:p>
        </p:txBody>
      </p:sp>
    </p:spTree>
    <p:extLst>
      <p:ext uri="{BB962C8B-B14F-4D97-AF65-F5344CB8AC3E}">
        <p14:creationId xmlns:p14="http://schemas.microsoft.com/office/powerpoint/2010/main" val="3775834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539A6BDB-317E-0547-ACAB-73F7FB06346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A8EADA8-6CC7-8344-9C25-5D4BBE34AA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6EA26D-4200-2B48-914A-6CFE2F729C3A}"/>
              </a:ext>
            </a:extLst>
          </p:cNvPr>
          <p:cNvSpPr>
            <a:spLocks noGrp="1"/>
          </p:cNvSpPr>
          <p:nvPr>
            <p:ph type="sldNum" sz="quarter" idx="12"/>
          </p:nvPr>
        </p:nvSpPr>
        <p:spPr/>
        <p:txBody>
          <a:bodyPr/>
          <a:lstStyle>
            <a:lvl1pPr>
              <a:defRPr/>
            </a:lvl1pPr>
          </a:lstStyle>
          <a:p>
            <a:pPr>
              <a:defRPr/>
            </a:pPr>
            <a:fld id="{BD171025-D3FE-EB46-A5F8-C41BC9621505}" type="slidenum">
              <a:rPr lang="en-US" altLang="en-US"/>
              <a:pPr>
                <a:defRPr/>
              </a:pPr>
              <a:t>‹#›</a:t>
            </a:fld>
            <a:endParaRPr lang="en-US" altLang="en-US"/>
          </a:p>
        </p:txBody>
      </p:sp>
    </p:spTree>
    <p:extLst>
      <p:ext uri="{BB962C8B-B14F-4D97-AF65-F5344CB8AC3E}">
        <p14:creationId xmlns:p14="http://schemas.microsoft.com/office/powerpoint/2010/main" val="3894230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7E20C7-DD19-BE4D-99CD-9FFBD72DB1E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916D6C6-93CC-CB45-A2A7-D9CBE05CB85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73B1AD-D82D-C842-92A2-9C1F9C72738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602DD028-0488-A54A-94E1-D206ABA036F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2DCB81B-DF1B-4B4D-9E88-68B03A311BE7}"/>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83DB0301-4746-8F47-97BA-3F39953A951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atmos.washington.edu/data/vmapro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weather.gov/oun/sfcmap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403F97DA-7A22-FE4B-9C7A-6C87F8DC4C2E}"/>
              </a:ext>
            </a:extLst>
          </p:cNvPr>
          <p:cNvSpPr>
            <a:spLocks noGrp="1" noChangeArrowheads="1"/>
          </p:cNvSpPr>
          <p:nvPr>
            <p:ph type="ctrTitle"/>
          </p:nvPr>
        </p:nvSpPr>
        <p:spPr>
          <a:xfrm>
            <a:off x="609600" y="457200"/>
            <a:ext cx="7772400" cy="1143000"/>
          </a:xfrm>
        </p:spPr>
        <p:txBody>
          <a:bodyPr/>
          <a:lstStyle/>
          <a:p>
            <a:pPr eaLnBrk="1" hangingPunct="1"/>
            <a:r>
              <a:rPr lang="en-US" altLang="en-US" dirty="0">
                <a:ea typeface="ＭＳ Ｐゴシック" panose="020B0600070205080204" pitchFamily="34" charset="-128"/>
              </a:rPr>
              <a:t> </a:t>
            </a:r>
            <a:r>
              <a:rPr lang="en-US" altLang="en-US" b="1" dirty="0">
                <a:solidFill>
                  <a:schemeClr val="accent2"/>
                </a:solidFill>
                <a:ea typeface="ＭＳ Ｐゴシック" panose="020B0600070205080204" pitchFamily="34" charset="-128"/>
              </a:rPr>
              <a:t>Surface Weather Map</a:t>
            </a:r>
          </a:p>
        </p:txBody>
      </p:sp>
      <p:sp>
        <p:nvSpPr>
          <p:cNvPr id="15362" name="TextBox 2">
            <a:extLst>
              <a:ext uri="{FF2B5EF4-FFF2-40B4-BE49-F238E27FC236}">
                <a16:creationId xmlns:a16="http://schemas.microsoft.com/office/drawing/2014/main" id="{2681624D-62B1-354E-9F67-CAE044EE586E}"/>
              </a:ext>
            </a:extLst>
          </p:cNvPr>
          <p:cNvSpPr txBox="1">
            <a:spLocks noChangeArrowheads="1"/>
          </p:cNvSpPr>
          <p:nvPr/>
        </p:nvSpPr>
        <p:spPr bwMode="auto">
          <a:xfrm>
            <a:off x="2082319" y="1981200"/>
            <a:ext cx="482696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3600" dirty="0">
                <a:latin typeface="Times" pitchFamily="2" charset="0"/>
              </a:rPr>
              <a:t>Also known as a</a:t>
            </a:r>
          </a:p>
          <a:p>
            <a:pPr algn="ctr">
              <a:spcBef>
                <a:spcPct val="0"/>
              </a:spcBef>
              <a:buFontTx/>
              <a:buNone/>
            </a:pPr>
            <a:r>
              <a:rPr lang="en-US" altLang="en-US" sz="3600" b="1" dirty="0">
                <a:solidFill>
                  <a:srgbClr val="FF0000"/>
                </a:solidFill>
                <a:latin typeface="Times" pitchFamily="2" charset="0"/>
              </a:rPr>
              <a:t>Surface Synoptic Chart</a:t>
            </a:r>
          </a:p>
          <a:p>
            <a:pPr algn="ctr">
              <a:spcBef>
                <a:spcPct val="0"/>
              </a:spcBef>
              <a:buFontTx/>
              <a:buNone/>
            </a:pPr>
            <a:endParaRPr lang="en-US" altLang="en-US" sz="3600" b="1" dirty="0">
              <a:solidFill>
                <a:srgbClr val="FF0000"/>
              </a:solidFill>
              <a:latin typeface="Times" pitchFamily="2" charset="0"/>
            </a:endParaRPr>
          </a:p>
          <a:p>
            <a:pPr algn="ctr">
              <a:spcBef>
                <a:spcPct val="0"/>
              </a:spcBef>
              <a:buFontTx/>
              <a:buNone/>
            </a:pPr>
            <a:endParaRPr lang="en-US" altLang="en-US" sz="3600" b="1" dirty="0">
              <a:solidFill>
                <a:srgbClr val="FF0000"/>
              </a:solidFill>
              <a:latin typeface="Times" pitchFamily="2" charset="0"/>
            </a:endParaRPr>
          </a:p>
          <a:p>
            <a:pPr algn="ctr">
              <a:spcBef>
                <a:spcPct val="0"/>
              </a:spcBef>
              <a:buFontTx/>
              <a:buNone/>
            </a:pPr>
            <a:endParaRPr lang="en-US" altLang="en-US" sz="3600" b="1" dirty="0">
              <a:solidFill>
                <a:srgbClr val="FF0000"/>
              </a:solidFill>
              <a:latin typeface="Times" pitchFamily="2" charset="0"/>
            </a:endParaRPr>
          </a:p>
          <a:p>
            <a:pPr algn="ctr">
              <a:spcBef>
                <a:spcPct val="0"/>
              </a:spcBef>
              <a:buFontTx/>
              <a:buNone/>
            </a:pPr>
            <a:r>
              <a:rPr lang="en-US" altLang="en-US" sz="3600" b="1" dirty="0">
                <a:latin typeface="Times" pitchFamily="2" charset="0"/>
              </a:rPr>
              <a:t>ATMS 101 </a:t>
            </a:r>
          </a:p>
          <a:p>
            <a:pPr algn="ctr">
              <a:spcBef>
                <a:spcPct val="0"/>
              </a:spcBef>
              <a:buFontTx/>
              <a:buNone/>
            </a:pPr>
            <a:r>
              <a:rPr lang="en-US" altLang="en-US" sz="3600" b="1" dirty="0">
                <a:latin typeface="Times" pitchFamily="2" charset="0"/>
              </a:rPr>
              <a:t>Autumn 2025</a:t>
            </a:r>
          </a:p>
        </p:txBody>
      </p:sp>
    </p:spTree>
  </p:cSld>
  <p:clrMapOvr>
    <a:masterClrMapping/>
  </p:clrMapOvr>
  <p:transition advTm="16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38177949-8887-7D4E-A452-6A9797F75BF8}"/>
              </a:ext>
            </a:extLst>
          </p:cNvPr>
          <p:cNvSpPr>
            <a:spLocks noGrp="1" noChangeArrowheads="1"/>
          </p:cNvSpPr>
          <p:nvPr>
            <p:ph type="title"/>
          </p:nvPr>
        </p:nvSpPr>
        <p:spPr>
          <a:xfrm>
            <a:off x="609600" y="787947"/>
            <a:ext cx="7772400" cy="1143000"/>
          </a:xfrm>
        </p:spPr>
        <p:txBody>
          <a:bodyPr/>
          <a:lstStyle/>
          <a:p>
            <a:pPr eaLnBrk="1" hangingPunct="1"/>
            <a:r>
              <a:rPr lang="en-US" altLang="en-US" b="1" dirty="0">
                <a:solidFill>
                  <a:schemeClr val="accent2"/>
                </a:solidFill>
                <a:ea typeface="ＭＳ Ｐゴシック" panose="020B0600070205080204" pitchFamily="34" charset="-128"/>
              </a:rPr>
              <a:t>The Telegraphic Communication Revolution</a:t>
            </a:r>
          </a:p>
        </p:txBody>
      </p:sp>
      <p:sp>
        <p:nvSpPr>
          <p:cNvPr id="21506" name="Rectangle 3">
            <a:extLst>
              <a:ext uri="{FF2B5EF4-FFF2-40B4-BE49-F238E27FC236}">
                <a16:creationId xmlns:a16="http://schemas.microsoft.com/office/drawing/2014/main" id="{9341CBAE-FF48-2A4D-B660-31C7EABF348E}"/>
              </a:ext>
            </a:extLst>
          </p:cNvPr>
          <p:cNvSpPr>
            <a:spLocks noGrp="1" noChangeArrowheads="1"/>
          </p:cNvSpPr>
          <p:nvPr>
            <p:ph idx="1"/>
          </p:nvPr>
        </p:nvSpPr>
        <p:spPr>
          <a:xfrm>
            <a:off x="457200" y="2571750"/>
            <a:ext cx="5257800" cy="4648200"/>
          </a:xfrm>
        </p:spPr>
        <p:txBody>
          <a:bodyPr/>
          <a:lstStyle/>
          <a:p>
            <a:pPr marL="0" indent="0" eaLnBrk="1" hangingPunct="1">
              <a:buNone/>
            </a:pPr>
            <a:r>
              <a:rPr lang="en-US" altLang="en-US" dirty="0">
                <a:ea typeface="ＭＳ Ｐゴシック" panose="020B0600070205080204" pitchFamily="34" charset="-128"/>
              </a:rPr>
              <a:t>By 1849 a telegraphic network in the United States transmitted daily meteorological observations for a collection of  weather stations.  </a:t>
            </a:r>
          </a:p>
        </p:txBody>
      </p:sp>
      <p:pic>
        <p:nvPicPr>
          <p:cNvPr id="21507" name="Picture 4" descr="&#10;tel_34.jpg                                                     00029E37&#10;Cliff Disk                     BB5EA40C:">
            <a:extLst>
              <a:ext uri="{FF2B5EF4-FFF2-40B4-BE49-F238E27FC236}">
                <a16:creationId xmlns:a16="http://schemas.microsoft.com/office/drawing/2014/main" id="{2A346784-E94E-E04D-8F72-460158FEE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055" y="2137048"/>
            <a:ext cx="3429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4">
            <a:extLst>
              <a:ext uri="{FF2B5EF4-FFF2-40B4-BE49-F238E27FC236}">
                <a16:creationId xmlns:a16="http://schemas.microsoft.com/office/drawing/2014/main" id="{9CA85092-5AA0-3C46-B46D-3BC407145D6C}"/>
              </a:ext>
            </a:extLst>
          </p:cNvPr>
          <p:cNvSpPr txBox="1">
            <a:spLocks noChangeArrowheads="1"/>
          </p:cNvSpPr>
          <p:nvPr/>
        </p:nvSpPr>
        <p:spPr bwMode="auto">
          <a:xfrm>
            <a:off x="5715000" y="5029200"/>
            <a:ext cx="327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dirty="0">
                <a:latin typeface="Times" pitchFamily="2" charset="0"/>
              </a:rPr>
              <a:t>The internet of the 19</a:t>
            </a:r>
            <a:r>
              <a:rPr lang="en-US" altLang="en-US" sz="2400" baseline="30000" dirty="0">
                <a:latin typeface="Times" pitchFamily="2" charset="0"/>
              </a:rPr>
              <a:t>th</a:t>
            </a:r>
            <a:r>
              <a:rPr lang="en-US" altLang="en-US" sz="2400" dirty="0">
                <a:latin typeface="Times" pitchFamily="2" charset="0"/>
              </a:rPr>
              <a:t> century</a:t>
            </a:r>
          </a:p>
        </p:txBody>
      </p:sp>
    </p:spTree>
  </p:cSld>
  <p:clrMapOvr>
    <a:masterClrMapping/>
  </p:clrMapOvr>
  <p:transition advTm="2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44F3D13E-955D-0D47-96E6-41D2319C2474}"/>
              </a:ext>
            </a:extLst>
          </p:cNvPr>
          <p:cNvSpPr>
            <a:spLocks noGrp="1" noChangeArrowheads="1"/>
          </p:cNvSpPr>
          <p:nvPr>
            <p:ph type="title"/>
          </p:nvPr>
        </p:nvSpPr>
        <p:spPr>
          <a:xfrm>
            <a:off x="533400" y="261391"/>
            <a:ext cx="8001000" cy="762000"/>
          </a:xfrm>
        </p:spPr>
        <p:txBody>
          <a:bodyPr/>
          <a:lstStyle/>
          <a:p>
            <a:pPr eaLnBrk="1" hangingPunct="1"/>
            <a:r>
              <a:rPr lang="en-US" altLang="en-US" dirty="0">
                <a:ea typeface="ＭＳ Ｐゴシック" panose="020B0600070205080204" pitchFamily="34" charset="-128"/>
              </a:rPr>
              <a:t>First Real-Time Weather Maps</a:t>
            </a:r>
            <a:br>
              <a:rPr lang="en-US" altLang="en-US" dirty="0">
                <a:ea typeface="ＭＳ Ｐゴシック" panose="020B0600070205080204" pitchFamily="34" charset="-128"/>
              </a:rPr>
            </a:br>
            <a:r>
              <a:rPr lang="en-US" altLang="en-US" dirty="0">
                <a:ea typeface="ＭＳ Ｐゴシック" panose="020B0600070205080204" pitchFamily="34" charset="-128"/>
              </a:rPr>
              <a:t>Example 1872!</a:t>
            </a:r>
          </a:p>
        </p:txBody>
      </p:sp>
      <p:sp>
        <p:nvSpPr>
          <p:cNvPr id="22530" name="Rectangle 3">
            <a:extLst>
              <a:ext uri="{FF2B5EF4-FFF2-40B4-BE49-F238E27FC236}">
                <a16:creationId xmlns:a16="http://schemas.microsoft.com/office/drawing/2014/main" id="{916BD000-B414-004D-983A-BC90F6CB8C8A}"/>
              </a:ext>
            </a:extLst>
          </p:cNvPr>
          <p:cNvSpPr>
            <a:spLocks noGrp="1" noChangeArrowheads="1"/>
          </p:cNvSpPr>
          <p:nvPr>
            <p:ph idx="1"/>
          </p:nvPr>
        </p:nvSpPr>
        <p:spPr/>
        <p:txBody>
          <a:bodyPr/>
          <a:lstStyle/>
          <a:p>
            <a:pPr eaLnBrk="1" hangingPunct="1"/>
            <a:endParaRPr lang="en-US" altLang="en-US">
              <a:ea typeface="ＭＳ Ｐゴシック" panose="020B0600070205080204" pitchFamily="34" charset="-128"/>
            </a:endParaRPr>
          </a:p>
        </p:txBody>
      </p:sp>
      <p:pic>
        <p:nvPicPr>
          <p:cNvPr id="22531" name="Picture 4" descr="wea01800.jpg                                                   001D196A&#10;Cliff Disk                     BB5EA40C:">
            <a:extLst>
              <a:ext uri="{FF2B5EF4-FFF2-40B4-BE49-F238E27FC236}">
                <a16:creationId xmlns:a16="http://schemas.microsoft.com/office/drawing/2014/main" id="{7E78B168-B700-534F-9058-81151F013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05910"/>
            <a:ext cx="83581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67CE1111-712C-674A-AF65-443EA7127CF8}"/>
              </a:ext>
            </a:extLst>
          </p:cNvPr>
          <p:cNvSpPr>
            <a:spLocks noGrp="1" noChangeArrowheads="1"/>
          </p:cNvSpPr>
          <p:nvPr>
            <p:ph type="title"/>
          </p:nvPr>
        </p:nvSpPr>
        <p:spPr>
          <a:xfrm>
            <a:off x="228600" y="2819400"/>
            <a:ext cx="8229600" cy="1143000"/>
          </a:xfrm>
        </p:spPr>
        <p:txBody>
          <a:bodyPr/>
          <a:lstStyle/>
          <a:p>
            <a:pPr eaLnBrk="1" hangingPunct="1"/>
            <a:r>
              <a:rPr lang="en-US" altLang="en-US">
                <a:ea typeface="ＭＳ Ｐゴシック" panose="020B0600070205080204" pitchFamily="34" charset="-128"/>
              </a:rPr>
              <a:t>The weather maps of the 1800s were missing something all maps have today:</a:t>
            </a:r>
            <a:br>
              <a:rPr lang="en-US" altLang="en-US">
                <a:ea typeface="ＭＳ Ｐゴシック" panose="020B0600070205080204" pitchFamily="34" charset="-128"/>
              </a:rPr>
            </a:br>
            <a:r>
              <a:rPr lang="en-US" altLang="en-US" b="1">
                <a:solidFill>
                  <a:schemeClr val="accent2"/>
                </a:solidFill>
                <a:ea typeface="ＭＳ Ｐゴシック" panose="020B0600070205080204" pitchFamily="34" charset="-128"/>
              </a:rPr>
              <a:t>FRONTS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EB5413C-4B54-1942-9C89-5F46A4355B0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24578" name="Content Placeholder 4">
            <a:extLst>
              <a:ext uri="{FF2B5EF4-FFF2-40B4-BE49-F238E27FC236}">
                <a16:creationId xmlns:a16="http://schemas.microsoft.com/office/drawing/2014/main" id="{5E32AA21-667A-CA43-9356-BACEE404C4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266700"/>
            <a:ext cx="3479800" cy="650557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79786C90-5BD9-C541-9F47-2D37ECD9D3F3}"/>
              </a:ext>
            </a:extLst>
          </p:cNvPr>
          <p:cNvSpPr>
            <a:spLocks noGrp="1" noChangeArrowheads="1"/>
          </p:cNvSpPr>
          <p:nvPr>
            <p:ph type="title"/>
          </p:nvPr>
        </p:nvSpPr>
        <p:spPr/>
        <p:txBody>
          <a:bodyPr/>
          <a:lstStyle/>
          <a:p>
            <a:pPr eaLnBrk="1" hangingPunct="1"/>
            <a:r>
              <a:rPr lang="en-US" altLang="en-US" b="1" dirty="0">
                <a:ea typeface="ＭＳ Ｐゴシック" panose="020B0600070205080204" pitchFamily="34" charset="-128"/>
              </a:rPr>
              <a:t>Fronts</a:t>
            </a:r>
          </a:p>
        </p:txBody>
      </p:sp>
      <p:sp>
        <p:nvSpPr>
          <p:cNvPr id="26626" name="Content Placeholder 2">
            <a:extLst>
              <a:ext uri="{FF2B5EF4-FFF2-40B4-BE49-F238E27FC236}">
                <a16:creationId xmlns:a16="http://schemas.microsoft.com/office/drawing/2014/main" id="{CB44B868-BB0C-C446-B0D8-A63615E1F240}"/>
              </a:ext>
            </a:extLst>
          </p:cNvPr>
          <p:cNvSpPr>
            <a:spLocks noGrp="1" noChangeArrowheads="1"/>
          </p:cNvSpPr>
          <p:nvPr>
            <p:ph idx="1"/>
          </p:nvPr>
        </p:nvSpPr>
        <p:spPr>
          <a:xfrm>
            <a:off x="685800" y="1981200"/>
            <a:ext cx="3505200" cy="4114800"/>
          </a:xfrm>
        </p:spPr>
        <p:txBody>
          <a:bodyPr/>
          <a:lstStyle/>
          <a:p>
            <a:pPr marL="0" indent="0" eaLnBrk="1" hangingPunct="1">
              <a:buFont typeface="Arial" panose="020B0604020202020204" pitchFamily="34" charset="0"/>
              <a:buNone/>
            </a:pPr>
            <a:r>
              <a:rPr lang="en-US" altLang="en-US" b="1" dirty="0">
                <a:solidFill>
                  <a:schemeClr val="accent2"/>
                </a:solidFill>
                <a:ea typeface="ＭＳ Ｐゴシック" panose="020B0600070205080204" pitchFamily="34" charset="-128"/>
              </a:rPr>
              <a:t>Fronts are associated with regions of large temperature change and significant weather (clouds and precipitation)</a:t>
            </a:r>
          </a:p>
        </p:txBody>
      </p:sp>
      <p:pic>
        <p:nvPicPr>
          <p:cNvPr id="4" name="Picture 3">
            <a:extLst>
              <a:ext uri="{FF2B5EF4-FFF2-40B4-BE49-F238E27FC236}">
                <a16:creationId xmlns:a16="http://schemas.microsoft.com/office/drawing/2014/main" id="{2EB1B0FA-236E-C446-8350-12AD5EC6039E}"/>
              </a:ext>
            </a:extLst>
          </p:cNvPr>
          <p:cNvPicPr>
            <a:picLocks noChangeAspect="1"/>
          </p:cNvPicPr>
          <p:nvPr/>
        </p:nvPicPr>
        <p:blipFill>
          <a:blip r:embed="rId2"/>
          <a:stretch>
            <a:fillRect/>
          </a:stretch>
        </p:blipFill>
        <p:spPr>
          <a:xfrm>
            <a:off x="4419600" y="1981200"/>
            <a:ext cx="4038600" cy="4038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FF20FF1F-B500-514A-B042-EA96BE618DE7}"/>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27650" name="Content Placeholder 3" descr="19501124_01.png">
            <a:extLst>
              <a:ext uri="{FF2B5EF4-FFF2-40B4-BE49-F238E27FC236}">
                <a16:creationId xmlns:a16="http://schemas.microsoft.com/office/drawing/2014/main" id="{AC7C2C10-D3C2-2E4C-A8D9-88B1E0C166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40" r="1830" b="32201"/>
          <a:stretch>
            <a:fillRect/>
          </a:stretch>
        </p:blipFill>
        <p:spPr>
          <a:xfrm>
            <a:off x="1143000" y="859276"/>
            <a:ext cx="7265988" cy="5867400"/>
          </a:xfrm>
        </p:spPr>
      </p:pic>
      <p:sp>
        <p:nvSpPr>
          <p:cNvPr id="27651" name="TextBox 4">
            <a:extLst>
              <a:ext uri="{FF2B5EF4-FFF2-40B4-BE49-F238E27FC236}">
                <a16:creationId xmlns:a16="http://schemas.microsoft.com/office/drawing/2014/main" id="{0B09704A-4ECD-A94C-A100-01AEFB8FC5DE}"/>
              </a:ext>
            </a:extLst>
          </p:cNvPr>
          <p:cNvSpPr txBox="1">
            <a:spLocks noChangeArrowheads="1"/>
          </p:cNvSpPr>
          <p:nvPr/>
        </p:nvSpPr>
        <p:spPr bwMode="auto">
          <a:xfrm>
            <a:off x="552758" y="261363"/>
            <a:ext cx="80384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b="1" dirty="0">
                <a:latin typeface="Times" pitchFamily="2" charset="0"/>
              </a:rPr>
              <a:t>1950 Surface Weather Map:  Note the Fronts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7BE144DF-D458-8541-8714-D12E51830DAF}"/>
              </a:ext>
            </a:extLst>
          </p:cNvPr>
          <p:cNvSpPr>
            <a:spLocks noGrp="1" noChangeArrowheads="1"/>
          </p:cNvSpPr>
          <p:nvPr>
            <p:ph type="title"/>
          </p:nvPr>
        </p:nvSpPr>
        <p:spPr>
          <a:xfrm>
            <a:off x="685800" y="228600"/>
            <a:ext cx="7924800" cy="838200"/>
          </a:xfrm>
        </p:spPr>
        <p:txBody>
          <a:bodyPr/>
          <a:lstStyle/>
          <a:p>
            <a:pPr eaLnBrk="1" hangingPunct="1"/>
            <a:r>
              <a:rPr lang="en-US" altLang="en-US">
                <a:ea typeface="ＭＳ Ｐゴシック" panose="020B0600070205080204" pitchFamily="34" charset="-128"/>
              </a:rPr>
              <a:t>Still Used Today</a:t>
            </a:r>
          </a:p>
        </p:txBody>
      </p:sp>
      <p:pic>
        <p:nvPicPr>
          <p:cNvPr id="28674" name="Content Placeholder 5" descr="201310010600.gif">
            <a:extLst>
              <a:ext uri="{FF2B5EF4-FFF2-40B4-BE49-F238E27FC236}">
                <a16:creationId xmlns:a16="http://schemas.microsoft.com/office/drawing/2014/main" id="{F8B8383C-FCA6-B74E-B915-C107D945D1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813" r="-22813"/>
          <a:stretch>
            <a:fillRect/>
          </a:stretch>
        </p:blipFill>
        <p:spPr>
          <a:xfrm>
            <a:off x="-762000" y="990600"/>
            <a:ext cx="10795000" cy="57150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B2437CAB-7BC1-DD4F-9060-DBA06326B4BE}"/>
              </a:ext>
            </a:extLst>
          </p:cNvPr>
          <p:cNvSpPr>
            <a:spLocks noGrp="1" noChangeArrowheads="1"/>
          </p:cNvSpPr>
          <p:nvPr>
            <p:ph type="title"/>
          </p:nvPr>
        </p:nvSpPr>
        <p:spPr>
          <a:xfrm>
            <a:off x="481013" y="533400"/>
            <a:ext cx="8229600" cy="1143000"/>
          </a:xfrm>
        </p:spPr>
        <p:txBody>
          <a:bodyPr/>
          <a:lstStyle/>
          <a:p>
            <a:pPr eaLnBrk="1" hangingPunct="1"/>
            <a:r>
              <a:rPr lang="en-US" altLang="en-US" b="1" dirty="0">
                <a:solidFill>
                  <a:schemeClr val="accent2"/>
                </a:solidFill>
                <a:ea typeface="ＭＳ Ｐゴシック" panose="020B0600070205080204" pitchFamily="34" charset="-128"/>
              </a:rPr>
              <a:t>What is on modern surface weather charts?</a:t>
            </a:r>
          </a:p>
        </p:txBody>
      </p:sp>
      <p:sp>
        <p:nvSpPr>
          <p:cNvPr id="29698" name="Content Placeholder 2">
            <a:extLst>
              <a:ext uri="{FF2B5EF4-FFF2-40B4-BE49-F238E27FC236}">
                <a16:creationId xmlns:a16="http://schemas.microsoft.com/office/drawing/2014/main" id="{22BFD174-8E1D-3240-BDA3-849EEE945CBF}"/>
              </a:ext>
            </a:extLst>
          </p:cNvPr>
          <p:cNvSpPr>
            <a:spLocks noGrp="1" noChangeArrowheads="1"/>
          </p:cNvSpPr>
          <p:nvPr>
            <p:ph idx="1"/>
          </p:nvPr>
        </p:nvSpPr>
        <p:spPr>
          <a:xfrm>
            <a:off x="381000" y="2133600"/>
            <a:ext cx="6019800" cy="4114800"/>
          </a:xfrm>
        </p:spPr>
        <p:txBody>
          <a:bodyPr/>
          <a:lstStyle/>
          <a:p>
            <a:pPr eaLnBrk="1" hangingPunct="1"/>
            <a:r>
              <a:rPr lang="en-US" altLang="en-US" b="1" dirty="0">
                <a:ea typeface="ＭＳ Ｐゴシック" panose="020B0600070205080204" pitchFamily="34" charset="-128"/>
              </a:rPr>
              <a:t>Station models</a:t>
            </a:r>
            <a:r>
              <a:rPr lang="en-US" altLang="en-US" dirty="0">
                <a:ea typeface="ＭＳ Ｐゴシック" panose="020B0600070205080204" pitchFamily="34" charset="-128"/>
              </a:rPr>
              <a:t>:  meteorological shorthand describing the surface observations at a location</a:t>
            </a:r>
          </a:p>
          <a:p>
            <a:pPr eaLnBrk="1" hangingPunct="1"/>
            <a:r>
              <a:rPr lang="en-US" altLang="en-US" b="1" dirty="0">
                <a:ea typeface="ＭＳ Ｐゴシック" panose="020B0600070205080204" pitchFamily="34" charset="-128"/>
              </a:rPr>
              <a:t>Isobars </a:t>
            </a:r>
            <a:r>
              <a:rPr lang="en-US" altLang="en-US" dirty="0">
                <a:ea typeface="ＭＳ Ｐゴシック" panose="020B0600070205080204" pitchFamily="34" charset="-128"/>
              </a:rPr>
              <a:t>(lines of constant </a:t>
            </a:r>
            <a:r>
              <a:rPr lang="en-US" altLang="en-US" b="1" dirty="0">
                <a:solidFill>
                  <a:schemeClr val="accent2"/>
                </a:solidFill>
                <a:ea typeface="ＭＳ Ｐゴシック" panose="020B0600070205080204" pitchFamily="34" charset="-128"/>
              </a:rPr>
              <a:t>sea level pressure</a:t>
            </a:r>
            <a:r>
              <a:rPr lang="en-US" altLang="en-US" dirty="0">
                <a:ea typeface="ＭＳ Ｐゴシック" panose="020B0600070205080204" pitchFamily="34" charset="-128"/>
              </a:rPr>
              <a:t>)</a:t>
            </a:r>
          </a:p>
          <a:p>
            <a:pPr eaLnBrk="1" hangingPunct="1"/>
            <a:r>
              <a:rPr lang="en-US" altLang="en-US" b="1" dirty="0">
                <a:ea typeface="ＭＳ Ｐゴシック" panose="020B0600070205080204" pitchFamily="34" charset="-128"/>
              </a:rPr>
              <a:t>Fronts and troughs </a:t>
            </a:r>
            <a:r>
              <a:rPr lang="en-US" altLang="en-US" dirty="0">
                <a:ea typeface="ＭＳ Ｐゴシック" panose="020B0600070205080204" pitchFamily="34" charset="-128"/>
              </a:rPr>
              <a:t>(locations of low pressure)</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29699" name="Content Placeholder 3" descr="201310011200.gif">
            <a:extLst>
              <a:ext uri="{FF2B5EF4-FFF2-40B4-BE49-F238E27FC236}">
                <a16:creationId xmlns:a16="http://schemas.microsoft.com/office/drawing/2014/main" id="{9DD5F97C-2747-FF4D-A6BD-C43013F04394}"/>
              </a:ext>
            </a:extLst>
          </p:cNvPr>
          <p:cNvPicPr>
            <a:picLocks noGrp="1" noChangeAspect="1"/>
          </p:cNvPicPr>
          <p:nvPr/>
        </p:nvPicPr>
        <p:blipFill>
          <a:blip r:embed="rId2">
            <a:extLst>
              <a:ext uri="{28A0092B-C50C-407E-A947-70E740481C1C}">
                <a14:useLocalDpi xmlns:a14="http://schemas.microsoft.com/office/drawing/2010/main" val="0"/>
              </a:ext>
            </a:extLst>
          </a:blip>
          <a:srcRect l="11792" r="40269"/>
          <a:stretch>
            <a:fillRect/>
          </a:stretch>
        </p:blipFill>
        <p:spPr bwMode="auto">
          <a:xfrm>
            <a:off x="6324600" y="2362200"/>
            <a:ext cx="24622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6ABF-E234-FB4E-93C3-91332CD9DC3D}"/>
              </a:ext>
            </a:extLst>
          </p:cNvPr>
          <p:cNvSpPr>
            <a:spLocks noGrp="1"/>
          </p:cNvSpPr>
          <p:nvPr>
            <p:ph type="title"/>
          </p:nvPr>
        </p:nvSpPr>
        <p:spPr>
          <a:xfrm>
            <a:off x="457200" y="533400"/>
            <a:ext cx="8229600" cy="1143000"/>
          </a:xfrm>
        </p:spPr>
        <p:txBody>
          <a:bodyPr/>
          <a:lstStyle/>
          <a:p>
            <a:r>
              <a:rPr lang="en-US" b="1" dirty="0">
                <a:solidFill>
                  <a:schemeClr val="accent2"/>
                </a:solidFill>
              </a:rPr>
              <a:t>What are the numbers and symbols on surface weather maps?</a:t>
            </a:r>
          </a:p>
        </p:txBody>
      </p:sp>
      <p:pic>
        <p:nvPicPr>
          <p:cNvPr id="5" name="Content Placeholder 4">
            <a:extLst>
              <a:ext uri="{FF2B5EF4-FFF2-40B4-BE49-F238E27FC236}">
                <a16:creationId xmlns:a16="http://schemas.microsoft.com/office/drawing/2014/main" id="{793515E0-439C-1542-9B38-C931909F7C07}"/>
              </a:ext>
            </a:extLst>
          </p:cNvPr>
          <p:cNvPicPr>
            <a:picLocks noGrp="1" noChangeAspect="1"/>
          </p:cNvPicPr>
          <p:nvPr>
            <p:ph idx="1"/>
          </p:nvPr>
        </p:nvPicPr>
        <p:blipFill>
          <a:blip r:embed="rId2"/>
          <a:stretch>
            <a:fillRect/>
          </a:stretch>
        </p:blipFill>
        <p:spPr>
          <a:xfrm>
            <a:off x="838200" y="2667000"/>
            <a:ext cx="2986990" cy="2601415"/>
          </a:xfrm>
        </p:spPr>
      </p:pic>
      <p:pic>
        <p:nvPicPr>
          <p:cNvPr id="7" name="Picture 6">
            <a:extLst>
              <a:ext uri="{FF2B5EF4-FFF2-40B4-BE49-F238E27FC236}">
                <a16:creationId xmlns:a16="http://schemas.microsoft.com/office/drawing/2014/main" id="{6D61F9C9-24D3-DC43-AD5B-3E8287F37A72}"/>
              </a:ext>
            </a:extLst>
          </p:cNvPr>
          <p:cNvPicPr>
            <a:picLocks noChangeAspect="1"/>
          </p:cNvPicPr>
          <p:nvPr/>
        </p:nvPicPr>
        <p:blipFill>
          <a:blip r:embed="rId3"/>
          <a:stretch>
            <a:fillRect/>
          </a:stretch>
        </p:blipFill>
        <p:spPr>
          <a:xfrm>
            <a:off x="4267200" y="2514600"/>
            <a:ext cx="4204448" cy="2853018"/>
          </a:xfrm>
          <a:prstGeom prst="rect">
            <a:avLst/>
          </a:prstGeom>
        </p:spPr>
      </p:pic>
    </p:spTree>
    <p:extLst>
      <p:ext uri="{BB962C8B-B14F-4D97-AF65-F5344CB8AC3E}">
        <p14:creationId xmlns:p14="http://schemas.microsoft.com/office/powerpoint/2010/main" val="2006748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782D1219-50E5-B345-A70B-CE9C39702ED0}"/>
              </a:ext>
            </a:extLst>
          </p:cNvPr>
          <p:cNvSpPr>
            <a:spLocks noGrp="1" noChangeArrowheads="1"/>
          </p:cNvSpPr>
          <p:nvPr>
            <p:ph type="title"/>
          </p:nvPr>
        </p:nvSpPr>
        <p:spPr>
          <a:xfrm>
            <a:off x="533400" y="838200"/>
            <a:ext cx="8229600" cy="1143000"/>
          </a:xfrm>
        </p:spPr>
        <p:txBody>
          <a:bodyPr/>
          <a:lstStyle/>
          <a:p>
            <a:pPr eaLnBrk="1" hangingPunct="1"/>
            <a:r>
              <a:rPr lang="en-US" altLang="en-US" dirty="0">
                <a:ea typeface="ＭＳ Ｐゴシック" panose="020B0600070205080204" pitchFamily="34" charset="-128"/>
              </a:rPr>
              <a:t>Surface observations are plotted using a </a:t>
            </a:r>
            <a:r>
              <a:rPr lang="en-US" altLang="en-US" dirty="0">
                <a:solidFill>
                  <a:srgbClr val="FF0000"/>
                </a:solidFill>
                <a:ea typeface="ＭＳ Ｐゴシック" panose="020B0600070205080204" pitchFamily="34" charset="-128"/>
              </a:rPr>
              <a:t>station model</a:t>
            </a:r>
          </a:p>
        </p:txBody>
      </p:sp>
      <p:pic>
        <p:nvPicPr>
          <p:cNvPr id="30722" name="Content Placeholder 3" descr="station2.gif">
            <a:extLst>
              <a:ext uri="{FF2B5EF4-FFF2-40B4-BE49-F238E27FC236}">
                <a16:creationId xmlns:a16="http://schemas.microsoft.com/office/drawing/2014/main" id="{AC9EF89E-31FE-D849-9786-961AA6A8AC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5800" y="2057400"/>
            <a:ext cx="4572000" cy="3429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B9837B52-B92A-6E4E-9BB3-8C616D554C1C}"/>
              </a:ext>
            </a:extLst>
          </p:cNvPr>
          <p:cNvSpPr>
            <a:spLocks noGrp="1" noChangeArrowheads="1"/>
          </p:cNvSpPr>
          <p:nvPr>
            <p:ph type="title"/>
          </p:nvPr>
        </p:nvSpPr>
        <p:spPr/>
        <p:txBody>
          <a:bodyPr/>
          <a:lstStyle/>
          <a:p>
            <a:pPr eaLnBrk="1" hangingPunct="1"/>
            <a:r>
              <a:rPr lang="en-US" altLang="en-US" b="1" i="1" dirty="0">
                <a:ea typeface="ＭＳ Ｐゴシック" panose="020B0600070205080204" pitchFamily="34" charset="-128"/>
              </a:rPr>
              <a:t>synoptic</a:t>
            </a:r>
          </a:p>
        </p:txBody>
      </p:sp>
      <p:pic>
        <p:nvPicPr>
          <p:cNvPr id="16386" name="Content Placeholder 3" descr="synoptic.tiff">
            <a:extLst>
              <a:ext uri="{FF2B5EF4-FFF2-40B4-BE49-F238E27FC236}">
                <a16:creationId xmlns:a16="http://schemas.microsoft.com/office/drawing/2014/main" id="{7A503D7F-F1DB-9B46-88A5-518C1FE1F9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087" r="-11087"/>
          <a:stretch>
            <a:fillRect/>
          </a:stretch>
        </p:blipFill>
        <p:spPr>
          <a:xfrm>
            <a:off x="304800" y="1600200"/>
            <a:ext cx="8491538" cy="44958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38628207-C233-A042-8576-B422D9CC8C1C}"/>
              </a:ext>
            </a:extLst>
          </p:cNvPr>
          <p:cNvSpPr>
            <a:spLocks noGrp="1" noChangeArrowheads="1"/>
          </p:cNvSpPr>
          <p:nvPr>
            <p:ph type="title"/>
          </p:nvPr>
        </p:nvSpPr>
        <p:spPr>
          <a:xfrm>
            <a:off x="488950" y="228600"/>
            <a:ext cx="7772400" cy="1143000"/>
          </a:xfrm>
        </p:spPr>
        <p:txBody>
          <a:bodyPr/>
          <a:lstStyle/>
          <a:p>
            <a:pPr eaLnBrk="1" hangingPunct="1">
              <a:defRPr/>
            </a:pPr>
            <a:r>
              <a:rPr lang="en-US" altLang="en-US" b="1" dirty="0">
                <a:solidFill>
                  <a:schemeClr val="accent6"/>
                </a:solidFill>
                <a:ea typeface="ＭＳ Ｐゴシック" panose="020B0600070205080204" pitchFamily="34" charset="-128"/>
              </a:rPr>
              <a:t>Station Model</a:t>
            </a:r>
          </a:p>
        </p:txBody>
      </p:sp>
      <p:sp>
        <p:nvSpPr>
          <p:cNvPr id="31746" name="Content Placeholder 2">
            <a:extLst>
              <a:ext uri="{FF2B5EF4-FFF2-40B4-BE49-F238E27FC236}">
                <a16:creationId xmlns:a16="http://schemas.microsoft.com/office/drawing/2014/main" id="{C1FAF34A-2C90-734B-B43E-9A069EFA965E}"/>
              </a:ext>
            </a:extLst>
          </p:cNvPr>
          <p:cNvSpPr>
            <a:spLocks noGrp="1" noChangeArrowheads="1"/>
          </p:cNvSpPr>
          <p:nvPr>
            <p:ph idx="1"/>
          </p:nvPr>
        </p:nvSpPr>
        <p:spPr>
          <a:xfrm>
            <a:off x="114300" y="1261941"/>
            <a:ext cx="8540750" cy="4114800"/>
          </a:xfrm>
        </p:spPr>
        <p:txBody>
          <a:bodyPr/>
          <a:lstStyle/>
          <a:p>
            <a:pPr eaLnBrk="1" hangingPunct="1"/>
            <a:r>
              <a:rPr lang="en-US" altLang="en-US" dirty="0">
                <a:ea typeface="ＭＳ Ｐゴシック" panose="020B0600070205080204" pitchFamily="34" charset="-128"/>
              </a:rPr>
              <a:t>In the U.S., the station model uses </a:t>
            </a:r>
            <a:r>
              <a:rPr lang="en-US" altLang="en-US" b="1" dirty="0">
                <a:solidFill>
                  <a:schemeClr val="accent2"/>
                </a:solidFill>
                <a:ea typeface="ＭＳ Ｐゴシック" panose="020B0600070205080204" pitchFamily="34" charset="-128"/>
              </a:rPr>
              <a:t>temperatures</a:t>
            </a:r>
            <a:r>
              <a:rPr lang="en-US" altLang="en-US" dirty="0">
                <a:ea typeface="ＭＳ Ｐゴシック" panose="020B0600070205080204" pitchFamily="34" charset="-128"/>
              </a:rPr>
              <a:t> in F; other countries used C</a:t>
            </a:r>
          </a:p>
          <a:p>
            <a:pPr eaLnBrk="1" hangingPunct="1"/>
            <a:r>
              <a:rPr lang="en-US" altLang="en-US" b="1" dirty="0">
                <a:solidFill>
                  <a:schemeClr val="accent2"/>
                </a:solidFill>
                <a:ea typeface="ＭＳ Ｐゴシック" panose="020B0600070205080204" pitchFamily="34" charset="-128"/>
              </a:rPr>
              <a:t>Sea level pressure</a:t>
            </a:r>
            <a:r>
              <a:rPr lang="en-US" altLang="en-US" dirty="0">
                <a:ea typeface="ＭＳ Ｐゴシック" panose="020B0600070205080204" pitchFamily="34" charset="-128"/>
              </a:rPr>
              <a:t>.  3 digits in tenths of a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a:t>
            </a:r>
            <a:r>
              <a:rPr lang="en-US" altLang="en-US" dirty="0" err="1">
                <a:ea typeface="ＭＳ Ｐゴシック" panose="020B0600070205080204" pitchFamily="34" charset="-128"/>
              </a:rPr>
              <a:t>mb</a:t>
            </a:r>
            <a:r>
              <a:rPr lang="en-US" altLang="en-US" dirty="0">
                <a:ea typeface="ＭＳ Ｐゴシック" panose="020B0600070205080204" pitchFamily="34" charset="-128"/>
              </a:rPr>
              <a:t>).  </a:t>
            </a:r>
          </a:p>
          <a:p>
            <a:pPr eaLnBrk="1" hangingPunct="1"/>
            <a:r>
              <a:rPr lang="en-US" altLang="en-US" dirty="0">
                <a:ea typeface="ＭＳ Ｐゴシック" panose="020B0600070205080204" pitchFamily="34" charset="-128"/>
              </a:rPr>
              <a:t>Divide by 10 and add either 9 or 10.  237 &gt; 23.7&gt;1023.7 </a:t>
            </a:r>
            <a:r>
              <a:rPr lang="en-US" altLang="en-US" dirty="0" err="1">
                <a:ea typeface="ＭＳ Ｐゴシック" panose="020B0600070205080204" pitchFamily="34" charset="-128"/>
              </a:rPr>
              <a:t>hPa</a:t>
            </a:r>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When choosing between 9 and 10, use the one that gives one a reasonable pressure (hint:  average (sea level pressure) SLP is around 1000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DD7D1219-5C10-964E-9D32-B3A0AEAD083B}"/>
              </a:ext>
            </a:extLst>
          </p:cNvPr>
          <p:cNvPicPr>
            <a:picLocks noChangeAspect="1"/>
          </p:cNvPicPr>
          <p:nvPr/>
        </p:nvPicPr>
        <p:blipFill>
          <a:blip r:embed="rId2"/>
          <a:stretch>
            <a:fillRect/>
          </a:stretch>
        </p:blipFill>
        <p:spPr>
          <a:xfrm>
            <a:off x="7452382" y="177712"/>
            <a:ext cx="1149350" cy="105401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EEA73133-0E52-0442-8128-AA0629963C48}"/>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Practice</a:t>
            </a:r>
          </a:p>
        </p:txBody>
      </p:sp>
      <p:sp>
        <p:nvSpPr>
          <p:cNvPr id="32770" name="Content Placeholder 2">
            <a:extLst>
              <a:ext uri="{FF2B5EF4-FFF2-40B4-BE49-F238E27FC236}">
                <a16:creationId xmlns:a16="http://schemas.microsoft.com/office/drawing/2014/main" id="{44515179-392C-DD43-9235-71F658E5C2FB}"/>
              </a:ext>
            </a:extLst>
          </p:cNvPr>
          <p:cNvSpPr>
            <a:spLocks noGrp="1" noChangeArrowheads="1"/>
          </p:cNvSpPr>
          <p:nvPr>
            <p:ph idx="1"/>
          </p:nvPr>
        </p:nvSpPr>
        <p:spPr/>
        <p:txBody>
          <a:bodyPr/>
          <a:lstStyle/>
          <a:p>
            <a:pPr eaLnBrk="1" hangingPunct="1"/>
            <a:r>
              <a:rPr lang="en-US" altLang="en-US" sz="3600" b="1">
                <a:ea typeface="ＭＳ Ｐゴシック" panose="020B0600070205080204" pitchFamily="34" charset="-128"/>
              </a:rPr>
              <a:t>198  is 1019.8 hPa, not 919.8 hPa</a:t>
            </a:r>
          </a:p>
          <a:p>
            <a:pPr eaLnBrk="1" hangingPunct="1"/>
            <a:r>
              <a:rPr lang="en-US" altLang="en-US" sz="3600" b="1">
                <a:ea typeface="ＭＳ Ｐゴシック" panose="020B0600070205080204" pitchFamily="34" charset="-128"/>
              </a:rPr>
              <a:t>745 is 974.5 hPa, not 1074.5 hPa</a:t>
            </a:r>
          </a:p>
          <a:p>
            <a:pPr eaLnBrk="1" hangingPunct="1"/>
            <a:r>
              <a:rPr lang="en-US" altLang="en-US" sz="3600" b="1">
                <a:ea typeface="ＭＳ Ｐゴシック" panose="020B0600070205080204" pitchFamily="34" charset="-128"/>
              </a:rPr>
              <a:t>247 is 1024.7 hPa, not 924. 7 hPa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D2A07D3C-43CB-9F43-A447-3394BCB6C4A6}"/>
              </a:ext>
            </a:extLst>
          </p:cNvPr>
          <p:cNvSpPr>
            <a:spLocks noGrp="1" noChangeArrowheads="1"/>
          </p:cNvSpPr>
          <p:nvPr>
            <p:ph type="title"/>
          </p:nvPr>
        </p:nvSpPr>
        <p:spPr>
          <a:xfrm>
            <a:off x="609600" y="609600"/>
            <a:ext cx="8229600" cy="1143000"/>
          </a:xfrm>
        </p:spPr>
        <p:txBody>
          <a:bodyPr/>
          <a:lstStyle/>
          <a:p>
            <a:pPr eaLnBrk="1" hangingPunct="1"/>
            <a:r>
              <a:rPr lang="en-US" altLang="en-US" b="1" dirty="0">
                <a:solidFill>
                  <a:schemeClr val="accent2"/>
                </a:solidFill>
                <a:ea typeface="ＭＳ Ｐゴシック" panose="020B0600070205080204" pitchFamily="34" charset="-128"/>
              </a:rPr>
              <a:t>Pressure Change (tendency) over the Past 3 </a:t>
            </a:r>
            <a:r>
              <a:rPr lang="en-US" altLang="en-US" b="1" dirty="0" err="1">
                <a:solidFill>
                  <a:schemeClr val="accent2"/>
                </a:solidFill>
                <a:ea typeface="ＭＳ Ｐゴシック" panose="020B0600070205080204" pitchFamily="34" charset="-128"/>
              </a:rPr>
              <a:t>hr</a:t>
            </a:r>
            <a:endParaRPr lang="en-US" altLang="en-US" b="1" dirty="0">
              <a:solidFill>
                <a:schemeClr val="accent2"/>
              </a:solidFill>
              <a:ea typeface="ＭＳ Ｐゴシック" panose="020B0600070205080204" pitchFamily="34" charset="-128"/>
            </a:endParaRPr>
          </a:p>
        </p:txBody>
      </p:sp>
      <p:pic>
        <p:nvPicPr>
          <p:cNvPr id="33794" name="Content Placeholder 3" descr="station2.gif">
            <a:extLst>
              <a:ext uri="{FF2B5EF4-FFF2-40B4-BE49-F238E27FC236}">
                <a16:creationId xmlns:a16="http://schemas.microsoft.com/office/drawing/2014/main" id="{F7CA5372-AC4A-874A-B952-5EF05B84F45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876800" y="2514600"/>
            <a:ext cx="3810000" cy="2857500"/>
          </a:xfrm>
        </p:spPr>
      </p:pic>
      <p:sp>
        <p:nvSpPr>
          <p:cNvPr id="33795" name="Content Placeholder 4">
            <a:extLst>
              <a:ext uri="{FF2B5EF4-FFF2-40B4-BE49-F238E27FC236}">
                <a16:creationId xmlns:a16="http://schemas.microsoft.com/office/drawing/2014/main" id="{77FC34E1-3C54-034B-9B89-95F37734C568}"/>
              </a:ext>
            </a:extLst>
          </p:cNvPr>
          <p:cNvSpPr>
            <a:spLocks noGrp="1" noChangeArrowheads="1"/>
          </p:cNvSpPr>
          <p:nvPr>
            <p:ph sz="half" idx="2"/>
          </p:nvPr>
        </p:nvSpPr>
        <p:spPr>
          <a:xfrm>
            <a:off x="762000" y="2133600"/>
            <a:ext cx="3810000" cy="4114800"/>
          </a:xfrm>
        </p:spPr>
        <p:txBody>
          <a:bodyPr/>
          <a:lstStyle/>
          <a:p>
            <a:pPr eaLnBrk="1" hangingPunct="1"/>
            <a:r>
              <a:rPr lang="en-US" altLang="en-US">
                <a:ea typeface="ＭＳ Ｐゴシック" panose="020B0600070205080204" pitchFamily="34" charset="-128"/>
              </a:rPr>
              <a:t>Surface pressure change in tenths of hPa</a:t>
            </a:r>
          </a:p>
          <a:p>
            <a:pPr eaLnBrk="1" hangingPunct="1"/>
            <a:r>
              <a:rPr lang="en-US" altLang="en-US">
                <a:ea typeface="ＭＳ Ｐゴシック" panose="020B0600070205080204" pitchFamily="34" charset="-128"/>
              </a:rPr>
              <a:t>Over past 3 hr.</a:t>
            </a:r>
          </a:p>
          <a:p>
            <a:pPr eaLnBrk="1" hangingPunct="1"/>
            <a:r>
              <a:rPr lang="en-US" altLang="en-US">
                <a:ea typeface="ＭＳ Ｐゴシック" panose="020B0600070205080204" pitchFamily="34" charset="-128"/>
              </a:rPr>
              <a:t>3 means pressure increase of .3 hPa in last 3 hr.</a:t>
            </a:r>
          </a:p>
          <a:p>
            <a:pPr eaLnBrk="1" hangingPunct="1"/>
            <a:r>
              <a:rPr lang="en-US" altLang="en-US">
                <a:ea typeface="ＭＳ Ｐゴシック" panose="020B0600070205080204" pitchFamily="34" charset="-128"/>
              </a:rPr>
              <a:t>Cartoon next to it.</a:t>
            </a:r>
          </a:p>
        </p:txBody>
      </p:sp>
      <p:sp>
        <p:nvSpPr>
          <p:cNvPr id="2" name="Up Arrow 1">
            <a:extLst>
              <a:ext uri="{FF2B5EF4-FFF2-40B4-BE49-F238E27FC236}">
                <a16:creationId xmlns:a16="http://schemas.microsoft.com/office/drawing/2014/main" id="{0F067B46-8987-F340-8D4D-DA7FD6FE586F}"/>
              </a:ext>
            </a:extLst>
          </p:cNvPr>
          <p:cNvSpPr/>
          <p:nvPr/>
        </p:nvSpPr>
        <p:spPr>
          <a:xfrm rot="16200000">
            <a:off x="7924800" y="3450291"/>
            <a:ext cx="457200" cy="13716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C554AF58-BFF0-1F4D-8FC1-E7FB90FA726A}"/>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34818" name="Content Placeholder 4">
            <a:extLst>
              <a:ext uri="{FF2B5EF4-FFF2-40B4-BE49-F238E27FC236}">
                <a16:creationId xmlns:a16="http://schemas.microsoft.com/office/drawing/2014/main" id="{03AE37A5-E11F-6647-B127-A5958E405FD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19075" y="1524000"/>
            <a:ext cx="8467725" cy="3460750"/>
          </a:xfrm>
        </p:spPr>
      </p:pic>
      <p:sp>
        <p:nvSpPr>
          <p:cNvPr id="34819" name="Content Placeholder 3">
            <a:extLst>
              <a:ext uri="{FF2B5EF4-FFF2-40B4-BE49-F238E27FC236}">
                <a16:creationId xmlns:a16="http://schemas.microsoft.com/office/drawing/2014/main" id="{AF3E7342-3CEA-9241-A5DE-545E1E3B28C4}"/>
              </a:ext>
            </a:extLst>
          </p:cNvPr>
          <p:cNvSpPr>
            <a:spLocks noGrp="1" noChangeArrowheads="1"/>
          </p:cNvSpPr>
          <p:nvPr>
            <p:ph sz="half" idx="2"/>
          </p:nvPr>
        </p:nvSpPr>
        <p:spPr/>
        <p:txBody>
          <a:bodyPr/>
          <a:lstStyle/>
          <a:p>
            <a:pPr eaLnBrk="1" hangingPunct="1"/>
            <a:endParaRPr lang="en-US" altLang="en-US" dirty="0">
              <a:ea typeface="ＭＳ Ｐゴシック" panose="020B0600070205080204"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2E46B943-4FE3-234D-BD4B-73A9EFD8A99F}"/>
              </a:ext>
            </a:extLst>
          </p:cNvPr>
          <p:cNvSpPr>
            <a:spLocks noGrp="1" noChangeArrowheads="1"/>
          </p:cNvSpPr>
          <p:nvPr>
            <p:ph type="title"/>
          </p:nvPr>
        </p:nvSpPr>
        <p:spPr>
          <a:xfrm>
            <a:off x="609600" y="228600"/>
            <a:ext cx="7696200" cy="609600"/>
          </a:xfrm>
        </p:spPr>
        <p:txBody>
          <a:bodyPr/>
          <a:lstStyle/>
          <a:p>
            <a:pPr eaLnBrk="1" hangingPunct="1"/>
            <a:r>
              <a:rPr lang="en-US" altLang="en-US" b="1">
                <a:solidFill>
                  <a:schemeClr val="accent2"/>
                </a:solidFill>
                <a:ea typeface="ＭＳ Ｐゴシック" panose="020B0600070205080204" pitchFamily="34" charset="-128"/>
              </a:rPr>
              <a:t>Current Weather</a:t>
            </a:r>
          </a:p>
        </p:txBody>
      </p:sp>
      <p:pic>
        <p:nvPicPr>
          <p:cNvPr id="35842" name="Content Placeholder 4">
            <a:extLst>
              <a:ext uri="{FF2B5EF4-FFF2-40B4-BE49-F238E27FC236}">
                <a16:creationId xmlns:a16="http://schemas.microsoft.com/office/drawing/2014/main" id="{EB8EE0D0-F8D3-DD40-A232-C12EEC6D24B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05000" y="1143000"/>
            <a:ext cx="6019800" cy="5373688"/>
          </a:xfrm>
        </p:spPr>
      </p:pic>
      <p:pic>
        <p:nvPicPr>
          <p:cNvPr id="3" name="Content Placeholder 2">
            <a:extLst>
              <a:ext uri="{FF2B5EF4-FFF2-40B4-BE49-F238E27FC236}">
                <a16:creationId xmlns:a16="http://schemas.microsoft.com/office/drawing/2014/main" id="{7942E4B7-531C-4B4A-A712-4C23C5225118}"/>
              </a:ext>
            </a:extLst>
          </p:cNvPr>
          <p:cNvPicPr>
            <a:picLocks noGrp="1" noChangeAspect="1"/>
          </p:cNvPicPr>
          <p:nvPr>
            <p:ph sz="half" idx="2"/>
          </p:nvPr>
        </p:nvPicPr>
        <p:blipFill>
          <a:blip r:embed="rId3"/>
          <a:stretch>
            <a:fillRect/>
          </a:stretch>
        </p:blipFill>
        <p:spPr>
          <a:xfrm>
            <a:off x="7235825" y="194982"/>
            <a:ext cx="1377950" cy="126365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3DBE51B-FF4A-9B4E-9A08-C04433BB0DAC}"/>
              </a:ext>
            </a:extLst>
          </p:cNvPr>
          <p:cNvSpPr>
            <a:spLocks noGrp="1" noChangeArrowheads="1"/>
          </p:cNvSpPr>
          <p:nvPr>
            <p:ph type="title"/>
          </p:nvPr>
        </p:nvSpPr>
        <p:spPr>
          <a:xfrm>
            <a:off x="838200" y="304800"/>
            <a:ext cx="7772400" cy="1143000"/>
          </a:xfrm>
        </p:spPr>
        <p:txBody>
          <a:bodyPr/>
          <a:lstStyle/>
          <a:p>
            <a:pPr eaLnBrk="1" hangingPunct="1"/>
            <a:r>
              <a:rPr lang="en-US" altLang="en-US" b="1">
                <a:solidFill>
                  <a:schemeClr val="accent2"/>
                </a:solidFill>
                <a:ea typeface="ＭＳ Ｐゴシック" panose="020B0600070205080204" pitchFamily="34" charset="-128"/>
              </a:rPr>
              <a:t>Sky Coverage</a:t>
            </a:r>
          </a:p>
        </p:txBody>
      </p:sp>
      <p:sp>
        <p:nvSpPr>
          <p:cNvPr id="36866" name="Content Placeholder 6">
            <a:extLst>
              <a:ext uri="{FF2B5EF4-FFF2-40B4-BE49-F238E27FC236}">
                <a16:creationId xmlns:a16="http://schemas.microsoft.com/office/drawing/2014/main" id="{7FA24421-700E-1C4F-91E2-F81108F3B8DD}"/>
              </a:ext>
            </a:extLst>
          </p:cNvPr>
          <p:cNvSpPr>
            <a:spLocks noGrp="1" noChangeArrowheads="1"/>
          </p:cNvSpPr>
          <p:nvPr>
            <p:ph sz="half" idx="1"/>
          </p:nvPr>
        </p:nvSpPr>
        <p:spPr/>
        <p:txBody>
          <a:bodyPr/>
          <a:lstStyle/>
          <a:p>
            <a:pPr eaLnBrk="1" hangingPunct="1"/>
            <a:endParaRPr lang="en-US" altLang="en-US">
              <a:ea typeface="ＭＳ Ｐゴシック" panose="020B0600070205080204" pitchFamily="34" charset="-128"/>
            </a:endParaRPr>
          </a:p>
        </p:txBody>
      </p:sp>
      <p:pic>
        <p:nvPicPr>
          <p:cNvPr id="36867" name="Content Placeholder 5">
            <a:extLst>
              <a:ext uri="{FF2B5EF4-FFF2-40B4-BE49-F238E27FC236}">
                <a16:creationId xmlns:a16="http://schemas.microsoft.com/office/drawing/2014/main" id="{0A67F0F1-A538-0845-8EAC-16C17C351B1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09800" y="1524000"/>
            <a:ext cx="5181600" cy="50038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CCD2B37B-A247-D944-8E80-249280AF8351}"/>
              </a:ext>
            </a:extLst>
          </p:cNvPr>
          <p:cNvSpPr>
            <a:spLocks noGrp="1" noChangeArrowheads="1"/>
          </p:cNvSpPr>
          <p:nvPr>
            <p:ph type="title"/>
          </p:nvPr>
        </p:nvSpPr>
        <p:spPr>
          <a:xfrm>
            <a:off x="190500" y="304800"/>
            <a:ext cx="8763000" cy="1143000"/>
          </a:xfrm>
        </p:spPr>
        <p:txBody>
          <a:bodyPr/>
          <a:lstStyle/>
          <a:p>
            <a:pPr eaLnBrk="1" hangingPunct="1"/>
            <a:r>
              <a:rPr lang="en-US" altLang="en-US" b="1" dirty="0">
                <a:solidFill>
                  <a:schemeClr val="accent2"/>
                </a:solidFill>
                <a:ea typeface="ＭＳ Ｐゴシック" panose="020B0600070205080204" pitchFamily="34" charset="-128"/>
              </a:rPr>
              <a:t>Sky obscured…you are in cloud</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Can not see cloud base</a:t>
            </a:r>
          </a:p>
        </p:txBody>
      </p:sp>
      <p:pic>
        <p:nvPicPr>
          <p:cNvPr id="5" name="Content Placeholder 4">
            <a:extLst>
              <a:ext uri="{FF2B5EF4-FFF2-40B4-BE49-F238E27FC236}">
                <a16:creationId xmlns:a16="http://schemas.microsoft.com/office/drawing/2014/main" id="{F132DB1A-E453-C14F-8967-B1909F2D4A73}"/>
              </a:ext>
            </a:extLst>
          </p:cNvPr>
          <p:cNvPicPr>
            <a:picLocks noGrp="1" noChangeAspect="1"/>
          </p:cNvPicPr>
          <p:nvPr>
            <p:ph sz="half" idx="1"/>
          </p:nvPr>
        </p:nvPicPr>
        <p:blipFill>
          <a:blip r:embed="rId2"/>
          <a:stretch>
            <a:fillRect/>
          </a:stretch>
        </p:blipFill>
        <p:spPr>
          <a:xfrm>
            <a:off x="1257300" y="1905000"/>
            <a:ext cx="6629400" cy="3460697"/>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2B5F5522-037E-924E-91D9-F230E48FEC0A}"/>
              </a:ext>
            </a:extLst>
          </p:cNvPr>
          <p:cNvSpPr>
            <a:spLocks noGrp="1" noChangeArrowheads="1"/>
          </p:cNvSpPr>
          <p:nvPr>
            <p:ph type="title"/>
          </p:nvPr>
        </p:nvSpPr>
        <p:spPr>
          <a:xfrm>
            <a:off x="457200" y="152400"/>
            <a:ext cx="8229600" cy="1143000"/>
          </a:xfrm>
        </p:spPr>
        <p:txBody>
          <a:bodyPr/>
          <a:lstStyle/>
          <a:p>
            <a:pPr eaLnBrk="1" hangingPunct="1"/>
            <a:r>
              <a:rPr lang="en-US" altLang="en-US" b="1" dirty="0">
                <a:solidFill>
                  <a:schemeClr val="accent2"/>
                </a:solidFill>
                <a:ea typeface="ＭＳ Ｐゴシック" panose="020B0600070205080204" pitchFamily="34" charset="-128"/>
              </a:rPr>
              <a:t>Wind Pennants or Barbs</a:t>
            </a:r>
          </a:p>
        </p:txBody>
      </p:sp>
      <p:pic>
        <p:nvPicPr>
          <p:cNvPr id="38914" name="Content Placeholder 4">
            <a:extLst>
              <a:ext uri="{FF2B5EF4-FFF2-40B4-BE49-F238E27FC236}">
                <a16:creationId xmlns:a16="http://schemas.microsoft.com/office/drawing/2014/main" id="{B1E37083-890A-E643-8D12-02BF320EEBE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04900" y="990600"/>
            <a:ext cx="6934200" cy="520065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6AFC488-8C27-E64B-B5D0-A62940976CC0}"/>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Wind Speed</a:t>
            </a:r>
          </a:p>
        </p:txBody>
      </p:sp>
      <p:pic>
        <p:nvPicPr>
          <p:cNvPr id="39938" name="Content Placeholder 4">
            <a:extLst>
              <a:ext uri="{FF2B5EF4-FFF2-40B4-BE49-F238E27FC236}">
                <a16:creationId xmlns:a16="http://schemas.microsoft.com/office/drawing/2014/main" id="{20E229DD-BF9A-B24E-84F1-14BEC136A64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743200" y="1524000"/>
            <a:ext cx="4673600" cy="4673600"/>
          </a:xfrm>
        </p:spPr>
      </p:pic>
      <p:sp>
        <p:nvSpPr>
          <p:cNvPr id="2" name="TextBox 1">
            <a:extLst>
              <a:ext uri="{FF2B5EF4-FFF2-40B4-BE49-F238E27FC236}">
                <a16:creationId xmlns:a16="http://schemas.microsoft.com/office/drawing/2014/main" id="{DE399D5C-85E1-9341-A770-40E1BC2208FE}"/>
              </a:ext>
            </a:extLst>
          </p:cNvPr>
          <p:cNvSpPr txBox="1"/>
          <p:nvPr/>
        </p:nvSpPr>
        <p:spPr>
          <a:xfrm>
            <a:off x="228600" y="2514600"/>
            <a:ext cx="2375971" cy="2308324"/>
          </a:xfrm>
          <a:prstGeom prst="rect">
            <a:avLst/>
          </a:prstGeom>
          <a:noFill/>
        </p:spPr>
        <p:txBody>
          <a:bodyPr wrap="none" rtlCol="0">
            <a:spAutoFit/>
          </a:bodyPr>
          <a:lstStyle/>
          <a:p>
            <a:r>
              <a:rPr lang="en-US" dirty="0"/>
              <a:t>Big line on tail:</a:t>
            </a:r>
          </a:p>
          <a:p>
            <a:r>
              <a:rPr lang="en-US" b="1" dirty="0"/>
              <a:t>10 knots</a:t>
            </a:r>
          </a:p>
          <a:p>
            <a:r>
              <a:rPr lang="en-US" dirty="0"/>
              <a:t>Small line on tail:</a:t>
            </a:r>
          </a:p>
          <a:p>
            <a:r>
              <a:rPr lang="en-US" b="1" dirty="0"/>
              <a:t>5 knots</a:t>
            </a:r>
          </a:p>
          <a:p>
            <a:r>
              <a:rPr lang="en-US" dirty="0"/>
              <a:t>Solid triangle:</a:t>
            </a:r>
          </a:p>
          <a:p>
            <a:r>
              <a:rPr lang="en-US" b="1" dirty="0"/>
              <a:t>50 knots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E67BB913-A2D8-B242-B79A-CAEA80FD578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Practice</a:t>
            </a:r>
          </a:p>
        </p:txBody>
      </p:sp>
      <p:pic>
        <p:nvPicPr>
          <p:cNvPr id="84994" name="Content Placeholder 5">
            <a:extLst>
              <a:ext uri="{FF2B5EF4-FFF2-40B4-BE49-F238E27FC236}">
                <a16:creationId xmlns:a16="http://schemas.microsoft.com/office/drawing/2014/main" id="{EBABC56F-3CB3-8344-9D4D-5A5180BC06A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52575" y="1676400"/>
            <a:ext cx="6191250" cy="3935413"/>
          </a:xfrm>
        </p:spPr>
      </p:pic>
      <p:sp>
        <p:nvSpPr>
          <p:cNvPr id="84995" name="Content Placeholder 3">
            <a:extLst>
              <a:ext uri="{FF2B5EF4-FFF2-40B4-BE49-F238E27FC236}">
                <a16:creationId xmlns:a16="http://schemas.microsoft.com/office/drawing/2014/main" id="{603DF159-9545-BE4E-A28D-1F86014FBD5E}"/>
              </a:ext>
            </a:extLst>
          </p:cNvPr>
          <p:cNvSpPr>
            <a:spLocks noGrp="1" noChangeArrowheads="1"/>
          </p:cNvSpPr>
          <p:nvPr>
            <p:ph sz="half" idx="2"/>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DF609D47-88AB-FE4E-B564-A1F2CE5A9513}"/>
              </a:ext>
            </a:extLst>
          </p:cNvPr>
          <p:cNvSpPr>
            <a:spLocks noGrp="1" noChangeArrowheads="1"/>
          </p:cNvSpPr>
          <p:nvPr>
            <p:ph type="title"/>
          </p:nvPr>
        </p:nvSpPr>
        <p:spPr>
          <a:xfrm>
            <a:off x="381000" y="5410200"/>
            <a:ext cx="8229600" cy="1143000"/>
          </a:xfrm>
        </p:spPr>
        <p:txBody>
          <a:bodyPr/>
          <a:lstStyle/>
          <a:p>
            <a:pPr eaLnBrk="1" hangingPunct="1"/>
            <a:r>
              <a:rPr lang="en-US" altLang="en-US" dirty="0">
                <a:ea typeface="ＭＳ Ｐゴシック" panose="020B0600070205080204" pitchFamily="34" charset="-128"/>
              </a:rPr>
              <a:t>Available here: </a:t>
            </a:r>
            <a:br>
              <a:rPr lang="en-US" altLang="en-US" dirty="0">
                <a:ea typeface="ＭＳ Ｐゴシック" panose="020B0600070205080204" pitchFamily="34" charset="-128"/>
              </a:rPr>
            </a:br>
            <a:r>
              <a:rPr lang="en-US" altLang="en-US" sz="2800" dirty="0">
                <a:ea typeface="ＭＳ Ｐゴシック" panose="020B0600070205080204" pitchFamily="34" charset="-128"/>
                <a:hlinkClick r:id="rId2">
                  <a:extLst>
                    <a:ext uri="{A12FA001-AC4F-418D-AE19-62706E023703}">
                      <ahyp:hlinkClr xmlns:ahyp="http://schemas.microsoft.com/office/drawing/2018/hyperlinkcolor" val="tx"/>
                    </a:ext>
                  </a:extLst>
                </a:hlinkClick>
              </a:rPr>
              <a:t>http://www.atmos.washington.edu/data/vmaproom/</a:t>
            </a:r>
            <a:endParaRPr lang="en-US" altLang="en-US" sz="2800" dirty="0">
              <a:ea typeface="ＭＳ Ｐゴシック" panose="020B0600070205080204" pitchFamily="34" charset="-128"/>
            </a:endParaRPr>
          </a:p>
        </p:txBody>
      </p:sp>
      <p:pic>
        <p:nvPicPr>
          <p:cNvPr id="17410" name="Content Placeholder 3" descr="201310011200.gif">
            <a:extLst>
              <a:ext uri="{FF2B5EF4-FFF2-40B4-BE49-F238E27FC236}">
                <a16:creationId xmlns:a16="http://schemas.microsoft.com/office/drawing/2014/main" id="{9391A12E-F995-8549-9284-ABAFA27430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386" r="-9386"/>
          <a:stretch>
            <a:fillRect/>
          </a:stretch>
        </p:blipFill>
        <p:spPr>
          <a:xfrm>
            <a:off x="-76200" y="381000"/>
            <a:ext cx="9355138" cy="4953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CD98B751-A868-6E44-BEB4-8E149DAFCDC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Practice</a:t>
            </a:r>
          </a:p>
        </p:txBody>
      </p:sp>
      <p:pic>
        <p:nvPicPr>
          <p:cNvPr id="86018" name="Content Placeholder 5">
            <a:extLst>
              <a:ext uri="{FF2B5EF4-FFF2-40B4-BE49-F238E27FC236}">
                <a16:creationId xmlns:a16="http://schemas.microsoft.com/office/drawing/2014/main" id="{041BE495-3955-E942-B5A1-4E25565470E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81175" y="2209800"/>
            <a:ext cx="5734050" cy="3073400"/>
          </a:xfrm>
        </p:spPr>
      </p:pic>
      <p:sp>
        <p:nvSpPr>
          <p:cNvPr id="86019" name="Content Placeholder 3">
            <a:extLst>
              <a:ext uri="{FF2B5EF4-FFF2-40B4-BE49-F238E27FC236}">
                <a16:creationId xmlns:a16="http://schemas.microsoft.com/office/drawing/2014/main" id="{598A6F2E-4E09-DD4F-907A-FD68A822AC2A}"/>
              </a:ext>
            </a:extLst>
          </p:cNvPr>
          <p:cNvSpPr>
            <a:spLocks noGrp="1" noChangeArrowheads="1"/>
          </p:cNvSpPr>
          <p:nvPr>
            <p:ph sz="half" idx="2"/>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D8D34274-65FC-F241-BD2E-FBC5DC8ABE32}"/>
              </a:ext>
            </a:extLst>
          </p:cNvPr>
          <p:cNvSpPr>
            <a:spLocks noGrp="1" noChangeArrowheads="1"/>
          </p:cNvSpPr>
          <p:nvPr>
            <p:ph type="title"/>
          </p:nvPr>
        </p:nvSpPr>
        <p:spPr>
          <a:xfrm>
            <a:off x="-152400" y="274638"/>
            <a:ext cx="9144000" cy="1143000"/>
          </a:xfrm>
        </p:spPr>
        <p:txBody>
          <a:bodyPr/>
          <a:lstStyle/>
          <a:p>
            <a:pPr eaLnBrk="1" hangingPunct="1"/>
            <a:r>
              <a:rPr lang="en-US" altLang="en-US" b="1" dirty="0">
                <a:solidFill>
                  <a:schemeClr val="accent2"/>
                </a:solidFill>
                <a:ea typeface="ＭＳ Ｐゴシック" panose="020B0600070205080204" pitchFamily="34" charset="-128"/>
              </a:rPr>
              <a:t>Station Models Give You a Quick View of Weather Conditions</a:t>
            </a:r>
          </a:p>
        </p:txBody>
      </p:sp>
      <p:pic>
        <p:nvPicPr>
          <p:cNvPr id="40962" name="Content Placeholder 3" descr="201310011200.gif">
            <a:extLst>
              <a:ext uri="{FF2B5EF4-FFF2-40B4-BE49-F238E27FC236}">
                <a16:creationId xmlns:a16="http://schemas.microsoft.com/office/drawing/2014/main" id="{90720FE9-2AA3-6B4A-BDCB-7CD1B47FB6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69963" y="1600200"/>
            <a:ext cx="7204075" cy="4525963"/>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C7526672-25FF-CA45-8206-D5DCA54968D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41986" name="Content Placeholder 4">
            <a:extLst>
              <a:ext uri="{FF2B5EF4-FFF2-40B4-BE49-F238E27FC236}">
                <a16:creationId xmlns:a16="http://schemas.microsoft.com/office/drawing/2014/main" id="{3523C2CD-A56B-D142-A92D-AE3307D945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381000"/>
            <a:ext cx="5975350" cy="588645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9354AD91-5F32-5140-80F0-AD4182BF63DC}"/>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88066" name="Content Placeholder 4">
            <a:extLst>
              <a:ext uri="{FF2B5EF4-FFF2-40B4-BE49-F238E27FC236}">
                <a16:creationId xmlns:a16="http://schemas.microsoft.com/office/drawing/2014/main" id="{A62D03BC-0658-9F47-A3FB-251CD1FC89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866" t="3368" r="60576" b="54543"/>
          <a:stretch>
            <a:fillRect/>
          </a:stretch>
        </p:blipFill>
        <p:spPr>
          <a:xfrm>
            <a:off x="1524000" y="533400"/>
            <a:ext cx="6096000" cy="564515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D21C437C-12EB-6F43-BA6E-492AC1747940}"/>
              </a:ext>
            </a:extLst>
          </p:cNvPr>
          <p:cNvSpPr>
            <a:spLocks noGrp="1" noChangeArrowheads="1"/>
          </p:cNvSpPr>
          <p:nvPr>
            <p:ph type="title"/>
          </p:nvPr>
        </p:nvSpPr>
        <p:spPr>
          <a:xfrm>
            <a:off x="609600" y="2667000"/>
            <a:ext cx="7772400" cy="1143000"/>
          </a:xfrm>
        </p:spPr>
        <p:txBody>
          <a:bodyPr/>
          <a:lstStyle/>
          <a:p>
            <a:pPr eaLnBrk="1" hangingPunct="1"/>
            <a:r>
              <a:rPr lang="en-US" altLang="en-US" b="1">
                <a:solidFill>
                  <a:schemeClr val="accent2"/>
                </a:solidFill>
                <a:ea typeface="ＭＳ Ｐゴシック" panose="020B0600070205080204" pitchFamily="34" charset="-128"/>
              </a:rPr>
              <a:t>What kind of observations are plotted on surface charts?</a:t>
            </a:r>
          </a:p>
        </p:txBody>
      </p:sp>
      <p:sp>
        <p:nvSpPr>
          <p:cNvPr id="43010" name="Content Placeholder 3">
            <a:extLst>
              <a:ext uri="{FF2B5EF4-FFF2-40B4-BE49-F238E27FC236}">
                <a16:creationId xmlns:a16="http://schemas.microsoft.com/office/drawing/2014/main" id="{3D918D49-ADE3-534D-BA10-A4F313414CDF}"/>
              </a:ext>
            </a:extLst>
          </p:cNvPr>
          <p:cNvSpPr>
            <a:spLocks noGrp="1" noChangeArrowheads="1"/>
          </p:cNvSpPr>
          <p:nvPr>
            <p:ph sz="half" idx="2"/>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313DC784-1C0F-5343-9CA0-EB238C26A9DA}"/>
              </a:ext>
            </a:extLst>
          </p:cNvPr>
          <p:cNvSpPr>
            <a:spLocks noGrp="1" noChangeArrowheads="1"/>
          </p:cNvSpPr>
          <p:nvPr>
            <p:ph type="ctrTitle"/>
          </p:nvPr>
        </p:nvSpPr>
        <p:spPr>
          <a:xfrm>
            <a:off x="685800" y="914400"/>
            <a:ext cx="7772400" cy="1143000"/>
          </a:xfrm>
        </p:spPr>
        <p:txBody>
          <a:bodyPr/>
          <a:lstStyle/>
          <a:p>
            <a:pPr eaLnBrk="1" hangingPunct="1"/>
            <a:r>
              <a:rPr lang="en-US" altLang="en-US" sz="3200" b="1" dirty="0">
                <a:ea typeface="ＭＳ Ｐゴシック" panose="020B0600070205080204" pitchFamily="34" charset="-128"/>
              </a:rPr>
              <a:t>ASOS:  Automated Surface Observing System:  </a:t>
            </a:r>
            <a:br>
              <a:rPr lang="en-US" altLang="en-US" sz="3200" b="1" dirty="0">
                <a:solidFill>
                  <a:schemeClr val="accent2"/>
                </a:solidFill>
                <a:ea typeface="ＭＳ Ｐゴシック" panose="020B0600070205080204" pitchFamily="34" charset="-128"/>
              </a:rPr>
            </a:br>
            <a:r>
              <a:rPr lang="en-US" altLang="en-US" sz="3200" b="1" dirty="0">
                <a:solidFill>
                  <a:schemeClr val="accent2"/>
                </a:solidFill>
                <a:ea typeface="ＭＳ Ｐゴシック" panose="020B0600070205080204" pitchFamily="34" charset="-128"/>
              </a:rPr>
              <a:t>Backbone Observing System in the U.S.:  Mainly Airports</a:t>
            </a:r>
            <a:br>
              <a:rPr lang="en-US" altLang="en-US" sz="3200" b="1" dirty="0">
                <a:solidFill>
                  <a:schemeClr val="accent2"/>
                </a:solidFill>
                <a:ea typeface="ＭＳ Ｐゴシック" panose="020B0600070205080204" pitchFamily="34" charset="-128"/>
              </a:rPr>
            </a:br>
            <a:endParaRPr lang="en-US" altLang="en-US" sz="3200" b="1" dirty="0">
              <a:solidFill>
                <a:schemeClr val="accent2"/>
              </a:solidFill>
              <a:ea typeface="ＭＳ Ｐゴシック" panose="020B0600070205080204" pitchFamily="34" charset="-128"/>
            </a:endParaRPr>
          </a:p>
        </p:txBody>
      </p:sp>
      <p:pic>
        <p:nvPicPr>
          <p:cNvPr id="44034" name="Picture 4" descr="asosgrp4.gif                                                   001319E4&#13;Macintosh2 HD                  ABA78158:">
            <a:extLst>
              <a:ext uri="{FF2B5EF4-FFF2-40B4-BE49-F238E27FC236}">
                <a16:creationId xmlns:a16="http://schemas.microsoft.com/office/drawing/2014/main" id="{F418ECE9-E97C-FF4E-AB1F-7F98DD7EA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2590800"/>
            <a:ext cx="3584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9;hygro.gif                                                      001319E4&#13;Macintosh2 HD                  ABA78158:">
            <a:extLst>
              <a:ext uri="{FF2B5EF4-FFF2-40B4-BE49-F238E27FC236}">
                <a16:creationId xmlns:a16="http://schemas.microsoft.com/office/drawing/2014/main" id="{EBF7E05B-E22D-8E45-9797-FF45DC87E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0"/>
            <a:ext cx="6096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DB19C007-BD73-0F45-B3E1-C51CE0F7A770}"/>
              </a:ext>
            </a:extLst>
          </p:cNvPr>
          <p:cNvSpPr txBox="1">
            <a:spLocks noChangeArrowheads="1"/>
          </p:cNvSpPr>
          <p:nvPr/>
        </p:nvSpPr>
        <p:spPr bwMode="auto">
          <a:xfrm>
            <a:off x="3276600" y="5791200"/>
            <a:ext cx="2909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Hydrothermograph</a:t>
            </a:r>
            <a:endParaRPr lang="en-US" altLang="en-US" sz="2400">
              <a:latin typeface="Times" pitchFamily="2"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htb.gif                                                        001319E4&#13;Macintosh2 HD                  ABA78158:">
            <a:extLst>
              <a:ext uri="{FF2B5EF4-FFF2-40B4-BE49-F238E27FC236}">
                <a16:creationId xmlns:a16="http://schemas.microsoft.com/office/drawing/2014/main" id="{FAB5B521-DB14-8146-BBF9-157778557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3290888"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3" descr="&#10;asos-3.jpg                                                     001319E4&#13;Macintosh2 HD                  ABA78158:">
            <a:extLst>
              <a:ext uri="{FF2B5EF4-FFF2-40B4-BE49-F238E27FC236}">
                <a16:creationId xmlns:a16="http://schemas.microsoft.com/office/drawing/2014/main" id="{9CE2DCC3-53E1-A54D-95AD-185D24410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00200"/>
            <a:ext cx="4419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a:extLst>
              <a:ext uri="{FF2B5EF4-FFF2-40B4-BE49-F238E27FC236}">
                <a16:creationId xmlns:a16="http://schemas.microsoft.com/office/drawing/2014/main" id="{AD3F64B1-F0B2-1D4C-BBC5-ADBDD22103CF}"/>
              </a:ext>
            </a:extLst>
          </p:cNvPr>
          <p:cNvSpPr txBox="1">
            <a:spLocks noChangeArrowheads="1"/>
          </p:cNvSpPr>
          <p:nvPr/>
        </p:nvSpPr>
        <p:spPr bwMode="auto">
          <a:xfrm>
            <a:off x="2727325" y="5805488"/>
            <a:ext cx="3152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Precipitation Gauges</a:t>
            </a:r>
            <a:endParaRPr lang="en-US" altLang="en-US" sz="2400">
              <a:latin typeface="Times" pitchFamily="2"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9;ledwi.gif                                                      001319E4&#13;Macintosh2 HD                  ABA78158:">
            <a:extLst>
              <a:ext uri="{FF2B5EF4-FFF2-40B4-BE49-F238E27FC236}">
                <a16:creationId xmlns:a16="http://schemas.microsoft.com/office/drawing/2014/main" id="{7331A4F7-282E-F840-843E-DF73EB9D0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57200"/>
            <a:ext cx="328295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3">
            <a:extLst>
              <a:ext uri="{FF2B5EF4-FFF2-40B4-BE49-F238E27FC236}">
                <a16:creationId xmlns:a16="http://schemas.microsoft.com/office/drawing/2014/main" id="{95FACEB1-A661-F449-B92C-2B1D12F1062D}"/>
              </a:ext>
            </a:extLst>
          </p:cNvPr>
          <p:cNvSpPr txBox="1">
            <a:spLocks noChangeArrowheads="1"/>
          </p:cNvSpPr>
          <p:nvPr/>
        </p:nvSpPr>
        <p:spPr bwMode="auto">
          <a:xfrm>
            <a:off x="685800" y="2286000"/>
            <a:ext cx="2682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Laser Weather</a:t>
            </a:r>
          </a:p>
          <a:p>
            <a:pPr>
              <a:spcBef>
                <a:spcPct val="0"/>
              </a:spcBef>
              <a:buFontTx/>
              <a:buNone/>
            </a:pPr>
            <a:r>
              <a:rPr lang="en-US" altLang="en-US" sz="2800">
                <a:latin typeface="Times" pitchFamily="2" charset="0"/>
              </a:rPr>
              <a:t>Identifier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wind.gif                                                       001319E4&#13;Macintosh2 HD                  ABA78158:">
            <a:extLst>
              <a:ext uri="{FF2B5EF4-FFF2-40B4-BE49-F238E27FC236}">
                <a16:creationId xmlns:a16="http://schemas.microsoft.com/office/drawing/2014/main" id="{CCFA3ED3-02E0-0A49-BEBB-2922FC437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31559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3" descr="chi.gif                                                        001319E4&#13;Macintosh2 HD                  ABA78158:">
            <a:extLst>
              <a:ext uri="{FF2B5EF4-FFF2-40B4-BE49-F238E27FC236}">
                <a16:creationId xmlns:a16="http://schemas.microsoft.com/office/drawing/2014/main" id="{7AC7F904-A941-4244-B303-1C3E336F8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33400"/>
            <a:ext cx="3165475"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4">
            <a:extLst>
              <a:ext uri="{FF2B5EF4-FFF2-40B4-BE49-F238E27FC236}">
                <a16:creationId xmlns:a16="http://schemas.microsoft.com/office/drawing/2014/main" id="{6D52A94B-B9A3-8D46-9D36-9BB17DFDE7B0}"/>
              </a:ext>
            </a:extLst>
          </p:cNvPr>
          <p:cNvSpPr txBox="1">
            <a:spLocks noChangeArrowheads="1"/>
          </p:cNvSpPr>
          <p:nvPr/>
        </p:nvSpPr>
        <p:spPr bwMode="auto">
          <a:xfrm>
            <a:off x="1295400" y="5562600"/>
            <a:ext cx="2038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Anemometer</a:t>
            </a:r>
          </a:p>
          <a:p>
            <a:pPr>
              <a:spcBef>
                <a:spcPct val="0"/>
              </a:spcBef>
              <a:buFontTx/>
              <a:buNone/>
            </a:pPr>
            <a:r>
              <a:rPr lang="en-US" altLang="en-US" sz="2800">
                <a:latin typeface="Times" pitchFamily="2" charset="0"/>
              </a:rPr>
              <a:t>Wind Vane</a:t>
            </a:r>
            <a:endParaRPr lang="en-US" altLang="en-US" sz="2400">
              <a:latin typeface="Times" pitchFamily="2" charset="0"/>
            </a:endParaRPr>
          </a:p>
        </p:txBody>
      </p:sp>
      <p:sp>
        <p:nvSpPr>
          <p:cNvPr id="48132" name="Text Box 5">
            <a:extLst>
              <a:ext uri="{FF2B5EF4-FFF2-40B4-BE49-F238E27FC236}">
                <a16:creationId xmlns:a16="http://schemas.microsoft.com/office/drawing/2014/main" id="{37F6652E-C52B-0445-BA82-8E0DAE52F045}"/>
              </a:ext>
            </a:extLst>
          </p:cNvPr>
          <p:cNvSpPr txBox="1">
            <a:spLocks noChangeArrowheads="1"/>
          </p:cNvSpPr>
          <p:nvPr/>
        </p:nvSpPr>
        <p:spPr bwMode="auto">
          <a:xfrm>
            <a:off x="5486400" y="5867400"/>
            <a:ext cx="26384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Laser Ceilometer</a:t>
            </a:r>
            <a:endParaRPr lang="en-US" altLang="en-US" sz="2400">
              <a:latin typeface="Times"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4BC7-436F-D348-9D2C-6BB1C17727FF}"/>
              </a:ext>
            </a:extLst>
          </p:cNvPr>
          <p:cNvSpPr>
            <a:spLocks noGrp="1"/>
          </p:cNvSpPr>
          <p:nvPr>
            <p:ph type="title"/>
          </p:nvPr>
        </p:nvSpPr>
        <p:spPr>
          <a:xfrm>
            <a:off x="533400" y="609600"/>
            <a:ext cx="8229600" cy="1143000"/>
          </a:xfrm>
        </p:spPr>
        <p:txBody>
          <a:bodyPr/>
          <a:lstStyle/>
          <a:p>
            <a:r>
              <a:rPr lang="en-US" dirty="0">
                <a:solidFill>
                  <a:schemeClr val="accent2"/>
                </a:solidFill>
              </a:rPr>
              <a:t>Or here: </a:t>
            </a:r>
            <a:r>
              <a:rPr lang="en-US" dirty="0">
                <a:solidFill>
                  <a:schemeClr val="accent2"/>
                </a:solidFill>
                <a:hlinkClick r:id="rId2">
                  <a:extLst>
                    <a:ext uri="{A12FA001-AC4F-418D-AE19-62706E023703}">
                      <ahyp:hlinkClr xmlns:ahyp="http://schemas.microsoft.com/office/drawing/2018/hyperlinkcolor" val="tx"/>
                    </a:ext>
                  </a:extLst>
                </a:hlinkClick>
              </a:rPr>
              <a:t>https://www.weather.gov/oun/sfcmaps</a:t>
            </a:r>
            <a:endParaRPr lang="en-US" dirty="0">
              <a:solidFill>
                <a:schemeClr val="accent2"/>
              </a:solidFill>
            </a:endParaRPr>
          </a:p>
        </p:txBody>
      </p:sp>
      <p:pic>
        <p:nvPicPr>
          <p:cNvPr id="5" name="Content Placeholder 4">
            <a:extLst>
              <a:ext uri="{FF2B5EF4-FFF2-40B4-BE49-F238E27FC236}">
                <a16:creationId xmlns:a16="http://schemas.microsoft.com/office/drawing/2014/main" id="{3A6E9A46-A5DB-D743-94E2-ADEBEC39EE15}"/>
              </a:ext>
            </a:extLst>
          </p:cNvPr>
          <p:cNvPicPr>
            <a:picLocks noGrp="1" noChangeAspect="1"/>
          </p:cNvPicPr>
          <p:nvPr>
            <p:ph idx="1"/>
          </p:nvPr>
        </p:nvPicPr>
        <p:blipFill>
          <a:blip r:embed="rId3"/>
          <a:stretch>
            <a:fillRect/>
          </a:stretch>
        </p:blipFill>
        <p:spPr>
          <a:xfrm>
            <a:off x="1905000" y="2438400"/>
            <a:ext cx="5645150" cy="3970031"/>
          </a:xfrm>
        </p:spPr>
      </p:pic>
    </p:spTree>
    <p:extLst>
      <p:ext uri="{BB962C8B-B14F-4D97-AF65-F5344CB8AC3E}">
        <p14:creationId xmlns:p14="http://schemas.microsoft.com/office/powerpoint/2010/main" val="2583032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tusasos.jpg                                                    001319E4&#13;Macintosh2 HD                  ABA78158:">
            <a:extLst>
              <a:ext uri="{FF2B5EF4-FFF2-40B4-BE49-F238E27FC236}">
                <a16:creationId xmlns:a16="http://schemas.microsoft.com/office/drawing/2014/main" id="{58DC58D4-90C0-9D45-ADD7-52EEF3B64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329363"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3">
            <a:extLst>
              <a:ext uri="{FF2B5EF4-FFF2-40B4-BE49-F238E27FC236}">
                <a16:creationId xmlns:a16="http://schemas.microsoft.com/office/drawing/2014/main" id="{F5351BCC-358B-6B4E-9E79-F37F11383D69}"/>
              </a:ext>
            </a:extLst>
          </p:cNvPr>
          <p:cNvSpPr txBox="1">
            <a:spLocks noChangeArrowheads="1"/>
          </p:cNvSpPr>
          <p:nvPr/>
        </p:nvSpPr>
        <p:spPr bwMode="auto">
          <a:xfrm>
            <a:off x="1508125" y="5881688"/>
            <a:ext cx="44307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Full ASOS system in Arizona</a:t>
            </a:r>
            <a:endParaRPr lang="en-US" altLang="en-US" sz="2400">
              <a:latin typeface="Times" pitchFamily="2"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BCE8F05E-F84A-0641-96AA-F627F30C32FB}"/>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accent2"/>
                </a:solidFill>
                <a:ea typeface="ＭＳ Ｐゴシック" panose="020B0600070205080204" pitchFamily="34" charset="-128"/>
              </a:rPr>
              <a:t>Marine Reports</a:t>
            </a:r>
          </a:p>
        </p:txBody>
      </p:sp>
      <p:sp>
        <p:nvSpPr>
          <p:cNvPr id="50178" name="Rectangle 3">
            <a:extLst>
              <a:ext uri="{FF2B5EF4-FFF2-40B4-BE49-F238E27FC236}">
                <a16:creationId xmlns:a16="http://schemas.microsoft.com/office/drawing/2014/main" id="{BB657BF4-5EFE-FE49-98E4-FC23465852DC}"/>
              </a:ext>
            </a:extLst>
          </p:cNvPr>
          <p:cNvSpPr>
            <a:spLocks noGrp="1" noChangeArrowheads="1"/>
          </p:cNvSpPr>
          <p:nvPr>
            <p:ph type="subTitle" idx="1"/>
          </p:nvPr>
        </p:nvSpPr>
        <p:spPr/>
        <p:txBody>
          <a:bodyPr/>
          <a:lstStyle/>
          <a:p>
            <a:pPr eaLnBrk="1" hangingPunct="1">
              <a:buFont typeface="Arial" pitchFamily="-65" charset="0"/>
              <a:buNone/>
              <a:defRPr/>
            </a:pPr>
            <a:endParaRPr lang="en-US" altLang="en-US">
              <a:ea typeface="ＭＳ Ｐゴシック" panose="020B0600070205080204"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9;bouya.jpg                                                      001319E4&#13;Macintosh2 HD                  ABA78158:">
            <a:extLst>
              <a:ext uri="{FF2B5EF4-FFF2-40B4-BE49-F238E27FC236}">
                <a16:creationId xmlns:a16="http://schemas.microsoft.com/office/drawing/2014/main" id="{0B8D8C9E-57FE-F847-979F-7C607D6C0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33528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descr="6m_mini.jpg                                                    001319E4&#13;Macintosh2 HD                  ABA78158:">
            <a:extLst>
              <a:ext uri="{FF2B5EF4-FFF2-40B4-BE49-F238E27FC236}">
                <a16:creationId xmlns:a16="http://schemas.microsoft.com/office/drawing/2014/main" id="{9E66F2F0-9BA1-274E-965C-C321DDFCB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8600"/>
            <a:ext cx="3194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3m_mini.jpg                                                    001319E4&#13;Macintosh2 HD                  ABA78158:">
            <a:extLst>
              <a:ext uri="{FF2B5EF4-FFF2-40B4-BE49-F238E27FC236}">
                <a16:creationId xmlns:a16="http://schemas.microsoft.com/office/drawing/2014/main" id="{8DCA2866-5029-3C4C-B1E0-E39252176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352800"/>
            <a:ext cx="27813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5">
            <a:extLst>
              <a:ext uri="{FF2B5EF4-FFF2-40B4-BE49-F238E27FC236}">
                <a16:creationId xmlns:a16="http://schemas.microsoft.com/office/drawing/2014/main" id="{3AE27952-5708-594D-8927-1C60F366946D}"/>
              </a:ext>
            </a:extLst>
          </p:cNvPr>
          <p:cNvSpPr txBox="1">
            <a:spLocks noChangeArrowheads="1"/>
          </p:cNvSpPr>
          <p:nvPr/>
        </p:nvSpPr>
        <p:spPr bwMode="auto">
          <a:xfrm>
            <a:off x="381000" y="3762375"/>
            <a:ext cx="30575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b="1" dirty="0">
                <a:solidFill>
                  <a:schemeClr val="accent2"/>
                </a:solidFill>
                <a:latin typeface="Times" pitchFamily="2" charset="0"/>
              </a:rPr>
              <a:t>Ocean and Lake</a:t>
            </a:r>
          </a:p>
          <a:p>
            <a:pPr>
              <a:spcBef>
                <a:spcPct val="0"/>
              </a:spcBef>
              <a:buFontTx/>
              <a:buNone/>
            </a:pPr>
            <a:r>
              <a:rPr lang="en-US" altLang="en-US" b="1" dirty="0">
                <a:solidFill>
                  <a:schemeClr val="accent2"/>
                </a:solidFill>
                <a:latin typeface="Times" pitchFamily="2" charset="0"/>
              </a:rPr>
              <a:t>Weather Buoys</a:t>
            </a:r>
          </a:p>
        </p:txBody>
      </p:sp>
      <p:sp>
        <p:nvSpPr>
          <p:cNvPr id="51205" name="Text Box 6">
            <a:extLst>
              <a:ext uri="{FF2B5EF4-FFF2-40B4-BE49-F238E27FC236}">
                <a16:creationId xmlns:a16="http://schemas.microsoft.com/office/drawing/2014/main" id="{929E7C57-88FA-6949-999F-D54C83C5EF71}"/>
              </a:ext>
            </a:extLst>
          </p:cNvPr>
          <p:cNvSpPr txBox="1">
            <a:spLocks noChangeArrowheads="1"/>
          </p:cNvSpPr>
          <p:nvPr/>
        </p:nvSpPr>
        <p:spPr bwMode="auto">
          <a:xfrm>
            <a:off x="1219200" y="5257800"/>
            <a:ext cx="1385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Anchored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192E991D-6B94-ED4B-8497-06756944260F}"/>
              </a:ext>
            </a:extLst>
          </p:cNvPr>
          <p:cNvSpPr>
            <a:spLocks noGrp="1" noChangeArrowheads="1"/>
          </p:cNvSpPr>
          <p:nvPr>
            <p:ph type="title"/>
          </p:nvPr>
        </p:nvSpPr>
        <p:spPr>
          <a:xfrm>
            <a:off x="685800" y="533400"/>
            <a:ext cx="7696200" cy="914400"/>
          </a:xfrm>
        </p:spPr>
        <p:txBody>
          <a:bodyPr/>
          <a:lstStyle/>
          <a:p>
            <a:pPr eaLnBrk="1" hangingPunct="1"/>
            <a:r>
              <a:rPr lang="en-US" altLang="en-US" b="1">
                <a:solidFill>
                  <a:schemeClr val="accent2"/>
                </a:solidFill>
                <a:ea typeface="ＭＳ Ｐゴシック" panose="020B0600070205080204" pitchFamily="34" charset="-128"/>
              </a:rPr>
              <a:t>Drifting Buoys</a:t>
            </a:r>
          </a:p>
        </p:txBody>
      </p:sp>
      <p:pic>
        <p:nvPicPr>
          <p:cNvPr id="52226" name="Picture 3" descr="fggewind.gif                                                   001319E4&#13;Macintosh2 HD                  ABA78158:">
            <a:extLst>
              <a:ext uri="{FF2B5EF4-FFF2-40B4-BE49-F238E27FC236}">
                <a16:creationId xmlns:a16="http://schemas.microsoft.com/office/drawing/2014/main" id="{04E80FCC-4CE1-AF42-A3AB-2D20D813C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76400"/>
            <a:ext cx="21701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DriftingBuoyDuotone.jpg                                        001319E4&#13;Macintosh2 HD                  ABA78158:">
            <a:extLst>
              <a:ext uri="{FF2B5EF4-FFF2-40B4-BE49-F238E27FC236}">
                <a16:creationId xmlns:a16="http://schemas.microsoft.com/office/drawing/2014/main" id="{503C1425-58E5-B643-8F90-329EB8772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81200"/>
            <a:ext cx="37338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5">
            <a:extLst>
              <a:ext uri="{FF2B5EF4-FFF2-40B4-BE49-F238E27FC236}">
                <a16:creationId xmlns:a16="http://schemas.microsoft.com/office/drawing/2014/main" id="{4FDF4EDA-6685-3441-BCC7-60DF1DCBD852}"/>
              </a:ext>
            </a:extLst>
          </p:cNvPr>
          <p:cNvSpPr txBox="1">
            <a:spLocks noChangeArrowheads="1"/>
          </p:cNvSpPr>
          <p:nvPr/>
        </p:nvSpPr>
        <p:spPr bwMode="auto">
          <a:xfrm>
            <a:off x="2041525" y="5165725"/>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Wind</a:t>
            </a:r>
          </a:p>
        </p:txBody>
      </p:sp>
      <p:sp>
        <p:nvSpPr>
          <p:cNvPr id="52229" name="Text Box 6">
            <a:extLst>
              <a:ext uri="{FF2B5EF4-FFF2-40B4-BE49-F238E27FC236}">
                <a16:creationId xmlns:a16="http://schemas.microsoft.com/office/drawing/2014/main" id="{08E7F5CE-F637-C444-AF30-27C1ABA728E2}"/>
              </a:ext>
            </a:extLst>
          </p:cNvPr>
          <p:cNvSpPr txBox="1">
            <a:spLocks noChangeArrowheads="1"/>
          </p:cNvSpPr>
          <p:nvPr/>
        </p:nvSpPr>
        <p:spPr bwMode="auto">
          <a:xfrm>
            <a:off x="5775325" y="5089525"/>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Pressure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9;desw1.jpg                                                      001319E4&#13;Macintosh2 HD                  ABA78158:">
            <a:extLst>
              <a:ext uri="{FF2B5EF4-FFF2-40B4-BE49-F238E27FC236}">
                <a16:creationId xmlns:a16="http://schemas.microsoft.com/office/drawing/2014/main" id="{9D1B30B4-13DE-CB4A-ADEB-8B7B143D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26939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3" descr="sisw1_mini.jpg                                                 001319E4&#13;Macintosh2 HD                  ABA78158:">
            <a:extLst>
              <a:ext uri="{FF2B5EF4-FFF2-40B4-BE49-F238E27FC236}">
                <a16:creationId xmlns:a16="http://schemas.microsoft.com/office/drawing/2014/main" id="{686DFF58-42FE-7D47-B66A-C0D01FBFC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752600"/>
            <a:ext cx="2895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4">
            <a:extLst>
              <a:ext uri="{FF2B5EF4-FFF2-40B4-BE49-F238E27FC236}">
                <a16:creationId xmlns:a16="http://schemas.microsoft.com/office/drawing/2014/main" id="{287D864D-0A86-4C40-AD0F-7A3FC33E3519}"/>
              </a:ext>
            </a:extLst>
          </p:cNvPr>
          <p:cNvSpPr txBox="1">
            <a:spLocks noChangeArrowheads="1"/>
          </p:cNvSpPr>
          <p:nvPr/>
        </p:nvSpPr>
        <p:spPr bwMode="auto">
          <a:xfrm>
            <a:off x="228600" y="685800"/>
            <a:ext cx="8807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Coastal Marine (CMAN) Reports from the Coast Guard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13;NorthWest.jpg                                                  001319E4&#13;Macintosh2 HD                  ABA78158:">
            <a:extLst>
              <a:ext uri="{FF2B5EF4-FFF2-40B4-BE49-F238E27FC236}">
                <a16:creationId xmlns:a16="http://schemas.microsoft.com/office/drawing/2014/main" id="{40B3E5C4-B7BF-D94F-B61B-5A56F810D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153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 Box 3">
            <a:extLst>
              <a:ext uri="{FF2B5EF4-FFF2-40B4-BE49-F238E27FC236}">
                <a16:creationId xmlns:a16="http://schemas.microsoft.com/office/drawing/2014/main" id="{5BF09A44-3553-1F49-9F51-E0244FC90DF9}"/>
              </a:ext>
            </a:extLst>
          </p:cNvPr>
          <p:cNvSpPr txBox="1">
            <a:spLocks noChangeArrowheads="1"/>
          </p:cNvSpPr>
          <p:nvPr/>
        </p:nvSpPr>
        <p:spPr bwMode="auto">
          <a:xfrm>
            <a:off x="1676400" y="5638800"/>
            <a:ext cx="6132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Northwest Buoy and CMAN Locations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3">
            <a:extLst>
              <a:ext uri="{FF2B5EF4-FFF2-40B4-BE49-F238E27FC236}">
                <a16:creationId xmlns:a16="http://schemas.microsoft.com/office/drawing/2014/main" id="{44543D54-8742-544E-8E2E-D1145ED24B17}"/>
              </a:ext>
            </a:extLst>
          </p:cNvPr>
          <p:cNvSpPr txBox="1">
            <a:spLocks noChangeArrowheads="1"/>
          </p:cNvSpPr>
          <p:nvPr/>
        </p:nvSpPr>
        <p:spPr bwMode="auto">
          <a:xfrm>
            <a:off x="814388" y="4800600"/>
            <a:ext cx="5900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Ship Reports:  Marine VOS Program</a:t>
            </a:r>
          </a:p>
        </p:txBody>
      </p:sp>
      <p:sp>
        <p:nvSpPr>
          <p:cNvPr id="55298" name="Text Box 4">
            <a:extLst>
              <a:ext uri="{FF2B5EF4-FFF2-40B4-BE49-F238E27FC236}">
                <a16:creationId xmlns:a16="http://schemas.microsoft.com/office/drawing/2014/main" id="{95EBCD3F-6E7C-0B45-8480-30E2FD00EE5A}"/>
              </a:ext>
            </a:extLst>
          </p:cNvPr>
          <p:cNvSpPr txBox="1">
            <a:spLocks noChangeArrowheads="1"/>
          </p:cNvSpPr>
          <p:nvPr/>
        </p:nvSpPr>
        <p:spPr bwMode="auto">
          <a:xfrm>
            <a:off x="801688" y="5357813"/>
            <a:ext cx="6216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Volunteers Observers--generally 6-hourly reports</a:t>
            </a:r>
          </a:p>
          <a:p>
            <a:pPr>
              <a:spcBef>
                <a:spcPct val="0"/>
              </a:spcBef>
              <a:buFontTx/>
              <a:buNone/>
            </a:pPr>
            <a:r>
              <a:rPr lang="en-US" altLang="en-US" sz="2400">
                <a:latin typeface="Times" pitchFamily="2" charset="0"/>
              </a:rPr>
              <a:t>Highly variable quality and frequency</a:t>
            </a:r>
          </a:p>
        </p:txBody>
      </p:sp>
      <p:pic>
        <p:nvPicPr>
          <p:cNvPr id="55299" name="Picture 5" descr="mariner.jpg                                                    001319E4&#13;Macintosh2 HD                  ABA78158:">
            <a:extLst>
              <a:ext uri="{FF2B5EF4-FFF2-40B4-BE49-F238E27FC236}">
                <a16:creationId xmlns:a16="http://schemas.microsoft.com/office/drawing/2014/main" id="{4FC6BA5B-B654-4C4F-82B8-BA0C0F270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4724400"/>
            <a:ext cx="139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a:extLst>
              <a:ext uri="{FF2B5EF4-FFF2-40B4-BE49-F238E27FC236}">
                <a16:creationId xmlns:a16="http://schemas.microsoft.com/office/drawing/2014/main" id="{AB1645F2-A5CF-834B-9710-F722F98ED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389" b="7980"/>
          <a:stretch>
            <a:fillRect/>
          </a:stretch>
        </p:blipFill>
        <p:spPr bwMode="auto">
          <a:xfrm>
            <a:off x="1295400" y="338138"/>
            <a:ext cx="7010400"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a:extLst>
              <a:ext uri="{FF2B5EF4-FFF2-40B4-BE49-F238E27FC236}">
                <a16:creationId xmlns:a16="http://schemas.microsoft.com/office/drawing/2014/main" id="{60167BCA-1297-BC4E-9EC3-27FB9A15C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602538"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94D9FEF-50DE-364E-BE4A-076CF077E6FF}"/>
              </a:ext>
            </a:extLst>
          </p:cNvPr>
          <p:cNvSpPr txBox="1"/>
          <p:nvPr/>
        </p:nvSpPr>
        <p:spPr>
          <a:xfrm>
            <a:off x="2971800" y="5638800"/>
            <a:ext cx="2791149" cy="461665"/>
          </a:xfrm>
          <a:prstGeom prst="rect">
            <a:avLst/>
          </a:prstGeom>
          <a:noFill/>
        </p:spPr>
        <p:txBody>
          <a:bodyPr wrap="none" rtlCol="0">
            <a:spAutoFit/>
          </a:bodyPr>
          <a:lstStyle/>
          <a:p>
            <a:r>
              <a:rPr lang="en-US" dirty="0"/>
              <a:t>Ship Reports in 2014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48039F31-83E4-E84C-8BDB-2A8DC451E234}"/>
              </a:ext>
            </a:extLst>
          </p:cNvPr>
          <p:cNvSpPr>
            <a:spLocks noGrp="1" noChangeArrowheads="1"/>
          </p:cNvSpPr>
          <p:nvPr>
            <p:ph type="title"/>
          </p:nvPr>
        </p:nvSpPr>
        <p:spPr>
          <a:xfrm>
            <a:off x="444500" y="533400"/>
            <a:ext cx="8229600" cy="1143000"/>
          </a:xfrm>
        </p:spPr>
        <p:txBody>
          <a:bodyPr/>
          <a:lstStyle/>
          <a:p>
            <a:pPr eaLnBrk="1" hangingPunct="1"/>
            <a:r>
              <a:rPr lang="en-US" altLang="en-US" b="1" dirty="0">
                <a:solidFill>
                  <a:schemeClr val="accent2"/>
                </a:solidFill>
                <a:ea typeface="ＭＳ Ｐゴシック" panose="020B0600070205080204" pitchFamily="34" charset="-128"/>
              </a:rPr>
              <a:t>Isobars of </a:t>
            </a:r>
            <a:r>
              <a:rPr lang="en-US" altLang="en-US" b="1" u="sng" dirty="0">
                <a:solidFill>
                  <a:schemeClr val="accent2"/>
                </a:solidFill>
                <a:ea typeface="ＭＳ Ｐゴシック" panose="020B0600070205080204" pitchFamily="34" charset="-128"/>
              </a:rPr>
              <a:t>sea level pressure </a:t>
            </a:r>
            <a:r>
              <a:rPr lang="en-US" altLang="en-US" b="1" dirty="0">
                <a:solidFill>
                  <a:schemeClr val="accent2"/>
                </a:solidFill>
                <a:ea typeface="ＭＳ Ｐゴシック" panose="020B0600070205080204" pitchFamily="34" charset="-128"/>
              </a:rPr>
              <a:t>are found on surface weather maps</a:t>
            </a:r>
          </a:p>
        </p:txBody>
      </p:sp>
      <p:sp>
        <p:nvSpPr>
          <p:cNvPr id="56322" name="Content Placeholder 2">
            <a:extLst>
              <a:ext uri="{FF2B5EF4-FFF2-40B4-BE49-F238E27FC236}">
                <a16:creationId xmlns:a16="http://schemas.microsoft.com/office/drawing/2014/main" id="{499E69B2-32BD-0847-A12C-693495D98156}"/>
              </a:ext>
            </a:extLst>
          </p:cNvPr>
          <p:cNvSpPr>
            <a:spLocks noGrp="1" noChangeArrowheads="1"/>
          </p:cNvSpPr>
          <p:nvPr>
            <p:ph idx="1"/>
          </p:nvPr>
        </p:nvSpPr>
        <p:spPr>
          <a:xfrm>
            <a:off x="381000" y="2286000"/>
            <a:ext cx="5867400" cy="4525963"/>
          </a:xfrm>
        </p:spPr>
        <p:txBody>
          <a:bodyPr/>
          <a:lstStyle/>
          <a:p>
            <a:pPr eaLnBrk="1" hangingPunct="1"/>
            <a:r>
              <a:rPr lang="en-US" altLang="en-US" dirty="0">
                <a:ea typeface="ＭＳ Ｐゴシック" panose="020B0600070205080204" pitchFamily="34" charset="-128"/>
              </a:rPr>
              <a:t>Isobars are </a:t>
            </a:r>
            <a:r>
              <a:rPr lang="en-US" altLang="en-US" b="1" dirty="0">
                <a:ea typeface="ＭＳ Ｐゴシック" panose="020B0600070205080204" pitchFamily="34" charset="-128"/>
              </a:rPr>
              <a:t>lines of constant or equal pressure</a:t>
            </a:r>
          </a:p>
          <a:p>
            <a:pPr eaLnBrk="1" hangingPunct="1"/>
            <a:r>
              <a:rPr lang="en-US" altLang="en-US" dirty="0">
                <a:ea typeface="ＭＳ Ｐゴシック" panose="020B0600070205080204" pitchFamily="34" charset="-128"/>
              </a:rPr>
              <a:t>Everywhere along each line the sea level pressure is the same</a:t>
            </a:r>
          </a:p>
          <a:p>
            <a:pPr eaLnBrk="1" hangingPunct="1"/>
            <a:r>
              <a:rPr lang="en-US" altLang="en-US" dirty="0">
                <a:ea typeface="ＭＳ Ｐゴシック" panose="020B0600070205080204" pitchFamily="34" charset="-128"/>
              </a:rPr>
              <a:t>Labeled in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/mb (e.g., 996, 1000, 1004, </a:t>
            </a:r>
            <a:r>
              <a:rPr lang="en-US" altLang="en-US" dirty="0" err="1">
                <a:ea typeface="ＭＳ Ｐゴシック" panose="020B0600070205080204" pitchFamily="34" charset="-128"/>
              </a:rPr>
              <a:t>etc</a:t>
            </a:r>
            <a:r>
              <a:rPr lang="en-US" altLang="en-US" dirty="0">
                <a:ea typeface="ＭＳ Ｐゴシック" panose="020B0600070205080204" pitchFamily="34" charset="-128"/>
              </a:rPr>
              <a:t>) </a:t>
            </a:r>
          </a:p>
        </p:txBody>
      </p:sp>
      <p:pic>
        <p:nvPicPr>
          <p:cNvPr id="3" name="Picture 2">
            <a:extLst>
              <a:ext uri="{FF2B5EF4-FFF2-40B4-BE49-F238E27FC236}">
                <a16:creationId xmlns:a16="http://schemas.microsoft.com/office/drawing/2014/main" id="{8429EDB4-8EE4-7B4D-B714-C812FDC6D3B7}"/>
              </a:ext>
            </a:extLst>
          </p:cNvPr>
          <p:cNvPicPr>
            <a:picLocks noChangeAspect="1"/>
          </p:cNvPicPr>
          <p:nvPr/>
        </p:nvPicPr>
        <p:blipFill>
          <a:blip r:embed="rId2"/>
          <a:stretch>
            <a:fillRect/>
          </a:stretch>
        </p:blipFill>
        <p:spPr>
          <a:xfrm>
            <a:off x="6324600" y="2590800"/>
            <a:ext cx="2570092" cy="28829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80E249C4-E616-044B-A135-C7A92C49F158}"/>
              </a:ext>
            </a:extLst>
          </p:cNvPr>
          <p:cNvSpPr>
            <a:spLocks noGrp="1" noChangeArrowheads="1"/>
          </p:cNvSpPr>
          <p:nvPr>
            <p:ph type="title"/>
          </p:nvPr>
        </p:nvSpPr>
        <p:spPr>
          <a:xfrm>
            <a:off x="457200" y="1143000"/>
            <a:ext cx="7772400" cy="1143000"/>
          </a:xfrm>
        </p:spPr>
        <p:txBody>
          <a:bodyPr/>
          <a:lstStyle/>
          <a:p>
            <a:pPr eaLnBrk="1" hangingPunct="1"/>
            <a:r>
              <a:rPr lang="en-US" altLang="en-US" sz="4000" b="1" dirty="0">
                <a:solidFill>
                  <a:schemeClr val="accent2"/>
                </a:solidFill>
                <a:ea typeface="ＭＳ Ｐゴシック" panose="020B0600070205080204" pitchFamily="34" charset="-128"/>
              </a:rPr>
              <a:t>Why use </a:t>
            </a:r>
            <a:r>
              <a:rPr lang="en-US" altLang="en-US" sz="4000" b="1" dirty="0">
                <a:ea typeface="ＭＳ Ｐゴシック" panose="020B0600070205080204" pitchFamily="34" charset="-128"/>
              </a:rPr>
              <a:t>sea level pressure </a:t>
            </a:r>
            <a:r>
              <a:rPr lang="en-US" altLang="en-US" sz="4000" b="1" dirty="0">
                <a:solidFill>
                  <a:schemeClr val="accent2"/>
                </a:solidFill>
                <a:ea typeface="ＭＳ Ｐゴシック" panose="020B0600070205080204" pitchFamily="34" charset="-128"/>
              </a:rPr>
              <a:t>rather than surface pressure—the pressure at the elevation of the barometer at the station?</a:t>
            </a:r>
          </a:p>
        </p:txBody>
      </p:sp>
      <p:sp>
        <p:nvSpPr>
          <p:cNvPr id="57346" name="Content Placeholder 2">
            <a:extLst>
              <a:ext uri="{FF2B5EF4-FFF2-40B4-BE49-F238E27FC236}">
                <a16:creationId xmlns:a16="http://schemas.microsoft.com/office/drawing/2014/main" id="{5074A826-877C-D447-B464-BB8A6B111BB5}"/>
              </a:ext>
            </a:extLst>
          </p:cNvPr>
          <p:cNvSpPr>
            <a:spLocks noGrp="1" noChangeArrowheads="1"/>
          </p:cNvSpPr>
          <p:nvPr>
            <p:ph idx="1"/>
          </p:nvPr>
        </p:nvSpPr>
        <p:spPr>
          <a:xfrm>
            <a:off x="914400" y="3200400"/>
            <a:ext cx="7162800" cy="2971800"/>
          </a:xfrm>
        </p:spPr>
        <p:txBody>
          <a:bodyPr/>
          <a:lstStyle/>
          <a:p>
            <a:pPr eaLnBrk="1" hangingPunct="1"/>
            <a:r>
              <a:rPr lang="en-US" altLang="en-US" dirty="0">
                <a:ea typeface="ＭＳ Ｐゴシック" panose="020B0600070205080204" pitchFamily="34" charset="-128"/>
              </a:rPr>
              <a:t>Pressure decreases with height!</a:t>
            </a:r>
          </a:p>
          <a:p>
            <a:pPr eaLnBrk="1" hangingPunct="1"/>
            <a:r>
              <a:rPr lang="en-US" altLang="en-US" b="1" dirty="0">
                <a:ea typeface="ＭＳ Ｐゴシック" panose="020B0600070205080204" pitchFamily="34" charset="-128"/>
              </a:rPr>
              <a:t>Thus, the pressure variations on weather maps would be dominated by terrain changes if station or surface pressure was plotted</a:t>
            </a:r>
            <a:r>
              <a:rPr lang="en-US" altLang="en-US" dirty="0">
                <a:ea typeface="ＭＳ Ｐゴシック" panose="020B0600070205080204" pitchFamily="34" charset="-128"/>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7AA81E3-83C0-9F4E-9CB1-D0AA2BB1D286}"/>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Why Surface Weather Maps?</a:t>
            </a:r>
          </a:p>
        </p:txBody>
      </p:sp>
      <p:sp>
        <p:nvSpPr>
          <p:cNvPr id="18434" name="Content Placeholder 2">
            <a:extLst>
              <a:ext uri="{FF2B5EF4-FFF2-40B4-BE49-F238E27FC236}">
                <a16:creationId xmlns:a16="http://schemas.microsoft.com/office/drawing/2014/main" id="{352B8EC0-2CE0-774E-9402-23AA615E5547}"/>
              </a:ext>
            </a:extLst>
          </p:cNvPr>
          <p:cNvSpPr>
            <a:spLocks noGrp="1" noChangeArrowheads="1"/>
          </p:cNvSpPr>
          <p:nvPr>
            <p:ph idx="1"/>
          </p:nvPr>
        </p:nvSpPr>
        <p:spPr>
          <a:xfrm>
            <a:off x="419100" y="1424362"/>
            <a:ext cx="5219700" cy="4747838"/>
          </a:xfrm>
        </p:spPr>
        <p:txBody>
          <a:bodyPr/>
          <a:lstStyle/>
          <a:p>
            <a:pPr eaLnBrk="1" hangingPunct="1"/>
            <a:r>
              <a:rPr lang="en-US" altLang="en-US" b="1" dirty="0">
                <a:ea typeface="ＭＳ Ｐゴシック" panose="020B0600070205080204" pitchFamily="34" charset="-128"/>
              </a:rPr>
              <a:t>Summarizes weather conditions at the surface (where we are!)</a:t>
            </a:r>
          </a:p>
          <a:p>
            <a:pPr eaLnBrk="1" hangingPunct="1"/>
            <a:r>
              <a:rPr lang="en-US" altLang="en-US" b="1" dirty="0">
                <a:ea typeface="ＭＳ Ｐゴシック" panose="020B0600070205080204" pitchFamily="34" charset="-128"/>
              </a:rPr>
              <a:t>Using a progression of charts can see how surface weather evolves.</a:t>
            </a:r>
          </a:p>
          <a:p>
            <a:pPr eaLnBrk="1" hangingPunct="1"/>
            <a:r>
              <a:rPr lang="en-US" altLang="en-US" b="1" dirty="0">
                <a:ea typeface="ＭＳ Ｐゴシック" panose="020B0600070205080204" pitchFamily="34" charset="-128"/>
              </a:rPr>
              <a:t>Summarizes our conceptual model of the atmosphere (e.g., fronts).</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4" name="Content Placeholder 3" descr="201310011200.gif">
            <a:extLst>
              <a:ext uri="{FF2B5EF4-FFF2-40B4-BE49-F238E27FC236}">
                <a16:creationId xmlns:a16="http://schemas.microsoft.com/office/drawing/2014/main" id="{408D96D3-DB76-004B-81AE-768D77C3D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5" r="-1687"/>
          <a:stretch/>
        </p:blipFill>
        <p:spPr bwMode="auto">
          <a:xfrm>
            <a:off x="5608058" y="2438400"/>
            <a:ext cx="3535942" cy="223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7177BC8F-45D4-3C40-BD53-92DCAD1BD54D}"/>
              </a:ext>
            </a:extLst>
          </p:cNvPr>
          <p:cNvSpPr>
            <a:spLocks noGrp="1" noChangeArrowheads="1"/>
          </p:cNvSpPr>
          <p:nvPr>
            <p:ph type="title"/>
          </p:nvPr>
        </p:nvSpPr>
        <p:spPr>
          <a:xfrm>
            <a:off x="457200" y="274638"/>
            <a:ext cx="8153400" cy="403225"/>
          </a:xfrm>
        </p:spPr>
        <p:txBody>
          <a:bodyPr/>
          <a:lstStyle/>
          <a:p>
            <a:pPr eaLnBrk="1" hangingPunct="1"/>
            <a:r>
              <a:rPr lang="en-US" altLang="en-US" sz="3200" b="1" dirty="0">
                <a:ea typeface="ＭＳ Ｐゴシック" panose="020B0600070205080204" pitchFamily="34" charset="-128"/>
              </a:rPr>
              <a:t>If station or surface pressure plotted</a:t>
            </a:r>
          </a:p>
        </p:txBody>
      </p:sp>
      <p:pic>
        <p:nvPicPr>
          <p:cNvPr id="58370" name="Content Placeholder 3">
            <a:extLst>
              <a:ext uri="{FF2B5EF4-FFF2-40B4-BE49-F238E27FC236}">
                <a16:creationId xmlns:a16="http://schemas.microsoft.com/office/drawing/2014/main" id="{80271752-2D40-E445-8210-73E20C23DA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795338"/>
            <a:ext cx="6950075" cy="4738687"/>
          </a:xfrm>
        </p:spPr>
      </p:pic>
      <p:sp>
        <p:nvSpPr>
          <p:cNvPr id="58371" name="Oval 4">
            <a:extLst>
              <a:ext uri="{FF2B5EF4-FFF2-40B4-BE49-F238E27FC236}">
                <a16:creationId xmlns:a16="http://schemas.microsoft.com/office/drawing/2014/main" id="{05AFAC68-67F4-B84A-ABAA-9E8C5E12DDF0}"/>
              </a:ext>
            </a:extLst>
          </p:cNvPr>
          <p:cNvSpPr>
            <a:spLocks noChangeArrowheads="1"/>
          </p:cNvSpPr>
          <p:nvPr/>
        </p:nvSpPr>
        <p:spPr bwMode="auto">
          <a:xfrm>
            <a:off x="2514600" y="1905000"/>
            <a:ext cx="914400" cy="2133600"/>
          </a:xfrm>
          <a:prstGeom prst="ellipse">
            <a:avLst/>
          </a:prstGeom>
          <a:noFill/>
          <a:ln w="349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58372" name="Oval 5">
            <a:extLst>
              <a:ext uri="{FF2B5EF4-FFF2-40B4-BE49-F238E27FC236}">
                <a16:creationId xmlns:a16="http://schemas.microsoft.com/office/drawing/2014/main" id="{0D5AEB54-46D5-B741-822C-FBB571E51F5E}"/>
              </a:ext>
            </a:extLst>
          </p:cNvPr>
          <p:cNvSpPr>
            <a:spLocks noChangeArrowheads="1"/>
          </p:cNvSpPr>
          <p:nvPr/>
        </p:nvSpPr>
        <p:spPr bwMode="auto">
          <a:xfrm>
            <a:off x="1905000" y="3132138"/>
            <a:ext cx="409575" cy="838200"/>
          </a:xfrm>
          <a:prstGeom prst="ellipse">
            <a:avLst/>
          </a:prstGeom>
          <a:noFill/>
          <a:ln w="349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58373" name="Oval 6">
            <a:extLst>
              <a:ext uri="{FF2B5EF4-FFF2-40B4-BE49-F238E27FC236}">
                <a16:creationId xmlns:a16="http://schemas.microsoft.com/office/drawing/2014/main" id="{A5A5BEA7-CAE1-DC4B-BD55-D497D565FB62}"/>
              </a:ext>
            </a:extLst>
          </p:cNvPr>
          <p:cNvSpPr>
            <a:spLocks noChangeArrowheads="1"/>
          </p:cNvSpPr>
          <p:nvPr/>
        </p:nvSpPr>
        <p:spPr bwMode="auto">
          <a:xfrm rot="1717421">
            <a:off x="5740400" y="1801813"/>
            <a:ext cx="414338" cy="2438400"/>
          </a:xfrm>
          <a:prstGeom prst="ellipse">
            <a:avLst/>
          </a:prstGeom>
          <a:noFill/>
          <a:ln w="349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8" name="Rectangle 7">
            <a:extLst>
              <a:ext uri="{FF2B5EF4-FFF2-40B4-BE49-F238E27FC236}">
                <a16:creationId xmlns:a16="http://schemas.microsoft.com/office/drawing/2014/main" id="{9F214BFB-683A-EC41-9B83-BC0D18FF9612}"/>
              </a:ext>
            </a:extLst>
          </p:cNvPr>
          <p:cNvSpPr/>
          <p:nvPr/>
        </p:nvSpPr>
        <p:spPr>
          <a:xfrm>
            <a:off x="2668588" y="2560638"/>
            <a:ext cx="606425" cy="922337"/>
          </a:xfrm>
          <a:prstGeom prst="rect">
            <a:avLst/>
          </a:prstGeom>
          <a:noFill/>
          <a:ln>
            <a:solidFill>
              <a:schemeClr val="accent1"/>
            </a:solidFill>
          </a:ln>
        </p:spPr>
        <p:txBody>
          <a:bodyPr wrap="none">
            <a:spAutoFit/>
          </a:bodyPr>
          <a:lstStyle/>
          <a:p>
            <a:pPr algn="ctr">
              <a:defRPr/>
            </a:pPr>
            <a:r>
              <a:rPr lang="en-US" sz="5400">
                <a:ln w="0"/>
                <a:effectLst>
                  <a:outerShdw blurRad="38100" dist="25400" dir="5400000" algn="ctr" rotWithShape="0">
                    <a:srgbClr val="6E747A">
                      <a:alpha val="43000"/>
                    </a:srgbClr>
                  </a:outerShdw>
                </a:effectLst>
                <a:latin typeface="Times" charset="0"/>
                <a:ea typeface="ＭＳ Ｐゴシック" charset="-128"/>
              </a:rPr>
              <a:t>L</a:t>
            </a:r>
            <a:endParaRPr lang="en-US" sz="5400" dirty="0">
              <a:ln w="0"/>
              <a:effectLst>
                <a:outerShdw blurRad="38100" dist="25400" dir="5400000" algn="ctr" rotWithShape="0">
                  <a:srgbClr val="6E747A">
                    <a:alpha val="43000"/>
                  </a:srgbClr>
                </a:outerShdw>
              </a:effectLst>
              <a:latin typeface="Times" charset="0"/>
              <a:ea typeface="ＭＳ Ｐゴシック" charset="-128"/>
            </a:endParaRPr>
          </a:p>
        </p:txBody>
      </p:sp>
      <p:sp>
        <p:nvSpPr>
          <p:cNvPr id="9" name="Rectangle 8">
            <a:extLst>
              <a:ext uri="{FF2B5EF4-FFF2-40B4-BE49-F238E27FC236}">
                <a16:creationId xmlns:a16="http://schemas.microsoft.com/office/drawing/2014/main" id="{4D80C8D5-33D7-B343-833D-ABA1BD06F91F}"/>
              </a:ext>
            </a:extLst>
          </p:cNvPr>
          <p:cNvSpPr/>
          <p:nvPr/>
        </p:nvSpPr>
        <p:spPr>
          <a:xfrm>
            <a:off x="5562600" y="2703513"/>
            <a:ext cx="608013" cy="923925"/>
          </a:xfrm>
          <a:prstGeom prst="rect">
            <a:avLst/>
          </a:prstGeom>
          <a:noFill/>
          <a:ln>
            <a:solidFill>
              <a:schemeClr val="accent1"/>
            </a:solidFill>
          </a:ln>
        </p:spPr>
        <p:txBody>
          <a:bodyPr wrap="none">
            <a:spAutoFit/>
          </a:bodyPr>
          <a:lstStyle/>
          <a:p>
            <a:pPr algn="ctr">
              <a:defRPr/>
            </a:pPr>
            <a:r>
              <a:rPr lang="en-US" sz="5400">
                <a:ln w="0"/>
                <a:effectLst>
                  <a:outerShdw blurRad="38100" dist="25400" dir="5400000" algn="ctr" rotWithShape="0">
                    <a:srgbClr val="6E747A">
                      <a:alpha val="43000"/>
                    </a:srgbClr>
                  </a:outerShdw>
                </a:effectLst>
                <a:latin typeface="Times" charset="0"/>
                <a:ea typeface="ＭＳ Ｐゴシック" charset="-128"/>
              </a:rPr>
              <a:t>L</a:t>
            </a:r>
            <a:endParaRPr lang="en-US" sz="5400" dirty="0">
              <a:ln w="0"/>
              <a:effectLst>
                <a:outerShdw blurRad="38100" dist="25400" dir="5400000" algn="ctr" rotWithShape="0">
                  <a:srgbClr val="6E747A">
                    <a:alpha val="43000"/>
                  </a:srgbClr>
                </a:outerShdw>
              </a:effectLst>
              <a:latin typeface="Times" charset="0"/>
              <a:ea typeface="ＭＳ Ｐゴシック" charset="-128"/>
            </a:endParaRPr>
          </a:p>
        </p:txBody>
      </p:sp>
      <p:sp>
        <p:nvSpPr>
          <p:cNvPr id="10" name="Rectangle 9">
            <a:extLst>
              <a:ext uri="{FF2B5EF4-FFF2-40B4-BE49-F238E27FC236}">
                <a16:creationId xmlns:a16="http://schemas.microsoft.com/office/drawing/2014/main" id="{739A1DCE-F63F-9941-9C45-1B1DF9B88B9A}"/>
              </a:ext>
            </a:extLst>
          </p:cNvPr>
          <p:cNvSpPr/>
          <p:nvPr/>
        </p:nvSpPr>
        <p:spPr>
          <a:xfrm>
            <a:off x="1728788" y="3089275"/>
            <a:ext cx="685800" cy="923925"/>
          </a:xfrm>
          <a:prstGeom prst="rect">
            <a:avLst/>
          </a:prstGeom>
          <a:noFill/>
          <a:ln>
            <a:solidFill>
              <a:schemeClr val="accent1"/>
            </a:solidFill>
          </a:ln>
        </p:spPr>
        <p:txBody>
          <a:bodyPr wrap="none">
            <a:spAutoFit/>
          </a:bodyPr>
          <a:lstStyle/>
          <a:p>
            <a:pPr algn="ctr">
              <a:defRPr/>
            </a:pPr>
            <a:r>
              <a:rPr lang="en-US" sz="5400" dirty="0">
                <a:ln w="0"/>
                <a:effectLst>
                  <a:outerShdw blurRad="38100" dist="25400" dir="5400000" algn="ctr" rotWithShape="0">
                    <a:srgbClr val="6E747A">
                      <a:alpha val="43000"/>
                    </a:srgbClr>
                  </a:outerShdw>
                </a:effectLst>
                <a:latin typeface="Times" charset="0"/>
                <a:ea typeface="ＭＳ Ｐゴシック" charset="-128"/>
              </a:rPr>
              <a:t>H</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783B068B-B164-7245-BE30-2866F464D219}"/>
              </a:ext>
            </a:extLst>
          </p:cNvPr>
          <p:cNvSpPr>
            <a:spLocks noGrp="1" noChangeArrowheads="1"/>
          </p:cNvSpPr>
          <p:nvPr>
            <p:ph type="title"/>
          </p:nvPr>
        </p:nvSpPr>
        <p:spPr>
          <a:xfrm>
            <a:off x="533400" y="685800"/>
            <a:ext cx="8229600" cy="1143000"/>
          </a:xfrm>
        </p:spPr>
        <p:txBody>
          <a:bodyPr/>
          <a:lstStyle/>
          <a:p>
            <a:pPr eaLnBrk="1" hangingPunct="1"/>
            <a:r>
              <a:rPr lang="en-US" altLang="en-US" b="1" dirty="0">
                <a:solidFill>
                  <a:schemeClr val="accent2"/>
                </a:solidFill>
                <a:ea typeface="ＭＳ Ｐゴシック" panose="020B0600070205080204" pitchFamily="34" charset="-128"/>
              </a:rPr>
              <a:t>Terrain effects on pressure would swamp the meteorological signal</a:t>
            </a:r>
          </a:p>
        </p:txBody>
      </p:sp>
      <p:sp>
        <p:nvSpPr>
          <p:cNvPr id="59394" name="Content Placeholder 2">
            <a:extLst>
              <a:ext uri="{FF2B5EF4-FFF2-40B4-BE49-F238E27FC236}">
                <a16:creationId xmlns:a16="http://schemas.microsoft.com/office/drawing/2014/main" id="{5542346C-4950-4245-950A-A6E7BD8B7072}"/>
              </a:ext>
            </a:extLst>
          </p:cNvPr>
          <p:cNvSpPr>
            <a:spLocks noGrp="1" noChangeArrowheads="1"/>
          </p:cNvSpPr>
          <p:nvPr>
            <p:ph idx="1"/>
          </p:nvPr>
        </p:nvSpPr>
        <p:spPr>
          <a:xfrm>
            <a:off x="551329" y="2667000"/>
            <a:ext cx="8305800" cy="3200400"/>
          </a:xfrm>
        </p:spPr>
        <p:txBody>
          <a:bodyPr/>
          <a:lstStyle/>
          <a:p>
            <a:pPr eaLnBrk="1" hangingPunct="1"/>
            <a:r>
              <a:rPr lang="en-US" altLang="en-US" dirty="0">
                <a:ea typeface="ＭＳ Ｐゴシック" panose="020B0600070205080204" pitchFamily="34" charset="-128"/>
              </a:rPr>
              <a:t>How to remove the terrain/elevation effects of pressure?</a:t>
            </a:r>
          </a:p>
          <a:p>
            <a:pPr eaLnBrk="1" hangingPunct="1"/>
            <a:r>
              <a:rPr lang="en-US" altLang="en-US" dirty="0">
                <a:ea typeface="ＭＳ Ｐゴシック" panose="020B0600070205080204" pitchFamily="34" charset="-128"/>
              </a:rPr>
              <a:t>Solution: Adjust the station (surface) pressures to get the pressure at a standard level:  </a:t>
            </a:r>
            <a:r>
              <a:rPr lang="en-US" altLang="en-US" b="1" dirty="0">
                <a:ea typeface="ＭＳ Ｐゴシック" panose="020B0600070205080204" pitchFamily="34" charset="-128"/>
              </a:rPr>
              <a:t>sea level.</a:t>
            </a:r>
          </a:p>
          <a:p>
            <a:pPr eaLnBrk="1" hangingPunct="1"/>
            <a:r>
              <a:rPr lang="en-US" altLang="en-US" dirty="0">
                <a:ea typeface="ＭＳ Ｐゴシック" panose="020B0600070205080204" pitchFamily="34" charset="-128"/>
              </a:rPr>
              <a:t>Called </a:t>
            </a:r>
            <a:r>
              <a:rPr lang="en-US" altLang="en-US" b="1" dirty="0">
                <a:ea typeface="ＭＳ Ｐゴシック" panose="020B0600070205080204" pitchFamily="34" charset="-128"/>
              </a:rPr>
              <a:t>pressure reduction to sea level (bad name)</a:t>
            </a:r>
            <a:r>
              <a:rPr lang="en-US" altLang="en-US" dirty="0">
                <a:ea typeface="ＭＳ Ｐゴシック" panose="020B0600070205080204" pitchFamily="34" charset="-128"/>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3">
            <a:extLst>
              <a:ext uri="{FF2B5EF4-FFF2-40B4-BE49-F238E27FC236}">
                <a16:creationId xmlns:a16="http://schemas.microsoft.com/office/drawing/2014/main" id="{965DFF85-D7D9-A349-97F8-382E25520B9C}"/>
              </a:ext>
            </a:extLst>
          </p:cNvPr>
          <p:cNvSpPr/>
          <p:nvPr/>
        </p:nvSpPr>
        <p:spPr>
          <a:xfrm>
            <a:off x="2628900" y="4397013"/>
            <a:ext cx="3886200" cy="160020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6BE05A4-16C5-A146-A9CA-1D36AFD19EB5}"/>
              </a:ext>
            </a:extLst>
          </p:cNvPr>
          <p:cNvCxnSpPr/>
          <p:nvPr/>
        </p:nvCxnSpPr>
        <p:spPr>
          <a:xfrm>
            <a:off x="685800" y="6096000"/>
            <a:ext cx="7772400" cy="0"/>
          </a:xfrm>
          <a:prstGeom prst="line">
            <a:avLst/>
          </a:prstGeom>
          <a:ln w="76200">
            <a:solidFill>
              <a:schemeClr val="accent4">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B451A4E-8458-DA4D-9D5A-C282ADE20989}"/>
              </a:ext>
            </a:extLst>
          </p:cNvPr>
          <p:cNvSpPr txBox="1"/>
          <p:nvPr/>
        </p:nvSpPr>
        <p:spPr>
          <a:xfrm>
            <a:off x="7131669" y="5766379"/>
            <a:ext cx="1404552" cy="461665"/>
          </a:xfrm>
          <a:prstGeom prst="rect">
            <a:avLst/>
          </a:prstGeom>
          <a:noFill/>
        </p:spPr>
        <p:txBody>
          <a:bodyPr wrap="none" rtlCol="0">
            <a:spAutoFit/>
          </a:bodyPr>
          <a:lstStyle/>
          <a:p>
            <a:r>
              <a:rPr lang="en-US" dirty="0"/>
              <a:t>Sea Level</a:t>
            </a:r>
          </a:p>
        </p:txBody>
      </p:sp>
      <p:pic>
        <p:nvPicPr>
          <p:cNvPr id="9" name="Picture 8" descr="A picture containing text, barometer, device&#10;&#10;Description automatically generated">
            <a:extLst>
              <a:ext uri="{FF2B5EF4-FFF2-40B4-BE49-F238E27FC236}">
                <a16:creationId xmlns:a16="http://schemas.microsoft.com/office/drawing/2014/main" id="{273707B6-A282-B043-976C-0F42727EBC76}"/>
              </a:ext>
            </a:extLst>
          </p:cNvPr>
          <p:cNvPicPr>
            <a:picLocks noChangeAspect="1"/>
          </p:cNvPicPr>
          <p:nvPr/>
        </p:nvPicPr>
        <p:blipFill>
          <a:blip r:embed="rId2"/>
          <a:stretch>
            <a:fillRect/>
          </a:stretch>
        </p:blipFill>
        <p:spPr>
          <a:xfrm>
            <a:off x="3986156" y="3218006"/>
            <a:ext cx="1171688" cy="1112914"/>
          </a:xfrm>
          <a:prstGeom prst="rect">
            <a:avLst/>
          </a:prstGeom>
        </p:spPr>
      </p:pic>
      <p:sp>
        <p:nvSpPr>
          <p:cNvPr id="10" name="TextBox 9">
            <a:extLst>
              <a:ext uri="{FF2B5EF4-FFF2-40B4-BE49-F238E27FC236}">
                <a16:creationId xmlns:a16="http://schemas.microsoft.com/office/drawing/2014/main" id="{413FA6EB-ABF7-9B42-B063-B477598B10FE}"/>
              </a:ext>
            </a:extLst>
          </p:cNvPr>
          <p:cNvSpPr txBox="1"/>
          <p:nvPr/>
        </p:nvSpPr>
        <p:spPr>
          <a:xfrm>
            <a:off x="5403471" y="3655122"/>
            <a:ext cx="3456395" cy="461665"/>
          </a:xfrm>
          <a:prstGeom prst="rect">
            <a:avLst/>
          </a:prstGeom>
          <a:noFill/>
        </p:spPr>
        <p:txBody>
          <a:bodyPr wrap="none" rtlCol="0">
            <a:spAutoFit/>
          </a:bodyPr>
          <a:lstStyle/>
          <a:p>
            <a:r>
              <a:rPr lang="en-US" dirty="0"/>
              <a:t>Surface or station pressure</a:t>
            </a:r>
          </a:p>
        </p:txBody>
      </p:sp>
      <p:sp>
        <p:nvSpPr>
          <p:cNvPr id="11" name="Down Arrow 10">
            <a:extLst>
              <a:ext uri="{FF2B5EF4-FFF2-40B4-BE49-F238E27FC236}">
                <a16:creationId xmlns:a16="http://schemas.microsoft.com/office/drawing/2014/main" id="{25950FCD-95DB-8148-8AF0-FE30C23A3DFA}"/>
              </a:ext>
            </a:extLst>
          </p:cNvPr>
          <p:cNvSpPr/>
          <p:nvPr/>
        </p:nvSpPr>
        <p:spPr>
          <a:xfrm>
            <a:off x="4188845" y="4476569"/>
            <a:ext cx="890644" cy="1441087"/>
          </a:xfrm>
          <a:prstGeom prst="down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D8DE63-8CE8-3043-B39C-D0B58BC107D0}"/>
              </a:ext>
            </a:extLst>
          </p:cNvPr>
          <p:cNvSpPr txBox="1"/>
          <p:nvPr/>
        </p:nvSpPr>
        <p:spPr>
          <a:xfrm>
            <a:off x="3572276" y="5766379"/>
            <a:ext cx="2404826" cy="461665"/>
          </a:xfrm>
          <a:prstGeom prst="rect">
            <a:avLst/>
          </a:prstGeom>
          <a:noFill/>
        </p:spPr>
        <p:txBody>
          <a:bodyPr wrap="none" rtlCol="0">
            <a:spAutoFit/>
          </a:bodyPr>
          <a:lstStyle/>
          <a:p>
            <a:r>
              <a:rPr lang="en-US" dirty="0">
                <a:solidFill>
                  <a:schemeClr val="bg1"/>
                </a:solidFill>
              </a:rPr>
              <a:t>Sea level pressure</a:t>
            </a:r>
          </a:p>
        </p:txBody>
      </p:sp>
      <p:sp>
        <p:nvSpPr>
          <p:cNvPr id="2" name="Title 1">
            <a:extLst>
              <a:ext uri="{FF2B5EF4-FFF2-40B4-BE49-F238E27FC236}">
                <a16:creationId xmlns:a16="http://schemas.microsoft.com/office/drawing/2014/main" id="{6368F9BD-EB0C-522E-CF3D-F991D17A4D30}"/>
              </a:ext>
            </a:extLst>
          </p:cNvPr>
          <p:cNvSpPr>
            <a:spLocks noGrp="1"/>
          </p:cNvSpPr>
          <p:nvPr>
            <p:ph type="title"/>
          </p:nvPr>
        </p:nvSpPr>
        <p:spPr>
          <a:xfrm>
            <a:off x="457200" y="798625"/>
            <a:ext cx="8229600" cy="1143000"/>
          </a:xfrm>
        </p:spPr>
        <p:txBody>
          <a:bodyPr/>
          <a:lstStyle/>
          <a:p>
            <a:r>
              <a:rPr lang="en-US" b="1" dirty="0"/>
              <a:t>Sea-level pressure is greater than station pressure</a:t>
            </a:r>
            <a:br>
              <a:rPr lang="en-US" dirty="0"/>
            </a:br>
            <a:r>
              <a:rPr lang="en-US" dirty="0"/>
              <a:t>Why?  Because pressure decreases with height</a:t>
            </a:r>
          </a:p>
        </p:txBody>
      </p:sp>
    </p:spTree>
    <p:extLst>
      <p:ext uri="{BB962C8B-B14F-4D97-AF65-F5344CB8AC3E}">
        <p14:creationId xmlns:p14="http://schemas.microsoft.com/office/powerpoint/2010/main" val="287571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4AF51E6A-4193-C14C-BE95-E438F1B66DCE}"/>
              </a:ext>
            </a:extLst>
          </p:cNvPr>
          <p:cNvSpPr>
            <a:spLocks noGrp="1" noChangeArrowheads="1"/>
          </p:cNvSpPr>
          <p:nvPr>
            <p:ph type="title"/>
          </p:nvPr>
        </p:nvSpPr>
        <p:spPr>
          <a:xfrm>
            <a:off x="533400" y="760133"/>
            <a:ext cx="8229600" cy="1143000"/>
          </a:xfrm>
        </p:spPr>
        <p:txBody>
          <a:bodyPr/>
          <a:lstStyle/>
          <a:p>
            <a:pPr eaLnBrk="1" hangingPunct="1"/>
            <a:r>
              <a:rPr lang="en-US" altLang="en-US" dirty="0">
                <a:solidFill>
                  <a:schemeClr val="bg1"/>
                </a:solidFill>
                <a:ea typeface="ＭＳ Ｐゴシック" panose="020B0600070205080204" pitchFamily="34" charset="-128"/>
              </a:rPr>
              <a:t>Example of converting station pressure to </a:t>
            </a:r>
            <a:r>
              <a:rPr lang="en-US" altLang="en-US" dirty="0">
                <a:solidFill>
                  <a:schemeClr val="accent1">
                    <a:lumMod val="60000"/>
                    <a:lumOff val="40000"/>
                  </a:schemeClr>
                </a:solidFill>
                <a:ea typeface="ＭＳ Ｐゴシック" panose="020B0600070205080204" pitchFamily="34" charset="-128"/>
              </a:rPr>
              <a:t>sea level pressure</a:t>
            </a:r>
          </a:p>
        </p:txBody>
      </p:sp>
      <p:sp>
        <p:nvSpPr>
          <p:cNvPr id="60419" name="Content Placeholder 2">
            <a:extLst>
              <a:ext uri="{FF2B5EF4-FFF2-40B4-BE49-F238E27FC236}">
                <a16:creationId xmlns:a16="http://schemas.microsoft.com/office/drawing/2014/main" id="{E0A88FF1-25D3-D440-94FE-0818E452814B}"/>
              </a:ext>
            </a:extLst>
          </p:cNvPr>
          <p:cNvSpPr>
            <a:spLocks noGrp="1" noChangeArrowheads="1"/>
          </p:cNvSpPr>
          <p:nvPr>
            <p:ph idx="1"/>
          </p:nvPr>
        </p:nvSpPr>
        <p:spPr>
          <a:xfrm>
            <a:off x="1426975" y="4800600"/>
            <a:ext cx="6788523" cy="1639887"/>
          </a:xfrm>
        </p:spPr>
        <p:txBody>
          <a:bodyPr/>
          <a:lstStyle/>
          <a:p>
            <a:pPr marL="0" indent="0" eaLnBrk="1" hangingPunct="1">
              <a:buNone/>
            </a:pPr>
            <a:r>
              <a:rPr lang="en-US" altLang="en-US" b="1" dirty="0">
                <a:solidFill>
                  <a:schemeClr val="bg1"/>
                </a:solidFill>
                <a:ea typeface="ＭＳ Ｐゴシック" panose="020B0600070205080204" pitchFamily="34" charset="-128"/>
              </a:rPr>
              <a:t>Near sea level, pressure drops about 1 </a:t>
            </a:r>
            <a:r>
              <a:rPr lang="en-US" altLang="en-US" b="1" dirty="0" err="1">
                <a:solidFill>
                  <a:schemeClr val="bg1"/>
                </a:solidFill>
                <a:ea typeface="ＭＳ Ｐゴシック" panose="020B0600070205080204" pitchFamily="34" charset="-128"/>
              </a:rPr>
              <a:t>hPa</a:t>
            </a:r>
            <a:r>
              <a:rPr lang="en-US" altLang="en-US" b="1" dirty="0">
                <a:solidFill>
                  <a:schemeClr val="bg1"/>
                </a:solidFill>
                <a:ea typeface="ＭＳ Ｐゴシック" panose="020B0600070205080204" pitchFamily="34" charset="-128"/>
              </a:rPr>
              <a:t> for every 8 meters in elevation.</a:t>
            </a:r>
          </a:p>
          <a:p>
            <a:pPr eaLnBrk="1" hangingPunct="1"/>
            <a:endParaRPr lang="en-US" altLang="en-US" dirty="0">
              <a:ea typeface="ＭＳ Ｐゴシック" panose="020B0600070205080204" pitchFamily="34" charset="-128"/>
            </a:endParaRPr>
          </a:p>
        </p:txBody>
      </p:sp>
      <p:cxnSp>
        <p:nvCxnSpPr>
          <p:cNvPr id="60420" name="Straight Connector 5">
            <a:extLst>
              <a:ext uri="{FF2B5EF4-FFF2-40B4-BE49-F238E27FC236}">
                <a16:creationId xmlns:a16="http://schemas.microsoft.com/office/drawing/2014/main" id="{1893F140-87B3-BA4B-B822-FADF2F5579B8}"/>
              </a:ext>
            </a:extLst>
          </p:cNvPr>
          <p:cNvCxnSpPr>
            <a:cxnSpLocks noChangeShapeType="1"/>
          </p:cNvCxnSpPr>
          <p:nvPr/>
        </p:nvCxnSpPr>
        <p:spPr bwMode="auto">
          <a:xfrm>
            <a:off x="1295400" y="4114800"/>
            <a:ext cx="6705600"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cxnSp>
      <p:sp>
        <p:nvSpPr>
          <p:cNvPr id="19" name="Trapezoid 18">
            <a:extLst>
              <a:ext uri="{FF2B5EF4-FFF2-40B4-BE49-F238E27FC236}">
                <a16:creationId xmlns:a16="http://schemas.microsoft.com/office/drawing/2014/main" id="{DA81A401-4594-B64A-9DF0-22C4C510876F}"/>
              </a:ext>
            </a:extLst>
          </p:cNvPr>
          <p:cNvSpPr/>
          <p:nvPr/>
        </p:nvSpPr>
        <p:spPr bwMode="auto">
          <a:xfrm>
            <a:off x="2632075" y="3016250"/>
            <a:ext cx="4378325" cy="1077913"/>
          </a:xfrm>
          <a:prstGeom prst="trapezoid">
            <a:avLst/>
          </a:prstGeom>
          <a:solidFill>
            <a:schemeClr val="accent3">
              <a:alpha val="28000"/>
            </a:schemeClr>
          </a:solidFill>
          <a:ln w="9525" cap="flat" cmpd="sng" algn="ctr">
            <a:solidFill>
              <a:schemeClr val="tx1"/>
            </a:solidFill>
            <a:prstDash val="solid"/>
            <a:round/>
            <a:headEnd type="none" w="med" len="med"/>
            <a:tailEnd type="none" w="med" len="med"/>
          </a:ln>
          <a:effectLst/>
        </p:spPr>
        <p:txBody>
          <a:bodyPr/>
          <a:lstStyle/>
          <a:p>
            <a:pPr>
              <a:defRPr/>
            </a:pPr>
            <a:r>
              <a:rPr lang="en-US" dirty="0">
                <a:solidFill>
                  <a:schemeClr val="bg1"/>
                </a:solidFill>
                <a:latin typeface="Times" pitchFamily="-111" charset="0"/>
                <a:ea typeface="ＭＳ Ｐゴシック" charset="-128"/>
              </a:rPr>
              <a:t>        </a:t>
            </a:r>
          </a:p>
          <a:p>
            <a:pPr>
              <a:defRPr/>
            </a:pPr>
            <a:r>
              <a:rPr lang="en-US" dirty="0">
                <a:solidFill>
                  <a:schemeClr val="bg1"/>
                </a:solidFill>
                <a:latin typeface="Times" pitchFamily="-111" charset="0"/>
                <a:ea typeface="ＭＳ Ｐゴシック" charset="-128"/>
              </a:rPr>
              <a:t>        64 m</a:t>
            </a:r>
          </a:p>
        </p:txBody>
      </p:sp>
      <p:sp>
        <p:nvSpPr>
          <p:cNvPr id="60422" name="TextBox 19">
            <a:extLst>
              <a:ext uri="{FF2B5EF4-FFF2-40B4-BE49-F238E27FC236}">
                <a16:creationId xmlns:a16="http://schemas.microsoft.com/office/drawing/2014/main" id="{C769923E-CE21-1B4B-9FFF-4A9F4FC43A6E}"/>
              </a:ext>
            </a:extLst>
          </p:cNvPr>
          <p:cNvSpPr txBox="1">
            <a:spLocks noChangeArrowheads="1"/>
          </p:cNvSpPr>
          <p:nvPr/>
        </p:nvSpPr>
        <p:spPr bwMode="auto">
          <a:xfrm>
            <a:off x="842963" y="3808413"/>
            <a:ext cx="1403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Sea Level</a:t>
            </a:r>
          </a:p>
        </p:txBody>
      </p:sp>
      <p:sp>
        <p:nvSpPr>
          <p:cNvPr id="60423" name="TextBox 20">
            <a:extLst>
              <a:ext uri="{FF2B5EF4-FFF2-40B4-BE49-F238E27FC236}">
                <a16:creationId xmlns:a16="http://schemas.microsoft.com/office/drawing/2014/main" id="{0E56E69B-E6D6-4B49-B78F-5E6919971474}"/>
              </a:ext>
            </a:extLst>
          </p:cNvPr>
          <p:cNvSpPr txBox="1">
            <a:spLocks noChangeArrowheads="1"/>
          </p:cNvSpPr>
          <p:nvPr/>
        </p:nvSpPr>
        <p:spPr bwMode="auto">
          <a:xfrm>
            <a:off x="4419600" y="2851150"/>
            <a:ext cx="1570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 1024 hPa</a:t>
            </a:r>
          </a:p>
        </p:txBody>
      </p:sp>
      <p:cxnSp>
        <p:nvCxnSpPr>
          <p:cNvPr id="60424" name="Straight Arrow Connector 22">
            <a:extLst>
              <a:ext uri="{FF2B5EF4-FFF2-40B4-BE49-F238E27FC236}">
                <a16:creationId xmlns:a16="http://schemas.microsoft.com/office/drawing/2014/main" id="{0F83F7C5-F7DB-8542-B5CE-FEEC43F37E19}"/>
              </a:ext>
            </a:extLst>
          </p:cNvPr>
          <p:cNvCxnSpPr>
            <a:cxnSpLocks noChangeShapeType="1"/>
          </p:cNvCxnSpPr>
          <p:nvPr/>
        </p:nvCxnSpPr>
        <p:spPr bwMode="auto">
          <a:xfrm>
            <a:off x="3962400" y="3027363"/>
            <a:ext cx="0" cy="1066800"/>
          </a:xfrm>
          <a:prstGeom prst="straightConnector1">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cxnSp>
      <p:sp>
        <p:nvSpPr>
          <p:cNvPr id="60425" name="TextBox 23">
            <a:extLst>
              <a:ext uri="{FF2B5EF4-FFF2-40B4-BE49-F238E27FC236}">
                <a16:creationId xmlns:a16="http://schemas.microsoft.com/office/drawing/2014/main" id="{50E90F89-EF93-F348-93C9-AF96F766818F}"/>
              </a:ext>
            </a:extLst>
          </p:cNvPr>
          <p:cNvSpPr txBox="1">
            <a:spLocks noChangeArrowheads="1"/>
          </p:cNvSpPr>
          <p:nvPr/>
        </p:nvSpPr>
        <p:spPr bwMode="auto">
          <a:xfrm>
            <a:off x="4419600" y="3951288"/>
            <a:ext cx="1570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 1032 hPa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9DFFC23-6A01-B64C-B464-6A3715343552}"/>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1442" name="Content Placeholder 3">
            <a:extLst>
              <a:ext uri="{FF2B5EF4-FFF2-40B4-BE49-F238E27FC236}">
                <a16:creationId xmlns:a16="http://schemas.microsoft.com/office/drawing/2014/main" id="{D32893AE-ECC4-9C46-8DC5-6431CB2D44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2726" y="596900"/>
            <a:ext cx="5916174" cy="58801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E50AB408-85BF-324D-96BA-0660BD1307D7}"/>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Pressure Adjustment to Sea Level</a:t>
            </a:r>
          </a:p>
        </p:txBody>
      </p:sp>
      <p:sp>
        <p:nvSpPr>
          <p:cNvPr id="62466" name="Content Placeholder 2">
            <a:extLst>
              <a:ext uri="{FF2B5EF4-FFF2-40B4-BE49-F238E27FC236}">
                <a16:creationId xmlns:a16="http://schemas.microsoft.com/office/drawing/2014/main" id="{7EF3C0E7-0BC0-B844-9959-6DC3F8E60E65}"/>
              </a:ext>
            </a:extLst>
          </p:cNvPr>
          <p:cNvSpPr>
            <a:spLocks noGrp="1" noChangeArrowheads="1"/>
          </p:cNvSpPr>
          <p:nvPr>
            <p:ph idx="1"/>
          </p:nvPr>
        </p:nvSpPr>
        <p:spPr>
          <a:xfrm>
            <a:off x="457200" y="1600200"/>
            <a:ext cx="5105400" cy="4525963"/>
          </a:xfrm>
        </p:spPr>
        <p:txBody>
          <a:bodyPr/>
          <a:lstStyle/>
          <a:p>
            <a:pPr eaLnBrk="1" hangingPunct="1"/>
            <a:r>
              <a:rPr lang="en-US" altLang="en-US" dirty="0">
                <a:ea typeface="ＭＳ Ｐゴシック" panose="020B0600070205080204" pitchFamily="34" charset="-128"/>
              </a:rPr>
              <a:t>Sea level pressure is determined at all major observing locations and plotted using station models.</a:t>
            </a:r>
          </a:p>
          <a:p>
            <a:pPr eaLnBrk="1" hangingPunct="1"/>
            <a:r>
              <a:rPr lang="en-US" altLang="en-US" b="1" dirty="0">
                <a:ea typeface="ＭＳ Ｐゴシック" panose="020B0600070205080204" pitchFamily="34" charset="-128"/>
              </a:rPr>
              <a:t>Next we need to create sea level pressure maps.</a:t>
            </a:r>
          </a:p>
        </p:txBody>
      </p:sp>
      <p:pic>
        <p:nvPicPr>
          <p:cNvPr id="2" name="Content Placeholder 3">
            <a:extLst>
              <a:ext uri="{FF2B5EF4-FFF2-40B4-BE49-F238E27FC236}">
                <a16:creationId xmlns:a16="http://schemas.microsoft.com/office/drawing/2014/main" id="{A3ECB3E5-0003-C32A-9F09-3BF5220105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0985"/>
          <a:stretch/>
        </p:blipFill>
        <p:spPr bwMode="auto">
          <a:xfrm>
            <a:off x="5867400" y="1417638"/>
            <a:ext cx="311989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43A350CE-C9F6-DF4B-B7DB-6391CF1EDE7F}"/>
              </a:ext>
            </a:extLst>
          </p:cNvPr>
          <p:cNvSpPr>
            <a:spLocks noGrp="1" noChangeArrowheads="1"/>
          </p:cNvSpPr>
          <p:nvPr>
            <p:ph type="title"/>
          </p:nvPr>
        </p:nvSpPr>
        <p:spPr>
          <a:xfrm>
            <a:off x="381000" y="685800"/>
            <a:ext cx="8610600" cy="1143000"/>
          </a:xfrm>
        </p:spPr>
        <p:txBody>
          <a:bodyPr/>
          <a:lstStyle/>
          <a:p>
            <a:pPr eaLnBrk="1" hangingPunct="1"/>
            <a:r>
              <a:rPr lang="en-US" altLang="en-US" b="1" dirty="0">
                <a:solidFill>
                  <a:schemeClr val="accent2"/>
                </a:solidFill>
                <a:ea typeface="ＭＳ Ｐゴシック" panose="020B0600070205080204" pitchFamily="34" charset="-128"/>
              </a:rPr>
              <a:t>The technique is called </a:t>
            </a:r>
            <a:r>
              <a:rPr lang="en-US" altLang="en-US" b="1" dirty="0" err="1">
                <a:solidFill>
                  <a:schemeClr val="accent2"/>
                </a:solidFill>
                <a:ea typeface="ＭＳ Ｐゴシック" panose="020B0600070205080204" pitchFamily="34" charset="-128"/>
              </a:rPr>
              <a:t>isoplething</a:t>
            </a:r>
            <a:r>
              <a:rPr lang="en-US" altLang="en-US" b="1" dirty="0">
                <a:solidFill>
                  <a:schemeClr val="accent2"/>
                </a:solidFill>
                <a:ea typeface="ＭＳ Ｐゴシック" panose="020B0600070205080204" pitchFamily="34" charset="-128"/>
              </a:rPr>
              <a:t> or scalar analysis:  </a:t>
            </a:r>
            <a:r>
              <a:rPr lang="en-US" altLang="en-US" sz="3600" dirty="0">
                <a:ea typeface="ＭＳ Ｐゴシック" panose="020B0600070205080204" pitchFamily="34" charset="-128"/>
              </a:rPr>
              <a:t>We draw lines interpolating among observations</a:t>
            </a:r>
          </a:p>
        </p:txBody>
      </p:sp>
      <p:pic>
        <p:nvPicPr>
          <p:cNvPr id="63490" name="Content Placeholder 3">
            <a:extLst>
              <a:ext uri="{FF2B5EF4-FFF2-40B4-BE49-F238E27FC236}">
                <a16:creationId xmlns:a16="http://schemas.microsoft.com/office/drawing/2014/main" id="{68FB43B5-5977-5C43-8459-AFE157648CE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944" b="4621"/>
          <a:stretch/>
        </p:blipFill>
        <p:spPr>
          <a:xfrm>
            <a:off x="1724010" y="2408238"/>
            <a:ext cx="5695980" cy="3532980"/>
          </a:xfrm>
        </p:spPr>
      </p:pic>
      <p:sp>
        <p:nvSpPr>
          <p:cNvPr id="63491" name="TextBox 4">
            <a:extLst>
              <a:ext uri="{FF2B5EF4-FFF2-40B4-BE49-F238E27FC236}">
                <a16:creationId xmlns:a16="http://schemas.microsoft.com/office/drawing/2014/main" id="{DF953252-10BC-F442-8A9B-02971A65969C}"/>
              </a:ext>
            </a:extLst>
          </p:cNvPr>
          <p:cNvSpPr txBox="1">
            <a:spLocks noChangeArrowheads="1"/>
          </p:cNvSpPr>
          <p:nvPr/>
        </p:nvSpPr>
        <p:spPr bwMode="auto">
          <a:xfrm>
            <a:off x="1295400" y="5941218"/>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dirty="0">
                <a:latin typeface="Times" pitchFamily="2" charset="0"/>
              </a:rPr>
              <a:t>Isobars generally drawn every 4 </a:t>
            </a:r>
            <a:r>
              <a:rPr lang="en-US" altLang="en-US" sz="2400" dirty="0" err="1">
                <a:latin typeface="Times" pitchFamily="2" charset="0"/>
              </a:rPr>
              <a:t>hPa</a:t>
            </a:r>
            <a:r>
              <a:rPr lang="en-US" altLang="en-US" sz="2400" dirty="0">
                <a:latin typeface="Times" pitchFamily="2" charset="0"/>
              </a:rPr>
              <a:t> (e.g. 1000, 1004)</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298BCFC-9E42-A04A-B45D-D491DD657144}"/>
              </a:ext>
            </a:extLst>
          </p:cNvPr>
          <p:cNvSpPr>
            <a:spLocks noGrp="1" noChangeArrowheads="1"/>
          </p:cNvSpPr>
          <p:nvPr>
            <p:ph type="title"/>
          </p:nvPr>
        </p:nvSpPr>
        <p:spPr>
          <a:xfrm>
            <a:off x="457200" y="381000"/>
            <a:ext cx="8229600" cy="1143000"/>
          </a:xfrm>
        </p:spPr>
        <p:txBody>
          <a:bodyPr/>
          <a:lstStyle/>
          <a:p>
            <a:pPr eaLnBrk="1" hangingPunct="1"/>
            <a:r>
              <a:rPr lang="en-US" altLang="en-US" b="1" dirty="0">
                <a:solidFill>
                  <a:schemeClr val="accent2"/>
                </a:solidFill>
                <a:ea typeface="ＭＳ Ｐゴシック" panose="020B0600070205080204" pitchFamily="34" charset="-128"/>
              </a:rPr>
              <a:t>Once the analysis is done, put on H’s and L’s</a:t>
            </a:r>
          </a:p>
        </p:txBody>
      </p:sp>
      <p:sp>
        <p:nvSpPr>
          <p:cNvPr id="64514" name="Content Placeholder 2">
            <a:extLst>
              <a:ext uri="{FF2B5EF4-FFF2-40B4-BE49-F238E27FC236}">
                <a16:creationId xmlns:a16="http://schemas.microsoft.com/office/drawing/2014/main" id="{B9A69605-9668-654B-8AB6-FDF56550BBD2}"/>
              </a:ext>
            </a:extLst>
          </p:cNvPr>
          <p:cNvSpPr>
            <a:spLocks noGrp="1" noChangeArrowheads="1"/>
          </p:cNvSpPr>
          <p:nvPr>
            <p:ph idx="1"/>
          </p:nvPr>
        </p:nvSpPr>
        <p:spPr>
          <a:xfrm>
            <a:off x="470647" y="1828800"/>
            <a:ext cx="8229600" cy="4525963"/>
          </a:xfrm>
        </p:spPr>
        <p:txBody>
          <a:bodyPr/>
          <a:lstStyle/>
          <a:p>
            <a:pPr eaLnBrk="1" hangingPunct="1"/>
            <a:r>
              <a:rPr lang="en-US" altLang="en-US" b="1" dirty="0">
                <a:ea typeface="ＭＳ Ｐゴシック" panose="020B0600070205080204" pitchFamily="34" charset="-128"/>
              </a:rPr>
              <a:t>High- “H”</a:t>
            </a:r>
            <a:r>
              <a:rPr lang="en-US" altLang="en-US" dirty="0">
                <a:ea typeface="ＭＳ Ｐゴシック" panose="020B0600070205080204" pitchFamily="34" charset="-128"/>
              </a:rPr>
              <a:t> -high sea level pressure relative to the surroundings.  Also known as a </a:t>
            </a:r>
            <a:r>
              <a:rPr lang="en-US" altLang="en-US" b="1" u="sng" dirty="0">
                <a:ea typeface="ＭＳ Ｐゴシック" panose="020B0600070205080204" pitchFamily="34" charset="-128"/>
              </a:rPr>
              <a:t>ridge</a:t>
            </a:r>
            <a:r>
              <a:rPr lang="en-US" altLang="en-US" dirty="0">
                <a:ea typeface="ＭＳ Ｐゴシック" panose="020B0600070205080204" pitchFamily="34" charset="-128"/>
              </a:rPr>
              <a:t>.  Generally associated with fair weather.</a:t>
            </a:r>
          </a:p>
          <a:p>
            <a:pPr eaLnBrk="1" hangingPunct="1"/>
            <a:r>
              <a:rPr lang="en-US" altLang="en-US" b="1" dirty="0">
                <a:ea typeface="ＭＳ Ｐゴシック" panose="020B0600070205080204" pitchFamily="34" charset="-128"/>
              </a:rPr>
              <a:t>Low- “L”  </a:t>
            </a:r>
            <a:r>
              <a:rPr lang="en-US" altLang="en-US" dirty="0">
                <a:ea typeface="ＭＳ Ｐゴシック" panose="020B0600070205080204" pitchFamily="34" charset="-128"/>
              </a:rPr>
              <a:t>- low sea level pressure relative to the surroundings.  Also known as a </a:t>
            </a:r>
            <a:r>
              <a:rPr lang="en-US" altLang="en-US" b="1" u="sng" dirty="0">
                <a:ea typeface="ＭＳ Ｐゴシック" panose="020B0600070205080204" pitchFamily="34" charset="-128"/>
              </a:rPr>
              <a:t>trough</a:t>
            </a:r>
            <a:r>
              <a:rPr lang="en-US" altLang="en-US" b="1" dirty="0">
                <a:ea typeface="ＭＳ Ｐゴシック" panose="020B0600070205080204" pitchFamily="34" charset="-128"/>
              </a:rPr>
              <a:t>.</a:t>
            </a:r>
            <a:r>
              <a:rPr lang="en-US" altLang="en-US" dirty="0">
                <a:ea typeface="ＭＳ Ｐゴシック" panose="020B0600070205080204" pitchFamily="34" charset="-128"/>
              </a:rPr>
              <a:t> Generally associated with cloudy, stormy weather.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9897126C-B599-A048-A3AF-B17E70899188}"/>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An Example</a:t>
            </a:r>
          </a:p>
        </p:txBody>
      </p:sp>
      <p:pic>
        <p:nvPicPr>
          <p:cNvPr id="65538" name="Content Placeholder 3">
            <a:extLst>
              <a:ext uri="{FF2B5EF4-FFF2-40B4-BE49-F238E27FC236}">
                <a16:creationId xmlns:a16="http://schemas.microsoft.com/office/drawing/2014/main" id="{DC0A975C-2851-414C-B8B3-62C272C7CB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0102" y="1417638"/>
            <a:ext cx="7996698" cy="50292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52E33841-5B60-9447-AC6B-66E7F1D1A650}"/>
              </a:ext>
            </a:extLst>
          </p:cNvPr>
          <p:cNvSpPr>
            <a:spLocks noGrp="1" noChangeArrowheads="1"/>
          </p:cNvSpPr>
          <p:nvPr>
            <p:ph type="title"/>
          </p:nvPr>
        </p:nvSpPr>
        <p:spPr>
          <a:xfrm>
            <a:off x="801688" y="419100"/>
            <a:ext cx="7772400" cy="1143000"/>
          </a:xfrm>
        </p:spPr>
        <p:txBody>
          <a:bodyPr/>
          <a:lstStyle/>
          <a:p>
            <a:pPr eaLnBrk="1" hangingPunct="1"/>
            <a:r>
              <a:rPr lang="en-US" altLang="en-US" sz="3600" b="1" dirty="0">
                <a:solidFill>
                  <a:schemeClr val="accent2"/>
                </a:solidFill>
                <a:ea typeface="ＭＳ Ｐゴシック" panose="020B0600070205080204" pitchFamily="34" charset="-128"/>
              </a:rPr>
              <a:t>Pressure patterns are very important because they influence winds</a:t>
            </a:r>
          </a:p>
        </p:txBody>
      </p:sp>
      <p:sp>
        <p:nvSpPr>
          <p:cNvPr id="66562" name="Content Placeholder 2">
            <a:extLst>
              <a:ext uri="{FF2B5EF4-FFF2-40B4-BE49-F238E27FC236}">
                <a16:creationId xmlns:a16="http://schemas.microsoft.com/office/drawing/2014/main" id="{CFCF2035-D419-1E4D-8FF8-4A11064B04FB}"/>
              </a:ext>
            </a:extLst>
          </p:cNvPr>
          <p:cNvSpPr>
            <a:spLocks noGrp="1" noChangeArrowheads="1"/>
          </p:cNvSpPr>
          <p:nvPr>
            <p:ph idx="1"/>
          </p:nvPr>
        </p:nvSpPr>
        <p:spPr>
          <a:xfrm>
            <a:off x="457201" y="1752600"/>
            <a:ext cx="4724400" cy="4114800"/>
          </a:xfrm>
        </p:spPr>
        <p:txBody>
          <a:bodyPr/>
          <a:lstStyle/>
          <a:p>
            <a:pPr eaLnBrk="1" hangingPunct="1"/>
            <a:r>
              <a:rPr lang="en-US" altLang="en-US" dirty="0">
                <a:ea typeface="ＭＳ Ｐゴシック" panose="020B0600070205080204" pitchFamily="34" charset="-128"/>
              </a:rPr>
              <a:t>Strong winds are associated with large horizontal </a:t>
            </a:r>
            <a:r>
              <a:rPr lang="en-US" altLang="en-US" b="1" u="sng" dirty="0">
                <a:ea typeface="ＭＳ Ｐゴシック" panose="020B0600070205080204" pitchFamily="34" charset="-128"/>
              </a:rPr>
              <a:t>pressure differences or gradients, </a:t>
            </a:r>
            <a:r>
              <a:rPr lang="en-US" altLang="en-US" dirty="0">
                <a:ea typeface="ＭＳ Ｐゴシック" panose="020B0600070205080204" pitchFamily="34" charset="-128"/>
              </a:rPr>
              <a:t>where pressure changes rapidly with distance.</a:t>
            </a:r>
          </a:p>
          <a:p>
            <a:pPr eaLnBrk="1" hangingPunct="1"/>
            <a:r>
              <a:rPr lang="en-US" altLang="en-US" dirty="0">
                <a:ea typeface="ＭＳ Ｐゴシック" panose="020B0600070205080204" pitchFamily="34" charset="-128"/>
              </a:rPr>
              <a:t>Weak winds associated with weak pressure gradients</a:t>
            </a:r>
          </a:p>
          <a:p>
            <a:pPr eaLnBrk="1" hangingPunct="1"/>
            <a:endParaRPr lang="en-US" altLang="en-US" dirty="0">
              <a:ea typeface="ＭＳ Ｐゴシック" panose="020B0600070205080204" pitchFamily="34" charset="-128"/>
            </a:endParaRPr>
          </a:p>
        </p:txBody>
      </p:sp>
      <p:pic>
        <p:nvPicPr>
          <p:cNvPr id="66563" name="Picture 3">
            <a:extLst>
              <a:ext uri="{FF2B5EF4-FFF2-40B4-BE49-F238E27FC236}">
                <a16:creationId xmlns:a16="http://schemas.microsoft.com/office/drawing/2014/main" id="{798F1404-9FC4-8D48-9395-1F7F21A111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5900" y="2698750"/>
            <a:ext cx="38481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4">
            <a:extLst>
              <a:ext uri="{FF2B5EF4-FFF2-40B4-BE49-F238E27FC236}">
                <a16:creationId xmlns:a16="http://schemas.microsoft.com/office/drawing/2014/main" id="{0D2405D8-593E-0C49-BD3F-627AD01B731B}"/>
              </a:ext>
            </a:extLst>
          </p:cNvPr>
          <p:cNvSpPr txBox="1">
            <a:spLocks noChangeArrowheads="1"/>
          </p:cNvSpPr>
          <p:nvPr/>
        </p:nvSpPr>
        <p:spPr bwMode="auto">
          <a:xfrm>
            <a:off x="7620000" y="4191000"/>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strong</a:t>
            </a:r>
          </a:p>
        </p:txBody>
      </p:sp>
      <p:sp>
        <p:nvSpPr>
          <p:cNvPr id="66565" name="TextBox 5">
            <a:extLst>
              <a:ext uri="{FF2B5EF4-FFF2-40B4-BE49-F238E27FC236}">
                <a16:creationId xmlns:a16="http://schemas.microsoft.com/office/drawing/2014/main" id="{9F52EBF0-1343-5343-9272-70BEBF0831DE}"/>
              </a:ext>
            </a:extLst>
          </p:cNvPr>
          <p:cNvSpPr txBox="1">
            <a:spLocks noChangeArrowheads="1"/>
          </p:cNvSpPr>
          <p:nvPr/>
        </p:nvSpPr>
        <p:spPr bwMode="auto">
          <a:xfrm>
            <a:off x="5791200" y="4652963"/>
            <a:ext cx="833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dirty="0">
                <a:latin typeface="Times" pitchFamily="2" charset="0"/>
              </a:rPr>
              <a:t>weak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323F4A0-F313-B847-A16B-0DC63470E220}"/>
              </a:ext>
            </a:extLst>
          </p:cNvPr>
          <p:cNvSpPr>
            <a:spLocks noGrp="1" noChangeArrowheads="1"/>
          </p:cNvSpPr>
          <p:nvPr>
            <p:ph type="title"/>
          </p:nvPr>
        </p:nvSpPr>
        <p:spPr>
          <a:xfrm>
            <a:off x="685800" y="304800"/>
            <a:ext cx="7772400" cy="1143000"/>
          </a:xfrm>
        </p:spPr>
        <p:txBody>
          <a:bodyPr/>
          <a:lstStyle/>
          <a:p>
            <a:pPr eaLnBrk="1" hangingPunct="1"/>
            <a:r>
              <a:rPr lang="en-US" altLang="en-US" b="1">
                <a:solidFill>
                  <a:schemeClr val="accent2"/>
                </a:solidFill>
                <a:ea typeface="ＭＳ Ｐゴシック" panose="020B0600070205080204" pitchFamily="34" charset="-128"/>
              </a:rPr>
              <a:t>First Surface Weather Map</a:t>
            </a:r>
          </a:p>
        </p:txBody>
      </p:sp>
      <p:sp>
        <p:nvSpPr>
          <p:cNvPr id="19458" name="Rectangle 5">
            <a:extLst>
              <a:ext uri="{FF2B5EF4-FFF2-40B4-BE49-F238E27FC236}">
                <a16:creationId xmlns:a16="http://schemas.microsoft.com/office/drawing/2014/main" id="{AA5539FE-047C-4040-ADFA-47E57DC97D60}"/>
              </a:ext>
            </a:extLst>
          </p:cNvPr>
          <p:cNvSpPr>
            <a:spLocks noChangeArrowheads="1"/>
          </p:cNvSpPr>
          <p:nvPr/>
        </p:nvSpPr>
        <p:spPr bwMode="auto">
          <a:xfrm>
            <a:off x="533400" y="1447800"/>
            <a:ext cx="3505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Char char="•"/>
            </a:pPr>
            <a:r>
              <a:rPr lang="en-US" altLang="en-US">
                <a:latin typeface="Times" pitchFamily="2" charset="0"/>
              </a:rPr>
              <a:t>Created by H. W. Brandes in 1820 for March 6, 1783.  </a:t>
            </a:r>
          </a:p>
          <a:p>
            <a:pPr>
              <a:spcBef>
                <a:spcPct val="0"/>
              </a:spcBef>
              <a:buFontTx/>
              <a:buChar char="•"/>
            </a:pPr>
            <a:r>
              <a:rPr lang="en-US" altLang="en-US">
                <a:latin typeface="Times" pitchFamily="2" charset="0"/>
              </a:rPr>
              <a:t>The arrows indicate wind direction and the lines show the deviation of pressure from average conditions </a:t>
            </a:r>
          </a:p>
        </p:txBody>
      </p:sp>
      <p:pic>
        <p:nvPicPr>
          <p:cNvPr id="19459" name="Picture 4" descr="Brandesmap.gif">
            <a:extLst>
              <a:ext uri="{FF2B5EF4-FFF2-40B4-BE49-F238E27FC236}">
                <a16:creationId xmlns:a16="http://schemas.microsoft.com/office/drawing/2014/main" id="{1AD683C5-175E-564B-B906-B84C614F42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28800"/>
            <a:ext cx="39385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E39F-BB34-724A-9014-56CA793DC5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ED08A89-AFD1-384E-9446-95DAFE8F4802}"/>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15000" contrast="94000"/>
                    </a14:imgEffect>
                  </a14:imgLayer>
                </a14:imgProps>
              </a:ext>
            </a:extLst>
          </a:blip>
          <a:srcRect l="3812" t="13977"/>
          <a:stretch/>
        </p:blipFill>
        <p:spPr>
          <a:xfrm>
            <a:off x="1752600" y="381991"/>
            <a:ext cx="6934200" cy="6201371"/>
          </a:xfrm>
        </p:spPr>
      </p:pic>
    </p:spTree>
    <p:extLst>
      <p:ext uri="{BB962C8B-B14F-4D97-AF65-F5344CB8AC3E}">
        <p14:creationId xmlns:p14="http://schemas.microsoft.com/office/powerpoint/2010/main" val="19792245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E15C9380-D9BD-3942-89B3-50240A9134E5}"/>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Winds and pressure relationships</a:t>
            </a:r>
          </a:p>
        </p:txBody>
      </p:sp>
      <p:sp>
        <p:nvSpPr>
          <p:cNvPr id="67586" name="Content Placeholder 2">
            <a:extLst>
              <a:ext uri="{FF2B5EF4-FFF2-40B4-BE49-F238E27FC236}">
                <a16:creationId xmlns:a16="http://schemas.microsoft.com/office/drawing/2014/main" id="{6BCB6095-6A0E-8F41-A2C2-2087CD3A863B}"/>
              </a:ext>
            </a:extLst>
          </p:cNvPr>
          <p:cNvSpPr>
            <a:spLocks noGrp="1" noChangeArrowheads="1"/>
          </p:cNvSpPr>
          <p:nvPr>
            <p:ph idx="1"/>
          </p:nvPr>
        </p:nvSpPr>
        <p:spPr>
          <a:xfrm>
            <a:off x="457200" y="1600200"/>
            <a:ext cx="5410200" cy="4648200"/>
          </a:xfrm>
        </p:spPr>
        <p:txBody>
          <a:bodyPr/>
          <a:lstStyle/>
          <a:p>
            <a:pPr eaLnBrk="1" hangingPunct="1"/>
            <a:r>
              <a:rPr lang="en-US" altLang="en-US" b="1" dirty="0">
                <a:ea typeface="ＭＳ Ｐゴシック" panose="020B0600070205080204" pitchFamily="34" charset="-128"/>
              </a:rPr>
              <a:t>Near terrain</a:t>
            </a:r>
            <a:r>
              <a:rPr lang="en-US" altLang="en-US" dirty="0">
                <a:ea typeface="ＭＳ Ｐゴシック" panose="020B0600070205080204" pitchFamily="34" charset="-128"/>
              </a:rPr>
              <a:t>, winds tend to go directly from high to low pressure</a:t>
            </a:r>
          </a:p>
          <a:p>
            <a:pPr eaLnBrk="1" hangingPunct="1"/>
            <a:r>
              <a:rPr lang="en-US" altLang="en-US" b="1" dirty="0">
                <a:ea typeface="ＭＳ Ｐゴシック" panose="020B0600070205080204" pitchFamily="34" charset="-128"/>
              </a:rPr>
              <a:t>Away from terrain</a:t>
            </a:r>
            <a:r>
              <a:rPr lang="en-US" altLang="en-US" dirty="0">
                <a:ea typeface="ＭＳ Ｐゴシック" panose="020B0600070205080204" pitchFamily="34" charset="-128"/>
              </a:rPr>
              <a:t>, winds tend to parallel isobars, with a small angle towards lower pressure (you will learn why later!)</a:t>
            </a:r>
          </a:p>
        </p:txBody>
      </p:sp>
      <p:pic>
        <p:nvPicPr>
          <p:cNvPr id="3" name="Picture 2">
            <a:extLst>
              <a:ext uri="{FF2B5EF4-FFF2-40B4-BE49-F238E27FC236}">
                <a16:creationId xmlns:a16="http://schemas.microsoft.com/office/drawing/2014/main" id="{59CB2BD1-45CA-C449-ADED-E6C704AEE26E}"/>
              </a:ext>
            </a:extLst>
          </p:cNvPr>
          <p:cNvPicPr>
            <a:picLocks noChangeAspect="1"/>
          </p:cNvPicPr>
          <p:nvPr/>
        </p:nvPicPr>
        <p:blipFill rotWithShape="1">
          <a:blip r:embed="rId2"/>
          <a:srcRect l="11250" r="15625"/>
          <a:stretch/>
        </p:blipFill>
        <p:spPr>
          <a:xfrm>
            <a:off x="5867400" y="2133600"/>
            <a:ext cx="2971800" cy="304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E751C93D-BE3F-CD4B-B08F-52AD169948A9}"/>
              </a:ext>
            </a:extLst>
          </p:cNvPr>
          <p:cNvSpPr>
            <a:spLocks noGrp="1" noChangeArrowheads="1"/>
          </p:cNvSpPr>
          <p:nvPr>
            <p:ph type="title"/>
          </p:nvPr>
        </p:nvSpPr>
        <p:spPr>
          <a:xfrm>
            <a:off x="854075" y="180975"/>
            <a:ext cx="7772400" cy="1143000"/>
          </a:xfrm>
        </p:spPr>
        <p:txBody>
          <a:bodyPr/>
          <a:lstStyle/>
          <a:p>
            <a:pPr eaLnBrk="1" hangingPunct="1"/>
            <a:r>
              <a:rPr lang="en-US" altLang="en-US" dirty="0">
                <a:solidFill>
                  <a:schemeClr val="bg1"/>
                </a:solidFill>
                <a:ea typeface="ＭＳ Ｐゴシック" panose="020B0600070205080204" pitchFamily="34" charset="-128"/>
              </a:rPr>
              <a:t>Will explain why in a few weeks</a:t>
            </a:r>
          </a:p>
        </p:txBody>
      </p:sp>
      <p:sp>
        <p:nvSpPr>
          <p:cNvPr id="68611" name="Content Placeholder 2">
            <a:extLst>
              <a:ext uri="{FF2B5EF4-FFF2-40B4-BE49-F238E27FC236}">
                <a16:creationId xmlns:a16="http://schemas.microsoft.com/office/drawing/2014/main" id="{414E1763-5B7D-7B44-ADCF-F0C942B1A749}"/>
              </a:ext>
            </a:extLst>
          </p:cNvPr>
          <p:cNvSpPr>
            <a:spLocks noGrp="1" noChangeArrowheads="1"/>
          </p:cNvSpPr>
          <p:nvPr>
            <p:ph idx="1"/>
          </p:nvPr>
        </p:nvSpPr>
        <p:spPr>
          <a:xfrm>
            <a:off x="6362303" y="2247675"/>
            <a:ext cx="2210594" cy="660550"/>
          </a:xfrm>
        </p:spPr>
        <p:txBody>
          <a:bodyPr/>
          <a:lstStyle/>
          <a:p>
            <a:pPr marL="0" indent="0" eaLnBrk="1" hangingPunct="1">
              <a:buNone/>
            </a:pPr>
            <a:r>
              <a:rPr lang="en-US" altLang="en-US" sz="2400" dirty="0">
                <a:solidFill>
                  <a:schemeClr val="bg1"/>
                </a:solidFill>
                <a:ea typeface="ＭＳ Ｐゴシック" panose="020B0600070205080204" pitchFamily="34" charset="-128"/>
              </a:rPr>
              <a:t>1016 </a:t>
            </a:r>
            <a:r>
              <a:rPr lang="en-US" altLang="en-US" sz="2400" dirty="0" err="1">
                <a:solidFill>
                  <a:schemeClr val="bg1"/>
                </a:solidFill>
                <a:ea typeface="ＭＳ Ｐゴシック" panose="020B0600070205080204" pitchFamily="34" charset="-128"/>
              </a:rPr>
              <a:t>hPa</a:t>
            </a:r>
            <a:endParaRPr lang="en-US" altLang="en-US" sz="2400" dirty="0">
              <a:solidFill>
                <a:schemeClr val="bg1"/>
              </a:solidFill>
              <a:ea typeface="ＭＳ Ｐゴシック" panose="020B0600070205080204" pitchFamily="34" charset="-128"/>
            </a:endParaRPr>
          </a:p>
        </p:txBody>
      </p:sp>
      <p:cxnSp>
        <p:nvCxnSpPr>
          <p:cNvPr id="68612" name="Straight Connector 4">
            <a:extLst>
              <a:ext uri="{FF2B5EF4-FFF2-40B4-BE49-F238E27FC236}">
                <a16:creationId xmlns:a16="http://schemas.microsoft.com/office/drawing/2014/main" id="{166EBA7B-6575-C640-AB6D-9B9F248A88CC}"/>
              </a:ext>
            </a:extLst>
          </p:cNvPr>
          <p:cNvCxnSpPr>
            <a:cxnSpLocks noChangeShapeType="1"/>
          </p:cNvCxnSpPr>
          <p:nvPr/>
        </p:nvCxnSpPr>
        <p:spPr bwMode="auto">
          <a:xfrm>
            <a:off x="1676400" y="3733800"/>
            <a:ext cx="5791200" cy="7620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cxnSp>
      <p:cxnSp>
        <p:nvCxnSpPr>
          <p:cNvPr id="68613" name="Straight Connector 5">
            <a:extLst>
              <a:ext uri="{FF2B5EF4-FFF2-40B4-BE49-F238E27FC236}">
                <a16:creationId xmlns:a16="http://schemas.microsoft.com/office/drawing/2014/main" id="{0D4DA787-FD85-CD4E-9B87-159C19E19C62}"/>
              </a:ext>
            </a:extLst>
          </p:cNvPr>
          <p:cNvCxnSpPr>
            <a:cxnSpLocks noChangeShapeType="1"/>
          </p:cNvCxnSpPr>
          <p:nvPr/>
        </p:nvCxnSpPr>
        <p:spPr bwMode="auto">
          <a:xfrm>
            <a:off x="1700213" y="2667000"/>
            <a:ext cx="5791200" cy="7620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cxnSp>
      <p:sp>
        <p:nvSpPr>
          <p:cNvPr id="7" name="Rectangle 6">
            <a:extLst>
              <a:ext uri="{FF2B5EF4-FFF2-40B4-BE49-F238E27FC236}">
                <a16:creationId xmlns:a16="http://schemas.microsoft.com/office/drawing/2014/main" id="{54745384-C2F9-014B-B3FD-075CBDF693F5}"/>
              </a:ext>
            </a:extLst>
          </p:cNvPr>
          <p:cNvSpPr/>
          <p:nvPr/>
        </p:nvSpPr>
        <p:spPr>
          <a:xfrm>
            <a:off x="4343400" y="3957638"/>
            <a:ext cx="684213" cy="923925"/>
          </a:xfrm>
          <a:prstGeom prst="rect">
            <a:avLst/>
          </a:prstGeom>
          <a:noFill/>
        </p:spPr>
        <p:txBody>
          <a:bodyPr wrap="none">
            <a:spAutoFit/>
          </a:bodyPr>
          <a:lstStyle/>
          <a:p>
            <a:pPr algn="ctr">
              <a:defRPr/>
            </a:pPr>
            <a:r>
              <a:rPr lang="en-US" sz="5400">
                <a:ln w="0"/>
                <a:solidFill>
                  <a:schemeClr val="accent1"/>
                </a:solidFill>
                <a:effectLst>
                  <a:outerShdw blurRad="38100" dist="25400" dir="5400000" algn="ctr" rotWithShape="0">
                    <a:srgbClr val="6E747A">
                      <a:alpha val="43000"/>
                    </a:srgbClr>
                  </a:outerShdw>
                </a:effectLst>
                <a:latin typeface="Times" charset="0"/>
                <a:ea typeface="ＭＳ Ｐゴシック" charset="-128"/>
              </a:rPr>
              <a:t>H</a:t>
            </a:r>
            <a:endParaRPr lang="en-US" sz="5400" dirty="0">
              <a:ln w="0"/>
              <a:solidFill>
                <a:schemeClr val="accent1"/>
              </a:solidFill>
              <a:effectLst>
                <a:outerShdw blurRad="38100" dist="25400" dir="5400000" algn="ctr" rotWithShape="0">
                  <a:srgbClr val="6E747A">
                    <a:alpha val="43000"/>
                  </a:srgbClr>
                </a:outerShdw>
              </a:effectLst>
              <a:latin typeface="Times" charset="0"/>
              <a:ea typeface="ＭＳ Ｐゴシック" charset="-128"/>
            </a:endParaRPr>
          </a:p>
        </p:txBody>
      </p:sp>
      <p:sp>
        <p:nvSpPr>
          <p:cNvPr id="8" name="Rectangle 7">
            <a:extLst>
              <a:ext uri="{FF2B5EF4-FFF2-40B4-BE49-F238E27FC236}">
                <a16:creationId xmlns:a16="http://schemas.microsoft.com/office/drawing/2014/main" id="{7FCCA8EB-7B65-B84D-B7C8-726CEFE93414}"/>
              </a:ext>
            </a:extLst>
          </p:cNvPr>
          <p:cNvSpPr/>
          <p:nvPr/>
        </p:nvSpPr>
        <p:spPr>
          <a:xfrm>
            <a:off x="4343400" y="1900238"/>
            <a:ext cx="608013" cy="923925"/>
          </a:xfrm>
          <a:prstGeom prst="rect">
            <a:avLst/>
          </a:prstGeom>
          <a:noFill/>
        </p:spPr>
        <p:txBody>
          <a:bodyPr wrap="none">
            <a:spAutoFit/>
          </a:bodyPr>
          <a:lstStyle/>
          <a:p>
            <a:pPr algn="ctr">
              <a:defRPr/>
            </a:pPr>
            <a:r>
              <a:rPr lang="en-US" sz="5400" dirty="0">
                <a:ln w="0"/>
                <a:solidFill>
                  <a:schemeClr val="accent1"/>
                </a:solidFill>
                <a:effectLst>
                  <a:outerShdw blurRad="38100" dist="25400" dir="5400000" algn="ctr" rotWithShape="0">
                    <a:srgbClr val="6E747A">
                      <a:alpha val="43000"/>
                    </a:srgbClr>
                  </a:outerShdw>
                </a:effectLst>
                <a:latin typeface="Times" charset="0"/>
                <a:ea typeface="ＭＳ Ｐゴシック" charset="-128"/>
              </a:rPr>
              <a:t>L</a:t>
            </a:r>
          </a:p>
        </p:txBody>
      </p:sp>
      <p:sp>
        <p:nvSpPr>
          <p:cNvPr id="68616" name="Right Arrow 8">
            <a:extLst>
              <a:ext uri="{FF2B5EF4-FFF2-40B4-BE49-F238E27FC236}">
                <a16:creationId xmlns:a16="http://schemas.microsoft.com/office/drawing/2014/main" id="{3D9BCD78-6F51-F84C-BC26-C6047B92F4BC}"/>
              </a:ext>
            </a:extLst>
          </p:cNvPr>
          <p:cNvSpPr>
            <a:spLocks noChangeArrowheads="1"/>
          </p:cNvSpPr>
          <p:nvPr/>
        </p:nvSpPr>
        <p:spPr bwMode="auto">
          <a:xfrm rot="-467235">
            <a:off x="4114800" y="2971800"/>
            <a:ext cx="2057400" cy="304800"/>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68617" name="TextBox 9">
            <a:extLst>
              <a:ext uri="{FF2B5EF4-FFF2-40B4-BE49-F238E27FC236}">
                <a16:creationId xmlns:a16="http://schemas.microsoft.com/office/drawing/2014/main" id="{58680FAB-118B-C042-B980-CB488083882D}"/>
              </a:ext>
            </a:extLst>
          </p:cNvPr>
          <p:cNvSpPr txBox="1">
            <a:spLocks noChangeArrowheads="1"/>
          </p:cNvSpPr>
          <p:nvPr/>
        </p:nvSpPr>
        <p:spPr bwMode="auto">
          <a:xfrm>
            <a:off x="6183313" y="3122613"/>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2"/>
                </a:solidFill>
                <a:latin typeface="Times" pitchFamily="2" charset="0"/>
              </a:rPr>
              <a:t>Surface wind</a:t>
            </a:r>
          </a:p>
        </p:txBody>
      </p:sp>
      <p:sp>
        <p:nvSpPr>
          <p:cNvPr id="2" name="TextBox 1">
            <a:extLst>
              <a:ext uri="{FF2B5EF4-FFF2-40B4-BE49-F238E27FC236}">
                <a16:creationId xmlns:a16="http://schemas.microsoft.com/office/drawing/2014/main" id="{957143A5-6A03-C2FD-D9F6-CC4772786B51}"/>
              </a:ext>
            </a:extLst>
          </p:cNvPr>
          <p:cNvSpPr txBox="1"/>
          <p:nvPr/>
        </p:nvSpPr>
        <p:spPr>
          <a:xfrm>
            <a:off x="6705600" y="3810000"/>
            <a:ext cx="1338828" cy="461665"/>
          </a:xfrm>
          <a:prstGeom prst="rect">
            <a:avLst/>
          </a:prstGeom>
          <a:noFill/>
        </p:spPr>
        <p:txBody>
          <a:bodyPr wrap="none" rtlCol="0">
            <a:spAutoFit/>
          </a:bodyPr>
          <a:lstStyle/>
          <a:p>
            <a:r>
              <a:rPr lang="en-US" dirty="0">
                <a:solidFill>
                  <a:schemeClr val="bg1"/>
                </a:solidFill>
              </a:rPr>
              <a:t>1020 </a:t>
            </a:r>
            <a:r>
              <a:rPr lang="en-US" dirty="0" err="1">
                <a:solidFill>
                  <a:schemeClr val="bg1"/>
                </a:solidFill>
              </a:rPr>
              <a:t>hPa</a:t>
            </a:r>
            <a:endParaRPr lang="en-US" dirty="0">
              <a:solidFill>
                <a:schemeClr val="bg1"/>
              </a:solidFill>
            </a:endParaRPr>
          </a:p>
        </p:txBody>
      </p:sp>
      <p:sp>
        <p:nvSpPr>
          <p:cNvPr id="3" name="TextBox 2">
            <a:extLst>
              <a:ext uri="{FF2B5EF4-FFF2-40B4-BE49-F238E27FC236}">
                <a16:creationId xmlns:a16="http://schemas.microsoft.com/office/drawing/2014/main" id="{DACB81EA-E073-8796-B706-19D225402EAE}"/>
              </a:ext>
            </a:extLst>
          </p:cNvPr>
          <p:cNvSpPr txBox="1"/>
          <p:nvPr/>
        </p:nvSpPr>
        <p:spPr>
          <a:xfrm>
            <a:off x="3124200" y="5791200"/>
            <a:ext cx="2445478" cy="461665"/>
          </a:xfrm>
          <a:prstGeom prst="rect">
            <a:avLst/>
          </a:prstGeom>
          <a:noFill/>
        </p:spPr>
        <p:txBody>
          <a:bodyPr wrap="none" rtlCol="0">
            <a:spAutoFit/>
          </a:bodyPr>
          <a:lstStyle/>
          <a:p>
            <a:r>
              <a:rPr lang="en-US" dirty="0">
                <a:solidFill>
                  <a:schemeClr val="bg1"/>
                </a:solidFill>
              </a:rPr>
              <a:t>Away from terrain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F04FEC71-13D6-8D46-B85E-85B154B400E5}"/>
              </a:ext>
            </a:extLst>
          </p:cNvPr>
          <p:cNvSpPr>
            <a:spLocks noGrp="1" noChangeArrowheads="1"/>
          </p:cNvSpPr>
          <p:nvPr>
            <p:ph type="title"/>
          </p:nvPr>
        </p:nvSpPr>
        <p:spPr>
          <a:xfrm>
            <a:off x="762000" y="2209800"/>
            <a:ext cx="7772400" cy="1143000"/>
          </a:xfrm>
        </p:spPr>
        <p:txBody>
          <a:bodyPr/>
          <a:lstStyle/>
          <a:p>
            <a:pPr eaLnBrk="1" hangingPunct="1"/>
            <a:r>
              <a:rPr lang="en-US" altLang="en-US" b="1" dirty="0">
                <a:solidFill>
                  <a:schemeClr val="accent2"/>
                </a:solidFill>
                <a:ea typeface="ＭＳ Ｐゴシック" panose="020B0600070205080204" pitchFamily="34" charset="-128"/>
              </a:rPr>
              <a:t>In the northern hemisphere winds tend to blow </a:t>
            </a:r>
            <a:r>
              <a:rPr lang="en-US" altLang="en-US" b="1" dirty="0">
                <a:ea typeface="ＭＳ Ｐゴシック" panose="020B0600070205080204" pitchFamily="34" charset="-128"/>
              </a:rPr>
              <a:t>counterclockwise</a:t>
            </a:r>
            <a:r>
              <a:rPr lang="en-US" altLang="en-US" b="1" dirty="0">
                <a:solidFill>
                  <a:schemeClr val="accent2"/>
                </a:solidFill>
                <a:ea typeface="ＭＳ Ｐゴシック" panose="020B0600070205080204" pitchFamily="34" charset="-128"/>
              </a:rPr>
              <a:t> around lows and </a:t>
            </a:r>
            <a:r>
              <a:rPr lang="en-US" altLang="en-US" b="1" dirty="0">
                <a:ea typeface="ＭＳ Ｐゴシック" panose="020B0600070205080204" pitchFamily="34" charset="-128"/>
              </a:rPr>
              <a:t>clockwise</a:t>
            </a:r>
            <a:r>
              <a:rPr lang="en-US" altLang="en-US" b="1" dirty="0">
                <a:solidFill>
                  <a:schemeClr val="accent2"/>
                </a:solidFill>
                <a:ea typeface="ＭＳ Ｐゴシック" panose="020B0600070205080204" pitchFamily="34" charset="-128"/>
              </a:rPr>
              <a:t> around highs (opposite in the southern hemisphere)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1A6B8BA1-0E62-364E-AC7B-665D1A82F894}"/>
              </a:ext>
            </a:extLst>
          </p:cNvPr>
          <p:cNvSpPr>
            <a:spLocks noGrp="1" noChangeArrowheads="1"/>
          </p:cNvSpPr>
          <p:nvPr>
            <p:ph type="title"/>
          </p:nvPr>
        </p:nvSpPr>
        <p:spPr>
          <a:xfrm>
            <a:off x="381000" y="152400"/>
            <a:ext cx="8229600" cy="1143000"/>
          </a:xfrm>
        </p:spPr>
        <p:txBody>
          <a:bodyPr/>
          <a:lstStyle/>
          <a:p>
            <a:pPr eaLnBrk="1" hangingPunct="1"/>
            <a:r>
              <a:rPr lang="en-US" altLang="en-US" b="1">
                <a:solidFill>
                  <a:schemeClr val="accent2"/>
                </a:solidFill>
                <a:ea typeface="ＭＳ Ｐゴシック" panose="020B0600070205080204" pitchFamily="34" charset="-128"/>
              </a:rPr>
              <a:t>Northern Hemisphere</a:t>
            </a:r>
          </a:p>
        </p:txBody>
      </p:sp>
      <p:pic>
        <p:nvPicPr>
          <p:cNvPr id="70658" name="Content Placeholder 3">
            <a:extLst>
              <a:ext uri="{FF2B5EF4-FFF2-40B4-BE49-F238E27FC236}">
                <a16:creationId xmlns:a16="http://schemas.microsoft.com/office/drawing/2014/main" id="{1B68D716-72BE-A843-AA11-64FE1D9639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8108"/>
          <a:stretch>
            <a:fillRect/>
          </a:stretch>
        </p:blipFill>
        <p:spPr>
          <a:xfrm>
            <a:off x="679450" y="1295400"/>
            <a:ext cx="7785100" cy="4781550"/>
          </a:xfrm>
        </p:spPr>
      </p:pic>
      <p:sp>
        <p:nvSpPr>
          <p:cNvPr id="70659" name="TextBox 1">
            <a:extLst>
              <a:ext uri="{FF2B5EF4-FFF2-40B4-BE49-F238E27FC236}">
                <a16:creationId xmlns:a16="http://schemas.microsoft.com/office/drawing/2014/main" id="{A1FB9D05-53AA-B64A-86B8-DC78F011F7D0}"/>
              </a:ext>
            </a:extLst>
          </p:cNvPr>
          <p:cNvSpPr txBox="1">
            <a:spLocks noChangeArrowheads="1"/>
          </p:cNvSpPr>
          <p:nvPr/>
        </p:nvSpPr>
        <p:spPr bwMode="auto">
          <a:xfrm>
            <a:off x="1600200" y="6076950"/>
            <a:ext cx="14318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t>clockwise</a:t>
            </a:r>
          </a:p>
        </p:txBody>
      </p:sp>
      <p:sp>
        <p:nvSpPr>
          <p:cNvPr id="70660" name="TextBox 2">
            <a:extLst>
              <a:ext uri="{FF2B5EF4-FFF2-40B4-BE49-F238E27FC236}">
                <a16:creationId xmlns:a16="http://schemas.microsoft.com/office/drawing/2014/main" id="{D98671DB-6613-E74D-91E6-EC14DBA6DA70}"/>
              </a:ext>
            </a:extLst>
          </p:cNvPr>
          <p:cNvSpPr txBox="1">
            <a:spLocks noChangeArrowheads="1"/>
          </p:cNvSpPr>
          <p:nvPr/>
        </p:nvSpPr>
        <p:spPr bwMode="auto">
          <a:xfrm>
            <a:off x="6096000" y="6076950"/>
            <a:ext cx="24347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t>counterclockwise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4F9B0E4F-9184-8640-9E46-48529F555067}"/>
              </a:ext>
            </a:extLst>
          </p:cNvPr>
          <p:cNvSpPr>
            <a:spLocks noGrp="1" noChangeArrowheads="1"/>
          </p:cNvSpPr>
          <p:nvPr>
            <p:ph type="title"/>
          </p:nvPr>
        </p:nvSpPr>
        <p:spPr>
          <a:xfrm>
            <a:off x="457200" y="609600"/>
            <a:ext cx="8229600" cy="1143000"/>
          </a:xfrm>
        </p:spPr>
        <p:txBody>
          <a:bodyPr/>
          <a:lstStyle/>
          <a:p>
            <a:pPr eaLnBrk="1" hangingPunct="1"/>
            <a:r>
              <a:rPr lang="en-US" altLang="en-US" dirty="0">
                <a:ea typeface="ＭＳ Ｐゴシック" panose="020B0600070205080204" pitchFamily="34" charset="-128"/>
              </a:rPr>
              <a:t>Alternative Terminology: </a:t>
            </a:r>
            <a:r>
              <a:rPr lang="en-US" altLang="en-US" b="1" dirty="0">
                <a:solidFill>
                  <a:schemeClr val="accent2"/>
                </a:solidFill>
                <a:ea typeface="ＭＳ Ｐゴシック" panose="020B0600070205080204" pitchFamily="34" charset="-128"/>
              </a:rPr>
              <a:t>cyclonic and anticyclonic</a:t>
            </a:r>
          </a:p>
        </p:txBody>
      </p:sp>
      <p:pic>
        <p:nvPicPr>
          <p:cNvPr id="71682" name="Content Placeholder 3">
            <a:extLst>
              <a:ext uri="{FF2B5EF4-FFF2-40B4-BE49-F238E27FC236}">
                <a16:creationId xmlns:a16="http://schemas.microsoft.com/office/drawing/2014/main" id="{41D26D0D-176D-FA4A-AC73-87C9C63F8AD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7541"/>
          <a:stretch/>
        </p:blipFill>
        <p:spPr>
          <a:xfrm>
            <a:off x="-76200" y="2438400"/>
            <a:ext cx="9102725" cy="2438400"/>
          </a:xfrm>
        </p:spPr>
      </p:pic>
      <p:sp>
        <p:nvSpPr>
          <p:cNvPr id="2" name="TextBox 1">
            <a:extLst>
              <a:ext uri="{FF2B5EF4-FFF2-40B4-BE49-F238E27FC236}">
                <a16:creationId xmlns:a16="http://schemas.microsoft.com/office/drawing/2014/main" id="{5ECE893E-498F-9E45-B16E-9860AA0FD45A}"/>
              </a:ext>
            </a:extLst>
          </p:cNvPr>
          <p:cNvSpPr txBox="1"/>
          <p:nvPr/>
        </p:nvSpPr>
        <p:spPr>
          <a:xfrm>
            <a:off x="990600" y="5181600"/>
            <a:ext cx="3048000" cy="954107"/>
          </a:xfrm>
          <a:prstGeom prst="rect">
            <a:avLst/>
          </a:prstGeom>
          <a:noFill/>
        </p:spPr>
        <p:txBody>
          <a:bodyPr wrap="square" rtlCol="0">
            <a:spAutoFit/>
          </a:bodyPr>
          <a:lstStyle/>
          <a:p>
            <a:r>
              <a:rPr lang="en-US" sz="2800" b="1" dirty="0"/>
              <a:t>Cyclonic flow around lows</a:t>
            </a:r>
          </a:p>
        </p:txBody>
      </p:sp>
      <p:sp>
        <p:nvSpPr>
          <p:cNvPr id="3" name="TextBox 2">
            <a:extLst>
              <a:ext uri="{FF2B5EF4-FFF2-40B4-BE49-F238E27FC236}">
                <a16:creationId xmlns:a16="http://schemas.microsoft.com/office/drawing/2014/main" id="{2976D18E-CC87-F543-A23E-B4C0F01118E4}"/>
              </a:ext>
            </a:extLst>
          </p:cNvPr>
          <p:cNvSpPr txBox="1"/>
          <p:nvPr/>
        </p:nvSpPr>
        <p:spPr>
          <a:xfrm>
            <a:off x="4785546" y="5085546"/>
            <a:ext cx="3870210" cy="954107"/>
          </a:xfrm>
          <a:prstGeom prst="rect">
            <a:avLst/>
          </a:prstGeom>
          <a:noFill/>
        </p:spPr>
        <p:txBody>
          <a:bodyPr wrap="square" rtlCol="0">
            <a:spAutoFit/>
          </a:bodyPr>
          <a:lstStyle/>
          <a:p>
            <a:r>
              <a:rPr lang="en-US" sz="2800" b="1" dirty="0"/>
              <a:t>Anticyclonic flow around highs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A718B7A4-D918-D140-89CD-9007C25A7424}"/>
              </a:ext>
            </a:extLst>
          </p:cNvPr>
          <p:cNvSpPr>
            <a:spLocks noGrp="1" noChangeArrowheads="1"/>
          </p:cNvSpPr>
          <p:nvPr>
            <p:ph type="title"/>
          </p:nvPr>
        </p:nvSpPr>
        <p:spPr>
          <a:xfrm>
            <a:off x="304800" y="533400"/>
            <a:ext cx="3048000" cy="5029200"/>
          </a:xfrm>
        </p:spPr>
        <p:txBody>
          <a:bodyPr/>
          <a:lstStyle/>
          <a:p>
            <a:pPr eaLnBrk="1" hangingPunct="1"/>
            <a:r>
              <a:rPr lang="en-US" altLang="en-US" b="1" dirty="0">
                <a:ea typeface="ＭＳ Ｐゴシック" panose="020B0600070205080204" pitchFamily="34" charset="-128"/>
              </a:rPr>
              <a:t>Other features on surface charts</a:t>
            </a:r>
          </a:p>
        </p:txBody>
      </p:sp>
      <p:pic>
        <p:nvPicPr>
          <p:cNvPr id="72706" name="Content Placeholder 3">
            <a:extLst>
              <a:ext uri="{FF2B5EF4-FFF2-40B4-BE49-F238E27FC236}">
                <a16:creationId xmlns:a16="http://schemas.microsoft.com/office/drawing/2014/main" id="{1BC1962C-C27A-9944-A7C6-D77ED520B5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78" t="2856" r="7065" b="15714"/>
          <a:stretch>
            <a:fillRect/>
          </a:stretch>
        </p:blipFill>
        <p:spPr>
          <a:xfrm>
            <a:off x="3429000" y="457200"/>
            <a:ext cx="5472113" cy="5884863"/>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EDF4FCF6-946E-684C-8F2E-0D164D7D9A63}"/>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What are fronts?</a:t>
            </a:r>
          </a:p>
        </p:txBody>
      </p:sp>
      <p:sp>
        <p:nvSpPr>
          <p:cNvPr id="73730" name="Content Placeholder 2">
            <a:extLst>
              <a:ext uri="{FF2B5EF4-FFF2-40B4-BE49-F238E27FC236}">
                <a16:creationId xmlns:a16="http://schemas.microsoft.com/office/drawing/2014/main" id="{19285560-68B6-CF4E-BF59-167347E29983}"/>
              </a:ext>
            </a:extLst>
          </p:cNvPr>
          <p:cNvSpPr>
            <a:spLocks noGrp="1" noChangeArrowheads="1"/>
          </p:cNvSpPr>
          <p:nvPr>
            <p:ph idx="1"/>
          </p:nvPr>
        </p:nvSpPr>
        <p:spPr>
          <a:xfrm>
            <a:off x="228600" y="1524000"/>
            <a:ext cx="8686800" cy="4114800"/>
          </a:xfrm>
        </p:spPr>
        <p:txBody>
          <a:bodyPr/>
          <a:lstStyle/>
          <a:p>
            <a:pPr eaLnBrk="1" hangingPunct="1"/>
            <a:r>
              <a:rPr lang="en-US" altLang="en-US" dirty="0">
                <a:ea typeface="ＭＳ Ｐゴシック" panose="020B0600070205080204" pitchFamily="34" charset="-128"/>
              </a:rPr>
              <a:t>The tropics are warmer than the polar regions (Arctic/Antarctic).</a:t>
            </a:r>
          </a:p>
          <a:p>
            <a:pPr eaLnBrk="1" hangingPunct="1"/>
            <a:r>
              <a:rPr lang="en-US" altLang="en-US" b="1" dirty="0">
                <a:ea typeface="ＭＳ Ｐゴシック" panose="020B0600070205080204" pitchFamily="34" charset="-128"/>
              </a:rPr>
              <a:t>But temperatures don’t change gradually between north and south latitudes.</a:t>
            </a:r>
          </a:p>
          <a:p>
            <a:pPr eaLnBrk="1" hangingPunct="1"/>
            <a:r>
              <a:rPr lang="en-US" altLang="en-US" dirty="0">
                <a:ea typeface="ＭＳ Ｐゴシック" panose="020B0600070205080204" pitchFamily="34" charset="-128"/>
              </a:rPr>
              <a:t>There are regions of large horizontal temperature change, generally in the midlatitudes, which are often associated with </a:t>
            </a:r>
            <a:r>
              <a:rPr lang="en-US" altLang="en-US" b="1" dirty="0">
                <a:ea typeface="ＭＳ Ｐゴシック" panose="020B0600070205080204" pitchFamily="34" charset="-128"/>
              </a:rPr>
              <a:t>fronts</a:t>
            </a:r>
            <a:r>
              <a:rPr lang="en-US" altLang="en-US" dirty="0">
                <a:ea typeface="ＭＳ Ｐゴシック" panose="020B0600070205080204" pitchFamily="34" charset="-128"/>
              </a:rPr>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1DD79-3FAE-7241-A064-D9F81825A902}"/>
              </a:ext>
            </a:extLst>
          </p:cNvPr>
          <p:cNvSpPr>
            <a:spLocks noGrp="1"/>
          </p:cNvSpPr>
          <p:nvPr>
            <p:ph type="title"/>
          </p:nvPr>
        </p:nvSpPr>
        <p:spPr>
          <a:xfrm>
            <a:off x="457200" y="457200"/>
            <a:ext cx="8229600" cy="1143000"/>
          </a:xfrm>
        </p:spPr>
        <p:txBody>
          <a:bodyPr/>
          <a:lstStyle/>
          <a:p>
            <a:r>
              <a:rPr lang="en-US" b="1" dirty="0">
                <a:solidFill>
                  <a:schemeClr val="accent2"/>
                </a:solidFill>
              </a:rPr>
              <a:t>Terminology came from the “fronts” of WWI</a:t>
            </a:r>
          </a:p>
        </p:txBody>
      </p:sp>
      <p:pic>
        <p:nvPicPr>
          <p:cNvPr id="5" name="Content Placeholder 4">
            <a:extLst>
              <a:ext uri="{FF2B5EF4-FFF2-40B4-BE49-F238E27FC236}">
                <a16:creationId xmlns:a16="http://schemas.microsoft.com/office/drawing/2014/main" id="{BBC618A8-C972-164E-AB3B-3004D92A2741}"/>
              </a:ext>
            </a:extLst>
          </p:cNvPr>
          <p:cNvPicPr>
            <a:picLocks noGrp="1" noChangeAspect="1"/>
          </p:cNvPicPr>
          <p:nvPr>
            <p:ph idx="1"/>
          </p:nvPr>
        </p:nvPicPr>
        <p:blipFill>
          <a:blip r:embed="rId2"/>
          <a:stretch>
            <a:fillRect/>
          </a:stretch>
        </p:blipFill>
        <p:spPr>
          <a:xfrm>
            <a:off x="1219200" y="1981200"/>
            <a:ext cx="3175000" cy="3479800"/>
          </a:xfrm>
        </p:spPr>
      </p:pic>
      <p:pic>
        <p:nvPicPr>
          <p:cNvPr id="7" name="Picture 6">
            <a:extLst>
              <a:ext uri="{FF2B5EF4-FFF2-40B4-BE49-F238E27FC236}">
                <a16:creationId xmlns:a16="http://schemas.microsoft.com/office/drawing/2014/main" id="{D4DC7617-6971-264E-B4F5-01E33DFC8F82}"/>
              </a:ext>
            </a:extLst>
          </p:cNvPr>
          <p:cNvPicPr>
            <a:picLocks noChangeAspect="1"/>
          </p:cNvPicPr>
          <p:nvPr/>
        </p:nvPicPr>
        <p:blipFill>
          <a:blip r:embed="rId3"/>
          <a:stretch>
            <a:fillRect/>
          </a:stretch>
        </p:blipFill>
        <p:spPr>
          <a:xfrm>
            <a:off x="4572000" y="2590800"/>
            <a:ext cx="4057650" cy="2514600"/>
          </a:xfrm>
          <a:prstGeom prst="rect">
            <a:avLst/>
          </a:prstGeom>
        </p:spPr>
      </p:pic>
    </p:spTree>
    <p:extLst>
      <p:ext uri="{BB962C8B-B14F-4D97-AF65-F5344CB8AC3E}">
        <p14:creationId xmlns:p14="http://schemas.microsoft.com/office/powerpoint/2010/main" val="41646028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2D30CBDA-17F1-9C4D-AA27-94A7A1ADB869}"/>
              </a:ext>
            </a:extLst>
          </p:cNvPr>
          <p:cNvSpPr>
            <a:spLocks noGrp="1" noChangeArrowheads="1"/>
          </p:cNvSpPr>
          <p:nvPr>
            <p:ph type="title"/>
          </p:nvPr>
        </p:nvSpPr>
        <p:spPr>
          <a:xfrm>
            <a:off x="304800" y="609600"/>
            <a:ext cx="8229600" cy="1143000"/>
          </a:xfrm>
        </p:spPr>
        <p:txBody>
          <a:bodyPr/>
          <a:lstStyle/>
          <a:p>
            <a:pPr eaLnBrk="1" hangingPunct="1"/>
            <a:r>
              <a:rPr lang="en-US" altLang="en-US" b="1" dirty="0">
                <a:solidFill>
                  <a:schemeClr val="accent2"/>
                </a:solidFill>
                <a:ea typeface="ＭＳ Ｐゴシック" panose="020B0600070205080204" pitchFamily="34" charset="-128"/>
              </a:rPr>
              <a:t>Definition</a:t>
            </a:r>
          </a:p>
        </p:txBody>
      </p:sp>
      <p:sp>
        <p:nvSpPr>
          <p:cNvPr id="74754" name="Content Placeholder 2">
            <a:extLst>
              <a:ext uri="{FF2B5EF4-FFF2-40B4-BE49-F238E27FC236}">
                <a16:creationId xmlns:a16="http://schemas.microsoft.com/office/drawing/2014/main" id="{123ACBD9-7CA7-9148-8D5F-CF24B6A9CD5A}"/>
              </a:ext>
            </a:extLst>
          </p:cNvPr>
          <p:cNvSpPr>
            <a:spLocks noGrp="1" noChangeArrowheads="1"/>
          </p:cNvSpPr>
          <p:nvPr>
            <p:ph idx="1"/>
          </p:nvPr>
        </p:nvSpPr>
        <p:spPr>
          <a:xfrm>
            <a:off x="609600" y="1981200"/>
            <a:ext cx="8077200" cy="2743200"/>
          </a:xfrm>
        </p:spPr>
        <p:txBody>
          <a:bodyPr/>
          <a:lstStyle/>
          <a:p>
            <a:pPr marL="0" indent="0" eaLnBrk="1" hangingPunct="1">
              <a:buFontTx/>
              <a:buNone/>
            </a:pPr>
            <a:r>
              <a:rPr lang="en-US" altLang="en-US" sz="3600" b="1" dirty="0">
                <a:ea typeface="ＭＳ Ｐゴシック" panose="020B0600070205080204" pitchFamily="34" charset="-128"/>
              </a:rPr>
              <a:t>A </a:t>
            </a:r>
            <a:r>
              <a:rPr lang="en-US" altLang="en-US" sz="3600" b="1" dirty="0">
                <a:solidFill>
                  <a:srgbClr val="FF0000"/>
                </a:solidFill>
                <a:ea typeface="ＭＳ Ｐゴシック" panose="020B0600070205080204" pitchFamily="34" charset="-128"/>
              </a:rPr>
              <a:t>front</a:t>
            </a:r>
            <a:r>
              <a:rPr lang="en-US" altLang="en-US" sz="3600" b="1" dirty="0">
                <a:ea typeface="ＭＳ Ｐゴシック" panose="020B0600070205080204" pitchFamily="34" charset="-128"/>
              </a:rPr>
              <a:t> is a boundary between relatively uniform warm air and a zone in which temperature decreases rapidly</a:t>
            </a:r>
          </a:p>
        </p:txBody>
      </p:sp>
      <p:pic>
        <p:nvPicPr>
          <p:cNvPr id="3" name="Picture 2">
            <a:extLst>
              <a:ext uri="{FF2B5EF4-FFF2-40B4-BE49-F238E27FC236}">
                <a16:creationId xmlns:a16="http://schemas.microsoft.com/office/drawing/2014/main" id="{440B50E0-28B3-D048-9399-CD7477EDA8B1}"/>
              </a:ext>
            </a:extLst>
          </p:cNvPr>
          <p:cNvPicPr>
            <a:picLocks noChangeAspect="1"/>
          </p:cNvPicPr>
          <p:nvPr/>
        </p:nvPicPr>
        <p:blipFill>
          <a:blip r:embed="rId2"/>
          <a:stretch>
            <a:fillRect/>
          </a:stretch>
        </p:blipFill>
        <p:spPr>
          <a:xfrm>
            <a:off x="2819400" y="4191000"/>
            <a:ext cx="3276600" cy="197961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23E8D1FF-FBA6-7940-9013-B30AA8B116B9}"/>
              </a:ext>
            </a:extLst>
          </p:cNvPr>
          <p:cNvSpPr>
            <a:spLocks noGrp="1" noChangeArrowheads="1"/>
          </p:cNvSpPr>
          <p:nvPr>
            <p:ph type="title"/>
          </p:nvPr>
        </p:nvSpPr>
        <p:spPr>
          <a:xfrm>
            <a:off x="685800" y="609600"/>
            <a:ext cx="7772400" cy="1219200"/>
          </a:xfrm>
        </p:spPr>
        <p:txBody>
          <a:bodyPr/>
          <a:lstStyle/>
          <a:p>
            <a:pPr eaLnBrk="1" hangingPunct="1"/>
            <a:endParaRPr lang="en-US" altLang="en-US">
              <a:ea typeface="ＭＳ Ｐゴシック" panose="020B0600070205080204" pitchFamily="34" charset="-128"/>
            </a:endParaRPr>
          </a:p>
        </p:txBody>
      </p:sp>
      <p:sp>
        <p:nvSpPr>
          <p:cNvPr id="20482" name="Content Placeholder 2">
            <a:extLst>
              <a:ext uri="{FF2B5EF4-FFF2-40B4-BE49-F238E27FC236}">
                <a16:creationId xmlns:a16="http://schemas.microsoft.com/office/drawing/2014/main" id="{63C5041F-2BAE-9F4A-8CED-47BDC36A34EA}"/>
              </a:ext>
            </a:extLst>
          </p:cNvPr>
          <p:cNvSpPr>
            <a:spLocks noGrp="1" noChangeArrowheads="1"/>
          </p:cNvSpPr>
          <p:nvPr>
            <p:ph idx="1"/>
          </p:nvPr>
        </p:nvSpPr>
        <p:spPr>
          <a:xfrm>
            <a:off x="227013" y="457200"/>
            <a:ext cx="3048000" cy="5257800"/>
          </a:xfrm>
        </p:spPr>
        <p:txBody>
          <a:bodyPr/>
          <a:lstStyle/>
          <a:p>
            <a:pPr eaLnBrk="1" hangingPunct="1"/>
            <a:r>
              <a:rPr lang="en-US" altLang="en-US" sz="2800" b="1">
                <a:ea typeface="ＭＳ Ｐゴシック" panose="020B0600070205080204" pitchFamily="34" charset="-128"/>
              </a:rPr>
              <a:t>One of the weather maps created by Elias Loomis in his groundbreaking paper on the storms of February 1842.  </a:t>
            </a:r>
          </a:p>
          <a:p>
            <a:pPr eaLnBrk="1" hangingPunct="1"/>
            <a:r>
              <a:rPr lang="en-US" altLang="en-US" sz="1400">
                <a:ea typeface="ＭＳ Ｐゴシック" panose="020B0600070205080204" pitchFamily="34" charset="-128"/>
              </a:rPr>
              <a:t>Surface wind direction is indicated by arrows and the deviations from average pressure are shown by the dashed lines. Temperatures are indicated by dotted lines and the sky or precipitation type by the color shading. This map indicates a strong low-pressure center over the Ohio Valley, rain on the coast, and snow-laden northwesterly winds to the west. </a:t>
            </a:r>
          </a:p>
        </p:txBody>
      </p:sp>
      <p:pic>
        <p:nvPicPr>
          <p:cNvPr id="20483" name="Picture 6" descr="Loomismap2.tiff">
            <a:extLst>
              <a:ext uri="{FF2B5EF4-FFF2-40B4-BE49-F238E27FC236}">
                <a16:creationId xmlns:a16="http://schemas.microsoft.com/office/drawing/2014/main" id="{786261BC-45DD-CD4C-BDF7-2CD4AB1EA9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8999" y="609600"/>
            <a:ext cx="54879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16E0020A-0A81-4D48-946B-762C5CDD110A}"/>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5779" name="Content Placeholder 2">
            <a:extLst>
              <a:ext uri="{FF2B5EF4-FFF2-40B4-BE49-F238E27FC236}">
                <a16:creationId xmlns:a16="http://schemas.microsoft.com/office/drawing/2014/main" id="{1B024398-CB1F-124D-9926-B96CBB5C2029}"/>
              </a:ext>
            </a:extLst>
          </p:cNvPr>
          <p:cNvSpPr>
            <a:spLocks noGrp="1" noChangeArrowheads="1"/>
          </p:cNvSpPr>
          <p:nvPr>
            <p:ph idx="1"/>
          </p:nvPr>
        </p:nvSpPr>
        <p:spPr>
          <a:xfrm>
            <a:off x="838200" y="2286000"/>
            <a:ext cx="7391400" cy="914400"/>
          </a:xfrm>
        </p:spPr>
        <p:txBody>
          <a:bodyPr/>
          <a:lstStyle/>
          <a:p>
            <a:pPr marL="0" indent="0" eaLnBrk="1" hangingPunct="1">
              <a:spcBef>
                <a:spcPct val="0"/>
              </a:spcBef>
              <a:buFontTx/>
              <a:buNone/>
            </a:pPr>
            <a:r>
              <a:rPr lang="en-US" altLang="en-US">
                <a:solidFill>
                  <a:schemeClr val="bg1"/>
                </a:solidFill>
                <a:ea typeface="ＭＳ Ｐゴシック" panose="020B0600070205080204" pitchFamily="34" charset="-128"/>
              </a:rPr>
              <a:t>51    52    53  54 58 65  67         68         68</a:t>
            </a:r>
          </a:p>
        </p:txBody>
      </p:sp>
      <p:cxnSp>
        <p:nvCxnSpPr>
          <p:cNvPr id="75780" name="Straight Connector 4">
            <a:extLst>
              <a:ext uri="{FF2B5EF4-FFF2-40B4-BE49-F238E27FC236}">
                <a16:creationId xmlns:a16="http://schemas.microsoft.com/office/drawing/2014/main" id="{90747EEA-9040-E44A-BB8A-F144BEBD9F7D}"/>
              </a:ext>
            </a:extLst>
          </p:cNvPr>
          <p:cNvCxnSpPr>
            <a:cxnSpLocks noChangeShapeType="1"/>
          </p:cNvCxnSpPr>
          <p:nvPr/>
        </p:nvCxnSpPr>
        <p:spPr bwMode="auto">
          <a:xfrm>
            <a:off x="5257800" y="381000"/>
            <a:ext cx="0" cy="54102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cxnSp>
      <p:sp>
        <p:nvSpPr>
          <p:cNvPr id="75781" name="TextBox 7">
            <a:extLst>
              <a:ext uri="{FF2B5EF4-FFF2-40B4-BE49-F238E27FC236}">
                <a16:creationId xmlns:a16="http://schemas.microsoft.com/office/drawing/2014/main" id="{89168B80-E11F-774C-86D4-397919019C6B}"/>
              </a:ext>
            </a:extLst>
          </p:cNvPr>
          <p:cNvSpPr txBox="1">
            <a:spLocks noChangeArrowheads="1"/>
          </p:cNvSpPr>
          <p:nvPr/>
        </p:nvSpPr>
        <p:spPr bwMode="auto">
          <a:xfrm>
            <a:off x="5262563" y="227013"/>
            <a:ext cx="850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Front</a:t>
            </a:r>
          </a:p>
        </p:txBody>
      </p:sp>
      <p:sp>
        <p:nvSpPr>
          <p:cNvPr id="75782" name="TextBox 8">
            <a:extLst>
              <a:ext uri="{FF2B5EF4-FFF2-40B4-BE49-F238E27FC236}">
                <a16:creationId xmlns:a16="http://schemas.microsoft.com/office/drawing/2014/main" id="{76275100-C5A2-AB4A-A354-F4D504762BEA}"/>
              </a:ext>
            </a:extLst>
          </p:cNvPr>
          <p:cNvSpPr txBox="1">
            <a:spLocks noChangeArrowheads="1"/>
          </p:cNvSpPr>
          <p:nvPr/>
        </p:nvSpPr>
        <p:spPr bwMode="auto">
          <a:xfrm>
            <a:off x="1066800" y="38100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relatively uniform cool air</a:t>
            </a:r>
          </a:p>
        </p:txBody>
      </p:sp>
      <p:sp>
        <p:nvSpPr>
          <p:cNvPr id="75783" name="Rectangle 9">
            <a:extLst>
              <a:ext uri="{FF2B5EF4-FFF2-40B4-BE49-F238E27FC236}">
                <a16:creationId xmlns:a16="http://schemas.microsoft.com/office/drawing/2014/main" id="{1B6F3FD4-4FA3-E643-A3FA-1DB6E1D98665}"/>
              </a:ext>
            </a:extLst>
          </p:cNvPr>
          <p:cNvSpPr>
            <a:spLocks noChangeArrowheads="1"/>
          </p:cNvSpPr>
          <p:nvPr/>
        </p:nvSpPr>
        <p:spPr bwMode="auto">
          <a:xfrm>
            <a:off x="5486400" y="4191000"/>
            <a:ext cx="3589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relatively uniform warm air</a:t>
            </a:r>
          </a:p>
        </p:txBody>
      </p:sp>
      <p:sp>
        <p:nvSpPr>
          <p:cNvPr id="75784" name="TextBox 10">
            <a:extLst>
              <a:ext uri="{FF2B5EF4-FFF2-40B4-BE49-F238E27FC236}">
                <a16:creationId xmlns:a16="http://schemas.microsoft.com/office/drawing/2014/main" id="{BFDA731C-CFB2-4241-BB9F-ECAEA02F9706}"/>
              </a:ext>
            </a:extLst>
          </p:cNvPr>
          <p:cNvSpPr txBox="1">
            <a:spLocks noChangeArrowheads="1"/>
          </p:cNvSpPr>
          <p:nvPr/>
        </p:nvSpPr>
        <p:spPr bwMode="auto">
          <a:xfrm>
            <a:off x="4038600" y="3352800"/>
            <a:ext cx="1073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Frontal</a:t>
            </a:r>
          </a:p>
          <a:p>
            <a:pPr>
              <a:spcBef>
                <a:spcPct val="0"/>
              </a:spcBef>
              <a:buFontTx/>
              <a:buNone/>
            </a:pPr>
            <a:r>
              <a:rPr lang="en-US" altLang="en-US" sz="2400">
                <a:solidFill>
                  <a:schemeClr val="bg1"/>
                </a:solidFill>
                <a:latin typeface="Times" pitchFamily="2" charset="0"/>
              </a:rPr>
              <a:t>Zone</a:t>
            </a:r>
          </a:p>
        </p:txBody>
      </p:sp>
      <p:sp>
        <p:nvSpPr>
          <p:cNvPr id="75785" name="Rectangle 11">
            <a:extLst>
              <a:ext uri="{FF2B5EF4-FFF2-40B4-BE49-F238E27FC236}">
                <a16:creationId xmlns:a16="http://schemas.microsoft.com/office/drawing/2014/main" id="{203BC230-E303-A74E-AB2C-EB3E73CB253B}"/>
              </a:ext>
            </a:extLst>
          </p:cNvPr>
          <p:cNvSpPr>
            <a:spLocks noChangeArrowheads="1"/>
          </p:cNvSpPr>
          <p:nvPr/>
        </p:nvSpPr>
        <p:spPr bwMode="auto">
          <a:xfrm>
            <a:off x="3355975" y="876300"/>
            <a:ext cx="1828800" cy="4953000"/>
          </a:xfrm>
          <a:prstGeom prst="rect">
            <a:avLst/>
          </a:prstGeom>
          <a:solidFill>
            <a:schemeClr val="accent1">
              <a:alpha val="23137"/>
            </a:schemeClr>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9A371532-A195-494D-86B5-62CAA04383A9}"/>
              </a:ext>
            </a:extLst>
          </p:cNvPr>
          <p:cNvSpPr>
            <a:spLocks noGrp="1" noChangeArrowheads="1"/>
          </p:cNvSpPr>
          <p:nvPr>
            <p:ph type="title"/>
          </p:nvPr>
        </p:nvSpPr>
        <p:spPr/>
        <p:txBody>
          <a:bodyPr/>
          <a:lstStyle/>
          <a:p>
            <a:pPr eaLnBrk="1" hangingPunct="1"/>
            <a:r>
              <a:rPr lang="en-US" altLang="en-US" b="1" dirty="0">
                <a:solidFill>
                  <a:schemeClr val="accent6"/>
                </a:solidFill>
                <a:ea typeface="ＭＳ Ｐゴシック" panose="020B0600070205080204" pitchFamily="34" charset="-128"/>
              </a:rPr>
              <a:t>Fronts and Temperature</a:t>
            </a:r>
          </a:p>
        </p:txBody>
      </p:sp>
      <p:pic>
        <p:nvPicPr>
          <p:cNvPr id="76802" name="Content Placeholder 3">
            <a:extLst>
              <a:ext uri="{FF2B5EF4-FFF2-40B4-BE49-F238E27FC236}">
                <a16:creationId xmlns:a16="http://schemas.microsoft.com/office/drawing/2014/main" id="{D44481D6-B9F5-5D47-BC07-3C5BF50736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1905000" y="-441325"/>
            <a:ext cx="5334000" cy="850265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4534-E30F-FB42-B75C-90B8C515D11B}"/>
              </a:ext>
            </a:extLst>
          </p:cNvPr>
          <p:cNvSpPr>
            <a:spLocks noGrp="1"/>
          </p:cNvSpPr>
          <p:nvPr>
            <p:ph type="title"/>
          </p:nvPr>
        </p:nvSpPr>
        <p:spPr>
          <a:xfrm>
            <a:off x="457200" y="2720181"/>
            <a:ext cx="8229600" cy="1143000"/>
          </a:xfrm>
        </p:spPr>
        <p:txBody>
          <a:bodyPr/>
          <a:lstStyle/>
          <a:p>
            <a:r>
              <a:rPr lang="en-US" b="1" dirty="0">
                <a:solidFill>
                  <a:schemeClr val="accent6"/>
                </a:solidFill>
              </a:rPr>
              <a:t>Four Main Types of Fronts</a:t>
            </a:r>
          </a:p>
        </p:txBody>
      </p:sp>
    </p:spTree>
    <p:extLst>
      <p:ext uri="{BB962C8B-B14F-4D97-AF65-F5344CB8AC3E}">
        <p14:creationId xmlns:p14="http://schemas.microsoft.com/office/powerpoint/2010/main" val="13787971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EF60D581-8C7C-084B-A523-A31F05BA76CC}"/>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Cold Front</a:t>
            </a:r>
          </a:p>
        </p:txBody>
      </p:sp>
      <p:pic>
        <p:nvPicPr>
          <p:cNvPr id="77826" name="Content Placeholder 3">
            <a:extLst>
              <a:ext uri="{FF2B5EF4-FFF2-40B4-BE49-F238E27FC236}">
                <a16:creationId xmlns:a16="http://schemas.microsoft.com/office/drawing/2014/main" id="{A3908E67-767F-8349-93F5-8659279981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600200"/>
            <a:ext cx="5791200" cy="3581400"/>
          </a:xfrm>
        </p:spPr>
      </p:pic>
      <p:sp>
        <p:nvSpPr>
          <p:cNvPr id="77827" name="Up Arrow 4">
            <a:extLst>
              <a:ext uri="{FF2B5EF4-FFF2-40B4-BE49-F238E27FC236}">
                <a16:creationId xmlns:a16="http://schemas.microsoft.com/office/drawing/2014/main" id="{E516E60A-B441-8A4E-8F76-F93813C43338}"/>
              </a:ext>
            </a:extLst>
          </p:cNvPr>
          <p:cNvSpPr>
            <a:spLocks noChangeArrowheads="1"/>
          </p:cNvSpPr>
          <p:nvPr/>
        </p:nvSpPr>
        <p:spPr bwMode="auto">
          <a:xfrm rot="7270647">
            <a:off x="4991100" y="4229100"/>
            <a:ext cx="609600" cy="609600"/>
          </a:xfrm>
          <a:prstGeom prst="up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 name="TextBox 1">
            <a:extLst>
              <a:ext uri="{FF2B5EF4-FFF2-40B4-BE49-F238E27FC236}">
                <a16:creationId xmlns:a16="http://schemas.microsoft.com/office/drawing/2014/main" id="{6FCC5C43-3607-A243-AC4E-37C838684192}"/>
              </a:ext>
            </a:extLst>
          </p:cNvPr>
          <p:cNvSpPr txBox="1"/>
          <p:nvPr/>
        </p:nvSpPr>
        <p:spPr>
          <a:xfrm>
            <a:off x="812028" y="5334000"/>
            <a:ext cx="7519944" cy="584775"/>
          </a:xfrm>
          <a:prstGeom prst="rect">
            <a:avLst/>
          </a:prstGeom>
          <a:noFill/>
        </p:spPr>
        <p:txBody>
          <a:bodyPr wrap="none" rtlCol="0">
            <a:spAutoFit/>
          </a:bodyPr>
          <a:lstStyle/>
          <a:p>
            <a:r>
              <a:rPr lang="en-US" sz="3200" b="1" dirty="0"/>
              <a:t>Cold Front:  Cold air displacing warm air</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0C0837E1-8D55-9345-9BE3-09148446DA0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Warm Front</a:t>
            </a:r>
          </a:p>
        </p:txBody>
      </p:sp>
      <p:pic>
        <p:nvPicPr>
          <p:cNvPr id="78850" name="Content Placeholder 3">
            <a:extLst>
              <a:ext uri="{FF2B5EF4-FFF2-40B4-BE49-F238E27FC236}">
                <a16:creationId xmlns:a16="http://schemas.microsoft.com/office/drawing/2014/main" id="{C6354EE2-2929-8F47-87A9-2BC08196F7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2209800"/>
            <a:ext cx="5780088" cy="3422650"/>
          </a:xfrm>
        </p:spPr>
      </p:pic>
      <p:sp>
        <p:nvSpPr>
          <p:cNvPr id="78851" name="Up Arrow 4">
            <a:extLst>
              <a:ext uri="{FF2B5EF4-FFF2-40B4-BE49-F238E27FC236}">
                <a16:creationId xmlns:a16="http://schemas.microsoft.com/office/drawing/2014/main" id="{49B06311-E1FC-2B44-8ED2-30D8C70F2FAD}"/>
              </a:ext>
            </a:extLst>
          </p:cNvPr>
          <p:cNvSpPr>
            <a:spLocks noChangeArrowheads="1"/>
          </p:cNvSpPr>
          <p:nvPr/>
        </p:nvSpPr>
        <p:spPr bwMode="auto">
          <a:xfrm rot="1662238">
            <a:off x="4271963" y="2279650"/>
            <a:ext cx="762000" cy="533400"/>
          </a:xfrm>
          <a:prstGeom prst="up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 name="TextBox 1">
            <a:extLst>
              <a:ext uri="{FF2B5EF4-FFF2-40B4-BE49-F238E27FC236}">
                <a16:creationId xmlns:a16="http://schemas.microsoft.com/office/drawing/2014/main" id="{0E91E82F-352B-F242-ABA1-58DE4F11B61F}"/>
              </a:ext>
            </a:extLst>
          </p:cNvPr>
          <p:cNvSpPr txBox="1"/>
          <p:nvPr/>
        </p:nvSpPr>
        <p:spPr>
          <a:xfrm>
            <a:off x="2133600" y="5650035"/>
            <a:ext cx="5551456" cy="584775"/>
          </a:xfrm>
          <a:prstGeom prst="rect">
            <a:avLst/>
          </a:prstGeom>
          <a:noFill/>
        </p:spPr>
        <p:txBody>
          <a:bodyPr wrap="none" rtlCol="0">
            <a:spAutoFit/>
          </a:bodyPr>
          <a:lstStyle/>
          <a:p>
            <a:r>
              <a:rPr lang="en-US" sz="3200" b="1" dirty="0">
                <a:solidFill>
                  <a:schemeClr val="accent6"/>
                </a:solidFill>
              </a:rPr>
              <a:t>Warm air displacing cooler air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F07AD7AA-704D-F94D-B031-8F8F63D0D911}"/>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Stationary Front</a:t>
            </a:r>
          </a:p>
        </p:txBody>
      </p:sp>
      <p:pic>
        <p:nvPicPr>
          <p:cNvPr id="79874" name="Content Placeholder 3">
            <a:extLst>
              <a:ext uri="{FF2B5EF4-FFF2-40B4-BE49-F238E27FC236}">
                <a16:creationId xmlns:a16="http://schemas.microsoft.com/office/drawing/2014/main" id="{789BD981-99F8-3143-B3A6-DCDC36929A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911350"/>
            <a:ext cx="4305300" cy="2603500"/>
          </a:xfrm>
        </p:spPr>
      </p:pic>
      <p:pic>
        <p:nvPicPr>
          <p:cNvPr id="79875" name="Picture 4">
            <a:extLst>
              <a:ext uri="{FF2B5EF4-FFF2-40B4-BE49-F238E27FC236}">
                <a16:creationId xmlns:a16="http://schemas.microsoft.com/office/drawing/2014/main" id="{4041B293-F26F-B246-A12C-351B3FA920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514850"/>
            <a:ext cx="36655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F6DFFA-DC32-474F-BEEB-47C111E2C868}"/>
              </a:ext>
            </a:extLst>
          </p:cNvPr>
          <p:cNvSpPr txBox="1"/>
          <p:nvPr/>
        </p:nvSpPr>
        <p:spPr>
          <a:xfrm>
            <a:off x="685800" y="5257800"/>
            <a:ext cx="4927824" cy="461665"/>
          </a:xfrm>
          <a:prstGeom prst="rect">
            <a:avLst/>
          </a:prstGeom>
          <a:noFill/>
        </p:spPr>
        <p:txBody>
          <a:bodyPr wrap="none" rtlCol="0">
            <a:spAutoFit/>
          </a:bodyPr>
          <a:lstStyle/>
          <a:p>
            <a:r>
              <a:rPr lang="en-US" b="1" dirty="0"/>
              <a:t>Neither warm or cool air is winning.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48F11A0-FB26-7E4F-B2DD-691A55AD06FA}"/>
              </a:ext>
            </a:extLst>
          </p:cNvPr>
          <p:cNvSpPr>
            <a:spLocks noGrp="1" noChangeArrowheads="1"/>
          </p:cNvSpPr>
          <p:nvPr>
            <p:ph type="title"/>
          </p:nvPr>
        </p:nvSpPr>
        <p:spPr>
          <a:xfrm>
            <a:off x="533400" y="685800"/>
            <a:ext cx="8229600" cy="1143000"/>
          </a:xfrm>
        </p:spPr>
        <p:txBody>
          <a:bodyPr/>
          <a:lstStyle/>
          <a:p>
            <a:pPr eaLnBrk="1" hangingPunct="1"/>
            <a:r>
              <a:rPr lang="en-US" altLang="en-US" b="1" dirty="0">
                <a:solidFill>
                  <a:schemeClr val="accent6"/>
                </a:solidFill>
                <a:ea typeface="ＭＳ Ｐゴシック" panose="020B0600070205080204" pitchFamily="34" charset="-128"/>
              </a:rPr>
              <a:t>Occluded Front (a hybrid combination)</a:t>
            </a:r>
            <a:br>
              <a:rPr lang="en-US" altLang="en-US" b="1" dirty="0">
                <a:solidFill>
                  <a:schemeClr val="accent6"/>
                </a:solidFill>
                <a:ea typeface="ＭＳ Ｐゴシック" panose="020B0600070205080204" pitchFamily="34" charset="-128"/>
              </a:rPr>
            </a:br>
            <a:r>
              <a:rPr lang="en-US" altLang="en-US" b="1" dirty="0">
                <a:solidFill>
                  <a:schemeClr val="accent6"/>
                </a:solidFill>
                <a:ea typeface="ＭＳ Ｐゴシック" panose="020B0600070205080204" pitchFamily="34" charset="-128"/>
              </a:rPr>
              <a:t>More later</a:t>
            </a:r>
          </a:p>
        </p:txBody>
      </p:sp>
      <p:pic>
        <p:nvPicPr>
          <p:cNvPr id="80898" name="Content Placeholder 3">
            <a:extLst>
              <a:ext uri="{FF2B5EF4-FFF2-40B4-BE49-F238E27FC236}">
                <a16:creationId xmlns:a16="http://schemas.microsoft.com/office/drawing/2014/main" id="{E8A19732-DD59-D040-83C7-DD0C70EF1A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2209800"/>
            <a:ext cx="2743200" cy="1554163"/>
          </a:xfrm>
        </p:spPr>
      </p:pic>
      <p:pic>
        <p:nvPicPr>
          <p:cNvPr id="80899" name="Picture 4">
            <a:extLst>
              <a:ext uri="{FF2B5EF4-FFF2-40B4-BE49-F238E27FC236}">
                <a16:creationId xmlns:a16="http://schemas.microsoft.com/office/drawing/2014/main" id="{DC5146AC-6617-0F40-B4CA-5F28E4D962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438400"/>
            <a:ext cx="27051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2EC76BBA-C33E-0E44-8F00-A61E1469F4DA}"/>
              </a:ext>
            </a:extLst>
          </p:cNvPr>
          <p:cNvSpPr>
            <a:spLocks noGrp="1" noChangeArrowheads="1"/>
          </p:cNvSpPr>
          <p:nvPr>
            <p:ph type="title"/>
          </p:nvPr>
        </p:nvSpPr>
        <p:spPr>
          <a:xfrm>
            <a:off x="304800" y="365369"/>
            <a:ext cx="2667000" cy="5334000"/>
          </a:xfrm>
        </p:spPr>
        <p:txBody>
          <a:bodyPr/>
          <a:lstStyle/>
          <a:p>
            <a:pPr eaLnBrk="1" hangingPunct="1"/>
            <a:r>
              <a:rPr lang="en-US" altLang="en-US" b="1" dirty="0">
                <a:solidFill>
                  <a:schemeClr val="accent2"/>
                </a:solidFill>
                <a:ea typeface="ＭＳ Ｐゴシック" panose="020B0600070205080204" pitchFamily="34" charset="-128"/>
              </a:rPr>
              <a:t>Fronts and Pressure</a:t>
            </a:r>
            <a:br>
              <a:rPr lang="en-US" altLang="en-US" b="1" dirty="0">
                <a:solidFill>
                  <a:schemeClr val="accent2"/>
                </a:solidFill>
                <a:ea typeface="ＭＳ Ｐゴシック" panose="020B0600070205080204" pitchFamily="34" charset="-128"/>
              </a:rPr>
            </a:br>
            <a:br>
              <a:rPr lang="en-US" altLang="en-US" sz="2000" b="1" dirty="0">
                <a:solidFill>
                  <a:schemeClr val="accent2"/>
                </a:solidFill>
                <a:ea typeface="ＭＳ Ｐゴシック" panose="020B0600070205080204" pitchFamily="34" charset="-128"/>
              </a:rPr>
            </a:br>
            <a:r>
              <a:rPr lang="en-US" altLang="en-US" sz="3600" dirty="0">
                <a:ea typeface="ＭＳ Ｐゴシック" panose="020B0600070205080204" pitchFamily="34" charset="-128"/>
              </a:rPr>
              <a:t>Fronts Tend to Be in Pressure</a:t>
            </a:r>
            <a:br>
              <a:rPr lang="en-US" altLang="en-US" sz="3600" dirty="0">
                <a:ea typeface="ＭＳ Ｐゴシック" panose="020B0600070205080204" pitchFamily="34" charset="-128"/>
              </a:rPr>
            </a:br>
            <a:r>
              <a:rPr lang="en-US" altLang="en-US" sz="3600" dirty="0">
                <a:ea typeface="ＭＳ Ｐゴシック" panose="020B0600070205080204" pitchFamily="34" charset="-128"/>
              </a:rPr>
              <a:t>Troughs (low pressure)</a:t>
            </a:r>
          </a:p>
        </p:txBody>
      </p:sp>
      <p:pic>
        <p:nvPicPr>
          <p:cNvPr id="81922" name="Content Placeholder 4">
            <a:extLst>
              <a:ext uri="{FF2B5EF4-FFF2-40B4-BE49-F238E27FC236}">
                <a16:creationId xmlns:a16="http://schemas.microsoft.com/office/drawing/2014/main" id="{7AAA2E9D-9300-C24E-9B43-9CDB59AD7E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1889369"/>
            <a:ext cx="5480050" cy="3810000"/>
          </a:xfrm>
        </p:spPr>
      </p:pic>
      <p:sp>
        <p:nvSpPr>
          <p:cNvPr id="2" name="TextBox 1">
            <a:extLst>
              <a:ext uri="{FF2B5EF4-FFF2-40B4-BE49-F238E27FC236}">
                <a16:creationId xmlns:a16="http://schemas.microsoft.com/office/drawing/2014/main" id="{7479B637-DED3-9D40-9E18-44201AB07E32}"/>
              </a:ext>
            </a:extLst>
          </p:cNvPr>
          <p:cNvSpPr txBox="1"/>
          <p:nvPr/>
        </p:nvSpPr>
        <p:spPr>
          <a:xfrm>
            <a:off x="3200400" y="5943600"/>
            <a:ext cx="5407827" cy="461665"/>
          </a:xfrm>
          <a:prstGeom prst="rect">
            <a:avLst/>
          </a:prstGeom>
          <a:noFill/>
        </p:spPr>
        <p:txBody>
          <a:bodyPr wrap="none" rtlCol="0">
            <a:spAutoFit/>
          </a:bodyPr>
          <a:lstStyle/>
          <a:p>
            <a:r>
              <a:rPr lang="en-US" dirty="0"/>
              <a:t>Trough:  an area of relatively low pressure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27F783AB-9393-F949-A932-A825E537D17E}"/>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Fronts are associated with bands of clouds</a:t>
            </a:r>
          </a:p>
        </p:txBody>
      </p:sp>
      <p:pic>
        <p:nvPicPr>
          <p:cNvPr id="82946" name="Content Placeholder 3">
            <a:extLst>
              <a:ext uri="{FF2B5EF4-FFF2-40B4-BE49-F238E27FC236}">
                <a16:creationId xmlns:a16="http://schemas.microsoft.com/office/drawing/2014/main" id="{A7DB4559-9144-384C-A4B4-71509A7BEDC4}"/>
              </a:ext>
            </a:extLst>
          </p:cNvPr>
          <p:cNvPicPr>
            <a:picLocks noGrp="1" noChangeAspect="1" noChangeArrowheads="1"/>
          </p:cNvPicPr>
          <p:nvPr>
            <p:ph idx="1"/>
          </p:nvPr>
        </p:nvPicPr>
        <p:blipFill>
          <a:blip r:embed="rId2">
            <a:extLst>
              <a:ext uri="{BEBA8EAE-BF5A-486C-A8C5-ECC9F3942E4B}">
                <a14:imgProps xmlns:a14="http://schemas.microsoft.com/office/drawing/2010/main">
                  <a14:imgLayer>
                    <a14:imgEffect>
                      <a14:sharpenSoften amount="24000"/>
                    </a14:imgEffect>
                    <a14:imgEffect>
                      <a14:brightnessContrast bright="33000"/>
                    </a14:imgEffect>
                  </a14:imgLayer>
                </a14:imgProps>
              </a:ext>
              <a:ext uri="{28A0092B-C50C-407E-A947-70E740481C1C}">
                <a14:useLocalDpi xmlns:a14="http://schemas.microsoft.com/office/drawing/2010/main" val="0"/>
              </a:ext>
            </a:extLst>
          </a:blip>
          <a:srcRect/>
          <a:stretch>
            <a:fillRect/>
          </a:stretch>
        </p:blipFill>
        <p:spPr>
          <a:xfrm>
            <a:off x="909638" y="1600200"/>
            <a:ext cx="7324725" cy="4525963"/>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5E457319-7AAB-3B46-9000-C4485C749C93}"/>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Fronts are associated with precipitation</a:t>
            </a:r>
          </a:p>
        </p:txBody>
      </p:sp>
      <p:pic>
        <p:nvPicPr>
          <p:cNvPr id="83970" name="Content Placeholder 3">
            <a:extLst>
              <a:ext uri="{FF2B5EF4-FFF2-40B4-BE49-F238E27FC236}">
                <a16:creationId xmlns:a16="http://schemas.microsoft.com/office/drawing/2014/main" id="{D75592C8-3075-4B40-9F05-545C120FD8D5}"/>
              </a:ext>
            </a:extLst>
          </p:cNvPr>
          <p:cNvPicPr>
            <a:picLocks noGrp="1" noChangeAspect="1" noChangeArrowheads="1"/>
          </p:cNvPicPr>
          <p:nvPr>
            <p:ph idx="1"/>
          </p:nvPr>
        </p:nvPicPr>
        <p:blipFill>
          <a:blip r:embed="rId2">
            <a:extLst>
              <a:ext uri="{BEBA8EAE-BF5A-486C-A8C5-ECC9F3942E4B}">
                <a14:imgProps xmlns:a14="http://schemas.microsoft.com/office/drawing/2010/main">
                  <a14:imgLayer>
                    <a14:imgEffect>
                      <a14:brightnessContrast contrast="56000"/>
                    </a14:imgEffect>
                  </a14:imgLayer>
                </a14:imgProps>
              </a:ext>
              <a:ext uri="{28A0092B-C50C-407E-A947-70E740481C1C}">
                <a14:useLocalDpi xmlns:a14="http://schemas.microsoft.com/office/drawing/2010/main" val="0"/>
              </a:ext>
            </a:extLst>
          </a:blip>
          <a:srcRect/>
          <a:stretch>
            <a:fillRect/>
          </a:stretch>
        </p:blipFill>
        <p:spPr>
          <a:xfrm rot="16200000">
            <a:off x="1946275" y="104775"/>
            <a:ext cx="5207000" cy="829945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AE4EC-90C9-C545-BFEE-8FDCA49D2477}"/>
              </a:ext>
            </a:extLst>
          </p:cNvPr>
          <p:cNvSpPr>
            <a:spLocks noGrp="1"/>
          </p:cNvSpPr>
          <p:nvPr>
            <p:ph type="title"/>
          </p:nvPr>
        </p:nvSpPr>
        <p:spPr/>
        <p:txBody>
          <a:bodyPr/>
          <a:lstStyle/>
          <a:p>
            <a:r>
              <a:rPr lang="en-US" b="1" dirty="0">
                <a:solidFill>
                  <a:schemeClr val="accent2"/>
                </a:solidFill>
              </a:rPr>
              <a:t>A Problem</a:t>
            </a:r>
          </a:p>
        </p:txBody>
      </p:sp>
      <p:sp>
        <p:nvSpPr>
          <p:cNvPr id="3" name="Content Placeholder 2">
            <a:extLst>
              <a:ext uri="{FF2B5EF4-FFF2-40B4-BE49-F238E27FC236}">
                <a16:creationId xmlns:a16="http://schemas.microsoft.com/office/drawing/2014/main" id="{614A1C28-03AE-F846-BE5E-66C9A01E4F1E}"/>
              </a:ext>
            </a:extLst>
          </p:cNvPr>
          <p:cNvSpPr>
            <a:spLocks noGrp="1"/>
          </p:cNvSpPr>
          <p:nvPr>
            <p:ph idx="1"/>
          </p:nvPr>
        </p:nvSpPr>
        <p:spPr>
          <a:xfrm>
            <a:off x="762000" y="1371600"/>
            <a:ext cx="8229600" cy="4525963"/>
          </a:xfrm>
        </p:spPr>
        <p:txBody>
          <a:bodyPr/>
          <a:lstStyle/>
          <a:p>
            <a:r>
              <a:rPr lang="en-US" dirty="0"/>
              <a:t>The first weather maps could not help weather forecasting much.</a:t>
            </a:r>
          </a:p>
          <a:p>
            <a:r>
              <a:rPr lang="en-US" dirty="0"/>
              <a:t>Why?  No way to distribute weather information quickly enough!</a:t>
            </a:r>
          </a:p>
        </p:txBody>
      </p:sp>
      <p:pic>
        <p:nvPicPr>
          <p:cNvPr id="5" name="Picture 4">
            <a:extLst>
              <a:ext uri="{FF2B5EF4-FFF2-40B4-BE49-F238E27FC236}">
                <a16:creationId xmlns:a16="http://schemas.microsoft.com/office/drawing/2014/main" id="{3EC662E1-BD75-6148-B738-ACB4B4E77C1C}"/>
              </a:ext>
            </a:extLst>
          </p:cNvPr>
          <p:cNvPicPr>
            <a:picLocks noChangeAspect="1"/>
          </p:cNvPicPr>
          <p:nvPr/>
        </p:nvPicPr>
        <p:blipFill>
          <a:blip r:embed="rId2"/>
          <a:stretch>
            <a:fillRect/>
          </a:stretch>
        </p:blipFill>
        <p:spPr>
          <a:xfrm>
            <a:off x="2590800" y="3733800"/>
            <a:ext cx="3810000" cy="2540000"/>
          </a:xfrm>
          <a:prstGeom prst="rect">
            <a:avLst/>
          </a:prstGeom>
        </p:spPr>
      </p:pic>
    </p:spTree>
    <p:extLst>
      <p:ext uri="{BB962C8B-B14F-4D97-AF65-F5344CB8AC3E}">
        <p14:creationId xmlns:p14="http://schemas.microsoft.com/office/powerpoint/2010/main" val="23538830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DFA31-9191-BE41-30C7-18B14D6CA72C}"/>
              </a:ext>
            </a:extLst>
          </p:cNvPr>
          <p:cNvSpPr>
            <a:spLocks noGrp="1"/>
          </p:cNvSpPr>
          <p:nvPr>
            <p:ph type="title"/>
          </p:nvPr>
        </p:nvSpPr>
        <p:spPr/>
        <p:txBody>
          <a:bodyPr/>
          <a:lstStyle/>
          <a:p>
            <a:endParaRPr lang="en-US"/>
          </a:p>
        </p:txBody>
      </p:sp>
      <p:pic>
        <p:nvPicPr>
          <p:cNvPr id="5" name="Content Placeholder 4" descr="A map of the north and south america&#10;&#10;AI-generated content may be incorrect.">
            <a:extLst>
              <a:ext uri="{FF2B5EF4-FFF2-40B4-BE49-F238E27FC236}">
                <a16:creationId xmlns:a16="http://schemas.microsoft.com/office/drawing/2014/main" id="{02822B5A-4C33-E54A-A284-AD28B42B9379}"/>
              </a:ext>
            </a:extLst>
          </p:cNvPr>
          <p:cNvPicPr>
            <a:picLocks noGrp="1" noChangeAspect="1"/>
          </p:cNvPicPr>
          <p:nvPr>
            <p:ph idx="1"/>
          </p:nvPr>
        </p:nvPicPr>
        <p:blipFill>
          <a:blip r:embed="rId2"/>
          <a:stretch>
            <a:fillRect/>
          </a:stretch>
        </p:blipFill>
        <p:spPr>
          <a:xfrm>
            <a:off x="1752600" y="838200"/>
            <a:ext cx="6154214" cy="5564981"/>
          </a:xfrm>
        </p:spPr>
      </p:pic>
    </p:spTree>
    <p:extLst>
      <p:ext uri="{BB962C8B-B14F-4D97-AF65-F5344CB8AC3E}">
        <p14:creationId xmlns:p14="http://schemas.microsoft.com/office/powerpoint/2010/main" val="17779376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D9439-41B9-A34F-518A-D972D14D1E50}"/>
              </a:ext>
            </a:extLst>
          </p:cNvPr>
          <p:cNvSpPr>
            <a:spLocks noGrp="1"/>
          </p:cNvSpPr>
          <p:nvPr>
            <p:ph type="title"/>
          </p:nvPr>
        </p:nvSpPr>
        <p:spPr/>
        <p:txBody>
          <a:bodyPr/>
          <a:lstStyle/>
          <a:p>
            <a:endParaRPr lang="en-US"/>
          </a:p>
        </p:txBody>
      </p:sp>
      <p:pic>
        <p:nvPicPr>
          <p:cNvPr id="5" name="Content Placeholder 4" descr="A map of weather with different colored lines&#10;&#10;AI-generated content may be incorrect.">
            <a:extLst>
              <a:ext uri="{FF2B5EF4-FFF2-40B4-BE49-F238E27FC236}">
                <a16:creationId xmlns:a16="http://schemas.microsoft.com/office/drawing/2014/main" id="{B1715F6D-25AF-3DB6-2A95-AE83C9F8E6E6}"/>
              </a:ext>
            </a:extLst>
          </p:cNvPr>
          <p:cNvPicPr>
            <a:picLocks noGrp="1" noChangeAspect="1"/>
          </p:cNvPicPr>
          <p:nvPr>
            <p:ph idx="1"/>
          </p:nvPr>
        </p:nvPicPr>
        <p:blipFill>
          <a:blip r:embed="rId2"/>
          <a:stretch>
            <a:fillRect/>
          </a:stretch>
        </p:blipFill>
        <p:spPr>
          <a:xfrm>
            <a:off x="2209800" y="990600"/>
            <a:ext cx="5172508" cy="5135563"/>
          </a:xfrm>
        </p:spPr>
      </p:pic>
      <p:sp>
        <p:nvSpPr>
          <p:cNvPr id="6" name="TextBox 5">
            <a:extLst>
              <a:ext uri="{FF2B5EF4-FFF2-40B4-BE49-F238E27FC236}">
                <a16:creationId xmlns:a16="http://schemas.microsoft.com/office/drawing/2014/main" id="{9E4DE276-D2B2-B764-B02F-453F2E8F987C}"/>
              </a:ext>
            </a:extLst>
          </p:cNvPr>
          <p:cNvSpPr txBox="1"/>
          <p:nvPr/>
        </p:nvSpPr>
        <p:spPr>
          <a:xfrm>
            <a:off x="-508000" y="-11289"/>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66179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FE1D-A94B-274A-BAF4-00893113DE68}"/>
              </a:ext>
            </a:extLst>
          </p:cNvPr>
          <p:cNvSpPr>
            <a:spLocks noGrp="1"/>
          </p:cNvSpPr>
          <p:nvPr>
            <p:ph type="title"/>
          </p:nvPr>
        </p:nvSpPr>
        <p:spPr>
          <a:xfrm>
            <a:off x="457199" y="381000"/>
            <a:ext cx="8229600" cy="1143000"/>
          </a:xfrm>
        </p:spPr>
        <p:txBody>
          <a:bodyPr/>
          <a:lstStyle/>
          <a:p>
            <a:r>
              <a:rPr lang="en-US" b="1" dirty="0">
                <a:solidFill>
                  <a:schemeClr val="accent2"/>
                </a:solidFill>
              </a:rPr>
              <a:t>The Solution: The Telegraph</a:t>
            </a:r>
            <a:r>
              <a:rPr lang="en-US" dirty="0"/>
              <a:t> (1840s)</a:t>
            </a:r>
          </a:p>
        </p:txBody>
      </p:sp>
      <p:pic>
        <p:nvPicPr>
          <p:cNvPr id="5" name="Content Placeholder 4" descr="A picture containing wooden&#10;&#10;Description automatically generated">
            <a:extLst>
              <a:ext uri="{FF2B5EF4-FFF2-40B4-BE49-F238E27FC236}">
                <a16:creationId xmlns:a16="http://schemas.microsoft.com/office/drawing/2014/main" id="{46FA61E8-66A3-EA48-B6A4-C4D77CB9378B}"/>
              </a:ext>
            </a:extLst>
          </p:cNvPr>
          <p:cNvPicPr>
            <a:picLocks noGrp="1" noChangeAspect="1"/>
          </p:cNvPicPr>
          <p:nvPr>
            <p:ph idx="1"/>
          </p:nvPr>
        </p:nvPicPr>
        <p:blipFill>
          <a:blip r:embed="rId2"/>
          <a:stretch>
            <a:fillRect/>
          </a:stretch>
        </p:blipFill>
        <p:spPr>
          <a:xfrm>
            <a:off x="1629009" y="1752600"/>
            <a:ext cx="5885981" cy="4525963"/>
          </a:xfrm>
        </p:spPr>
      </p:pic>
    </p:spTree>
    <p:extLst>
      <p:ext uri="{BB962C8B-B14F-4D97-AF65-F5344CB8AC3E}">
        <p14:creationId xmlns:p14="http://schemas.microsoft.com/office/powerpoint/2010/main" val="831606564"/>
      </p:ext>
    </p:extLst>
  </p:cSld>
  <p:clrMapOvr>
    <a:masterClrMapping/>
  </p:clrMapOvr>
</p:sld>
</file>

<file path=ppt/theme/theme1.xml><?xml version="1.0" encoding="utf-8"?>
<a:theme xmlns:a="http://schemas.openxmlformats.org/drawingml/2006/main" name="Whistler805">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Whistler805</Template>
  <TotalTime>5840</TotalTime>
  <Words>1339</Words>
  <Application>Microsoft Macintosh PowerPoint</Application>
  <PresentationFormat>On-screen Show (4:3)</PresentationFormat>
  <Paragraphs>174</Paragraphs>
  <Slides>81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ＭＳ Ｐゴシック</vt:lpstr>
      <vt:lpstr>Arial</vt:lpstr>
      <vt:lpstr>Calibri</vt:lpstr>
      <vt:lpstr>Times</vt:lpstr>
      <vt:lpstr>Times New Roman</vt:lpstr>
      <vt:lpstr>Whistler805</vt:lpstr>
      <vt:lpstr> Surface Weather Map</vt:lpstr>
      <vt:lpstr>synoptic</vt:lpstr>
      <vt:lpstr>Available here:  http://www.atmos.washington.edu/data/vmaproom/</vt:lpstr>
      <vt:lpstr>Or here: https://www.weather.gov/oun/sfcmaps</vt:lpstr>
      <vt:lpstr>Why Surface Weather Maps?</vt:lpstr>
      <vt:lpstr>First Surface Weather Map</vt:lpstr>
      <vt:lpstr>PowerPoint Presentation</vt:lpstr>
      <vt:lpstr>A Problem</vt:lpstr>
      <vt:lpstr>The Solution: The Telegraph (1840s)</vt:lpstr>
      <vt:lpstr>The Telegraphic Communication Revolution</vt:lpstr>
      <vt:lpstr>First Real-Time Weather Maps Example 1872!</vt:lpstr>
      <vt:lpstr>The weather maps of the 1800s were missing something all maps have today: FRONTS</vt:lpstr>
      <vt:lpstr>PowerPoint Presentation</vt:lpstr>
      <vt:lpstr>Fronts</vt:lpstr>
      <vt:lpstr>PowerPoint Presentation</vt:lpstr>
      <vt:lpstr>Still Used Today</vt:lpstr>
      <vt:lpstr>What is on modern surface weather charts?</vt:lpstr>
      <vt:lpstr>What are the numbers and symbols on surface weather maps?</vt:lpstr>
      <vt:lpstr>Surface observations are plotted using a station model</vt:lpstr>
      <vt:lpstr>Station Model</vt:lpstr>
      <vt:lpstr>Practice</vt:lpstr>
      <vt:lpstr>Pressure Change (tendency) over the Past 3 hr</vt:lpstr>
      <vt:lpstr>PowerPoint Presentation</vt:lpstr>
      <vt:lpstr>Current Weather</vt:lpstr>
      <vt:lpstr>Sky Coverage</vt:lpstr>
      <vt:lpstr>Sky obscured…you are in cloud Can not see cloud base</vt:lpstr>
      <vt:lpstr>Wind Pennants or Barbs</vt:lpstr>
      <vt:lpstr>Wind Speed</vt:lpstr>
      <vt:lpstr>Practice</vt:lpstr>
      <vt:lpstr>Practice</vt:lpstr>
      <vt:lpstr>Station Models Give You a Quick View of Weather Conditions</vt:lpstr>
      <vt:lpstr>PowerPoint Presentation</vt:lpstr>
      <vt:lpstr>PowerPoint Presentation</vt:lpstr>
      <vt:lpstr>What kind of observations are plotted on surface charts?</vt:lpstr>
      <vt:lpstr>ASOS:  Automated Surface Observing System:   Backbone Observing System in the U.S.:  Mainly Airports </vt:lpstr>
      <vt:lpstr>PowerPoint Presentation</vt:lpstr>
      <vt:lpstr>PowerPoint Presentation</vt:lpstr>
      <vt:lpstr>PowerPoint Presentation</vt:lpstr>
      <vt:lpstr>PowerPoint Presentation</vt:lpstr>
      <vt:lpstr>PowerPoint Presentation</vt:lpstr>
      <vt:lpstr>Marine Reports</vt:lpstr>
      <vt:lpstr>PowerPoint Presentation</vt:lpstr>
      <vt:lpstr>Drifting Buoys</vt:lpstr>
      <vt:lpstr>PowerPoint Presentation</vt:lpstr>
      <vt:lpstr>PowerPoint Presentation</vt:lpstr>
      <vt:lpstr>PowerPoint Presentation</vt:lpstr>
      <vt:lpstr>PowerPoint Presentation</vt:lpstr>
      <vt:lpstr>Isobars of sea level pressure are found on surface weather maps</vt:lpstr>
      <vt:lpstr>Why use sea level pressure rather than surface pressure—the pressure at the elevation of the barometer at the station?</vt:lpstr>
      <vt:lpstr>If station or surface pressure plotted</vt:lpstr>
      <vt:lpstr>Terrain effects on pressure would swamp the meteorological signal</vt:lpstr>
      <vt:lpstr>Sea-level pressure is greater than station pressure Why?  Because pressure decreases with height</vt:lpstr>
      <vt:lpstr>Example of converting station pressure to sea level pressure</vt:lpstr>
      <vt:lpstr>PowerPoint Presentation</vt:lpstr>
      <vt:lpstr>Pressure Adjustment to Sea Level</vt:lpstr>
      <vt:lpstr>The technique is called isoplething or scalar analysis:  We draw lines interpolating among observations</vt:lpstr>
      <vt:lpstr>Once the analysis is done, put on H’s and L’s</vt:lpstr>
      <vt:lpstr>An Example</vt:lpstr>
      <vt:lpstr>Pressure patterns are very important because they influence winds</vt:lpstr>
      <vt:lpstr>PowerPoint Presentation</vt:lpstr>
      <vt:lpstr>Winds and pressure relationships</vt:lpstr>
      <vt:lpstr>Will explain why in a few weeks</vt:lpstr>
      <vt:lpstr>In the northern hemisphere winds tend to blow counterclockwise around lows and clockwise around highs (opposite in the southern hemisphere)</vt:lpstr>
      <vt:lpstr>Northern Hemisphere</vt:lpstr>
      <vt:lpstr>Alternative Terminology: cyclonic and anticyclonic</vt:lpstr>
      <vt:lpstr>Other features on surface charts</vt:lpstr>
      <vt:lpstr>What are fronts?</vt:lpstr>
      <vt:lpstr>Terminology came from the “fronts” of WWI</vt:lpstr>
      <vt:lpstr>Definition</vt:lpstr>
      <vt:lpstr>PowerPoint Presentation</vt:lpstr>
      <vt:lpstr>Fronts and Temperature</vt:lpstr>
      <vt:lpstr>Four Main Types of Fronts</vt:lpstr>
      <vt:lpstr>Cold Front</vt:lpstr>
      <vt:lpstr>Warm Front</vt:lpstr>
      <vt:lpstr>Stationary Front</vt:lpstr>
      <vt:lpstr>Occluded Front (a hybrid combination) More later</vt:lpstr>
      <vt:lpstr>Fronts and Pressure  Fronts Tend to Be in Pressure Troughs (low pressure)</vt:lpstr>
      <vt:lpstr>Fronts are associated with bands of clouds</vt:lpstr>
      <vt:lpstr>Fronts are associated with precipitation</vt:lpstr>
      <vt:lpstr>PowerPoint Presentation</vt:lpstr>
      <vt:lpstr>PowerPoint Presentation</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Mesoscale Tour of the Pacific Northwest</dc:title>
  <dc:creator>Cliff Mass</dc:creator>
  <cp:lastModifiedBy>Clifford F. Mass</cp:lastModifiedBy>
  <cp:revision>260</cp:revision>
  <dcterms:created xsi:type="dcterms:W3CDTF">2013-10-01T16:40:52Z</dcterms:created>
  <dcterms:modified xsi:type="dcterms:W3CDTF">2025-10-02T19:34:45Z</dcterms:modified>
</cp:coreProperties>
</file>