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97"/>
  </p:notesMasterIdLst>
  <p:handoutMasterIdLst>
    <p:handoutMasterId r:id="rId98"/>
  </p:handoutMasterIdLst>
  <p:sldIdLst>
    <p:sldId id="373" r:id="rId2"/>
    <p:sldId id="562" r:id="rId3"/>
    <p:sldId id="561" r:id="rId4"/>
    <p:sldId id="567" r:id="rId5"/>
    <p:sldId id="516" r:id="rId6"/>
    <p:sldId id="517" r:id="rId7"/>
    <p:sldId id="477" r:id="rId8"/>
    <p:sldId id="642" r:id="rId9"/>
    <p:sldId id="613" r:id="rId10"/>
    <p:sldId id="637" r:id="rId11"/>
    <p:sldId id="617" r:id="rId12"/>
    <p:sldId id="618" r:id="rId13"/>
    <p:sldId id="619" r:id="rId14"/>
    <p:sldId id="620" r:id="rId15"/>
    <p:sldId id="565" r:id="rId16"/>
    <p:sldId id="643" r:id="rId17"/>
    <p:sldId id="644" r:id="rId18"/>
    <p:sldId id="645" r:id="rId19"/>
    <p:sldId id="646" r:id="rId20"/>
    <p:sldId id="649" r:id="rId21"/>
    <p:sldId id="650" r:id="rId22"/>
    <p:sldId id="651" r:id="rId23"/>
    <p:sldId id="652" r:id="rId24"/>
    <p:sldId id="653" r:id="rId25"/>
    <p:sldId id="654" r:id="rId26"/>
    <p:sldId id="656" r:id="rId27"/>
    <p:sldId id="655" r:id="rId28"/>
    <p:sldId id="657" r:id="rId29"/>
    <p:sldId id="621" r:id="rId30"/>
    <p:sldId id="647" r:id="rId31"/>
    <p:sldId id="648" r:id="rId32"/>
    <p:sldId id="615" r:id="rId33"/>
    <p:sldId id="624" r:id="rId34"/>
    <p:sldId id="658" r:id="rId35"/>
    <p:sldId id="659" r:id="rId36"/>
    <p:sldId id="660" r:id="rId37"/>
    <p:sldId id="661" r:id="rId38"/>
    <p:sldId id="662" r:id="rId39"/>
    <p:sldId id="663" r:id="rId40"/>
    <p:sldId id="664" r:id="rId41"/>
    <p:sldId id="665" r:id="rId42"/>
    <p:sldId id="666" r:id="rId43"/>
    <p:sldId id="668" r:id="rId44"/>
    <p:sldId id="669" r:id="rId45"/>
    <p:sldId id="622" r:id="rId46"/>
    <p:sldId id="508" r:id="rId47"/>
    <p:sldId id="589" r:id="rId48"/>
    <p:sldId id="670" r:id="rId49"/>
    <p:sldId id="667" r:id="rId50"/>
    <p:sldId id="677" r:id="rId51"/>
    <p:sldId id="675" r:id="rId52"/>
    <p:sldId id="678" r:id="rId53"/>
    <p:sldId id="679" r:id="rId54"/>
    <p:sldId id="686" r:id="rId55"/>
    <p:sldId id="687" r:id="rId56"/>
    <p:sldId id="683" r:id="rId57"/>
    <p:sldId id="688" r:id="rId58"/>
    <p:sldId id="689" r:id="rId59"/>
    <p:sldId id="690" r:id="rId60"/>
    <p:sldId id="692" r:id="rId61"/>
    <p:sldId id="693" r:id="rId62"/>
    <p:sldId id="694" r:id="rId63"/>
    <p:sldId id="695" r:id="rId64"/>
    <p:sldId id="696" r:id="rId65"/>
    <p:sldId id="699" r:id="rId66"/>
    <p:sldId id="684" r:id="rId67"/>
    <p:sldId id="685" r:id="rId68"/>
    <p:sldId id="697" r:id="rId69"/>
    <p:sldId id="698" r:id="rId70"/>
    <p:sldId id="700" r:id="rId71"/>
    <p:sldId id="701" r:id="rId72"/>
    <p:sldId id="702" r:id="rId73"/>
    <p:sldId id="623" r:id="rId74"/>
    <p:sldId id="681" r:id="rId75"/>
    <p:sldId id="682" r:id="rId76"/>
    <p:sldId id="680" r:id="rId77"/>
    <p:sldId id="305" r:id="rId78"/>
    <p:sldId id="354" r:id="rId79"/>
    <p:sldId id="671" r:id="rId80"/>
    <p:sldId id="363" r:id="rId81"/>
    <p:sldId id="672" r:id="rId82"/>
    <p:sldId id="350" r:id="rId83"/>
    <p:sldId id="351" r:id="rId84"/>
    <p:sldId id="352" r:id="rId85"/>
    <p:sldId id="353" r:id="rId86"/>
    <p:sldId id="356" r:id="rId87"/>
    <p:sldId id="357" r:id="rId88"/>
    <p:sldId id="360" r:id="rId89"/>
    <p:sldId id="359" r:id="rId90"/>
    <p:sldId id="361" r:id="rId91"/>
    <p:sldId id="362" r:id="rId92"/>
    <p:sldId id="364" r:id="rId93"/>
    <p:sldId id="365" r:id="rId94"/>
    <p:sldId id="673" r:id="rId95"/>
    <p:sldId id="674" r:id="rId9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824"/>
    <p:restoredTop sz="94583"/>
  </p:normalViewPr>
  <p:slideViewPr>
    <p:cSldViewPr>
      <p:cViewPr varScale="1">
        <p:scale>
          <a:sx n="91" d="100"/>
          <a:sy n="91" d="100"/>
        </p:scale>
        <p:origin x="1232"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4DB18D9-708A-F948-B070-ED7FC40F23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AAF3833B-C059-264A-BF11-A9520987FD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1BE8D7E9-1BE5-DE45-9A45-DB799C69698C}" type="datetimeFigureOut">
              <a:rPr lang="en-US"/>
              <a:pPr>
                <a:defRPr/>
              </a:pPr>
              <a:t>2/2/23</a:t>
            </a:fld>
            <a:endParaRPr lang="en-US"/>
          </a:p>
        </p:txBody>
      </p:sp>
      <p:sp>
        <p:nvSpPr>
          <p:cNvPr id="4" name="Footer Placeholder 3">
            <a:extLst>
              <a:ext uri="{FF2B5EF4-FFF2-40B4-BE49-F238E27FC236}">
                <a16:creationId xmlns:a16="http://schemas.microsoft.com/office/drawing/2014/main" id="{FEAD4900-CD86-BF43-B631-4CC6FD2DFD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72405DE1-C9B4-5148-8C64-D35F3A34A6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Times" charset="0"/>
                <a:ea typeface="ＭＳ Ｐゴシック" charset="-128"/>
              </a:defRPr>
            </a:lvl1pPr>
          </a:lstStyle>
          <a:p>
            <a:pPr>
              <a:defRPr/>
            </a:pPr>
            <a:fld id="{A42CC2D4-43AC-444C-89FC-2F6ACACDE173}"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31T23:42:49.733"/>
    </inkml:context>
    <inkml:brush xml:id="br0">
      <inkml:brushProperty name="width" value="0.35" units="cm"/>
      <inkml:brushProperty name="height" value="2.1" units="cm"/>
      <inkml:brushProperty name="color" value="#849398"/>
      <inkml:brushProperty name="inkEffects" value="pencil"/>
    </inkml:brush>
  </inkml:definitions>
  <inkml:trace contextRef="#ctx0" brushRef="#br0">2267 353 16383,'0'32'0,"0"-7"0,0-2 0,0-1 0,0 11 0,0 17 0,0 21 0,0 4 0,0-24 0,0 3 0,0-1 0,0 2 0,0 9 0,0 1 0,1-1 0,-2 1 0,-3 6 0,-2 0 0,0-7 0,-2 1 0,-8 7 0,-3 1 0,0 0 0,0 0 0,0 0 0,1 0 0,0-9 0,2 1 0,3 5 0,2 1 0,-1-6 0,1-1 0,-1 8 0,-1 2 0,-4 7 0,-3 0 0,2-6 0,-2 0 0,-5 7 0,0-1 0,6-7 0,0-3 0,-3-5 0,1-3 0,9-8 0,0-1 0,-9 0 0,2-4 0,6 8 0,-22 26 0,31-47 0,-17 13 0,17-24 0,-5-3 0,4 1 0,-3 1 0,2 8 0,-5 1 0,1-9 0,4 7 0,0-15 0,1 6 0,1-11 0,-9 11 0,7-9 0,-5 9 0,0 17 0,9-19 0,-22 44 0,10-36 0,-9 22 0,9-26 0,3 6 0,3-13 0,2 13 0,-1-14 0,3 7 0,-5-1 0,-6 2 0,3 9 0,-4-1 0,2 18 0,2-14 0,-5 30 0,2-13 0,0 1 0,1-5 0,8-17 0,-2-7 0,-3 5 0,5-17 0,-7 8 0,12-13 0,-6 2 0,6-4 0,-2 4 0,-1 1 0,4 3 0,-7 1 0,6-1 0,-6-3 0,3 2 0,0-2 0,0 0 0,1 2 0,-1-6 0,0 3 0,-3-3 0,6 0 0,-6 3 0,3-3 0,0 6 0,-3-2 0,6 3 0,-2-3 0,-1 3 0,0-4 0,-3 1 0,-3 11 0,6-13 0,-5 13 0,5-15 0,-5 15 0,4-13 0,-3 13 0,7-3 0,-5-3 0,1 3 0,1-9 0,1-4 0,3 12 0,-4-8 0,3 8 0,-5-8 0,2 1 0,-1 3 0,-1 0 0,5 0 0,-8 9 0,5-7 0,-5 6 0,-1 1 0,1 1 0,3 0 0,-3-1 0,5-9 0,0 0 0,-5 9 0,8-7 0,-9 14 0,6-14 0,-2 7 0,-13 16 0,15-19 0,-28 44 0,28-36 0,-19 38 0,16-29 0,-10 29 0,5-30 0,-5 30 0,-6-13 0,3 17 0,-13 0 0,13 0 0,-4-20 0,-2 2 0,8-6 0,1 2 0,-7 20 0,0 4 0,3-10 0,-2 3 0,-9 15 0,-1 4 0,12-1 0,-3 0 0,-8-21 0,-6 1 0,7 1 0,13 27 0,0 0 0,-13-27 0,-7-1 0,6-1 0,15 14 0,1-3 0,-18-7 0,1-5 0,3 26 0,11-34 0,-2-4 0,20-28 0,-8-3 0,9-11 0,-4-1 0,4 4 0,-3 1 0,2 3 0,-2 9 0,-2 1 0,3 42 0,-12 8 0,12-15 0,1 5 0,-3-1 0,-1 1 0,4 7 0,2 1 0,-1 1 0,0-2 0,0-7 0,0-1 0,0-1 0,0-1 0,0-7 0,0-2 0,0 2 0,0-1 0,0 0 0,0 0 0,0 1 0,0-2 0,0 39 0,0-4 0,0-17 0,0-25 0,8 18 0,-6-42 0,11 26 0,-12-31 0,4 15 0,0-7 0,-4-3 0,4 9 0,0-9 0,1 11 0,0-8 0,3-1 0,-5-9 0,0 8 0,3-9 0,-3 9 0,0-12 0,0 1 0,-1 3 0,1-7 0,0 3 0,3 0 0,-3-2 0,1 2 0,1-4 0,-5 1 0,6-1 0,-3 4 0,4 1 0,3 3 0,1 1 0,-1-5 0,0 4 0,-3-7 0,0 3 0,-1 0 0,1 1 0,3 3 0,-6-3 0,5-1 0,-6 0 0,4-3 0,-4 3 0,23 17 0,-18-15 0,19 18 0,-20-22 0,-1 1 0,1-2 0,0 3 0,-1 1 0,1 3 0,3 0 0,1 0 0,-1 1 0,7 7 0,-5-6 0,8 15 0,12 2 0,-14-10 0,29 24 0,-35-32 0,18 16 0,-2 0 0,-13-16 0,18 24 0,-24-30 0,4 13 0,0-3 0,-5-6 0,5 5 0,-3-8 0,-2 0 0,2 1 0,0 3 0,-3-7 0,10 15 0,-6-10 0,3 7 0,-4-9 0,-3-3 0,-1 0 0,1-1 0,3 4 0,-3-2 0,3 2 0,-3-4 0,0 1 0,-1-1 0,4 1 0,-2 0 0,2-1 0,0 1 0,-3-1 0,3 1 0,-3 0 0,3-1 0,-3 1 0,3-4 0,-3 3 0,-1-3 0,4 4 0,-2-4 0,5 3 0,-6-3 0,3 0 0,-3 3 0,0-6 0,-1 5 0,4-1 0,-2 2 0,2-3 0,0 3 0,-3-3 0,6 4 0,-5-4 0,2 3 0,-4-3 0,1 0 0,0 3 0,3-3 0,-3 4 0,6 0 0,-5-4 0,13 9 0,-11-7 0,8 5 0,-11-4 0,-1-7 0,1 7 0,3-3 0,-3 1 0,3 1 0,-3-5 0,3 6 0,1-3 0,-1 0 0,4 3 0,-7-6 0,7 2 0,-4 1 0,1-3 0,3 5 0,-4-5 0,1 6 0,3-6 0,-4 6 0,1-7 0,-1 4 0,-3-4 0,-1 3 0,4-2 0,-2 6 0,5-6 0,-2 5 0,0-5 0,-1 3 0,-4-4 0,4 0 0,1 3 0,0-2 0,-1 2 0,0-3 0,-3 0 0,3 0 0,0 4 0,-2-4 0,2 4 0,0-4 0,1 3 0,-1-2 0,4 2 0,-7-3 0,7 4 0,-7-3 0,3 2 0,0-3 0,1 3 0,0-2 0,-1 3 0,-4-4 0,4 0 0,-2 0 0,2 0 0,8 4 0,-9-2 0,9 3 0,-8-5 0,-2 0 0,2 0 0,3 0 0,-5 0 0,6 0 0,-8 0 0,4 0 0,1 0 0,3 0 0,-3 0 0,2 0 0,-5 0 0,5 0 0,-2-4 0,0 3 0,2-2 0,-2 3 0,3 0 0,-3 0 0,2-3 0,-2 2 0,0-6 0,-1 6 0,8-2 0,-5 0 0,18-3 0,-15 1 0,6-3 0,-8 4 0,1-4 0,7-1 0,-9 1 0,8-1 0,-10-2 0,0 2 0,2-2 0,-2 0 0,0 3 0,-1-7 0,0 4 0,-3-5 0,5-7 0,-5 6 0,1-7 0,5 1 0,-5 9 0,7-16 0,-8 16 0,1-6 0,-1 5 0,1-5 0,1-5 0,-1 0 0,2-7 0,9-10 0,-7 13 0,8-19 0,-6 22 0,0-24 0,0 24 0,-6-21 0,-2 33 0,-3-9 0,0 7 0,0-7 0,-1 6 0,1-3 0,1-3 0,1 13 0,-1-13 0,2 15 0,-3-3 0,5-8 0,-8 8 0,7-8 0,-4 8 0,4-1 0,-4 1 0,3-4 0,-3 7 0,4-7 0,-1 4 0,1-1 0,0 1 0,-4 3 0,3 1 0,-3-1 0,0 0 0,3 1 0,-3-1 0,4 1 0,-1-1 0,1 0 0,-1 1 0,1-4 0,0 2 0,-1-2 0,1 4 0,-1-1 0,1 1 0,0-1 0,-1-3 0,4-1 0,-2 0 0,3-10 0,0 8 0,-2-6 0,-3 9 0,3 0 0,-5 3 0,6-3 0,0 0 0,-5 2 0,4-5 0,-5-6 0,7 3 0,-6-7 0,8 9 0,-9 3 0,8-10 0,-5 8 0,-3-6 0,-1 9 0,-4 3 0,0-2 0,0 1 0,3-5 0,1 5 0,1-2 0,1 4 0,-1-1 0,9-3 0,16-18 0,9-7 0,1-8 0,15-32 0,-9 11 0,-21 22 0,2-4 0,5-8 0,1-1 0,-6 9 0,-2-2 0,5-13 0,-1 0 0,-3 15 0,-2 2 0,15-43 0,0 1 0,-11 12 0,9-13 0,-20 34 0,10 4 0,-16 24 0,4-5 0,-7 14 0,-2-7 0,3 1 0,-8 9 0,7-8 0,-4 10 0,1 0 0,1-2 0,-5 5 0,6-2 0,-6 4 0,2-1 0,1-6 0,-4 4 0,7-7 0,-6 8 0,6-5 0,-1-6 0,-2 6 0,1-8 0,-2 10 0,2-3 0,4-9 0,2 7 0,-4-3 0,10-2 0,-10 0 0,8-4 0,-5-5 0,0 5 0,0 1 0,0-7 0,5 7 0,-8 0 0,13-7 0,-17 18 0,10-8 0,-9 10 0,4-3 0,-4 3 0,3-2 0,-6 5 0,2-2 0,0 0 0,-2 3 0,3-3 0,-4 0 0,0 2 0,0-2 0,3 1 0,-2 1 0,2-2 0,1 0 0,0-1 0,0-11 0,15-19 0,-15 12 0,31-51 0,-22 31 0,16-38 0,-13 37 0,-1-2 0,8-43 0,0 26 0,0-1 0,-11 14 0,0 1 0,11-15 0,0 1 0,-11 13 0,1 1 0,9-15 0,1 1 0,-10 13 0,-1 1 0,5-7 0,0 1 0,2-29 0,1 3 0,-10 17 0,6 0 0,-15 17 0,7 4 0,-4 25 0,-3-7 0,2 18 0,-3-8 0,3 13 0,-2-5 0,3 5 0,-1-5 0,-2 6 0,2-3 0,-3 0 0,0 2 0,0-2 0,4 0 0,-4-1 0,4 1 0,-4-4 0,0 7 0,3-7 0,-2 4 0,6-1 0,-6-3 0,2 4 0,-3-5 0,3 1 0,-2-8 0,3-2 0,-1-1 0,-2-22 0,7 19 0,-7-10 0,9 8 0,-8 21 0,2-13 0,-4 12 0,4-5 0,-3-7 0,5 6 0,-5-7 0,3 9 0,-4-8 0,3 6 0,-2-15 0,6 15 0,-6-15 0,2-10 0,0 13 0,3-19 0,-1 31 0,0-15 0,-5 7 0,3-1 0,-2-22 0,7 19 0,-7-21 0,9 16 0,-8 1 0,3-18 0,0 14 0,-4-13 0,12 0 0,-11 12 0,5-12 0,-3 28 0,-3-9 0,2 21 0,-3-9 0,0 11 0,3 0 0,2-6 0,-1 5 0,-1-6 0,-3-4 0,4 5 0,-3-17 0,2 6 0,2-9 0,-4 0 0,9 1 0,-9-17 0,9 12 0,-9-12 0,9 17 0,-8-1 0,3-16 0,0 12 0,1-12 0,0 17 0,4-1 0,-4 1 0,0 7 0,-1-5 0,-5 14 0,0-7 0,4 12 0,-4-2 0,4 6 0,-4-3 0,3 3 0,-2-3 0,2 3 0,-3-3 0,4-4 0,-3 6 0,2-5 0,-3 3 0,3-1 0,-2 0 0,6-2 0,-6 5 0,2-2 0,1 0 0,-4 3 0,7-7 0,-1-5 0,-1 3 0,3-6 0,-7 8 0,6-1 0,-7 1 0,9-8 0,-8 9 0,4-5 0,-5 8 0,3 3 0,-2-3 0,3 3 0,-1-3 0,-2-1 0,2-3 0,1 0 0,-4 0 0,4-9 0,4-18 0,-6 5 0,10-14 0,-10 26 0,3-6 0,-5 13 0,3-5 0,-2 0 0,2 5 0,1-5 0,-3 8 0,2 0 0,0 3 0,-2-2 0,2 5 0,2-13 0,-3 11 0,3-20 0,-5 9 0,3-3 0,-2 2 0,2 8 0,1-1 0,-4 1 0,4 0 0,-4 3 0,0 1 0,3 0 0,-2 3 0,2-3 0,-3-4 0,0 6 0,0-5 0,0 6 0,0-3 0,0 3 0,0-7 0,0 7 0,0-3 0,0 0 0,0-1 0,0 0 0,0-2 0,0 2 0,0-11 0,0-3 0,0 1 0,0 2 0,0-1 0,0-1 0,0 0 0,0 1 0,0 9 0,0-8 0,0-3 0,0-7 0,0-1 0,-3 9 0,2-6 0,-7 5 0,7 1 0,-9-7 0,5 15 0,-1-3 0,3-2 0,3 0 0,-5-12 0,4 12 0,-4 3 0,5 8 0,-4-1 0,4-3 0,-4 3 0,1 1 0,2 4 0,-6-4 0,6 2 0,-5-2 0,5 4 0,-3-1 0,1-3 0,2-1 0,-6-3 0,2-8 0,0 5 0,-5-13 0,4 6 0,0 3 0,-3-1 0,3 3 0,2 3 0,-5-6 0,4-1 0,0 10 0,-5-16 0,6 16 0,-2-9 0,-3-1 0,5 7 0,-2-6 0,-1 7 0,6 1 0,-5 0 0,5 0 0,-8-9 0,5 7 0,-5-6 0,4 0 0,-1 9 0,5-9 0,-6 11 0,6-3 0,-6 0 0,2-8 0,-3 5 0,2-5 0,2 8 0,1 3 0,-6-27 0,4 24 0,-6-24 0,10 19 0,-6 3 0,1-14 0,-3 5 0,3-7 0,-4-1 0,5 9 0,-4 1 0,0 1 0,4 6 0,-5-15 0,4 7 0,0 0 0,-9-7 0,12 15 0,-12-15 0,9 7 0,0-8 0,-2 7 0,3 6 0,1 6 0,-9-6 0,10 3 0,-10-7 0,7 1 0,-3-2 0,-2-9 0,1 9 0,1 1 0,0 1 0,1 6 0,-2-3 0,3 6 0,-1 5 0,1-2 0,2 4 0,-1-1 0,1-3 0,-2 3 0,3-3 0,-3 3 0,3 0 0,-4 1 0,0-1 0,1 1 0,-1-1 0,-3-3 0,3-1 0,-3 0 0,3 1 0,1 4 0,-1-1 0,0 1 0,1-1 0,-1 0 0,-3-3 0,3 6 0,-7-5 0,7 6 0,-6-4 0,2 1 0,-3 3 0,3-3 0,-3 3 0,4-4 0,-13-1 0,7 4 0,-6-3 0,7 4 0,5-1 0,-4-1 0,3 1 0,-3 1 0,3-3 0,-2 7 0,-6-9 0,3 8 0,-6-7 0,7 3 0,1 1 0,0-3 0,0 7 0,0-7 0,3 6 0,-3-6 0,4 6 0,-5-5 0,1 5 0,-8-8 0,6 5 0,-7-2 0,9-1 0,3 6 0,1-2 0,4 3 0,-1-3 0,-3 2 0,3-3 0,-3 4 0,-12-5 0,8 4 0,-8-4 0,9 5 0,5 0 0,-5 0 0,2-3 0,0 2 0,-2-2 0,2-1 0,0 3 0,1-2 0,0 3 0,3 0 0,-3 0 0,-3-3 0,4 2 0,-4-3 0,3 4 0,2 0 0,-5 0 0,2 0 0,0 0 0,2 0 0,-1-3 0,-1 2 0,0-2 0,-2-1 0,5 4 0,-5-4 0,2 4 0,0 0 0,1 0 0,0 0 0,3 0 0,-7 0 0,7 0 0,-6 0 0,5 0 0,-5 0 0,5 0 0,-2 0 0,0 0 0,0 0 0,-5 0 0,4 0 0,-2 0 0,2 0 0,-3 0 0,0 0 0,3 0 0,-10 0 0,8 0 0,-6 0 0,-3 0 0,13 0 0,-9 0 0,8 0 0,-1 4 0,0-4 0,-2 7 0,2-3 0,-3 1 0,3 1 0,-11-5 0,10 6 0,-11-3 0,9 0 0,0 3 0,-9-1 0,11-1 0,-18 5 0,17-9 0,-9 7 0,-1 3 0,7-2 0,-3 5 0,6-6 0,-6 6 0,3-5 0,-7 2 0,9-4 0,0-3 0,0 4 0,3-4 0,-2 3 0,2-3 0,-3 3 0,-9 3 0,-1-1 0,-1 1 0,3-1 0,11-1 0,1-4 0,4 3 0,-4-3 0,-1 3 0,0 1 0,1 0 0,0-1 0,-1 4 0,-3-2 0,3 2 0,1-4 0,4 1 0,-4 3 0,-1-3 0,-3 7 0,3-7 0,1 3 0,0-3 0,2-1 0,-1 1 0,2 3 0,0-3 0,1 7 0,-1-4 0,1 1 0,2-1 0,-8 8 0,7-8 0,-5 8 0,5-8 0,1-3 0,-2 7 0,3-7 0,-3 6 0,6-5 0,-6 2 0,6-3 0,-2-1 0,3 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31T23:42:57.621"/>
    </inkml:context>
    <inkml:brush xml:id="br0">
      <inkml:brushProperty name="width" value="0.35" units="cm"/>
      <inkml:brushProperty name="height" value="2.1" units="cm"/>
      <inkml:brushProperty name="color" value="#849398"/>
      <inkml:brushProperty name="inkEffects" value="pencil"/>
    </inkml:brush>
  </inkml:definitions>
  <inkml:trace contextRef="#ctx0" brushRef="#br0">0 1 16383,'0'0'0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31T23:42:51.909"/>
    </inkml:context>
    <inkml:brush xml:id="br0">
      <inkml:brushProperty name="width" value="0.35" units="cm"/>
      <inkml:brushProperty name="height" value="2.1" units="cm"/>
      <inkml:brushProperty name="color" value="#849398"/>
      <inkml:brushProperty name="inkEffects" value="pencil"/>
    </inkml:brush>
  </inkml:definitions>
  <inkml:trace contextRef="#ctx0" brushRef="#br0">1 0 16383,'0'0'0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31T23:42:56.621"/>
    </inkml:context>
    <inkml:brush xml:id="br0">
      <inkml:brushProperty name="width" value="0.35" units="cm"/>
      <inkml:brushProperty name="height" value="2.1" units="cm"/>
      <inkml:brushProperty name="color" value="#849398"/>
      <inkml:brushProperty name="inkEffects" value="pencil"/>
    </inkml:brush>
  </inkml:definitions>
  <inkml:trace contextRef="#ctx0" brushRef="#br0">0 1 16383,'0'0'0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31T23:42:56.821"/>
    </inkml:context>
    <inkml:brush xml:id="br0">
      <inkml:brushProperty name="width" value="0.35" units="cm"/>
      <inkml:brushProperty name="height" value="2.1" units="cm"/>
      <inkml:brushProperty name="color" value="#849398"/>
      <inkml:brushProperty name="inkEffects" value="pencil"/>
    </inkml:brush>
  </inkml:definitions>
  <inkml:trace contextRef="#ctx0" brushRef="#br0">1 0 16383,'0'0'0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31T23:42:57.621"/>
    </inkml:context>
    <inkml:brush xml:id="br0">
      <inkml:brushProperty name="width" value="0.35" units="cm"/>
      <inkml:brushProperty name="height" value="2.1" units="cm"/>
      <inkml:brushProperty name="color" value="#849398"/>
      <inkml:brushProperty name="inkEffects" value="pencil"/>
    </inkml:brush>
  </inkml:definitions>
  <inkml:trace contextRef="#ctx0" brushRef="#br0">1 1 16383,'0'0'0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31T23:42:49.733"/>
    </inkml:context>
    <inkml:brush xml:id="br0">
      <inkml:brushProperty name="width" value="0.35" units="cm"/>
      <inkml:brushProperty name="height" value="2.1" units="cm"/>
      <inkml:brushProperty name="color" value="#849398"/>
      <inkml:brushProperty name="inkEffects" value="pencil"/>
    </inkml:brush>
  </inkml:definitions>
  <inkml:trace contextRef="#ctx0" brushRef="#br0">1601 353 16383,'0'32'0,"0"-7"0,0-2 0,0-1 0,0 11 0,0 17 0,0 21 0,0 4 0,0-24 0,0 3 0,0-1 0,0 2 0,0 9 0,0 1 0,0-1 0,0 1 0,-3 6 0,-2 0 0,1-7 0,-1 1 0,-7 7 0,-1 1 0,0 0 0,-1 0 0,1 0 0,-1 0 0,2-9 0,1 1 0,2 5 0,1 1 0,-1-6 0,1-1 0,0 8 0,-1 2 0,-3 7 0,-2 0 0,1-6 0,-1 0 0,-4 7 0,1-1 0,3-7 0,1-3 0,-3-5 0,1-3 0,7-8 0,0-1 0,-7 0 0,1-4 0,5 8 0,-15 26 0,21-47 0,-12 13 0,12-24 0,-4-3 0,4 1 0,-3 1 0,2 8 0,-4 1 0,1-9 0,3 7 0,0-15 0,1 6 0,0-11 0,-7 11 0,6-9 0,-4 9 0,1 17 0,5-19 0,-15 44 0,8-36 0,-8 22 0,7-26 0,2 6 0,3-13 0,1 13 0,-1-14 0,2 7 0,-4-1 0,-3 2 0,1 9 0,-2-1 0,1 18 0,2-14 0,-4 30 0,1-13 0,1 1 0,0-5 0,5-17 0,0-7 0,-3 5 0,4-17 0,-6 8 0,10-13 0,-5 2 0,4-4 0,-1 4 0,0 1 0,1 3 0,-4 1 0,5-1 0,-5-3 0,2 2 0,0-2 0,1 0 0,-1 2 0,0-6 0,0 3 0,-1-3 0,3 0 0,-4 3 0,2-3 0,0 6 0,-2-2 0,5 3 0,-3-3 0,1 3 0,-1-4 0,-2 1 0,-2 11 0,4-13 0,-3 13 0,3-15 0,-3 15 0,2-13 0,-2 13 0,6-3 0,-5-3 0,2 3 0,0-9 0,1-4 0,2 12 0,-3-8 0,3 8 0,-5-8 0,2 1 0,0 3 0,-2 0 0,5 0 0,-6 9 0,3-7 0,-4 6 0,1 1 0,-1 1 0,2 0 0,0-1 0,2-9 0,0 0 0,-3 9 0,5-7 0,-6 14 0,4-14 0,-2 7 0,-8 16 0,10-19 0,-19 44 0,19-36 0,-14 38 0,13-29 0,-8 29 0,3-30 0,-3 30 0,-4-13 0,2 17 0,-9 0 0,9 0 0,-3-20 0,-2 2 0,7-6 0,-1 2 0,-3 20 0,-1 4 0,2-10 0,-1 3 0,-7 15 0,0 4 0,8-1 0,-2 0 0,-6-21 0,-4 1 0,5 1 0,10 27 0,-1 0 0,-9-27 0,-5-1 0,5-1 0,10 14 0,1-3 0,-13-7 0,0-5 0,3 26 0,7-34 0,0-4 0,13-28 0,-5-3 0,6-11 0,-3-1 0,3 4 0,-2 1 0,1 3 0,-1 9 0,-2 1 0,3 42 0,-9 8 0,9-15 0,0 5 0,-2-1 0,0 1 0,2 7 0,2 1 0,-1 1 0,0-2 0,0-7 0,0-1 0,0-1 0,0-1 0,0-7 0,0-2 0,0 2 0,0-1 0,0 0 0,0 0 0,0 1 0,0-2 0,0 39 0,0-4 0,0-17 0,0-25 0,5 18 0,-3-42 0,7 26 0,-9-31 0,4 15 0,-1-7 0,-2-3 0,3 9 0,-1-9 0,2 11 0,-1-8 0,2-1 0,-3-9 0,0 8 0,2-9 0,-2 9 0,0-12 0,-1 1 0,0 3 0,1-7 0,0 3 0,2 0 0,-2-2 0,0 2 0,2-4 0,-4 1 0,3-1 0,-1 4 0,3 1 0,1 3 0,2 1 0,-1-5 0,0 4 0,-3-7 0,1 3 0,-1 0 0,0 1 0,3 3 0,-4-3 0,3-1 0,-4 0 0,2-3 0,-2 3 0,16 17 0,-12-15 0,12 18 0,-13-22 0,-1 1 0,0-2 0,1 3 0,-1 1 0,1 3 0,1 0 0,2 0 0,-1 1 0,4 7 0,-3-6 0,7 15 0,7 2 0,-10-10 0,21 24 0,-25-32 0,13 16 0,-1 0 0,-10-16 0,13 24 0,-17-30 0,3 13 0,0-3 0,-4-6 0,4 5 0,-2-8 0,-2 0 0,2 1 0,-1 3 0,-1-7 0,7 15 0,-4-10 0,1 7 0,-2-9 0,-3-3 0,1 0 0,-1-1 0,3 4 0,-2-2 0,1 2 0,-1-4 0,-1 1 0,1-1 0,1 1 0,-1 0 0,2-1 0,0 1 0,-2-1 0,2 1 0,-3 0 0,3-1 0,-2 1 0,1-4 0,-1 3 0,-1-3 0,3 4 0,-2-4 0,4 3 0,-4-3 0,2 0 0,-3 3 0,0-6 0,1 5 0,1-1 0,-1 2 0,2-3 0,0 3 0,-2-3 0,4 4 0,-4-4 0,2 3 0,-3-3 0,0 0 0,1 3 0,2-3 0,-2 4 0,4 0 0,-4-4 0,10 9 0,-9-7 0,6 5 0,-7-4 0,-1-7 0,1 7 0,1-3 0,-1 1 0,2 1 0,-3-5 0,3 6 0,0-3 0,1 0 0,1 3 0,-4-6 0,4 2 0,-2 1 0,1-3 0,1 5 0,-2-5 0,1 6 0,1-6 0,-2 6 0,0-7 0,0 4 0,-3-4 0,1 3 0,2-2 0,-2 6 0,4-6 0,-2 5 0,0-5 0,0 3 0,-3-4 0,3 0 0,1 3 0,-1-2 0,0 2 0,-1-3 0,-1 0 0,2 0 0,0 4 0,-2-4 0,2 4 0,-1-4 0,2 3 0,-1-2 0,2 2 0,-4-3 0,4 4 0,-4-3 0,2 2 0,0-3 0,0 3 0,0-2 0,0 3 0,-2-4 0,1 0 0,-1 0 0,2 0 0,5 4 0,-5-2 0,5 3 0,-5-5 0,-2 0 0,2 0 0,2 0 0,-3 0 0,3 0 0,-5 0 0,3 0 0,0 0 0,3 0 0,-3 0 0,2 0 0,-4 0 0,4 0 0,-1-4 0,-1 3 0,2-2 0,-1 3 0,1 0 0,-1 0 0,1-3 0,-2 2 0,1-6 0,-2 6 0,7-2 0,-4 0 0,12-3 0,-10 1 0,4-3 0,-5 4 0,0-4 0,5-1 0,-6 1 0,6-1 0,-8-2 0,1 2 0,1-2 0,-2 0 0,1 3 0,-2-7 0,1 4 0,-2-5 0,3-7 0,-4 6 0,2-7 0,3 1 0,-4 9 0,6-16 0,-7 16 0,2-6 0,-2 5 0,2-5 0,-1-5 0,1 0 0,1-7 0,6-10 0,-5 13 0,6-19 0,-5 22 0,1-24 0,0 24 0,-5-21 0,-1 33 0,-2-9 0,0 7 0,-1-7 0,1 6 0,0-3 0,-1-3 0,3 13 0,-2-13 0,3 15 0,-3-3 0,2-8 0,-4 8 0,5-8 0,-3 8 0,3-1 0,-3 1 0,1-4 0,-1 7 0,3-7 0,-1 4 0,0-1 0,1 1 0,-3 3 0,2 1 0,-2-1 0,-1 0 0,3 1 0,-2-1 0,3 1 0,-1-1 0,0 0 0,1 1 0,-1-4 0,0 2 0,1-2 0,-1 4 0,1-1 0,-1 1 0,0-1 0,1-3 0,1-1 0,-1 0 0,3-10 0,-1 8 0,-1-6 0,-1 9 0,1 0 0,-4 3 0,5-3 0,0 0 0,-5 2 0,5-5 0,-4-6 0,4 3 0,-4-7 0,6 9 0,-6 3 0,4-10 0,-2 8 0,-2-6 0,-1 9 0,-3 3 0,0-2 0,0 1 0,2-5 0,1 5 0,0-2 0,2 4 0,-2-1 0,7-3 0,11-18 0,7-7 0,0-8 0,10-32 0,-5 11 0,-15 22 0,0-4 0,6-8 0,-2-1 0,-3 9 0,0-2 0,2-13 0,-1 0 0,-2 15 0,-1 2 0,11-43 0,-1 1 0,-7 12 0,6-13 0,-14 34 0,7 4 0,-11 24 0,3-5 0,-5 14 0,-2-7 0,2 1 0,-6 9 0,6-8 0,-3 10 0,0 0 0,2-2 0,-4 5 0,3-2 0,-3 4 0,1-1 0,1-6 0,-3 4 0,5-7 0,-4 8 0,4-5 0,-1-6 0,-1 6 0,0-8 0,0 10 0,0-3 0,3-9 0,2 7 0,-3-3 0,7-2 0,-7 0 0,5-4 0,-2-5 0,-1 5 0,-1 1 0,2-7 0,2 7 0,-4 0 0,8-7 0,-13 18 0,9-8 0,-7 10 0,2-3 0,-2 3 0,2-2 0,-5 5 0,3-2 0,-1 0 0,-1 3 0,1-3 0,-2 0 0,0 2 0,0-2 0,3 1 0,-3 1 0,3-2 0,-1 0 0,1-1 0,0-11 0,10-19 0,-10 12 0,22-51 0,-16 31 0,11-38 0,-8 37 0,-1-2 0,5-43 0,0 26 0,0-1 0,-7 14 0,-1 1 0,8-15 0,1 1 0,-9 13 0,1 1 0,7-15 0,0 1 0,-7 13 0,-1 1 0,4-7 0,0 1 0,2-29 0,0 3 0,-7 17 0,4 0 0,-10 17 0,5 4 0,-4 25 0,-1-7 0,1 18 0,-2-8 0,3 13 0,-3-5 0,3 5 0,-1-5 0,-1 6 0,1-3 0,-2 0 0,0 2 0,0-2 0,3 0 0,-3-1 0,3 1 0,-3-4 0,0 7 0,2-7 0,-2 4 0,5-1 0,-4-3 0,1 4 0,-2-5 0,3 1 0,-3-8 0,3-2 0,-1-1 0,-1-22 0,4 19 0,-4-10 0,6 8 0,-6 21 0,3-13 0,-4 12 0,2-5 0,-1-7 0,3 6 0,-3-7 0,1 9 0,-2-8 0,3 6 0,-3-15 0,5 15 0,-4-15 0,1-10 0,1 13 0,1-19 0,-1 31 0,0-15 0,-3 7 0,3-1 0,-3-22 0,6 19 0,-5-21 0,6 16 0,-6 1 0,3-18 0,-1 14 0,-2-13 0,8 0 0,-8 12 0,5-12 0,-4 28 0,-1-9 0,1 21 0,-2-9 0,0 11 0,3 0 0,0-6 0,0 5 0,-1-6 0,-2-4 0,2 5 0,-1-17 0,1 6 0,2-9 0,-3 0 0,6 1 0,-6-17 0,6 12 0,-6-12 0,6 17 0,-7-1 0,4-16 0,-1 12 0,2-12 0,-1 17 0,3-1 0,-2 1 0,-1 7 0,0-5 0,-4 14 0,0-7 0,2 12 0,-1-2 0,1 6 0,-2-3 0,2 3 0,-1-3 0,1 3 0,-2-3 0,3-4 0,-3 6 0,3-5 0,-3 3 0,2-1 0,-1 0 0,3-2 0,-3 5 0,1-2 0,1 0 0,-3 3 0,5-7 0,-1-5 0,-1 3 0,3-6 0,-5 8 0,4-1 0,-5 1 0,6-8 0,-5 9 0,3-5 0,-4 8 0,2 3 0,-1-3 0,1 3 0,0-3 0,-1-1 0,1-3 0,1 0 0,-3 0 0,3-9 0,2-18 0,-3 5 0,7-14 0,-8 26 0,2-6 0,-3 13 0,2-5 0,-1 0 0,1 5 0,1-5 0,-3 8 0,3 0 0,-1 3 0,-1-2 0,1 5 0,2-13 0,-3 11 0,2-20 0,-3 9 0,2-3 0,-1 2 0,1 8 0,1-1 0,-3 1 0,3 0 0,-3 3 0,0 1 0,2 0 0,-1 3 0,1-3 0,-2-4 0,0 6 0,0-5 0,0 6 0,0-3 0,0 3 0,0-7 0,0 7 0,0-3 0,0 0 0,0-1 0,0 0 0,0-2 0,0 2 0,0-11 0,0-3 0,0 1 0,0 2 0,0-1 0,0-1 0,0 0 0,0 1 0,0 9 0,0-8 0,0-3 0,0-7 0,0-1 0,-2 9 0,1-6 0,-5 5 0,5 1 0,-6-7 0,4 15 0,-1-3 0,2-2 0,2 0 0,-4-12 0,3 12 0,-2 3 0,3 8 0,-3-1 0,3-3 0,-3 3 0,1 1 0,1 4 0,-3-4 0,3 2 0,-4-2 0,5 4 0,-3-1 0,1-3 0,1-1 0,-3-3 0,-1-8 0,2 5 0,-4-13 0,3 6 0,-1 3 0,0-1 0,0 3 0,2 3 0,-3-6 0,2-1 0,1 10 0,-4-16 0,4 16 0,-1-9 0,-2-1 0,2 7 0,0-6 0,0 7 0,3 1 0,-4 0 0,5 0 0,-6-9 0,2 7 0,-2-6 0,3 0 0,-2 9 0,5-9 0,-5 11 0,4-3 0,-4 0 0,1-8 0,-1 5 0,1-5 0,1 8 0,1 3 0,-4-27 0,2 24 0,-4-24 0,7 19 0,-3 3 0,0-14 0,-3 5 0,2-7 0,-2-1 0,4 9 0,-3 1 0,-1 1 0,4 6 0,-4-15 0,2 7 0,1 0 0,-6-7 0,8 15 0,-9-15 0,7 7 0,0-8 0,-2 7 0,3 6 0,0 6 0,-7-6 0,9 3 0,-9-7 0,6 1 0,-3-2 0,-1-9 0,2 9 0,-1 1 0,1 1 0,0 6 0,0-3 0,0 6 0,1 5 0,-1-2 0,3 4 0,-1-1 0,1-3 0,-3 3 0,3-3 0,-1 3 0,1 0 0,-3 1 0,1-1 0,0 1 0,-1-1 0,-2-3 0,2-1 0,-1 0 0,1 1 0,1 4 0,0-1 0,-1 1 0,1-1 0,0 0 0,-3-3 0,2 6 0,-4-5 0,4 6 0,-4-4 0,1 1 0,-2 3 0,3-3 0,-2 3 0,2-4 0,-9-1 0,5 4 0,-4-3 0,5 4 0,2-1 0,-1-1 0,2 1 0,-3 1 0,3-3 0,-2 7 0,-4-9 0,2 8 0,-5-7 0,6 3 0,1 1 0,-1-3 0,0 7 0,0-7 0,3 6 0,-2-6 0,2 6 0,-3-5 0,0 5 0,-5-8 0,3 5 0,-3-2 0,5-1 0,3 6 0,0-2 0,3 3 0,-1-3 0,-1 2 0,1-3 0,-2 4 0,-8-5 0,6 4 0,-7-4 0,7 5 0,4 0 0,-4 0 0,2-3 0,-1 2 0,-1-2 0,2-1 0,-1 3 0,2-2 0,-1 3 0,2 0 0,-2 0 0,-2-3 0,4 2 0,-5-3 0,4 4 0,1 0 0,-4 0 0,1 0 0,1 0 0,0 0 0,0-3 0,0 2 0,0-2 0,-2-1 0,4 4 0,-5-4 0,3 4 0,0 0 0,0 0 0,0 0 0,2 0 0,-4 0 0,4 0 0,-4 0 0,4 0 0,-4 0 0,4 0 0,-2 0 0,1 0 0,-2 0 0,-2 0 0,3 0 0,-2 0 0,2 0 0,-3 0 0,0 0 0,3 0 0,-8 0 0,6 0 0,-4 0 0,-2 0 0,9 0 0,-7 0 0,7 0 0,-2 4 0,1-4 0,-2 7 0,1-3 0,-1 1 0,1 1 0,-7-5 0,7 6 0,-8-3 0,6 0 0,1 3 0,-7-1 0,7-1 0,-11 5 0,11-9 0,-6 7 0,-1 3 0,5-2 0,-2 5 0,4-6 0,-4 6 0,1-5 0,-3 2 0,5-4 0,1-3 0,-1 4 0,2-4 0,-1 3 0,2-3 0,-3 3 0,-5 3 0,-2-1 0,0 1 0,1-1 0,9-1 0,0-4 0,3 3 0,-3-3 0,0 3 0,0 1 0,0 0 0,0-1 0,0 4 0,-3-2 0,3 2 0,0-4 0,3 1 0,-3 3 0,-1-3 0,-1 7 0,1-7 0,2 3 0,-1-3 0,2-1 0,-2 1 0,3 3 0,-1-3 0,1 7 0,0-4 0,-1 1 0,3-1 0,-6 8 0,5-8 0,-4 8 0,3-8 0,2-3 0,-2 7 0,2-7 0,-2 6 0,5-5 0,-5 2 0,4-3 0,-1-1 0,2 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31T23:42:51.909"/>
    </inkml:context>
    <inkml:brush xml:id="br0">
      <inkml:brushProperty name="width" value="0.35" units="cm"/>
      <inkml:brushProperty name="height" value="2.1" units="cm"/>
      <inkml:brushProperty name="color" value="#849398"/>
      <inkml:brushProperty name="inkEffects" value="pencil"/>
    </inkml:brush>
  </inkml:definitions>
  <inkml:trace contextRef="#ctx0" brushRef="#br0">1 0 16383,'0'0'0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31T23:42:56.621"/>
    </inkml:context>
    <inkml:brush xml:id="br0">
      <inkml:brushProperty name="width" value="0.35" units="cm"/>
      <inkml:brushProperty name="height" value="2.1" units="cm"/>
      <inkml:brushProperty name="color" value="#849398"/>
      <inkml:brushProperty name="inkEffects" value="pencil"/>
    </inkml:brush>
  </inkml:definitions>
  <inkml:trace contextRef="#ctx0" brushRef="#br0">0 1 16383,'0'0'0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31T23:42:56.821"/>
    </inkml:context>
    <inkml:brush xml:id="br0">
      <inkml:brushProperty name="width" value="0.35" units="cm"/>
      <inkml:brushProperty name="height" value="2.1" units="cm"/>
      <inkml:brushProperty name="color" value="#849398"/>
      <inkml:brushProperty name="inkEffects" value="pencil"/>
    </inkml:brush>
  </inkml:definitions>
  <inkml:trace contextRef="#ctx0" brushRef="#br0">0 0 16383,'0'0'0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ACF4041F-2FC9-E740-8C64-6E910DDB055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defRPr>
            </a:lvl1pPr>
          </a:lstStyle>
          <a:p>
            <a:pPr>
              <a:defRPr/>
            </a:pPr>
            <a:endParaRPr lang="en-US"/>
          </a:p>
        </p:txBody>
      </p:sp>
      <p:sp>
        <p:nvSpPr>
          <p:cNvPr id="89091" name="Rectangle 3">
            <a:extLst>
              <a:ext uri="{FF2B5EF4-FFF2-40B4-BE49-F238E27FC236}">
                <a16:creationId xmlns:a16="http://schemas.microsoft.com/office/drawing/2014/main" id="{028E4E1C-2613-A442-8133-50864E1DCDFD}"/>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defRPr>
            </a:lvl1pPr>
          </a:lstStyle>
          <a:p>
            <a:pPr>
              <a:defRPr/>
            </a:pPr>
            <a:endParaRPr lang="en-US"/>
          </a:p>
        </p:txBody>
      </p:sp>
      <p:sp>
        <p:nvSpPr>
          <p:cNvPr id="13316" name="Rectangle 4">
            <a:extLst>
              <a:ext uri="{FF2B5EF4-FFF2-40B4-BE49-F238E27FC236}">
                <a16:creationId xmlns:a16="http://schemas.microsoft.com/office/drawing/2014/main" id="{1A4DCA15-2C07-EC4A-BFAD-A8B0CCA52006}"/>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3" name="Rectangle 5">
            <a:extLst>
              <a:ext uri="{FF2B5EF4-FFF2-40B4-BE49-F238E27FC236}">
                <a16:creationId xmlns:a16="http://schemas.microsoft.com/office/drawing/2014/main" id="{A6C4DE9A-DAA2-C74D-8274-F817628A77CD}"/>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9094" name="Rectangle 6">
            <a:extLst>
              <a:ext uri="{FF2B5EF4-FFF2-40B4-BE49-F238E27FC236}">
                <a16:creationId xmlns:a16="http://schemas.microsoft.com/office/drawing/2014/main" id="{EBCEB27A-EE61-B945-98F8-ACE818CCE5D7}"/>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defRPr>
            </a:lvl1pPr>
          </a:lstStyle>
          <a:p>
            <a:pPr>
              <a:defRPr/>
            </a:pPr>
            <a:endParaRPr lang="en-US"/>
          </a:p>
        </p:txBody>
      </p:sp>
      <p:sp>
        <p:nvSpPr>
          <p:cNvPr id="89095" name="Rectangle 7">
            <a:extLst>
              <a:ext uri="{FF2B5EF4-FFF2-40B4-BE49-F238E27FC236}">
                <a16:creationId xmlns:a16="http://schemas.microsoft.com/office/drawing/2014/main" id="{8AC85151-826D-B84C-93C1-60238550EC3F}"/>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ea typeface="ＭＳ Ｐゴシック" charset="-128"/>
              </a:defRPr>
            </a:lvl1pPr>
          </a:lstStyle>
          <a:p>
            <a:pPr>
              <a:defRPr/>
            </a:pPr>
            <a:fld id="{0DC9B8ED-BE1E-884C-9B31-5EE126C9344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1"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DC9B8ED-BE1E-884C-9B31-5EE126C93448}" type="slidenum">
              <a:rPr lang="en-US" altLang="en-US" smtClean="0"/>
              <a:pPr>
                <a:defRPr/>
              </a:pPr>
              <a:t>23</a:t>
            </a:fld>
            <a:endParaRPr lang="en-US" altLang="en-US"/>
          </a:p>
        </p:txBody>
      </p:sp>
    </p:spTree>
    <p:extLst>
      <p:ext uri="{BB962C8B-B14F-4D97-AF65-F5344CB8AC3E}">
        <p14:creationId xmlns:p14="http://schemas.microsoft.com/office/powerpoint/2010/main" val="2090540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9465C62-1D24-B341-A47E-B45B7709240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02906D2-8F5F-3D4E-8EB5-100D6A81694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655DBA-5E7E-1142-BE72-6A6C941A708F}"/>
              </a:ext>
            </a:extLst>
          </p:cNvPr>
          <p:cNvSpPr>
            <a:spLocks noGrp="1"/>
          </p:cNvSpPr>
          <p:nvPr>
            <p:ph type="sldNum" sz="quarter" idx="12"/>
          </p:nvPr>
        </p:nvSpPr>
        <p:spPr/>
        <p:txBody>
          <a:bodyPr/>
          <a:lstStyle>
            <a:lvl1pPr>
              <a:defRPr/>
            </a:lvl1pPr>
          </a:lstStyle>
          <a:p>
            <a:pPr>
              <a:defRPr/>
            </a:pPr>
            <a:fld id="{85E10BC8-936E-614C-B5AC-E4AE8DB4C78D}" type="slidenum">
              <a:rPr lang="en-US" altLang="en-US"/>
              <a:pPr>
                <a:defRPr/>
              </a:pPr>
              <a:t>‹#›</a:t>
            </a:fld>
            <a:endParaRPr lang="en-US" altLang="en-US"/>
          </a:p>
        </p:txBody>
      </p:sp>
    </p:spTree>
    <p:extLst>
      <p:ext uri="{BB962C8B-B14F-4D97-AF65-F5344CB8AC3E}">
        <p14:creationId xmlns:p14="http://schemas.microsoft.com/office/powerpoint/2010/main" val="36936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CA4454-3DE4-A84E-BA7A-E69DC9CFA9C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39B07DA-1419-4B42-90B3-C11BE9E4EAB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D427F83-A5FE-1244-8F53-09E89B6F1769}"/>
              </a:ext>
            </a:extLst>
          </p:cNvPr>
          <p:cNvSpPr>
            <a:spLocks noGrp="1"/>
          </p:cNvSpPr>
          <p:nvPr>
            <p:ph type="sldNum" sz="quarter" idx="12"/>
          </p:nvPr>
        </p:nvSpPr>
        <p:spPr/>
        <p:txBody>
          <a:bodyPr/>
          <a:lstStyle>
            <a:lvl1pPr>
              <a:defRPr/>
            </a:lvl1pPr>
          </a:lstStyle>
          <a:p>
            <a:pPr>
              <a:defRPr/>
            </a:pPr>
            <a:fld id="{3AC4154E-A90D-A949-9AF4-9ECA6B4A1F14}" type="slidenum">
              <a:rPr lang="en-US" altLang="en-US"/>
              <a:pPr>
                <a:defRPr/>
              </a:pPr>
              <a:t>‹#›</a:t>
            </a:fld>
            <a:endParaRPr lang="en-US" altLang="en-US"/>
          </a:p>
        </p:txBody>
      </p:sp>
    </p:spTree>
    <p:extLst>
      <p:ext uri="{BB962C8B-B14F-4D97-AF65-F5344CB8AC3E}">
        <p14:creationId xmlns:p14="http://schemas.microsoft.com/office/powerpoint/2010/main" val="2299473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6B2281-9EF8-9740-8750-BA483312235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5CE6145-2D31-F947-89A7-1225FC565FD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11189A4-9A2F-2D4C-A918-DE476C894CA8}"/>
              </a:ext>
            </a:extLst>
          </p:cNvPr>
          <p:cNvSpPr>
            <a:spLocks noGrp="1"/>
          </p:cNvSpPr>
          <p:nvPr>
            <p:ph type="sldNum" sz="quarter" idx="12"/>
          </p:nvPr>
        </p:nvSpPr>
        <p:spPr/>
        <p:txBody>
          <a:bodyPr/>
          <a:lstStyle>
            <a:lvl1pPr>
              <a:defRPr/>
            </a:lvl1pPr>
          </a:lstStyle>
          <a:p>
            <a:pPr>
              <a:defRPr/>
            </a:pPr>
            <a:fld id="{C291BAE3-D36F-A54E-954A-C4D1DCC585DF}" type="slidenum">
              <a:rPr lang="en-US" altLang="en-US"/>
              <a:pPr>
                <a:defRPr/>
              </a:pPr>
              <a:t>‹#›</a:t>
            </a:fld>
            <a:endParaRPr lang="en-US" altLang="en-US"/>
          </a:p>
        </p:txBody>
      </p:sp>
    </p:spTree>
    <p:extLst>
      <p:ext uri="{BB962C8B-B14F-4D97-AF65-F5344CB8AC3E}">
        <p14:creationId xmlns:p14="http://schemas.microsoft.com/office/powerpoint/2010/main" val="835418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1BA40F-6E70-1742-8D0E-59397855898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CE6C5DD-624A-E948-BE5C-7DFBE3231C2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EAAF919-E11F-5045-BCA0-AAA261E12051}"/>
              </a:ext>
            </a:extLst>
          </p:cNvPr>
          <p:cNvSpPr>
            <a:spLocks noGrp="1"/>
          </p:cNvSpPr>
          <p:nvPr>
            <p:ph type="sldNum" sz="quarter" idx="12"/>
          </p:nvPr>
        </p:nvSpPr>
        <p:spPr/>
        <p:txBody>
          <a:bodyPr/>
          <a:lstStyle>
            <a:lvl1pPr>
              <a:defRPr/>
            </a:lvl1pPr>
          </a:lstStyle>
          <a:p>
            <a:pPr>
              <a:defRPr/>
            </a:pPr>
            <a:fld id="{8BE796E8-1460-AD4A-91C9-CA3C375DFFEA}" type="slidenum">
              <a:rPr lang="en-US" altLang="en-US"/>
              <a:pPr>
                <a:defRPr/>
              </a:pPr>
              <a:t>‹#›</a:t>
            </a:fld>
            <a:endParaRPr lang="en-US" altLang="en-US"/>
          </a:p>
        </p:txBody>
      </p:sp>
    </p:spTree>
    <p:extLst>
      <p:ext uri="{BB962C8B-B14F-4D97-AF65-F5344CB8AC3E}">
        <p14:creationId xmlns:p14="http://schemas.microsoft.com/office/powerpoint/2010/main" val="3224937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4FC3174-69C9-7D4E-A19F-2DDB95397C3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3A9432C-33FA-A340-B1BE-552635E39D5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563B395-09E2-9F43-8972-9F814E918205}"/>
              </a:ext>
            </a:extLst>
          </p:cNvPr>
          <p:cNvSpPr>
            <a:spLocks noGrp="1"/>
          </p:cNvSpPr>
          <p:nvPr>
            <p:ph type="sldNum" sz="quarter" idx="12"/>
          </p:nvPr>
        </p:nvSpPr>
        <p:spPr/>
        <p:txBody>
          <a:bodyPr/>
          <a:lstStyle>
            <a:lvl1pPr>
              <a:defRPr/>
            </a:lvl1pPr>
          </a:lstStyle>
          <a:p>
            <a:pPr>
              <a:defRPr/>
            </a:pPr>
            <a:fld id="{CD8AC9ED-39E3-844A-BC98-A2944DC35D89}" type="slidenum">
              <a:rPr lang="en-US" altLang="en-US"/>
              <a:pPr>
                <a:defRPr/>
              </a:pPr>
              <a:t>‹#›</a:t>
            </a:fld>
            <a:endParaRPr lang="en-US" altLang="en-US"/>
          </a:p>
        </p:txBody>
      </p:sp>
    </p:spTree>
    <p:extLst>
      <p:ext uri="{BB962C8B-B14F-4D97-AF65-F5344CB8AC3E}">
        <p14:creationId xmlns:p14="http://schemas.microsoft.com/office/powerpoint/2010/main" val="3472348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8376C6C-93AE-E442-8EF4-82359BB429D9}"/>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1A2556F-C052-594A-9E1C-EFC0E00016A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C9050A4-20D1-B34D-A8CA-6459CBCC6C73}"/>
              </a:ext>
            </a:extLst>
          </p:cNvPr>
          <p:cNvSpPr>
            <a:spLocks noGrp="1"/>
          </p:cNvSpPr>
          <p:nvPr>
            <p:ph type="sldNum" sz="quarter" idx="12"/>
          </p:nvPr>
        </p:nvSpPr>
        <p:spPr/>
        <p:txBody>
          <a:bodyPr/>
          <a:lstStyle>
            <a:lvl1pPr>
              <a:defRPr/>
            </a:lvl1pPr>
          </a:lstStyle>
          <a:p>
            <a:pPr>
              <a:defRPr/>
            </a:pPr>
            <a:fld id="{30B08D99-1B64-4748-95AE-070472A31BD7}" type="slidenum">
              <a:rPr lang="en-US" altLang="en-US"/>
              <a:pPr>
                <a:defRPr/>
              </a:pPr>
              <a:t>‹#›</a:t>
            </a:fld>
            <a:endParaRPr lang="en-US" altLang="en-US"/>
          </a:p>
        </p:txBody>
      </p:sp>
    </p:spTree>
    <p:extLst>
      <p:ext uri="{BB962C8B-B14F-4D97-AF65-F5344CB8AC3E}">
        <p14:creationId xmlns:p14="http://schemas.microsoft.com/office/powerpoint/2010/main" val="2736180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3B18483-E9F2-1441-B8EE-FA15265A6616}"/>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BC29EA16-5305-4240-998D-65EBD74D95F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C347DC2-8B86-9446-A3DA-8E63FCD2CC9E}"/>
              </a:ext>
            </a:extLst>
          </p:cNvPr>
          <p:cNvSpPr>
            <a:spLocks noGrp="1"/>
          </p:cNvSpPr>
          <p:nvPr>
            <p:ph type="sldNum" sz="quarter" idx="12"/>
          </p:nvPr>
        </p:nvSpPr>
        <p:spPr/>
        <p:txBody>
          <a:bodyPr/>
          <a:lstStyle>
            <a:lvl1pPr>
              <a:defRPr/>
            </a:lvl1pPr>
          </a:lstStyle>
          <a:p>
            <a:pPr>
              <a:defRPr/>
            </a:pPr>
            <a:fld id="{B8D1747E-BB63-A14C-832C-78B99EFB85A8}" type="slidenum">
              <a:rPr lang="en-US" altLang="en-US"/>
              <a:pPr>
                <a:defRPr/>
              </a:pPr>
              <a:t>‹#›</a:t>
            </a:fld>
            <a:endParaRPr lang="en-US" altLang="en-US"/>
          </a:p>
        </p:txBody>
      </p:sp>
    </p:spTree>
    <p:extLst>
      <p:ext uri="{BB962C8B-B14F-4D97-AF65-F5344CB8AC3E}">
        <p14:creationId xmlns:p14="http://schemas.microsoft.com/office/powerpoint/2010/main" val="4279233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6BD8D62-8EE3-E94A-A4C1-47A797B3076D}"/>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CC68E776-ABCD-BE47-B937-7E735959531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8F04EB9-83D0-7C49-AD2F-CE1F48D9603E}"/>
              </a:ext>
            </a:extLst>
          </p:cNvPr>
          <p:cNvSpPr>
            <a:spLocks noGrp="1"/>
          </p:cNvSpPr>
          <p:nvPr>
            <p:ph type="sldNum" sz="quarter" idx="12"/>
          </p:nvPr>
        </p:nvSpPr>
        <p:spPr/>
        <p:txBody>
          <a:bodyPr/>
          <a:lstStyle>
            <a:lvl1pPr>
              <a:defRPr/>
            </a:lvl1pPr>
          </a:lstStyle>
          <a:p>
            <a:pPr>
              <a:defRPr/>
            </a:pPr>
            <a:fld id="{73E5EF6C-11B1-BC4A-8EDB-96641A4DEB39}" type="slidenum">
              <a:rPr lang="en-US" altLang="en-US"/>
              <a:pPr>
                <a:defRPr/>
              </a:pPr>
              <a:t>‹#›</a:t>
            </a:fld>
            <a:endParaRPr lang="en-US" altLang="en-US"/>
          </a:p>
        </p:txBody>
      </p:sp>
    </p:spTree>
    <p:extLst>
      <p:ext uri="{BB962C8B-B14F-4D97-AF65-F5344CB8AC3E}">
        <p14:creationId xmlns:p14="http://schemas.microsoft.com/office/powerpoint/2010/main" val="55081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C1B8467-CFAF-9446-85C8-F323FD62F130}"/>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3AEA27B8-2B8B-E64E-83F0-9533819995B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36E390E-A759-5D43-BBEE-CEA5BF1569A6}"/>
              </a:ext>
            </a:extLst>
          </p:cNvPr>
          <p:cNvSpPr>
            <a:spLocks noGrp="1"/>
          </p:cNvSpPr>
          <p:nvPr>
            <p:ph type="sldNum" sz="quarter" idx="12"/>
          </p:nvPr>
        </p:nvSpPr>
        <p:spPr/>
        <p:txBody>
          <a:bodyPr/>
          <a:lstStyle>
            <a:lvl1pPr>
              <a:defRPr/>
            </a:lvl1pPr>
          </a:lstStyle>
          <a:p>
            <a:pPr>
              <a:defRPr/>
            </a:pPr>
            <a:fld id="{88E13AA2-4071-654E-AECF-D28CF993BAFF}" type="slidenum">
              <a:rPr lang="en-US" altLang="en-US"/>
              <a:pPr>
                <a:defRPr/>
              </a:pPr>
              <a:t>‹#›</a:t>
            </a:fld>
            <a:endParaRPr lang="en-US" altLang="en-US"/>
          </a:p>
        </p:txBody>
      </p:sp>
    </p:spTree>
    <p:extLst>
      <p:ext uri="{BB962C8B-B14F-4D97-AF65-F5344CB8AC3E}">
        <p14:creationId xmlns:p14="http://schemas.microsoft.com/office/powerpoint/2010/main" val="531292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99EC3CA8-9B88-0644-92D4-970CD45C2C4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7CC40AB-318F-9A47-80B8-970D3C9DD06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7DAAFA7-E5DF-0442-A226-153C60993892}"/>
              </a:ext>
            </a:extLst>
          </p:cNvPr>
          <p:cNvSpPr>
            <a:spLocks noGrp="1"/>
          </p:cNvSpPr>
          <p:nvPr>
            <p:ph type="sldNum" sz="quarter" idx="12"/>
          </p:nvPr>
        </p:nvSpPr>
        <p:spPr/>
        <p:txBody>
          <a:bodyPr/>
          <a:lstStyle>
            <a:lvl1pPr>
              <a:defRPr/>
            </a:lvl1pPr>
          </a:lstStyle>
          <a:p>
            <a:pPr>
              <a:defRPr/>
            </a:pPr>
            <a:fld id="{C897FD1E-6436-254D-880B-44B6F6D8CF27}" type="slidenum">
              <a:rPr lang="en-US" altLang="en-US"/>
              <a:pPr>
                <a:defRPr/>
              </a:pPr>
              <a:t>‹#›</a:t>
            </a:fld>
            <a:endParaRPr lang="en-US" altLang="en-US"/>
          </a:p>
        </p:txBody>
      </p:sp>
    </p:spTree>
    <p:extLst>
      <p:ext uri="{BB962C8B-B14F-4D97-AF65-F5344CB8AC3E}">
        <p14:creationId xmlns:p14="http://schemas.microsoft.com/office/powerpoint/2010/main" val="3775834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539A6BDB-317E-0547-ACAB-73F7FB06346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A8EADA8-6CC7-8344-9C25-5D4BBE34AA9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6EA26D-4200-2B48-914A-6CFE2F729C3A}"/>
              </a:ext>
            </a:extLst>
          </p:cNvPr>
          <p:cNvSpPr>
            <a:spLocks noGrp="1"/>
          </p:cNvSpPr>
          <p:nvPr>
            <p:ph type="sldNum" sz="quarter" idx="12"/>
          </p:nvPr>
        </p:nvSpPr>
        <p:spPr/>
        <p:txBody>
          <a:bodyPr/>
          <a:lstStyle>
            <a:lvl1pPr>
              <a:defRPr/>
            </a:lvl1pPr>
          </a:lstStyle>
          <a:p>
            <a:pPr>
              <a:defRPr/>
            </a:pPr>
            <a:fld id="{BD171025-D3FE-EB46-A5F8-C41BC9621505}" type="slidenum">
              <a:rPr lang="en-US" altLang="en-US"/>
              <a:pPr>
                <a:defRPr/>
              </a:pPr>
              <a:t>‹#›</a:t>
            </a:fld>
            <a:endParaRPr lang="en-US" altLang="en-US"/>
          </a:p>
        </p:txBody>
      </p:sp>
    </p:spTree>
    <p:extLst>
      <p:ext uri="{BB962C8B-B14F-4D97-AF65-F5344CB8AC3E}">
        <p14:creationId xmlns:p14="http://schemas.microsoft.com/office/powerpoint/2010/main" val="3894230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E7E20C7-DD19-BE4D-99CD-9FFBD72DB1E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916D6C6-93CC-CB45-A2A7-D9CBE05CB85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873B1AD-D82D-C842-92A2-9C1F9C72738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5" name="Footer Placeholder 4">
            <a:extLst>
              <a:ext uri="{FF2B5EF4-FFF2-40B4-BE49-F238E27FC236}">
                <a16:creationId xmlns:a16="http://schemas.microsoft.com/office/drawing/2014/main" id="{602DD028-0488-A54A-94E1-D206ABA036F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F2DCB81B-DF1B-4B4D-9E88-68B03A311BE7}"/>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83DB0301-4746-8F47-97BA-3F39953A951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atmos.washington.edu/data/vmapro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customXml" Target="../ink/ink4.xml"/></Relationships>
</file>

<file path=ppt/slides/_rels/slide51.xml.rels><?xml version="1.0" encoding="UTF-8" standalone="yes"?>
<Relationships xmlns="http://schemas.openxmlformats.org/package/2006/relationships"><Relationship Id="rId8" Type="http://schemas.openxmlformats.org/officeDocument/2006/relationships/customXml" Target="../ink/ink9.xml"/><Relationship Id="rId3" Type="http://schemas.openxmlformats.org/officeDocument/2006/relationships/image" Target="../media/image44.png"/><Relationship Id="rId7" Type="http://schemas.openxmlformats.org/officeDocument/2006/relationships/image" Target="../media/image46.png"/><Relationship Id="rId12" Type="http://schemas.openxmlformats.org/officeDocument/2006/relationships/image" Target="../media/image49.png"/><Relationship Id="rId2" Type="http://schemas.openxmlformats.org/officeDocument/2006/relationships/customXml" Target="../ink/ink6.xml"/><Relationship Id="rId1" Type="http://schemas.openxmlformats.org/officeDocument/2006/relationships/slideLayout" Target="../slideLayouts/slideLayout2.xml"/><Relationship Id="rId6" Type="http://schemas.openxmlformats.org/officeDocument/2006/relationships/customXml" Target="../ink/ink8.xml"/><Relationship Id="rId11" Type="http://schemas.openxmlformats.org/officeDocument/2006/relationships/image" Target="../media/image48.png"/><Relationship Id="rId5" Type="http://schemas.openxmlformats.org/officeDocument/2006/relationships/image" Target="../media/image45.png"/><Relationship Id="rId10" Type="http://schemas.openxmlformats.org/officeDocument/2006/relationships/customXml" Target="../ink/ink10.xml"/><Relationship Id="rId4" Type="http://schemas.openxmlformats.org/officeDocument/2006/relationships/customXml" Target="../ink/ink7.xml"/><Relationship Id="rId9" Type="http://schemas.openxmlformats.org/officeDocument/2006/relationships/image" Target="../media/image47.png"/></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403F97DA-7A22-FE4B-9C7A-6C87F8DC4C2E}"/>
              </a:ext>
            </a:extLst>
          </p:cNvPr>
          <p:cNvSpPr>
            <a:spLocks noGrp="1" noChangeArrowheads="1"/>
          </p:cNvSpPr>
          <p:nvPr>
            <p:ph type="ctrTitle"/>
          </p:nvPr>
        </p:nvSpPr>
        <p:spPr>
          <a:xfrm>
            <a:off x="609600" y="457200"/>
            <a:ext cx="7772400" cy="1143000"/>
          </a:xfrm>
        </p:spPr>
        <p:txBody>
          <a:bodyPr/>
          <a:lstStyle/>
          <a:p>
            <a:pPr eaLnBrk="1" hangingPunct="1"/>
            <a:r>
              <a:rPr lang="en-US" altLang="en-US" dirty="0">
                <a:ea typeface="ＭＳ Ｐゴシック" panose="020B0600070205080204" pitchFamily="34" charset="-128"/>
              </a:rPr>
              <a:t> </a:t>
            </a:r>
            <a:r>
              <a:rPr lang="en-US" altLang="en-US" b="1" dirty="0">
                <a:solidFill>
                  <a:schemeClr val="accent2"/>
                </a:solidFill>
                <a:ea typeface="ＭＳ Ｐゴシック" panose="020B0600070205080204" pitchFamily="34" charset="-128"/>
              </a:rPr>
              <a:t>Surface Weather Map</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Intro</a:t>
            </a:r>
          </a:p>
        </p:txBody>
      </p:sp>
      <p:sp>
        <p:nvSpPr>
          <p:cNvPr id="15362" name="TextBox 2">
            <a:extLst>
              <a:ext uri="{FF2B5EF4-FFF2-40B4-BE49-F238E27FC236}">
                <a16:creationId xmlns:a16="http://schemas.microsoft.com/office/drawing/2014/main" id="{2681624D-62B1-354E-9F67-CAE044EE586E}"/>
              </a:ext>
            </a:extLst>
          </p:cNvPr>
          <p:cNvSpPr txBox="1">
            <a:spLocks noChangeArrowheads="1"/>
          </p:cNvSpPr>
          <p:nvPr/>
        </p:nvSpPr>
        <p:spPr bwMode="auto">
          <a:xfrm>
            <a:off x="1566953" y="2133600"/>
            <a:ext cx="5857694"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4400" dirty="0">
                <a:latin typeface="Times" pitchFamily="2" charset="0"/>
              </a:rPr>
              <a:t>Also known as the</a:t>
            </a:r>
          </a:p>
          <a:p>
            <a:pPr algn="ctr">
              <a:spcBef>
                <a:spcPct val="0"/>
              </a:spcBef>
              <a:buFontTx/>
              <a:buNone/>
            </a:pPr>
            <a:r>
              <a:rPr lang="en-US" altLang="en-US" sz="4400" b="1" dirty="0">
                <a:latin typeface="Times" pitchFamily="2" charset="0"/>
              </a:rPr>
              <a:t>Surface Synoptic Chart</a:t>
            </a:r>
          </a:p>
          <a:p>
            <a:pPr algn="ctr">
              <a:spcBef>
                <a:spcPct val="0"/>
              </a:spcBef>
              <a:buFontTx/>
              <a:buNone/>
            </a:pPr>
            <a:r>
              <a:rPr lang="en-US" altLang="en-US" sz="4400" b="1" dirty="0">
                <a:solidFill>
                  <a:srgbClr val="FF0000"/>
                </a:solidFill>
                <a:latin typeface="Times" pitchFamily="2" charset="0"/>
              </a:rPr>
              <a:t>ATMS 370 </a:t>
            </a:r>
          </a:p>
          <a:p>
            <a:pPr algn="ctr">
              <a:spcBef>
                <a:spcPct val="0"/>
              </a:spcBef>
              <a:buFontTx/>
              <a:buNone/>
            </a:pPr>
            <a:r>
              <a:rPr lang="en-US" altLang="en-US" sz="4400" b="1" dirty="0">
                <a:solidFill>
                  <a:srgbClr val="FF0000"/>
                </a:solidFill>
                <a:latin typeface="Times" pitchFamily="2" charset="0"/>
              </a:rPr>
              <a:t>Autumn 2023</a:t>
            </a:r>
          </a:p>
        </p:txBody>
      </p:sp>
    </p:spTree>
  </p:cSld>
  <p:clrMapOvr>
    <a:masterClrMapping/>
  </p:clrMapOvr>
  <p:transition advTm="16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F4534-E30F-FB42-B75C-90B8C515D11B}"/>
              </a:ext>
            </a:extLst>
          </p:cNvPr>
          <p:cNvSpPr>
            <a:spLocks noGrp="1"/>
          </p:cNvSpPr>
          <p:nvPr>
            <p:ph type="title"/>
          </p:nvPr>
        </p:nvSpPr>
        <p:spPr>
          <a:xfrm>
            <a:off x="457200" y="2720181"/>
            <a:ext cx="8229600" cy="1143000"/>
          </a:xfrm>
        </p:spPr>
        <p:txBody>
          <a:bodyPr/>
          <a:lstStyle/>
          <a:p>
            <a:r>
              <a:rPr lang="en-US" b="1" dirty="0">
                <a:solidFill>
                  <a:schemeClr val="accent6"/>
                </a:solidFill>
              </a:rPr>
              <a:t>Four Main Types of Fronts</a:t>
            </a:r>
          </a:p>
        </p:txBody>
      </p:sp>
    </p:spTree>
    <p:extLst>
      <p:ext uri="{BB962C8B-B14F-4D97-AF65-F5344CB8AC3E}">
        <p14:creationId xmlns:p14="http://schemas.microsoft.com/office/powerpoint/2010/main" val="2768244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EF60D581-8C7C-084B-A523-A31F05BA76CC}"/>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Cold Front</a:t>
            </a:r>
          </a:p>
        </p:txBody>
      </p:sp>
      <p:pic>
        <p:nvPicPr>
          <p:cNvPr id="77826" name="Content Placeholder 3">
            <a:extLst>
              <a:ext uri="{FF2B5EF4-FFF2-40B4-BE49-F238E27FC236}">
                <a16:creationId xmlns:a16="http://schemas.microsoft.com/office/drawing/2014/main" id="{A3908E67-767F-8349-93F5-86592799819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1600200"/>
            <a:ext cx="5791200" cy="3581400"/>
          </a:xfrm>
        </p:spPr>
      </p:pic>
      <p:sp>
        <p:nvSpPr>
          <p:cNvPr id="77827" name="Up Arrow 4">
            <a:extLst>
              <a:ext uri="{FF2B5EF4-FFF2-40B4-BE49-F238E27FC236}">
                <a16:creationId xmlns:a16="http://schemas.microsoft.com/office/drawing/2014/main" id="{E516E60A-B441-8A4E-8F76-F93813C43338}"/>
              </a:ext>
            </a:extLst>
          </p:cNvPr>
          <p:cNvSpPr>
            <a:spLocks noChangeArrowheads="1"/>
          </p:cNvSpPr>
          <p:nvPr/>
        </p:nvSpPr>
        <p:spPr bwMode="auto">
          <a:xfrm rot="7270647">
            <a:off x="4991100" y="4229100"/>
            <a:ext cx="609600" cy="609600"/>
          </a:xfrm>
          <a:prstGeom prst="upArrow">
            <a:avLst>
              <a:gd name="adj1" fmla="val 50000"/>
              <a:gd name="adj2" fmla="val 50000"/>
            </a:avLst>
          </a:prstGeom>
          <a:solidFill>
            <a:schemeClr val="accent1"/>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2" name="TextBox 1">
            <a:extLst>
              <a:ext uri="{FF2B5EF4-FFF2-40B4-BE49-F238E27FC236}">
                <a16:creationId xmlns:a16="http://schemas.microsoft.com/office/drawing/2014/main" id="{6FCC5C43-3607-A243-AC4E-37C838684192}"/>
              </a:ext>
            </a:extLst>
          </p:cNvPr>
          <p:cNvSpPr txBox="1"/>
          <p:nvPr/>
        </p:nvSpPr>
        <p:spPr>
          <a:xfrm>
            <a:off x="812028" y="5334000"/>
            <a:ext cx="7519944" cy="584775"/>
          </a:xfrm>
          <a:prstGeom prst="rect">
            <a:avLst/>
          </a:prstGeom>
          <a:noFill/>
        </p:spPr>
        <p:txBody>
          <a:bodyPr wrap="none" rtlCol="0">
            <a:spAutoFit/>
          </a:bodyPr>
          <a:lstStyle/>
          <a:p>
            <a:r>
              <a:rPr lang="en-US" sz="3200" b="1" dirty="0"/>
              <a:t>Cold Front:  Cold air displacing warm air</a:t>
            </a:r>
          </a:p>
        </p:txBody>
      </p:sp>
    </p:spTree>
    <p:extLst>
      <p:ext uri="{BB962C8B-B14F-4D97-AF65-F5344CB8AC3E}">
        <p14:creationId xmlns:p14="http://schemas.microsoft.com/office/powerpoint/2010/main" val="2921547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0C0837E1-8D55-9345-9BE3-09148446DA00}"/>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Warm Front</a:t>
            </a:r>
          </a:p>
        </p:txBody>
      </p:sp>
      <p:pic>
        <p:nvPicPr>
          <p:cNvPr id="78850" name="Content Placeholder 3">
            <a:extLst>
              <a:ext uri="{FF2B5EF4-FFF2-40B4-BE49-F238E27FC236}">
                <a16:creationId xmlns:a16="http://schemas.microsoft.com/office/drawing/2014/main" id="{C6354EE2-2929-8F47-87A9-2BC08196F76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57400" y="2209800"/>
            <a:ext cx="5780088" cy="3422650"/>
          </a:xfrm>
        </p:spPr>
      </p:pic>
      <p:sp>
        <p:nvSpPr>
          <p:cNvPr id="78851" name="Up Arrow 4">
            <a:extLst>
              <a:ext uri="{FF2B5EF4-FFF2-40B4-BE49-F238E27FC236}">
                <a16:creationId xmlns:a16="http://schemas.microsoft.com/office/drawing/2014/main" id="{49B06311-E1FC-2B44-8ED2-30D8C70F2FAD}"/>
              </a:ext>
            </a:extLst>
          </p:cNvPr>
          <p:cNvSpPr>
            <a:spLocks noChangeArrowheads="1"/>
          </p:cNvSpPr>
          <p:nvPr/>
        </p:nvSpPr>
        <p:spPr bwMode="auto">
          <a:xfrm rot="1662238">
            <a:off x="4271963" y="2279650"/>
            <a:ext cx="762000" cy="533400"/>
          </a:xfrm>
          <a:prstGeom prst="upArrow">
            <a:avLst>
              <a:gd name="adj1" fmla="val 50000"/>
              <a:gd name="adj2" fmla="val 50000"/>
            </a:avLst>
          </a:prstGeom>
          <a:solidFill>
            <a:schemeClr val="accent1"/>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2" name="TextBox 1">
            <a:extLst>
              <a:ext uri="{FF2B5EF4-FFF2-40B4-BE49-F238E27FC236}">
                <a16:creationId xmlns:a16="http://schemas.microsoft.com/office/drawing/2014/main" id="{0E91E82F-352B-F242-ABA1-58DE4F11B61F}"/>
              </a:ext>
            </a:extLst>
          </p:cNvPr>
          <p:cNvSpPr txBox="1"/>
          <p:nvPr/>
        </p:nvSpPr>
        <p:spPr>
          <a:xfrm>
            <a:off x="2133600" y="5650035"/>
            <a:ext cx="5551456" cy="584775"/>
          </a:xfrm>
          <a:prstGeom prst="rect">
            <a:avLst/>
          </a:prstGeom>
          <a:noFill/>
        </p:spPr>
        <p:txBody>
          <a:bodyPr wrap="none" rtlCol="0">
            <a:spAutoFit/>
          </a:bodyPr>
          <a:lstStyle/>
          <a:p>
            <a:r>
              <a:rPr lang="en-US" sz="3200" b="1" dirty="0">
                <a:solidFill>
                  <a:schemeClr val="accent6"/>
                </a:solidFill>
              </a:rPr>
              <a:t>Warm air displacing cooler air</a:t>
            </a:r>
          </a:p>
        </p:txBody>
      </p:sp>
    </p:spTree>
    <p:extLst>
      <p:ext uri="{BB962C8B-B14F-4D97-AF65-F5344CB8AC3E}">
        <p14:creationId xmlns:p14="http://schemas.microsoft.com/office/powerpoint/2010/main" val="2502686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F07AD7AA-704D-F94D-B031-8F8F63D0D911}"/>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Stationary Front</a:t>
            </a:r>
          </a:p>
        </p:txBody>
      </p:sp>
      <p:pic>
        <p:nvPicPr>
          <p:cNvPr id="79874" name="Content Placeholder 3">
            <a:extLst>
              <a:ext uri="{FF2B5EF4-FFF2-40B4-BE49-F238E27FC236}">
                <a16:creationId xmlns:a16="http://schemas.microsoft.com/office/drawing/2014/main" id="{789BD981-99F8-3143-B3A6-DCDC36929A5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1911350"/>
            <a:ext cx="4305300" cy="2603500"/>
          </a:xfrm>
        </p:spPr>
      </p:pic>
      <p:pic>
        <p:nvPicPr>
          <p:cNvPr id="79875" name="Picture 4">
            <a:extLst>
              <a:ext uri="{FF2B5EF4-FFF2-40B4-BE49-F238E27FC236}">
                <a16:creationId xmlns:a16="http://schemas.microsoft.com/office/drawing/2014/main" id="{4041B293-F26F-B246-A12C-351B3FA920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514850"/>
            <a:ext cx="3665538"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0F6DFFA-DC32-474F-BEEB-47C111E2C868}"/>
              </a:ext>
            </a:extLst>
          </p:cNvPr>
          <p:cNvSpPr txBox="1"/>
          <p:nvPr/>
        </p:nvSpPr>
        <p:spPr>
          <a:xfrm>
            <a:off x="685800" y="5257800"/>
            <a:ext cx="4927824" cy="461665"/>
          </a:xfrm>
          <a:prstGeom prst="rect">
            <a:avLst/>
          </a:prstGeom>
          <a:noFill/>
        </p:spPr>
        <p:txBody>
          <a:bodyPr wrap="none" rtlCol="0">
            <a:spAutoFit/>
          </a:bodyPr>
          <a:lstStyle/>
          <a:p>
            <a:r>
              <a:rPr lang="en-US" b="1" dirty="0"/>
              <a:t>Neither warm or cool air is winning.</a:t>
            </a:r>
          </a:p>
        </p:txBody>
      </p:sp>
    </p:spTree>
    <p:extLst>
      <p:ext uri="{BB962C8B-B14F-4D97-AF65-F5344CB8AC3E}">
        <p14:creationId xmlns:p14="http://schemas.microsoft.com/office/powerpoint/2010/main" val="3243015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B48F11A0-FB26-7E4F-B2DD-691A55AD06FA}"/>
              </a:ext>
            </a:extLst>
          </p:cNvPr>
          <p:cNvSpPr>
            <a:spLocks noGrp="1" noChangeArrowheads="1"/>
          </p:cNvSpPr>
          <p:nvPr>
            <p:ph type="title"/>
          </p:nvPr>
        </p:nvSpPr>
        <p:spPr>
          <a:xfrm>
            <a:off x="533400" y="685800"/>
            <a:ext cx="8229600" cy="1143000"/>
          </a:xfrm>
        </p:spPr>
        <p:txBody>
          <a:bodyPr/>
          <a:lstStyle/>
          <a:p>
            <a:pPr eaLnBrk="1" hangingPunct="1"/>
            <a:r>
              <a:rPr lang="en-US" altLang="en-US" b="1" dirty="0">
                <a:solidFill>
                  <a:schemeClr val="accent6"/>
                </a:solidFill>
                <a:ea typeface="ＭＳ Ｐゴシック" panose="020B0600070205080204" pitchFamily="34" charset="-128"/>
              </a:rPr>
              <a:t>Occluded Front (a hybrid)</a:t>
            </a:r>
            <a:br>
              <a:rPr lang="en-US" altLang="en-US" b="1" dirty="0">
                <a:solidFill>
                  <a:schemeClr val="accent6"/>
                </a:solidFill>
                <a:ea typeface="ＭＳ Ｐゴシック" panose="020B0600070205080204" pitchFamily="34" charset="-128"/>
              </a:rPr>
            </a:br>
            <a:r>
              <a:rPr lang="en-US" altLang="en-US" b="1" dirty="0">
                <a:solidFill>
                  <a:schemeClr val="accent6"/>
                </a:solidFill>
                <a:ea typeface="ＭＳ Ｐゴシック" panose="020B0600070205080204" pitchFamily="34" charset="-128"/>
              </a:rPr>
              <a:t>More later</a:t>
            </a:r>
          </a:p>
        </p:txBody>
      </p:sp>
      <p:pic>
        <p:nvPicPr>
          <p:cNvPr id="80898" name="Content Placeholder 3">
            <a:extLst>
              <a:ext uri="{FF2B5EF4-FFF2-40B4-BE49-F238E27FC236}">
                <a16:creationId xmlns:a16="http://schemas.microsoft.com/office/drawing/2014/main" id="{E8A19732-DD59-D040-83C7-DD0C70EF1AA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2209800"/>
            <a:ext cx="2743200" cy="1554163"/>
          </a:xfrm>
        </p:spPr>
      </p:pic>
      <p:pic>
        <p:nvPicPr>
          <p:cNvPr id="80899" name="Picture 4">
            <a:extLst>
              <a:ext uri="{FF2B5EF4-FFF2-40B4-BE49-F238E27FC236}">
                <a16:creationId xmlns:a16="http://schemas.microsoft.com/office/drawing/2014/main" id="{DC5146AC-6617-0F40-B4CA-5F28E4D962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438400"/>
            <a:ext cx="27051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6752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782D1219-50E5-B345-A70B-CE9C39702ED0}"/>
              </a:ext>
            </a:extLst>
          </p:cNvPr>
          <p:cNvSpPr>
            <a:spLocks noGrp="1" noChangeArrowheads="1"/>
          </p:cNvSpPr>
          <p:nvPr>
            <p:ph type="title"/>
          </p:nvPr>
        </p:nvSpPr>
        <p:spPr>
          <a:xfrm>
            <a:off x="533400" y="838200"/>
            <a:ext cx="8229600" cy="1143000"/>
          </a:xfrm>
        </p:spPr>
        <p:txBody>
          <a:bodyPr/>
          <a:lstStyle/>
          <a:p>
            <a:pPr eaLnBrk="1" hangingPunct="1"/>
            <a:r>
              <a:rPr lang="en-US" altLang="en-US" dirty="0">
                <a:ea typeface="ＭＳ Ｐゴシック" panose="020B0600070205080204" pitchFamily="34" charset="-128"/>
              </a:rPr>
              <a:t>Surface observations are plotted using a </a:t>
            </a:r>
            <a:r>
              <a:rPr lang="en-US" altLang="en-US" dirty="0">
                <a:solidFill>
                  <a:srgbClr val="FF0000"/>
                </a:solidFill>
                <a:ea typeface="ＭＳ Ｐゴシック" panose="020B0600070205080204" pitchFamily="34" charset="-128"/>
              </a:rPr>
              <a:t>station model</a:t>
            </a:r>
          </a:p>
        </p:txBody>
      </p:sp>
      <p:pic>
        <p:nvPicPr>
          <p:cNvPr id="30722" name="Content Placeholder 3" descr="station2.gif">
            <a:extLst>
              <a:ext uri="{FF2B5EF4-FFF2-40B4-BE49-F238E27FC236}">
                <a16:creationId xmlns:a16="http://schemas.microsoft.com/office/drawing/2014/main" id="{AC9EF89E-31FE-D849-9786-961AA6A8ACC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55800" y="2057400"/>
            <a:ext cx="4572000" cy="342900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44212-E901-92D5-97D1-7FFBBF697115}"/>
              </a:ext>
            </a:extLst>
          </p:cNvPr>
          <p:cNvSpPr>
            <a:spLocks noGrp="1"/>
          </p:cNvSpPr>
          <p:nvPr>
            <p:ph type="title"/>
          </p:nvPr>
        </p:nvSpPr>
        <p:spPr/>
        <p:txBody>
          <a:bodyPr/>
          <a:lstStyle/>
          <a:p>
            <a:r>
              <a:rPr lang="en-US" dirty="0"/>
              <a:t>Then Isobars Are Drawn</a:t>
            </a:r>
          </a:p>
        </p:txBody>
      </p:sp>
      <p:pic>
        <p:nvPicPr>
          <p:cNvPr id="5" name="Content Placeholder 4" descr="Diagram&#10;&#10;Description automatically generated">
            <a:extLst>
              <a:ext uri="{FF2B5EF4-FFF2-40B4-BE49-F238E27FC236}">
                <a16:creationId xmlns:a16="http://schemas.microsoft.com/office/drawing/2014/main" id="{3066511C-A061-EFDC-02C4-79FAFD8DA1C6}"/>
              </a:ext>
            </a:extLst>
          </p:cNvPr>
          <p:cNvPicPr>
            <a:picLocks noGrp="1" noChangeAspect="1"/>
          </p:cNvPicPr>
          <p:nvPr>
            <p:ph idx="1"/>
          </p:nvPr>
        </p:nvPicPr>
        <p:blipFill>
          <a:blip r:embed="rId2"/>
          <a:stretch>
            <a:fillRect/>
          </a:stretch>
        </p:blipFill>
        <p:spPr>
          <a:xfrm>
            <a:off x="1806489" y="1600200"/>
            <a:ext cx="5531021" cy="4525963"/>
          </a:xfrm>
        </p:spPr>
      </p:pic>
    </p:spTree>
    <p:extLst>
      <p:ext uri="{BB962C8B-B14F-4D97-AF65-F5344CB8AC3E}">
        <p14:creationId xmlns:p14="http://schemas.microsoft.com/office/powerpoint/2010/main" val="1940914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24220-A1CE-3212-968E-2612670458A8}"/>
              </a:ext>
            </a:extLst>
          </p:cNvPr>
          <p:cNvSpPr>
            <a:spLocks noGrp="1"/>
          </p:cNvSpPr>
          <p:nvPr>
            <p:ph type="title"/>
          </p:nvPr>
        </p:nvSpPr>
        <p:spPr/>
        <p:txBody>
          <a:bodyPr/>
          <a:lstStyle/>
          <a:p>
            <a:r>
              <a:rPr lang="en-US" dirty="0"/>
              <a:t>Yes, you could start with an automated pressure analysis</a:t>
            </a:r>
          </a:p>
        </p:txBody>
      </p:sp>
      <p:pic>
        <p:nvPicPr>
          <p:cNvPr id="5" name="Content Placeholder 4">
            <a:extLst>
              <a:ext uri="{FF2B5EF4-FFF2-40B4-BE49-F238E27FC236}">
                <a16:creationId xmlns:a16="http://schemas.microsoft.com/office/drawing/2014/main" id="{6D743518-0259-3D62-09EB-5BF87DC30D17}"/>
              </a:ext>
            </a:extLst>
          </p:cNvPr>
          <p:cNvPicPr>
            <a:picLocks noGrp="1" noChangeAspect="1"/>
          </p:cNvPicPr>
          <p:nvPr>
            <p:ph idx="1"/>
          </p:nvPr>
        </p:nvPicPr>
        <p:blipFill>
          <a:blip r:embed="rId2"/>
          <a:stretch>
            <a:fillRect/>
          </a:stretch>
        </p:blipFill>
        <p:spPr>
          <a:xfrm>
            <a:off x="1676400" y="1752600"/>
            <a:ext cx="5559984" cy="4525963"/>
          </a:xfrm>
        </p:spPr>
      </p:pic>
    </p:spTree>
    <p:extLst>
      <p:ext uri="{BB962C8B-B14F-4D97-AF65-F5344CB8AC3E}">
        <p14:creationId xmlns:p14="http://schemas.microsoft.com/office/powerpoint/2010/main" val="996757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800FB-B6B5-BDD9-A5B3-5CB2E26FAAFB}"/>
              </a:ext>
            </a:extLst>
          </p:cNvPr>
          <p:cNvSpPr>
            <a:spLocks noGrp="1"/>
          </p:cNvSpPr>
          <p:nvPr>
            <p:ph type="title"/>
          </p:nvPr>
        </p:nvSpPr>
        <p:spPr/>
        <p:txBody>
          <a:bodyPr/>
          <a:lstStyle/>
          <a:p>
            <a:r>
              <a:rPr lang="en-US" b="1" dirty="0">
                <a:solidFill>
                  <a:schemeClr val="accent2"/>
                </a:solidFill>
              </a:rPr>
              <a:t>Why is manual pressure analysis still useful?</a:t>
            </a:r>
          </a:p>
        </p:txBody>
      </p:sp>
      <p:sp>
        <p:nvSpPr>
          <p:cNvPr id="3" name="Content Placeholder 2">
            <a:extLst>
              <a:ext uri="{FF2B5EF4-FFF2-40B4-BE49-F238E27FC236}">
                <a16:creationId xmlns:a16="http://schemas.microsoft.com/office/drawing/2014/main" id="{AA84396F-74C7-2489-D1F1-0721206D3B31}"/>
              </a:ext>
            </a:extLst>
          </p:cNvPr>
          <p:cNvSpPr>
            <a:spLocks noGrp="1"/>
          </p:cNvSpPr>
          <p:nvPr>
            <p:ph idx="1"/>
          </p:nvPr>
        </p:nvSpPr>
        <p:spPr>
          <a:xfrm>
            <a:off x="533401" y="1828800"/>
            <a:ext cx="3886200" cy="4525963"/>
          </a:xfrm>
        </p:spPr>
        <p:txBody>
          <a:bodyPr/>
          <a:lstStyle/>
          <a:p>
            <a:r>
              <a:rPr lang="en-US" dirty="0"/>
              <a:t>Tremendous learning tool</a:t>
            </a:r>
          </a:p>
          <a:p>
            <a:r>
              <a:rPr lang="en-US" dirty="0"/>
              <a:t>Humans can often do better over data sparse regions ..such as over the oceans.</a:t>
            </a:r>
          </a:p>
        </p:txBody>
      </p:sp>
      <p:pic>
        <p:nvPicPr>
          <p:cNvPr id="5" name="Picture 4" descr="Diagram&#10;&#10;Description automatically generated">
            <a:extLst>
              <a:ext uri="{FF2B5EF4-FFF2-40B4-BE49-F238E27FC236}">
                <a16:creationId xmlns:a16="http://schemas.microsoft.com/office/drawing/2014/main" id="{82A1EC9D-3DE9-ACF9-F338-2F0796C5A0D3}"/>
              </a:ext>
            </a:extLst>
          </p:cNvPr>
          <p:cNvPicPr>
            <a:picLocks noChangeAspect="1"/>
          </p:cNvPicPr>
          <p:nvPr/>
        </p:nvPicPr>
        <p:blipFill>
          <a:blip r:embed="rId2"/>
          <a:stretch>
            <a:fillRect/>
          </a:stretch>
        </p:blipFill>
        <p:spPr>
          <a:xfrm>
            <a:off x="4724400" y="2057400"/>
            <a:ext cx="3545032" cy="3505200"/>
          </a:xfrm>
          <a:prstGeom prst="rect">
            <a:avLst/>
          </a:prstGeom>
        </p:spPr>
      </p:pic>
    </p:spTree>
    <p:extLst>
      <p:ext uri="{BB962C8B-B14F-4D97-AF65-F5344CB8AC3E}">
        <p14:creationId xmlns:p14="http://schemas.microsoft.com/office/powerpoint/2010/main" val="1541434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F6304-3496-4E5A-262A-36ABCD69BD76}"/>
              </a:ext>
            </a:extLst>
          </p:cNvPr>
          <p:cNvSpPr>
            <a:spLocks noGrp="1"/>
          </p:cNvSpPr>
          <p:nvPr>
            <p:ph type="title"/>
          </p:nvPr>
        </p:nvSpPr>
        <p:spPr/>
        <p:txBody>
          <a:bodyPr/>
          <a:lstStyle/>
          <a:p>
            <a:r>
              <a:rPr lang="en-US" b="1" dirty="0">
                <a:solidFill>
                  <a:schemeClr val="accent2"/>
                </a:solidFill>
              </a:rPr>
              <a:t>Sea Level Pressure Isobaric  Analysis</a:t>
            </a:r>
          </a:p>
        </p:txBody>
      </p:sp>
      <p:sp>
        <p:nvSpPr>
          <p:cNvPr id="3" name="Content Placeholder 2">
            <a:extLst>
              <a:ext uri="{FF2B5EF4-FFF2-40B4-BE49-F238E27FC236}">
                <a16:creationId xmlns:a16="http://schemas.microsoft.com/office/drawing/2014/main" id="{C078E08E-404F-EC7E-1966-20DDE91BB428}"/>
              </a:ext>
            </a:extLst>
          </p:cNvPr>
          <p:cNvSpPr>
            <a:spLocks noGrp="1"/>
          </p:cNvSpPr>
          <p:nvPr>
            <p:ph idx="1"/>
          </p:nvPr>
        </p:nvSpPr>
        <p:spPr>
          <a:xfrm>
            <a:off x="457200" y="1600200"/>
            <a:ext cx="4419600" cy="4525963"/>
          </a:xfrm>
        </p:spPr>
        <p:txBody>
          <a:bodyPr/>
          <a:lstStyle/>
          <a:p>
            <a:r>
              <a:rPr lang="en-US" dirty="0"/>
              <a:t>Standard:  every 4 </a:t>
            </a:r>
            <a:r>
              <a:rPr lang="en-US" dirty="0" err="1"/>
              <a:t>hPa</a:t>
            </a:r>
            <a:endParaRPr lang="en-US" dirty="0"/>
          </a:p>
          <a:p>
            <a:r>
              <a:rPr lang="en-US" dirty="0"/>
              <a:t>Centered around 1000 </a:t>
            </a:r>
            <a:r>
              <a:rPr lang="en-US" dirty="0" err="1"/>
              <a:t>hPa</a:t>
            </a:r>
            <a:r>
              <a:rPr lang="en-US" dirty="0"/>
              <a:t> (1000, 1004, 1008, etc.)</a:t>
            </a:r>
          </a:p>
          <a:p>
            <a:r>
              <a:rPr lang="en-US" dirty="0"/>
              <a:t>Keep in mind reduction issues over high terrain (often excessive high pressure over high terrain)</a:t>
            </a:r>
          </a:p>
        </p:txBody>
      </p:sp>
      <p:pic>
        <p:nvPicPr>
          <p:cNvPr id="5" name="Picture 4">
            <a:extLst>
              <a:ext uri="{FF2B5EF4-FFF2-40B4-BE49-F238E27FC236}">
                <a16:creationId xmlns:a16="http://schemas.microsoft.com/office/drawing/2014/main" id="{7F5CB671-6284-A009-7B92-26936EE04D08}"/>
              </a:ext>
            </a:extLst>
          </p:cNvPr>
          <p:cNvPicPr>
            <a:picLocks noChangeAspect="1"/>
          </p:cNvPicPr>
          <p:nvPr/>
        </p:nvPicPr>
        <p:blipFill>
          <a:blip r:embed="rId2"/>
          <a:stretch>
            <a:fillRect/>
          </a:stretch>
        </p:blipFill>
        <p:spPr>
          <a:xfrm>
            <a:off x="5257800" y="1766627"/>
            <a:ext cx="3664933" cy="4343400"/>
          </a:xfrm>
          <a:prstGeom prst="rect">
            <a:avLst/>
          </a:prstGeom>
        </p:spPr>
      </p:pic>
    </p:spTree>
    <p:extLst>
      <p:ext uri="{BB962C8B-B14F-4D97-AF65-F5344CB8AC3E}">
        <p14:creationId xmlns:p14="http://schemas.microsoft.com/office/powerpoint/2010/main" val="1766625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B9837B52-B92A-6E4E-9BB3-8C616D554C1C}"/>
              </a:ext>
            </a:extLst>
          </p:cNvPr>
          <p:cNvSpPr>
            <a:spLocks noGrp="1" noChangeArrowheads="1"/>
          </p:cNvSpPr>
          <p:nvPr>
            <p:ph type="title"/>
          </p:nvPr>
        </p:nvSpPr>
        <p:spPr/>
        <p:txBody>
          <a:bodyPr/>
          <a:lstStyle/>
          <a:p>
            <a:pPr eaLnBrk="1" hangingPunct="1"/>
            <a:r>
              <a:rPr lang="en-US" altLang="en-US" b="1" i="1" dirty="0">
                <a:ea typeface="ＭＳ Ｐゴシック" panose="020B0600070205080204" pitchFamily="34" charset="-128"/>
              </a:rPr>
              <a:t>synoptic</a:t>
            </a:r>
          </a:p>
        </p:txBody>
      </p:sp>
      <p:pic>
        <p:nvPicPr>
          <p:cNvPr id="16386" name="Content Placeholder 3" descr="synoptic.tiff">
            <a:extLst>
              <a:ext uri="{FF2B5EF4-FFF2-40B4-BE49-F238E27FC236}">
                <a16:creationId xmlns:a16="http://schemas.microsoft.com/office/drawing/2014/main" id="{7A503D7F-F1DB-9B46-88A5-518C1FE1F9A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1087" r="-11087"/>
          <a:stretch>
            <a:fillRect/>
          </a:stretch>
        </p:blipFill>
        <p:spPr>
          <a:xfrm>
            <a:off x="304800" y="1600200"/>
            <a:ext cx="8491538" cy="44958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FD0D6-E636-6ECC-11E6-FE942A88F855}"/>
              </a:ext>
            </a:extLst>
          </p:cNvPr>
          <p:cNvSpPr>
            <a:spLocks noGrp="1"/>
          </p:cNvSpPr>
          <p:nvPr>
            <p:ph type="title"/>
          </p:nvPr>
        </p:nvSpPr>
        <p:spPr/>
        <p:txBody>
          <a:bodyPr/>
          <a:lstStyle/>
          <a:p>
            <a:r>
              <a:rPr lang="en-US" b="1" dirty="0">
                <a:solidFill>
                  <a:schemeClr val="accent2"/>
                </a:solidFill>
              </a:rPr>
              <a:t>Surface Winds Give You Information About Pressure</a:t>
            </a:r>
          </a:p>
        </p:txBody>
      </p:sp>
      <p:sp>
        <p:nvSpPr>
          <p:cNvPr id="3" name="Content Placeholder 2">
            <a:extLst>
              <a:ext uri="{FF2B5EF4-FFF2-40B4-BE49-F238E27FC236}">
                <a16:creationId xmlns:a16="http://schemas.microsoft.com/office/drawing/2014/main" id="{0362A803-8197-7337-3981-01518FC370FD}"/>
              </a:ext>
            </a:extLst>
          </p:cNvPr>
          <p:cNvSpPr>
            <a:spLocks noGrp="1"/>
          </p:cNvSpPr>
          <p:nvPr>
            <p:ph idx="1"/>
          </p:nvPr>
        </p:nvSpPr>
        <p:spPr>
          <a:xfrm>
            <a:off x="457200" y="1600200"/>
            <a:ext cx="3352800" cy="4525963"/>
          </a:xfrm>
        </p:spPr>
        <p:txBody>
          <a:bodyPr/>
          <a:lstStyle/>
          <a:p>
            <a:r>
              <a:rPr lang="en-US" dirty="0"/>
              <a:t>Winds are roughly parallel to isobars over the ocean</a:t>
            </a:r>
          </a:p>
          <a:p>
            <a:r>
              <a:rPr lang="en-US" dirty="0"/>
              <a:t>Winds blow down the pressure gradient near terrain</a:t>
            </a:r>
          </a:p>
        </p:txBody>
      </p:sp>
      <p:pic>
        <p:nvPicPr>
          <p:cNvPr id="5" name="Picture 4">
            <a:extLst>
              <a:ext uri="{FF2B5EF4-FFF2-40B4-BE49-F238E27FC236}">
                <a16:creationId xmlns:a16="http://schemas.microsoft.com/office/drawing/2014/main" id="{963210B4-C265-4FDA-C8DB-77C6BFBE14D9}"/>
              </a:ext>
            </a:extLst>
          </p:cNvPr>
          <p:cNvPicPr>
            <a:picLocks noChangeAspect="1"/>
          </p:cNvPicPr>
          <p:nvPr/>
        </p:nvPicPr>
        <p:blipFill>
          <a:blip r:embed="rId2"/>
          <a:stretch>
            <a:fillRect/>
          </a:stretch>
        </p:blipFill>
        <p:spPr>
          <a:xfrm>
            <a:off x="3962400" y="1981200"/>
            <a:ext cx="3936421" cy="4013042"/>
          </a:xfrm>
          <a:prstGeom prst="rect">
            <a:avLst/>
          </a:prstGeom>
        </p:spPr>
      </p:pic>
    </p:spTree>
    <p:extLst>
      <p:ext uri="{BB962C8B-B14F-4D97-AF65-F5344CB8AC3E}">
        <p14:creationId xmlns:p14="http://schemas.microsoft.com/office/powerpoint/2010/main" val="3271193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F2EAA-F975-A033-0515-EEA271E4AB64}"/>
              </a:ext>
            </a:extLst>
          </p:cNvPr>
          <p:cNvSpPr>
            <a:spLocks noGrp="1"/>
          </p:cNvSpPr>
          <p:nvPr>
            <p:ph type="title"/>
          </p:nvPr>
        </p:nvSpPr>
        <p:spPr/>
        <p:txBody>
          <a:bodyPr/>
          <a:lstStyle/>
          <a:p>
            <a:r>
              <a:rPr lang="en-US" b="1" dirty="0">
                <a:solidFill>
                  <a:schemeClr val="accent2"/>
                </a:solidFill>
              </a:rPr>
              <a:t>General Rules:  Cross Isobar Angle of Winds With Isobars</a:t>
            </a:r>
          </a:p>
        </p:txBody>
      </p:sp>
      <p:sp>
        <p:nvSpPr>
          <p:cNvPr id="3" name="Content Placeholder 2">
            <a:extLst>
              <a:ext uri="{FF2B5EF4-FFF2-40B4-BE49-F238E27FC236}">
                <a16:creationId xmlns:a16="http://schemas.microsoft.com/office/drawing/2014/main" id="{D5B1914D-BF45-C1E7-8E80-7503B4FD5AB6}"/>
              </a:ext>
            </a:extLst>
          </p:cNvPr>
          <p:cNvSpPr>
            <a:spLocks noGrp="1"/>
          </p:cNvSpPr>
          <p:nvPr>
            <p:ph idx="1"/>
          </p:nvPr>
        </p:nvSpPr>
        <p:spPr/>
        <p:txBody>
          <a:bodyPr/>
          <a:lstStyle/>
          <a:p>
            <a:r>
              <a:rPr lang="en-US" dirty="0"/>
              <a:t>Ocean:  10-20°</a:t>
            </a:r>
          </a:p>
          <a:p>
            <a:r>
              <a:rPr lang="en-US" dirty="0"/>
              <a:t>Land (no major terrain):  20-40°</a:t>
            </a:r>
          </a:p>
          <a:p>
            <a:r>
              <a:rPr lang="en-US" dirty="0"/>
              <a:t>Mountainous regions: 60-90°</a:t>
            </a:r>
          </a:p>
          <a:p>
            <a:pPr marL="0" indent="0">
              <a:buNone/>
            </a:pPr>
            <a:endParaRPr lang="en-US" dirty="0"/>
          </a:p>
        </p:txBody>
      </p:sp>
      <p:cxnSp>
        <p:nvCxnSpPr>
          <p:cNvPr id="5" name="Straight Connector 4">
            <a:extLst>
              <a:ext uri="{FF2B5EF4-FFF2-40B4-BE49-F238E27FC236}">
                <a16:creationId xmlns:a16="http://schemas.microsoft.com/office/drawing/2014/main" id="{CEA05CAB-A40D-655D-D9AB-EFFE9E9E78F0}"/>
              </a:ext>
            </a:extLst>
          </p:cNvPr>
          <p:cNvCxnSpPr/>
          <p:nvPr/>
        </p:nvCxnSpPr>
        <p:spPr>
          <a:xfrm>
            <a:off x="2057400" y="4191000"/>
            <a:ext cx="48768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F3D82E9B-5D7D-D8ED-97C8-F0504DC812FA}"/>
              </a:ext>
            </a:extLst>
          </p:cNvPr>
          <p:cNvCxnSpPr/>
          <p:nvPr/>
        </p:nvCxnSpPr>
        <p:spPr>
          <a:xfrm>
            <a:off x="2057400" y="5410200"/>
            <a:ext cx="48768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33C51838-AE31-B82D-9D4B-263F3B5034FF}"/>
              </a:ext>
            </a:extLst>
          </p:cNvPr>
          <p:cNvCxnSpPr>
            <a:cxnSpLocks/>
          </p:cNvCxnSpPr>
          <p:nvPr/>
        </p:nvCxnSpPr>
        <p:spPr>
          <a:xfrm flipV="1">
            <a:off x="4191000" y="4495800"/>
            <a:ext cx="1524000" cy="388938"/>
          </a:xfrm>
          <a:prstGeom prst="straightConnector1">
            <a:avLst/>
          </a:prstGeom>
          <a:ln w="57150">
            <a:tailEnd type="triangle"/>
          </a:ln>
        </p:spPr>
        <p:style>
          <a:lnRef idx="2">
            <a:schemeClr val="accent4"/>
          </a:lnRef>
          <a:fillRef idx="0">
            <a:schemeClr val="accent4"/>
          </a:fillRef>
          <a:effectRef idx="1">
            <a:schemeClr val="accent4"/>
          </a:effectRef>
          <a:fontRef idx="minor">
            <a:schemeClr val="tx1"/>
          </a:fontRef>
        </p:style>
      </p:cxnSp>
      <p:cxnSp>
        <p:nvCxnSpPr>
          <p:cNvPr id="11" name="Straight Connector 10">
            <a:extLst>
              <a:ext uri="{FF2B5EF4-FFF2-40B4-BE49-F238E27FC236}">
                <a16:creationId xmlns:a16="http://schemas.microsoft.com/office/drawing/2014/main" id="{F31B0F0F-2EB0-6082-E0EB-B9EC40E5C3FE}"/>
              </a:ext>
            </a:extLst>
          </p:cNvPr>
          <p:cNvCxnSpPr>
            <a:cxnSpLocks/>
          </p:cNvCxnSpPr>
          <p:nvPr/>
        </p:nvCxnSpPr>
        <p:spPr>
          <a:xfrm>
            <a:off x="4191000" y="4895248"/>
            <a:ext cx="1524000" cy="0"/>
          </a:xfrm>
          <a:prstGeom prst="line">
            <a:avLst/>
          </a:prstGeom>
        </p:spPr>
        <p:style>
          <a:lnRef idx="2">
            <a:schemeClr val="accent1"/>
          </a:lnRef>
          <a:fillRef idx="0">
            <a:schemeClr val="accent1"/>
          </a:fillRef>
          <a:effectRef idx="1">
            <a:schemeClr val="accent1"/>
          </a:effectRef>
          <a:fontRef idx="minor">
            <a:schemeClr val="tx1"/>
          </a:fontRef>
        </p:style>
      </p:cxnSp>
      <p:sp>
        <p:nvSpPr>
          <p:cNvPr id="13" name="Up-Down Arrow 12">
            <a:extLst>
              <a:ext uri="{FF2B5EF4-FFF2-40B4-BE49-F238E27FC236}">
                <a16:creationId xmlns:a16="http://schemas.microsoft.com/office/drawing/2014/main" id="{C65CF1EE-57EC-AC20-7885-475AAE965277}"/>
              </a:ext>
            </a:extLst>
          </p:cNvPr>
          <p:cNvSpPr/>
          <p:nvPr/>
        </p:nvSpPr>
        <p:spPr>
          <a:xfrm>
            <a:off x="5715000" y="4519449"/>
            <a:ext cx="304800" cy="388938"/>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2830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2FFF1-0503-5723-8033-50A9C94E8662}"/>
              </a:ext>
            </a:extLst>
          </p:cNvPr>
          <p:cNvSpPr>
            <a:spLocks noGrp="1"/>
          </p:cNvSpPr>
          <p:nvPr>
            <p:ph type="title"/>
          </p:nvPr>
        </p:nvSpPr>
        <p:spPr/>
        <p:txBody>
          <a:bodyPr/>
          <a:lstStyle/>
          <a:p>
            <a:r>
              <a:rPr lang="en-US" b="1" dirty="0"/>
              <a:t>Stronger Pressure Gradients with Stronger Winds</a:t>
            </a:r>
          </a:p>
        </p:txBody>
      </p:sp>
      <p:pic>
        <p:nvPicPr>
          <p:cNvPr id="5" name="Content Placeholder 4" descr="Map&#10;&#10;Description automatically generated">
            <a:extLst>
              <a:ext uri="{FF2B5EF4-FFF2-40B4-BE49-F238E27FC236}">
                <a16:creationId xmlns:a16="http://schemas.microsoft.com/office/drawing/2014/main" id="{A8DB4DF5-B082-9997-A742-FE5AB34D9515}"/>
              </a:ext>
            </a:extLst>
          </p:cNvPr>
          <p:cNvPicPr>
            <a:picLocks noGrp="1" noChangeAspect="1"/>
          </p:cNvPicPr>
          <p:nvPr>
            <p:ph idx="1"/>
          </p:nvPr>
        </p:nvPicPr>
        <p:blipFill>
          <a:blip r:embed="rId2"/>
          <a:stretch>
            <a:fillRect/>
          </a:stretch>
        </p:blipFill>
        <p:spPr>
          <a:xfrm>
            <a:off x="533400" y="1904999"/>
            <a:ext cx="4125542" cy="4525963"/>
          </a:xfrm>
        </p:spPr>
      </p:pic>
      <p:pic>
        <p:nvPicPr>
          <p:cNvPr id="7" name="Picture 6" descr="Diagram, engineering drawing&#10;&#10;Description automatically generated">
            <a:extLst>
              <a:ext uri="{FF2B5EF4-FFF2-40B4-BE49-F238E27FC236}">
                <a16:creationId xmlns:a16="http://schemas.microsoft.com/office/drawing/2014/main" id="{D80918BD-5762-C6F8-3F5D-72F2F5EB2AB7}"/>
              </a:ext>
            </a:extLst>
          </p:cNvPr>
          <p:cNvPicPr>
            <a:picLocks noChangeAspect="1"/>
          </p:cNvPicPr>
          <p:nvPr/>
        </p:nvPicPr>
        <p:blipFill>
          <a:blip r:embed="rId3"/>
          <a:stretch>
            <a:fillRect/>
          </a:stretch>
        </p:blipFill>
        <p:spPr>
          <a:xfrm>
            <a:off x="4876800" y="2466180"/>
            <a:ext cx="4000500" cy="3403600"/>
          </a:xfrm>
          <a:prstGeom prst="rect">
            <a:avLst/>
          </a:prstGeom>
        </p:spPr>
      </p:pic>
    </p:spTree>
    <p:extLst>
      <p:ext uri="{BB962C8B-B14F-4D97-AF65-F5344CB8AC3E}">
        <p14:creationId xmlns:p14="http://schemas.microsoft.com/office/powerpoint/2010/main" val="23433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7EDDB-53B7-969B-768D-1AA660566778}"/>
              </a:ext>
            </a:extLst>
          </p:cNvPr>
          <p:cNvSpPr>
            <a:spLocks noGrp="1"/>
          </p:cNvSpPr>
          <p:nvPr>
            <p:ph type="title"/>
          </p:nvPr>
        </p:nvSpPr>
        <p:spPr>
          <a:xfrm>
            <a:off x="457200" y="34159"/>
            <a:ext cx="8229600" cy="1143000"/>
          </a:xfrm>
        </p:spPr>
        <p:txBody>
          <a:bodyPr/>
          <a:lstStyle/>
          <a:p>
            <a:r>
              <a:rPr lang="en-US" dirty="0"/>
              <a:t>Knowing Where Fronts Provides Information About Pressure</a:t>
            </a:r>
          </a:p>
        </p:txBody>
      </p:sp>
      <p:sp>
        <p:nvSpPr>
          <p:cNvPr id="3" name="Content Placeholder 2">
            <a:extLst>
              <a:ext uri="{FF2B5EF4-FFF2-40B4-BE49-F238E27FC236}">
                <a16:creationId xmlns:a16="http://schemas.microsoft.com/office/drawing/2014/main" id="{04C59FFB-85D9-5B4B-3C77-5AC9E912F999}"/>
              </a:ext>
            </a:extLst>
          </p:cNvPr>
          <p:cNvSpPr>
            <a:spLocks noGrp="1"/>
          </p:cNvSpPr>
          <p:nvPr>
            <p:ph idx="1"/>
          </p:nvPr>
        </p:nvSpPr>
        <p:spPr>
          <a:xfrm>
            <a:off x="152400" y="1295400"/>
            <a:ext cx="8686800" cy="4525963"/>
          </a:xfrm>
        </p:spPr>
        <p:txBody>
          <a:bodyPr/>
          <a:lstStyle/>
          <a:p>
            <a:r>
              <a:rPr lang="en-US" dirty="0"/>
              <a:t>Fronts are in troughs of lower pressure</a:t>
            </a:r>
          </a:p>
          <a:p>
            <a:r>
              <a:rPr lang="en-US" dirty="0"/>
              <a:t>Pressure “kinks” with fronts</a:t>
            </a:r>
          </a:p>
          <a:p>
            <a:r>
              <a:rPr lang="en-US" dirty="0"/>
              <a:t>Sharper, more intense fronts, sharper kink</a:t>
            </a:r>
          </a:p>
          <a:p>
            <a:r>
              <a:rPr lang="en-US" dirty="0"/>
              <a:t>The curvature of isobars should be on frontal zone side of fronts.</a:t>
            </a:r>
          </a:p>
        </p:txBody>
      </p:sp>
      <p:pic>
        <p:nvPicPr>
          <p:cNvPr id="5" name="Picture 4" descr="A picture containing text, whiteboard&#10;&#10;Description automatically generated">
            <a:extLst>
              <a:ext uri="{FF2B5EF4-FFF2-40B4-BE49-F238E27FC236}">
                <a16:creationId xmlns:a16="http://schemas.microsoft.com/office/drawing/2014/main" id="{9C399016-BC50-C5FF-A92A-9CA958C338F5}"/>
              </a:ext>
            </a:extLst>
          </p:cNvPr>
          <p:cNvPicPr>
            <a:picLocks noChangeAspect="1"/>
          </p:cNvPicPr>
          <p:nvPr/>
        </p:nvPicPr>
        <p:blipFill rotWithShape="1">
          <a:blip r:embed="rId3"/>
          <a:srcRect t="3846" b="47505"/>
          <a:stretch/>
        </p:blipFill>
        <p:spPr>
          <a:xfrm>
            <a:off x="2133600" y="4114800"/>
            <a:ext cx="6100559" cy="2590800"/>
          </a:xfrm>
          <a:prstGeom prst="rect">
            <a:avLst/>
          </a:prstGeom>
        </p:spPr>
      </p:pic>
    </p:spTree>
    <p:extLst>
      <p:ext uri="{BB962C8B-B14F-4D97-AF65-F5344CB8AC3E}">
        <p14:creationId xmlns:p14="http://schemas.microsoft.com/office/powerpoint/2010/main" val="1247432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5B0CB-DEBB-3806-D533-5D6BE54811C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940DD8C-00E6-23B8-70AD-A934D7D373FF}"/>
              </a:ext>
            </a:extLst>
          </p:cNvPr>
          <p:cNvPicPr>
            <a:picLocks noGrp="1" noChangeAspect="1"/>
          </p:cNvPicPr>
          <p:nvPr>
            <p:ph idx="1"/>
          </p:nvPr>
        </p:nvPicPr>
        <p:blipFill>
          <a:blip r:embed="rId2"/>
          <a:stretch>
            <a:fillRect/>
          </a:stretch>
        </p:blipFill>
        <p:spPr>
          <a:xfrm>
            <a:off x="1281371" y="556418"/>
            <a:ext cx="6581257" cy="5745163"/>
          </a:xfrm>
        </p:spPr>
      </p:pic>
    </p:spTree>
    <p:extLst>
      <p:ext uri="{BB962C8B-B14F-4D97-AF65-F5344CB8AC3E}">
        <p14:creationId xmlns:p14="http://schemas.microsoft.com/office/powerpoint/2010/main" val="3976544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BA054-EB54-0525-BB47-24C3B35F5F8B}"/>
              </a:ext>
            </a:extLst>
          </p:cNvPr>
          <p:cNvSpPr>
            <a:spLocks noGrp="1"/>
          </p:cNvSpPr>
          <p:nvPr>
            <p:ph type="title"/>
          </p:nvPr>
        </p:nvSpPr>
        <p:spPr>
          <a:xfrm>
            <a:off x="304800" y="2438400"/>
            <a:ext cx="8229600" cy="1143000"/>
          </a:xfrm>
        </p:spPr>
        <p:txBody>
          <a:bodyPr/>
          <a:lstStyle/>
          <a:p>
            <a:r>
              <a:rPr lang="en-US" dirty="0"/>
              <a:t>The Quality of National Weather Service Pressure Analyses Vary:  </a:t>
            </a:r>
            <a:br>
              <a:rPr lang="en-US" dirty="0"/>
            </a:br>
            <a:r>
              <a:rPr lang="en-US" dirty="0"/>
              <a:t>The Good, The Bad, and the Ugly</a:t>
            </a:r>
          </a:p>
        </p:txBody>
      </p:sp>
      <p:sp>
        <p:nvSpPr>
          <p:cNvPr id="3" name="Content Placeholder 2">
            <a:extLst>
              <a:ext uri="{FF2B5EF4-FFF2-40B4-BE49-F238E27FC236}">
                <a16:creationId xmlns:a16="http://schemas.microsoft.com/office/drawing/2014/main" id="{B9186A92-89ED-81CD-E8AD-59B4662A5BF7}"/>
              </a:ext>
            </a:extLst>
          </p:cNvPr>
          <p:cNvSpPr>
            <a:spLocks noGrp="1"/>
          </p:cNvSpPr>
          <p:nvPr>
            <p:ph idx="1"/>
          </p:nvPr>
        </p:nvSpPr>
        <p:spPr>
          <a:xfrm>
            <a:off x="609600" y="4876800"/>
            <a:ext cx="8229600" cy="4525963"/>
          </a:xfrm>
        </p:spPr>
        <p:txBody>
          <a:bodyPr/>
          <a:lstStyle/>
          <a:p>
            <a:endParaRPr lang="en-US" dirty="0"/>
          </a:p>
          <a:p>
            <a:pPr marL="0" indent="0">
              <a:buNone/>
            </a:pPr>
            <a:endParaRPr lang="en-US" dirty="0"/>
          </a:p>
        </p:txBody>
      </p:sp>
    </p:spTree>
    <p:extLst>
      <p:ext uri="{BB962C8B-B14F-4D97-AF65-F5344CB8AC3E}">
        <p14:creationId xmlns:p14="http://schemas.microsoft.com/office/powerpoint/2010/main" val="2714631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B13A3A-A716-4C82-BA03-872AE78665C6}"/>
              </a:ext>
            </a:extLst>
          </p:cNvPr>
          <p:cNvSpPr>
            <a:spLocks noGrp="1"/>
          </p:cNvSpPr>
          <p:nvPr>
            <p:ph type="title"/>
          </p:nvPr>
        </p:nvSpPr>
        <p:spPr/>
        <p:txBody>
          <a:bodyPr/>
          <a:lstStyle/>
          <a:p>
            <a:r>
              <a:rPr lang="en-US" dirty="0"/>
              <a:t>The Good</a:t>
            </a:r>
          </a:p>
        </p:txBody>
      </p:sp>
      <p:pic>
        <p:nvPicPr>
          <p:cNvPr id="6" name="Picture 5" descr="Diagram&#10;&#10;Description automatically generated">
            <a:extLst>
              <a:ext uri="{FF2B5EF4-FFF2-40B4-BE49-F238E27FC236}">
                <a16:creationId xmlns:a16="http://schemas.microsoft.com/office/drawing/2014/main" id="{28B956E1-147B-BD99-C454-565DDBB329CF}"/>
              </a:ext>
            </a:extLst>
          </p:cNvPr>
          <p:cNvPicPr>
            <a:picLocks noChangeAspect="1"/>
          </p:cNvPicPr>
          <p:nvPr/>
        </p:nvPicPr>
        <p:blipFill>
          <a:blip r:embed="rId2"/>
          <a:stretch>
            <a:fillRect/>
          </a:stretch>
        </p:blipFill>
        <p:spPr>
          <a:xfrm>
            <a:off x="1447800" y="1219200"/>
            <a:ext cx="5317548" cy="5257800"/>
          </a:xfrm>
          <a:prstGeom prst="rect">
            <a:avLst/>
          </a:prstGeom>
        </p:spPr>
      </p:pic>
    </p:spTree>
    <p:extLst>
      <p:ext uri="{BB962C8B-B14F-4D97-AF65-F5344CB8AC3E}">
        <p14:creationId xmlns:p14="http://schemas.microsoft.com/office/powerpoint/2010/main" val="2720189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B13A3A-A716-4C82-BA03-872AE78665C6}"/>
              </a:ext>
            </a:extLst>
          </p:cNvPr>
          <p:cNvSpPr>
            <a:spLocks noGrp="1"/>
          </p:cNvSpPr>
          <p:nvPr>
            <p:ph type="title"/>
          </p:nvPr>
        </p:nvSpPr>
        <p:spPr/>
        <p:txBody>
          <a:bodyPr/>
          <a:lstStyle/>
          <a:p>
            <a:r>
              <a:rPr lang="en-US" dirty="0"/>
              <a:t>The Bad</a:t>
            </a:r>
          </a:p>
        </p:txBody>
      </p:sp>
      <p:pic>
        <p:nvPicPr>
          <p:cNvPr id="8" name="Picture 7" descr="Diagram&#10;&#10;Description automatically generated">
            <a:extLst>
              <a:ext uri="{FF2B5EF4-FFF2-40B4-BE49-F238E27FC236}">
                <a16:creationId xmlns:a16="http://schemas.microsoft.com/office/drawing/2014/main" id="{3F320938-6B9E-C283-6FA8-D05FF43D1C1A}"/>
              </a:ext>
            </a:extLst>
          </p:cNvPr>
          <p:cNvPicPr>
            <a:picLocks noChangeAspect="1"/>
          </p:cNvPicPr>
          <p:nvPr/>
        </p:nvPicPr>
        <p:blipFill>
          <a:blip r:embed="rId2"/>
          <a:stretch>
            <a:fillRect/>
          </a:stretch>
        </p:blipFill>
        <p:spPr>
          <a:xfrm>
            <a:off x="1676400" y="1675993"/>
            <a:ext cx="6006759" cy="4915252"/>
          </a:xfrm>
          <a:prstGeom prst="rect">
            <a:avLst/>
          </a:prstGeom>
        </p:spPr>
      </p:pic>
    </p:spTree>
    <p:extLst>
      <p:ext uri="{BB962C8B-B14F-4D97-AF65-F5344CB8AC3E}">
        <p14:creationId xmlns:p14="http://schemas.microsoft.com/office/powerpoint/2010/main" val="1775337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CB3DB-CE8C-9F9F-FE7C-CE7659D0B2E3}"/>
              </a:ext>
            </a:extLst>
          </p:cNvPr>
          <p:cNvSpPr>
            <a:spLocks noGrp="1"/>
          </p:cNvSpPr>
          <p:nvPr>
            <p:ph type="title"/>
          </p:nvPr>
        </p:nvSpPr>
        <p:spPr>
          <a:xfrm>
            <a:off x="457200" y="143258"/>
            <a:ext cx="8229600" cy="1143000"/>
          </a:xfrm>
        </p:spPr>
        <p:txBody>
          <a:bodyPr/>
          <a:lstStyle/>
          <a:p>
            <a:r>
              <a:rPr lang="en-US" dirty="0"/>
              <a:t>The Model</a:t>
            </a:r>
          </a:p>
        </p:txBody>
      </p:sp>
      <p:pic>
        <p:nvPicPr>
          <p:cNvPr id="5" name="Content Placeholder 4" descr="Map&#10;&#10;Description automatically generated">
            <a:extLst>
              <a:ext uri="{FF2B5EF4-FFF2-40B4-BE49-F238E27FC236}">
                <a16:creationId xmlns:a16="http://schemas.microsoft.com/office/drawing/2014/main" id="{A5210213-33E5-CF7D-D50A-377C49E6D956}"/>
              </a:ext>
            </a:extLst>
          </p:cNvPr>
          <p:cNvPicPr>
            <a:picLocks noGrp="1" noChangeAspect="1"/>
          </p:cNvPicPr>
          <p:nvPr>
            <p:ph idx="1"/>
          </p:nvPr>
        </p:nvPicPr>
        <p:blipFill>
          <a:blip r:embed="rId2"/>
          <a:stretch>
            <a:fillRect/>
          </a:stretch>
        </p:blipFill>
        <p:spPr>
          <a:xfrm>
            <a:off x="228600" y="1066800"/>
            <a:ext cx="4852703" cy="4525963"/>
          </a:xfrm>
        </p:spPr>
      </p:pic>
      <p:pic>
        <p:nvPicPr>
          <p:cNvPr id="7" name="Picture 6" descr="A picture containing chart&#10;&#10;Description automatically generated">
            <a:extLst>
              <a:ext uri="{FF2B5EF4-FFF2-40B4-BE49-F238E27FC236}">
                <a16:creationId xmlns:a16="http://schemas.microsoft.com/office/drawing/2014/main" id="{376B2BAA-FEA5-4625-DEF8-B0F47D164944}"/>
              </a:ext>
            </a:extLst>
          </p:cNvPr>
          <p:cNvPicPr>
            <a:picLocks noChangeAspect="1"/>
          </p:cNvPicPr>
          <p:nvPr/>
        </p:nvPicPr>
        <p:blipFill>
          <a:blip r:embed="rId3"/>
          <a:stretch>
            <a:fillRect/>
          </a:stretch>
        </p:blipFill>
        <p:spPr>
          <a:xfrm>
            <a:off x="5256882" y="1173163"/>
            <a:ext cx="3887118" cy="4419600"/>
          </a:xfrm>
          <a:prstGeom prst="rect">
            <a:avLst/>
          </a:prstGeom>
        </p:spPr>
      </p:pic>
    </p:spTree>
    <p:extLst>
      <p:ext uri="{BB962C8B-B14F-4D97-AF65-F5344CB8AC3E}">
        <p14:creationId xmlns:p14="http://schemas.microsoft.com/office/powerpoint/2010/main" val="720064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2EC76BBA-C33E-0E44-8F00-A61E1469F4DA}"/>
              </a:ext>
            </a:extLst>
          </p:cNvPr>
          <p:cNvSpPr>
            <a:spLocks noGrp="1" noChangeArrowheads="1"/>
          </p:cNvSpPr>
          <p:nvPr>
            <p:ph type="title"/>
          </p:nvPr>
        </p:nvSpPr>
        <p:spPr>
          <a:xfrm>
            <a:off x="152400" y="762000"/>
            <a:ext cx="3429000" cy="5334000"/>
          </a:xfrm>
        </p:spPr>
        <p:txBody>
          <a:bodyPr/>
          <a:lstStyle/>
          <a:p>
            <a:pPr eaLnBrk="1" hangingPunct="1"/>
            <a:r>
              <a:rPr lang="en-US" altLang="en-US" b="1" dirty="0">
                <a:solidFill>
                  <a:schemeClr val="accent2"/>
                </a:solidFill>
                <a:ea typeface="ＭＳ Ｐゴシック" panose="020B0600070205080204" pitchFamily="34" charset="-128"/>
              </a:rPr>
              <a:t>Isobars relatively straight in warm sectors</a:t>
            </a:r>
            <a:br>
              <a:rPr lang="en-US" altLang="en-US" b="1" dirty="0">
                <a:solidFill>
                  <a:schemeClr val="accent2"/>
                </a:solidFill>
                <a:ea typeface="ＭＳ Ｐゴシック" panose="020B0600070205080204" pitchFamily="34" charset="-128"/>
              </a:rPr>
            </a:br>
            <a:br>
              <a:rPr lang="en-US" altLang="en-US" sz="2000" b="1" dirty="0">
                <a:solidFill>
                  <a:schemeClr val="accent2"/>
                </a:solidFill>
                <a:ea typeface="ＭＳ Ｐゴシック" panose="020B0600070205080204" pitchFamily="34" charset="-128"/>
              </a:rPr>
            </a:br>
            <a:r>
              <a:rPr lang="en-US" altLang="en-US" sz="3600" dirty="0">
                <a:ea typeface="ＭＳ Ｐゴシック" panose="020B0600070205080204" pitchFamily="34" charset="-128"/>
              </a:rPr>
              <a:t>Fronts Tend to Be in Pressure</a:t>
            </a:r>
            <a:br>
              <a:rPr lang="en-US" altLang="en-US" sz="3600" dirty="0">
                <a:ea typeface="ＭＳ Ｐゴシック" panose="020B0600070205080204" pitchFamily="34" charset="-128"/>
              </a:rPr>
            </a:br>
            <a:r>
              <a:rPr lang="en-US" altLang="en-US" sz="3600" dirty="0">
                <a:ea typeface="ＭＳ Ｐゴシック" panose="020B0600070205080204" pitchFamily="34" charset="-128"/>
              </a:rPr>
              <a:t>Troughs</a:t>
            </a:r>
          </a:p>
        </p:txBody>
      </p:sp>
      <p:pic>
        <p:nvPicPr>
          <p:cNvPr id="81922" name="Content Placeholder 4">
            <a:extLst>
              <a:ext uri="{FF2B5EF4-FFF2-40B4-BE49-F238E27FC236}">
                <a16:creationId xmlns:a16="http://schemas.microsoft.com/office/drawing/2014/main" id="{7AAA2E9D-9300-C24E-9B43-9CDB59AD7E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76084" y="1828800"/>
            <a:ext cx="4603242" cy="320040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DF609D47-88AB-FE4E-B564-A1F2CE5A9513}"/>
              </a:ext>
            </a:extLst>
          </p:cNvPr>
          <p:cNvSpPr>
            <a:spLocks noGrp="1" noChangeArrowheads="1"/>
          </p:cNvSpPr>
          <p:nvPr>
            <p:ph type="title"/>
          </p:nvPr>
        </p:nvSpPr>
        <p:spPr>
          <a:xfrm>
            <a:off x="381000" y="5410200"/>
            <a:ext cx="8229600" cy="1143000"/>
          </a:xfrm>
        </p:spPr>
        <p:txBody>
          <a:bodyPr/>
          <a:lstStyle/>
          <a:p>
            <a:pPr eaLnBrk="1" hangingPunct="1"/>
            <a:r>
              <a:rPr lang="en-US" altLang="en-US" dirty="0">
                <a:ea typeface="ＭＳ Ｐゴシック" panose="020B0600070205080204" pitchFamily="34" charset="-128"/>
              </a:rPr>
              <a:t>Available here: </a:t>
            </a:r>
            <a:br>
              <a:rPr lang="en-US" altLang="en-US" dirty="0">
                <a:ea typeface="ＭＳ Ｐゴシック" panose="020B0600070205080204" pitchFamily="34" charset="-128"/>
              </a:rPr>
            </a:br>
            <a:r>
              <a:rPr lang="en-US" altLang="en-US" sz="2800" dirty="0">
                <a:ea typeface="ＭＳ Ｐゴシック" panose="020B0600070205080204" pitchFamily="34" charset="-128"/>
                <a:hlinkClick r:id="rId2">
                  <a:extLst>
                    <a:ext uri="{A12FA001-AC4F-418D-AE19-62706E023703}">
                      <ahyp:hlinkClr xmlns:ahyp="http://schemas.microsoft.com/office/drawing/2018/hyperlinkcolor" val="tx"/>
                    </a:ext>
                  </a:extLst>
                </a:hlinkClick>
              </a:rPr>
              <a:t>http://www.atmos.washington.edu/data/vmaproom/</a:t>
            </a:r>
            <a:endParaRPr lang="en-US" altLang="en-US" sz="2800" dirty="0">
              <a:ea typeface="ＭＳ Ｐゴシック" panose="020B0600070205080204" pitchFamily="34" charset="-128"/>
            </a:endParaRPr>
          </a:p>
        </p:txBody>
      </p:sp>
      <p:pic>
        <p:nvPicPr>
          <p:cNvPr id="17410" name="Content Placeholder 3" descr="201310011200.gif">
            <a:extLst>
              <a:ext uri="{FF2B5EF4-FFF2-40B4-BE49-F238E27FC236}">
                <a16:creationId xmlns:a16="http://schemas.microsoft.com/office/drawing/2014/main" id="{9391A12E-F995-8549-9284-ABAFA274306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9386" r="-9386"/>
          <a:stretch>
            <a:fillRect/>
          </a:stretch>
        </p:blipFill>
        <p:spPr>
          <a:xfrm>
            <a:off x="-76200" y="381000"/>
            <a:ext cx="9355138" cy="4953000"/>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74005-949C-FE5B-7D08-76102591B75F}"/>
              </a:ext>
            </a:extLst>
          </p:cNvPr>
          <p:cNvSpPr>
            <a:spLocks noGrp="1"/>
          </p:cNvSpPr>
          <p:nvPr>
            <p:ph type="title"/>
          </p:nvPr>
        </p:nvSpPr>
        <p:spPr>
          <a:xfrm>
            <a:off x="457200" y="685800"/>
            <a:ext cx="8229600" cy="1143000"/>
          </a:xfrm>
        </p:spPr>
        <p:txBody>
          <a:bodyPr/>
          <a:lstStyle/>
          <a:p>
            <a:r>
              <a:rPr lang="en-US" b="1" dirty="0">
                <a:solidFill>
                  <a:schemeClr val="accent2"/>
                </a:solidFill>
              </a:rPr>
              <a:t>Frontal Analysis by Parameter</a:t>
            </a:r>
          </a:p>
        </p:txBody>
      </p:sp>
      <p:sp>
        <p:nvSpPr>
          <p:cNvPr id="4" name="Content Placeholder 3">
            <a:extLst>
              <a:ext uri="{FF2B5EF4-FFF2-40B4-BE49-F238E27FC236}">
                <a16:creationId xmlns:a16="http://schemas.microsoft.com/office/drawing/2014/main" id="{40BE9899-234D-B4A6-A923-56243B5BAD8D}"/>
              </a:ext>
            </a:extLst>
          </p:cNvPr>
          <p:cNvSpPr>
            <a:spLocks noGrp="1"/>
          </p:cNvSpPr>
          <p:nvPr>
            <p:ph idx="1"/>
          </p:nvPr>
        </p:nvSpPr>
        <p:spPr>
          <a:xfrm>
            <a:off x="914400" y="2095501"/>
            <a:ext cx="7010400" cy="1447799"/>
          </a:xfrm>
        </p:spPr>
        <p:txBody>
          <a:bodyPr/>
          <a:lstStyle/>
          <a:p>
            <a:pPr marL="0" indent="0">
              <a:buNone/>
            </a:pPr>
            <a:r>
              <a:rPr lang="en-US" dirty="0"/>
              <a:t>Knowing how key parameters vary across fronts is a major aid for frontal analysis</a:t>
            </a:r>
          </a:p>
        </p:txBody>
      </p:sp>
    </p:spTree>
    <p:extLst>
      <p:ext uri="{BB962C8B-B14F-4D97-AF65-F5344CB8AC3E}">
        <p14:creationId xmlns:p14="http://schemas.microsoft.com/office/powerpoint/2010/main" val="19958060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F4BCE-9BCB-4AE4-45ED-939369D5AF59}"/>
              </a:ext>
            </a:extLst>
          </p:cNvPr>
          <p:cNvSpPr>
            <a:spLocks noGrp="1"/>
          </p:cNvSpPr>
          <p:nvPr>
            <p:ph type="title"/>
          </p:nvPr>
        </p:nvSpPr>
        <p:spPr>
          <a:xfrm>
            <a:off x="762000" y="2362200"/>
            <a:ext cx="8229600" cy="1143000"/>
          </a:xfrm>
        </p:spPr>
        <p:txBody>
          <a:bodyPr/>
          <a:lstStyle/>
          <a:p>
            <a:r>
              <a:rPr lang="en-US" b="1" dirty="0">
                <a:solidFill>
                  <a:schemeClr val="accent2"/>
                </a:solidFill>
              </a:rPr>
              <a:t>Temperature</a:t>
            </a:r>
            <a:br>
              <a:rPr lang="en-US" dirty="0"/>
            </a:br>
            <a:r>
              <a:rPr lang="en-US" dirty="0"/>
              <a:t>Never Forget:  fronts lead the temperature gradient.  They are NOT in the middle of the temperature gradient</a:t>
            </a:r>
          </a:p>
        </p:txBody>
      </p:sp>
    </p:spTree>
    <p:extLst>
      <p:ext uri="{BB962C8B-B14F-4D97-AF65-F5344CB8AC3E}">
        <p14:creationId xmlns:p14="http://schemas.microsoft.com/office/powerpoint/2010/main" val="294661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16E0020A-0A81-4D48-946B-762C5CDD110A}"/>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5779" name="Content Placeholder 2">
            <a:extLst>
              <a:ext uri="{FF2B5EF4-FFF2-40B4-BE49-F238E27FC236}">
                <a16:creationId xmlns:a16="http://schemas.microsoft.com/office/drawing/2014/main" id="{1B024398-CB1F-124D-9926-B96CBB5C2029}"/>
              </a:ext>
            </a:extLst>
          </p:cNvPr>
          <p:cNvSpPr>
            <a:spLocks noGrp="1" noChangeArrowheads="1"/>
          </p:cNvSpPr>
          <p:nvPr>
            <p:ph idx="1"/>
          </p:nvPr>
        </p:nvSpPr>
        <p:spPr>
          <a:xfrm>
            <a:off x="838200" y="2286000"/>
            <a:ext cx="7391400" cy="914400"/>
          </a:xfrm>
        </p:spPr>
        <p:txBody>
          <a:bodyPr/>
          <a:lstStyle/>
          <a:p>
            <a:pPr marL="0" indent="0" eaLnBrk="1" hangingPunct="1">
              <a:spcBef>
                <a:spcPct val="0"/>
              </a:spcBef>
              <a:buFontTx/>
              <a:buNone/>
            </a:pPr>
            <a:r>
              <a:rPr lang="en-US" altLang="en-US">
                <a:solidFill>
                  <a:schemeClr val="bg1"/>
                </a:solidFill>
                <a:ea typeface="ＭＳ Ｐゴシック" panose="020B0600070205080204" pitchFamily="34" charset="-128"/>
              </a:rPr>
              <a:t>51    52    53  54 58 65  67         68         68</a:t>
            </a:r>
          </a:p>
        </p:txBody>
      </p:sp>
      <p:cxnSp>
        <p:nvCxnSpPr>
          <p:cNvPr id="75780" name="Straight Connector 4">
            <a:extLst>
              <a:ext uri="{FF2B5EF4-FFF2-40B4-BE49-F238E27FC236}">
                <a16:creationId xmlns:a16="http://schemas.microsoft.com/office/drawing/2014/main" id="{90747EEA-9040-E44A-BB8A-F144BEBD9F7D}"/>
              </a:ext>
            </a:extLst>
          </p:cNvPr>
          <p:cNvCxnSpPr>
            <a:cxnSpLocks noChangeShapeType="1"/>
          </p:cNvCxnSpPr>
          <p:nvPr/>
        </p:nvCxnSpPr>
        <p:spPr bwMode="auto">
          <a:xfrm>
            <a:off x="5257800" y="381000"/>
            <a:ext cx="0" cy="541020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cxnSp>
      <p:sp>
        <p:nvSpPr>
          <p:cNvPr id="75781" name="TextBox 7">
            <a:extLst>
              <a:ext uri="{FF2B5EF4-FFF2-40B4-BE49-F238E27FC236}">
                <a16:creationId xmlns:a16="http://schemas.microsoft.com/office/drawing/2014/main" id="{89168B80-E11F-774C-86D4-397919019C6B}"/>
              </a:ext>
            </a:extLst>
          </p:cNvPr>
          <p:cNvSpPr txBox="1">
            <a:spLocks noChangeArrowheads="1"/>
          </p:cNvSpPr>
          <p:nvPr/>
        </p:nvSpPr>
        <p:spPr bwMode="auto">
          <a:xfrm>
            <a:off x="5262563" y="227013"/>
            <a:ext cx="850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chemeClr val="bg1"/>
                </a:solidFill>
                <a:latin typeface="Times" pitchFamily="2" charset="0"/>
              </a:rPr>
              <a:t>Front</a:t>
            </a:r>
          </a:p>
        </p:txBody>
      </p:sp>
      <p:sp>
        <p:nvSpPr>
          <p:cNvPr id="75782" name="TextBox 8">
            <a:extLst>
              <a:ext uri="{FF2B5EF4-FFF2-40B4-BE49-F238E27FC236}">
                <a16:creationId xmlns:a16="http://schemas.microsoft.com/office/drawing/2014/main" id="{76275100-C5A2-AB4A-A354-F4D504762BEA}"/>
              </a:ext>
            </a:extLst>
          </p:cNvPr>
          <p:cNvSpPr txBox="1">
            <a:spLocks noChangeArrowheads="1"/>
          </p:cNvSpPr>
          <p:nvPr/>
        </p:nvSpPr>
        <p:spPr bwMode="auto">
          <a:xfrm>
            <a:off x="1066800" y="3810000"/>
            <a:ext cx="1905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chemeClr val="bg1"/>
                </a:solidFill>
                <a:latin typeface="Times" pitchFamily="2" charset="0"/>
              </a:rPr>
              <a:t>relatively uniform cool air</a:t>
            </a:r>
          </a:p>
        </p:txBody>
      </p:sp>
      <p:sp>
        <p:nvSpPr>
          <p:cNvPr id="75783" name="Rectangle 9">
            <a:extLst>
              <a:ext uri="{FF2B5EF4-FFF2-40B4-BE49-F238E27FC236}">
                <a16:creationId xmlns:a16="http://schemas.microsoft.com/office/drawing/2014/main" id="{1B6F3FD4-4FA3-E643-A3FA-1DB6E1D98665}"/>
              </a:ext>
            </a:extLst>
          </p:cNvPr>
          <p:cNvSpPr>
            <a:spLocks noChangeArrowheads="1"/>
          </p:cNvSpPr>
          <p:nvPr/>
        </p:nvSpPr>
        <p:spPr bwMode="auto">
          <a:xfrm>
            <a:off x="5486400" y="4191000"/>
            <a:ext cx="3589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chemeClr val="bg1"/>
                </a:solidFill>
                <a:latin typeface="Times" pitchFamily="2" charset="0"/>
              </a:rPr>
              <a:t>relatively uniform warm air</a:t>
            </a:r>
          </a:p>
        </p:txBody>
      </p:sp>
      <p:sp>
        <p:nvSpPr>
          <p:cNvPr id="75784" name="TextBox 10">
            <a:extLst>
              <a:ext uri="{FF2B5EF4-FFF2-40B4-BE49-F238E27FC236}">
                <a16:creationId xmlns:a16="http://schemas.microsoft.com/office/drawing/2014/main" id="{BFDA731C-CFB2-4241-BB9F-ECAEA02F9706}"/>
              </a:ext>
            </a:extLst>
          </p:cNvPr>
          <p:cNvSpPr txBox="1">
            <a:spLocks noChangeArrowheads="1"/>
          </p:cNvSpPr>
          <p:nvPr/>
        </p:nvSpPr>
        <p:spPr bwMode="auto">
          <a:xfrm>
            <a:off x="4038600" y="3352800"/>
            <a:ext cx="10731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chemeClr val="bg1"/>
                </a:solidFill>
                <a:latin typeface="Times" pitchFamily="2" charset="0"/>
              </a:rPr>
              <a:t>Frontal</a:t>
            </a:r>
          </a:p>
          <a:p>
            <a:pPr>
              <a:spcBef>
                <a:spcPct val="0"/>
              </a:spcBef>
              <a:buFontTx/>
              <a:buNone/>
            </a:pPr>
            <a:r>
              <a:rPr lang="en-US" altLang="en-US" sz="2400">
                <a:solidFill>
                  <a:schemeClr val="bg1"/>
                </a:solidFill>
                <a:latin typeface="Times" pitchFamily="2" charset="0"/>
              </a:rPr>
              <a:t>Zone</a:t>
            </a:r>
          </a:p>
        </p:txBody>
      </p:sp>
      <p:sp>
        <p:nvSpPr>
          <p:cNvPr id="75785" name="Rectangle 11">
            <a:extLst>
              <a:ext uri="{FF2B5EF4-FFF2-40B4-BE49-F238E27FC236}">
                <a16:creationId xmlns:a16="http://schemas.microsoft.com/office/drawing/2014/main" id="{203BC230-E303-A74E-AB2C-EB3E73CB253B}"/>
              </a:ext>
            </a:extLst>
          </p:cNvPr>
          <p:cNvSpPr>
            <a:spLocks noChangeArrowheads="1"/>
          </p:cNvSpPr>
          <p:nvPr/>
        </p:nvSpPr>
        <p:spPr bwMode="auto">
          <a:xfrm>
            <a:off x="3355975" y="876300"/>
            <a:ext cx="1828800" cy="4953000"/>
          </a:xfrm>
          <a:prstGeom prst="rect">
            <a:avLst/>
          </a:prstGeom>
          <a:solidFill>
            <a:schemeClr val="accent1">
              <a:alpha val="23137"/>
            </a:schemeClr>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9A371532-A195-494D-86B5-62CAA04383A9}"/>
              </a:ext>
            </a:extLst>
          </p:cNvPr>
          <p:cNvSpPr>
            <a:spLocks noGrp="1" noChangeArrowheads="1"/>
          </p:cNvSpPr>
          <p:nvPr>
            <p:ph type="title"/>
          </p:nvPr>
        </p:nvSpPr>
        <p:spPr/>
        <p:txBody>
          <a:bodyPr/>
          <a:lstStyle/>
          <a:p>
            <a:pPr eaLnBrk="1" hangingPunct="1"/>
            <a:r>
              <a:rPr lang="en-US" altLang="en-US" b="1" dirty="0">
                <a:solidFill>
                  <a:schemeClr val="accent6"/>
                </a:solidFill>
                <a:ea typeface="ＭＳ Ｐゴシック" panose="020B0600070205080204" pitchFamily="34" charset="-128"/>
              </a:rPr>
              <a:t>Fronts and Temperature</a:t>
            </a:r>
          </a:p>
        </p:txBody>
      </p:sp>
      <p:pic>
        <p:nvPicPr>
          <p:cNvPr id="76802" name="Content Placeholder 3">
            <a:extLst>
              <a:ext uri="{FF2B5EF4-FFF2-40B4-BE49-F238E27FC236}">
                <a16:creationId xmlns:a16="http://schemas.microsoft.com/office/drawing/2014/main" id="{D44481D6-B9F5-5D47-BC07-3C5BF50736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rot="5400000">
            <a:off x="1905000" y="-441325"/>
            <a:ext cx="5334000" cy="850265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33315-7B13-9EE1-E18C-6A7CE2D9E1BD}"/>
              </a:ext>
            </a:extLst>
          </p:cNvPr>
          <p:cNvSpPr>
            <a:spLocks noGrp="1"/>
          </p:cNvSpPr>
          <p:nvPr>
            <p:ph type="title"/>
          </p:nvPr>
        </p:nvSpPr>
        <p:spPr/>
        <p:txBody>
          <a:bodyPr/>
          <a:lstStyle/>
          <a:p>
            <a:r>
              <a:rPr lang="en-US" dirty="0"/>
              <a:t>Temperature Variation Across Fronts Generally Not Linear</a:t>
            </a:r>
          </a:p>
        </p:txBody>
      </p:sp>
      <p:pic>
        <p:nvPicPr>
          <p:cNvPr id="5" name="Content Placeholder 4" descr="Chart, line chart&#10;&#10;Description automatically generated">
            <a:extLst>
              <a:ext uri="{FF2B5EF4-FFF2-40B4-BE49-F238E27FC236}">
                <a16:creationId xmlns:a16="http://schemas.microsoft.com/office/drawing/2014/main" id="{F09F28DA-12C1-B572-831B-D2DE8D75454A}"/>
              </a:ext>
            </a:extLst>
          </p:cNvPr>
          <p:cNvPicPr>
            <a:picLocks noGrp="1" noChangeAspect="1"/>
          </p:cNvPicPr>
          <p:nvPr>
            <p:ph idx="1"/>
          </p:nvPr>
        </p:nvPicPr>
        <p:blipFill>
          <a:blip r:embed="rId2"/>
          <a:stretch>
            <a:fillRect/>
          </a:stretch>
        </p:blipFill>
        <p:spPr>
          <a:xfrm>
            <a:off x="482600" y="4343400"/>
            <a:ext cx="8204200" cy="2133600"/>
          </a:xfrm>
        </p:spPr>
      </p:pic>
      <p:pic>
        <p:nvPicPr>
          <p:cNvPr id="7" name="Picture 6" descr="Letter&#10;&#10;Description automatically generated with medium confidence">
            <a:extLst>
              <a:ext uri="{FF2B5EF4-FFF2-40B4-BE49-F238E27FC236}">
                <a16:creationId xmlns:a16="http://schemas.microsoft.com/office/drawing/2014/main" id="{5406785F-CE08-EAD1-E7EC-316E674FCC0B}"/>
              </a:ext>
            </a:extLst>
          </p:cNvPr>
          <p:cNvPicPr>
            <a:picLocks noChangeAspect="1"/>
          </p:cNvPicPr>
          <p:nvPr/>
        </p:nvPicPr>
        <p:blipFill>
          <a:blip r:embed="rId3"/>
          <a:stretch>
            <a:fillRect/>
          </a:stretch>
        </p:blipFill>
        <p:spPr>
          <a:xfrm>
            <a:off x="677041" y="2057400"/>
            <a:ext cx="7014072" cy="2425700"/>
          </a:xfrm>
          <a:prstGeom prst="rect">
            <a:avLst/>
          </a:prstGeom>
        </p:spPr>
      </p:pic>
      <p:sp>
        <p:nvSpPr>
          <p:cNvPr id="8" name="TextBox 7">
            <a:extLst>
              <a:ext uri="{FF2B5EF4-FFF2-40B4-BE49-F238E27FC236}">
                <a16:creationId xmlns:a16="http://schemas.microsoft.com/office/drawing/2014/main" id="{A0D73692-5A4D-B9AE-6342-74BF214C4E73}"/>
              </a:ext>
            </a:extLst>
          </p:cNvPr>
          <p:cNvSpPr txBox="1"/>
          <p:nvPr/>
        </p:nvSpPr>
        <p:spPr>
          <a:xfrm>
            <a:off x="1371600" y="6352529"/>
            <a:ext cx="7103035" cy="461665"/>
          </a:xfrm>
          <a:prstGeom prst="rect">
            <a:avLst/>
          </a:prstGeom>
          <a:noFill/>
        </p:spPr>
        <p:txBody>
          <a:bodyPr wrap="none" rtlCol="0">
            <a:spAutoFit/>
          </a:bodyPr>
          <a:lstStyle/>
          <a:p>
            <a:r>
              <a:rPr lang="en-US" dirty="0"/>
              <a:t>The Largest Temperature Change Often in First Few km</a:t>
            </a:r>
          </a:p>
        </p:txBody>
      </p:sp>
    </p:spTree>
    <p:extLst>
      <p:ext uri="{BB962C8B-B14F-4D97-AF65-F5344CB8AC3E}">
        <p14:creationId xmlns:p14="http://schemas.microsoft.com/office/powerpoint/2010/main" val="2648420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B868A-A170-2171-EF01-AE9A7A277BB3}"/>
              </a:ext>
            </a:extLst>
          </p:cNvPr>
          <p:cNvSpPr>
            <a:spLocks noGrp="1"/>
          </p:cNvSpPr>
          <p:nvPr>
            <p:ph type="title"/>
          </p:nvPr>
        </p:nvSpPr>
        <p:spPr/>
        <p:txBody>
          <a:bodyPr/>
          <a:lstStyle/>
          <a:p>
            <a:r>
              <a:rPr lang="en-US" dirty="0"/>
              <a:t>Surface Temperature Variations with Various Fronts</a:t>
            </a:r>
          </a:p>
        </p:txBody>
      </p:sp>
      <p:pic>
        <p:nvPicPr>
          <p:cNvPr id="5" name="Content Placeholder 4" descr="A picture containing text, linedrawing, several&#10;&#10;Description automatically generated">
            <a:extLst>
              <a:ext uri="{FF2B5EF4-FFF2-40B4-BE49-F238E27FC236}">
                <a16:creationId xmlns:a16="http://schemas.microsoft.com/office/drawing/2014/main" id="{76925A90-170C-9D00-AF0A-C1ECFF67C883}"/>
              </a:ext>
            </a:extLst>
          </p:cNvPr>
          <p:cNvPicPr>
            <a:picLocks noGrp="1" noChangeAspect="1"/>
          </p:cNvPicPr>
          <p:nvPr>
            <p:ph idx="1"/>
          </p:nvPr>
        </p:nvPicPr>
        <p:blipFill>
          <a:blip r:embed="rId2"/>
          <a:stretch>
            <a:fillRect/>
          </a:stretch>
        </p:blipFill>
        <p:spPr>
          <a:xfrm>
            <a:off x="2136418" y="1600200"/>
            <a:ext cx="4871163" cy="4525963"/>
          </a:xfrm>
        </p:spPr>
      </p:pic>
    </p:spTree>
    <p:extLst>
      <p:ext uri="{BB962C8B-B14F-4D97-AF65-F5344CB8AC3E}">
        <p14:creationId xmlns:p14="http://schemas.microsoft.com/office/powerpoint/2010/main" val="35162787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0B77-5D9C-21E5-49C2-5C714251C322}"/>
              </a:ext>
            </a:extLst>
          </p:cNvPr>
          <p:cNvSpPr>
            <a:spLocks noGrp="1"/>
          </p:cNvSpPr>
          <p:nvPr>
            <p:ph type="title"/>
          </p:nvPr>
        </p:nvSpPr>
        <p:spPr>
          <a:xfrm>
            <a:off x="457200" y="381000"/>
            <a:ext cx="8229600" cy="1143000"/>
          </a:xfrm>
        </p:spPr>
        <p:txBody>
          <a:bodyPr/>
          <a:lstStyle/>
          <a:p>
            <a:r>
              <a:rPr lang="en-US" dirty="0"/>
              <a:t>Temperature Changes with Fronts Over the Ocean</a:t>
            </a:r>
          </a:p>
        </p:txBody>
      </p:sp>
      <p:pic>
        <p:nvPicPr>
          <p:cNvPr id="5" name="Content Placeholder 4" descr="Waves on a body of water&#10;&#10;Description automatically generated with low confidence">
            <a:extLst>
              <a:ext uri="{FF2B5EF4-FFF2-40B4-BE49-F238E27FC236}">
                <a16:creationId xmlns:a16="http://schemas.microsoft.com/office/drawing/2014/main" id="{513707E5-E4BE-B1B0-764B-845A93C7DB8B}"/>
              </a:ext>
            </a:extLst>
          </p:cNvPr>
          <p:cNvPicPr>
            <a:picLocks noGrp="1" noChangeAspect="1"/>
          </p:cNvPicPr>
          <p:nvPr>
            <p:ph idx="1"/>
          </p:nvPr>
        </p:nvPicPr>
        <p:blipFill>
          <a:blip r:embed="rId2"/>
          <a:stretch>
            <a:fillRect/>
          </a:stretch>
        </p:blipFill>
        <p:spPr>
          <a:xfrm>
            <a:off x="1981200" y="2514600"/>
            <a:ext cx="5461000" cy="3683000"/>
          </a:xfrm>
        </p:spPr>
      </p:pic>
      <p:sp>
        <p:nvSpPr>
          <p:cNvPr id="6" name="TextBox 5">
            <a:extLst>
              <a:ext uri="{FF2B5EF4-FFF2-40B4-BE49-F238E27FC236}">
                <a16:creationId xmlns:a16="http://schemas.microsoft.com/office/drawing/2014/main" id="{3DC4B3BA-293B-3E01-8261-843D50961289}"/>
              </a:ext>
            </a:extLst>
          </p:cNvPr>
          <p:cNvSpPr txBox="1"/>
          <p:nvPr/>
        </p:nvSpPr>
        <p:spPr>
          <a:xfrm>
            <a:off x="2590800" y="1752600"/>
            <a:ext cx="5851089" cy="461665"/>
          </a:xfrm>
          <a:prstGeom prst="rect">
            <a:avLst/>
          </a:prstGeom>
          <a:noFill/>
        </p:spPr>
        <p:txBody>
          <a:bodyPr wrap="none" rtlCol="0">
            <a:spAutoFit/>
          </a:bodyPr>
          <a:lstStyle/>
          <a:p>
            <a:r>
              <a:rPr lang="en-US" dirty="0"/>
              <a:t>Air-sea interactions can have profound effects</a:t>
            </a:r>
          </a:p>
        </p:txBody>
      </p:sp>
    </p:spTree>
    <p:extLst>
      <p:ext uri="{BB962C8B-B14F-4D97-AF65-F5344CB8AC3E}">
        <p14:creationId xmlns:p14="http://schemas.microsoft.com/office/powerpoint/2010/main" val="5363899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BBF64-42A4-99EC-43CD-2FEA371473FD}"/>
              </a:ext>
            </a:extLst>
          </p:cNvPr>
          <p:cNvSpPr>
            <a:spLocks noGrp="1"/>
          </p:cNvSpPr>
          <p:nvPr>
            <p:ph type="title"/>
          </p:nvPr>
        </p:nvSpPr>
        <p:spPr>
          <a:xfrm>
            <a:off x="609600" y="838200"/>
            <a:ext cx="8229600" cy="1143000"/>
          </a:xfrm>
        </p:spPr>
        <p:txBody>
          <a:bodyPr/>
          <a:lstStyle/>
          <a:p>
            <a:r>
              <a:rPr lang="en-US" dirty="0">
                <a:solidFill>
                  <a:schemeClr val="accent2"/>
                </a:solidFill>
              </a:rPr>
              <a:t>Low-level temperature variations greatly weakened by warming of cold air</a:t>
            </a:r>
          </a:p>
        </p:txBody>
      </p:sp>
      <p:pic>
        <p:nvPicPr>
          <p:cNvPr id="5" name="Content Placeholder 4" descr="Map&#10;&#10;Description automatically generated">
            <a:extLst>
              <a:ext uri="{FF2B5EF4-FFF2-40B4-BE49-F238E27FC236}">
                <a16:creationId xmlns:a16="http://schemas.microsoft.com/office/drawing/2014/main" id="{B34AF906-BEE7-387C-A710-19E835D6F485}"/>
              </a:ext>
            </a:extLst>
          </p:cNvPr>
          <p:cNvPicPr>
            <a:picLocks noGrp="1" noChangeAspect="1"/>
          </p:cNvPicPr>
          <p:nvPr>
            <p:ph idx="1"/>
          </p:nvPr>
        </p:nvPicPr>
        <p:blipFill>
          <a:blip r:embed="rId2"/>
          <a:stretch>
            <a:fillRect/>
          </a:stretch>
        </p:blipFill>
        <p:spPr>
          <a:xfrm>
            <a:off x="2057400" y="2667000"/>
            <a:ext cx="3365320" cy="3611563"/>
          </a:xfrm>
        </p:spPr>
      </p:pic>
      <p:sp>
        <p:nvSpPr>
          <p:cNvPr id="6" name="TextBox 5">
            <a:extLst>
              <a:ext uri="{FF2B5EF4-FFF2-40B4-BE49-F238E27FC236}">
                <a16:creationId xmlns:a16="http://schemas.microsoft.com/office/drawing/2014/main" id="{25B6087D-86B7-B9F1-A3F9-E9F0A79B7EBE}"/>
              </a:ext>
            </a:extLst>
          </p:cNvPr>
          <p:cNvSpPr txBox="1"/>
          <p:nvPr/>
        </p:nvSpPr>
        <p:spPr>
          <a:xfrm>
            <a:off x="5867400" y="2667000"/>
            <a:ext cx="2552700" cy="1938992"/>
          </a:xfrm>
          <a:prstGeom prst="rect">
            <a:avLst/>
          </a:prstGeom>
          <a:noFill/>
        </p:spPr>
        <p:txBody>
          <a:bodyPr wrap="square" rtlCol="0">
            <a:spAutoFit/>
          </a:bodyPr>
          <a:lstStyle/>
          <a:p>
            <a:r>
              <a:rPr lang="en-US" dirty="0"/>
              <a:t>Western oceans surface temperature decline of 2-8F, over land 5-30F.</a:t>
            </a:r>
          </a:p>
        </p:txBody>
      </p:sp>
      <p:sp>
        <p:nvSpPr>
          <p:cNvPr id="7" name="TextBox 6">
            <a:extLst>
              <a:ext uri="{FF2B5EF4-FFF2-40B4-BE49-F238E27FC236}">
                <a16:creationId xmlns:a16="http://schemas.microsoft.com/office/drawing/2014/main" id="{1D266EF1-B14F-F82F-5B3E-DACB30263559}"/>
              </a:ext>
            </a:extLst>
          </p:cNvPr>
          <p:cNvSpPr txBox="1"/>
          <p:nvPr/>
        </p:nvSpPr>
        <p:spPr>
          <a:xfrm>
            <a:off x="5830614" y="4800600"/>
            <a:ext cx="2743200" cy="1938992"/>
          </a:xfrm>
          <a:prstGeom prst="rect">
            <a:avLst/>
          </a:prstGeom>
          <a:noFill/>
        </p:spPr>
        <p:txBody>
          <a:bodyPr wrap="square" rtlCol="0">
            <a:spAutoFit/>
          </a:bodyPr>
          <a:lstStyle/>
          <a:p>
            <a:r>
              <a:rPr lang="en-US" dirty="0"/>
              <a:t>Temperature gradients over ocean often stronger at 850 </a:t>
            </a:r>
            <a:r>
              <a:rPr lang="en-US" dirty="0" err="1"/>
              <a:t>hPa</a:t>
            </a:r>
            <a:r>
              <a:rPr lang="en-US" dirty="0"/>
              <a:t> than near the surface</a:t>
            </a:r>
          </a:p>
        </p:txBody>
      </p:sp>
    </p:spTree>
    <p:extLst>
      <p:ext uri="{BB962C8B-B14F-4D97-AF65-F5344CB8AC3E}">
        <p14:creationId xmlns:p14="http://schemas.microsoft.com/office/powerpoint/2010/main" val="34323551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E3D9E-B177-C571-C338-6AC7EE9847AB}"/>
              </a:ext>
            </a:extLst>
          </p:cNvPr>
          <p:cNvSpPr>
            <a:spLocks noGrp="1"/>
          </p:cNvSpPr>
          <p:nvPr>
            <p:ph type="title"/>
          </p:nvPr>
        </p:nvSpPr>
        <p:spPr>
          <a:xfrm>
            <a:off x="457200" y="457200"/>
            <a:ext cx="8229600" cy="1143000"/>
          </a:xfrm>
        </p:spPr>
        <p:txBody>
          <a:bodyPr/>
          <a:lstStyle/>
          <a:p>
            <a:r>
              <a:rPr lang="en-US" dirty="0"/>
              <a:t>Air-Sea temperature differences (from buoys and ships) can be useful</a:t>
            </a:r>
          </a:p>
        </p:txBody>
      </p:sp>
      <p:sp>
        <p:nvSpPr>
          <p:cNvPr id="3" name="Content Placeholder 2">
            <a:extLst>
              <a:ext uri="{FF2B5EF4-FFF2-40B4-BE49-F238E27FC236}">
                <a16:creationId xmlns:a16="http://schemas.microsoft.com/office/drawing/2014/main" id="{B222AF98-405A-F228-9CC6-D96EAE5A1CC3}"/>
              </a:ext>
            </a:extLst>
          </p:cNvPr>
          <p:cNvSpPr>
            <a:spLocks noGrp="1"/>
          </p:cNvSpPr>
          <p:nvPr>
            <p:ph idx="1"/>
          </p:nvPr>
        </p:nvSpPr>
        <p:spPr>
          <a:xfrm>
            <a:off x="762000" y="1981200"/>
            <a:ext cx="8229600" cy="4525963"/>
          </a:xfrm>
        </p:spPr>
        <p:txBody>
          <a:bodyPr/>
          <a:lstStyle/>
          <a:p>
            <a:r>
              <a:rPr lang="en-US" dirty="0"/>
              <a:t>Warm sector:  air can be warmer than ocean</a:t>
            </a:r>
          </a:p>
          <a:p>
            <a:r>
              <a:rPr lang="en-US" dirty="0"/>
              <a:t>Behind cold front:  air colder than water</a:t>
            </a:r>
          </a:p>
        </p:txBody>
      </p:sp>
      <p:pic>
        <p:nvPicPr>
          <p:cNvPr id="4" name="Content Placeholder 4">
            <a:extLst>
              <a:ext uri="{FF2B5EF4-FFF2-40B4-BE49-F238E27FC236}">
                <a16:creationId xmlns:a16="http://schemas.microsoft.com/office/drawing/2014/main" id="{7F8C1BCF-C3EE-49CA-D829-D8C3DC0E83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319314"/>
            <a:ext cx="460324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BE8298A-A700-CB56-1A3F-858DC5DC2586}"/>
              </a:ext>
            </a:extLst>
          </p:cNvPr>
          <p:cNvSpPr txBox="1"/>
          <p:nvPr/>
        </p:nvSpPr>
        <p:spPr>
          <a:xfrm>
            <a:off x="3962400" y="5181600"/>
            <a:ext cx="1611339" cy="830997"/>
          </a:xfrm>
          <a:prstGeom prst="rect">
            <a:avLst/>
          </a:prstGeom>
          <a:noFill/>
        </p:spPr>
        <p:txBody>
          <a:bodyPr wrap="none" rtlCol="0">
            <a:spAutoFit/>
          </a:bodyPr>
          <a:lstStyle/>
          <a:p>
            <a:r>
              <a:rPr lang="en-US" dirty="0"/>
              <a:t>Air warmer</a:t>
            </a:r>
          </a:p>
          <a:p>
            <a:r>
              <a:rPr lang="en-US" dirty="0"/>
              <a:t>Than water</a:t>
            </a:r>
          </a:p>
        </p:txBody>
      </p:sp>
      <p:sp>
        <p:nvSpPr>
          <p:cNvPr id="6" name="TextBox 5">
            <a:extLst>
              <a:ext uri="{FF2B5EF4-FFF2-40B4-BE49-F238E27FC236}">
                <a16:creationId xmlns:a16="http://schemas.microsoft.com/office/drawing/2014/main" id="{8CC9FCAF-7753-85E8-03B6-F549A86B73F1}"/>
              </a:ext>
            </a:extLst>
          </p:cNvPr>
          <p:cNvSpPr txBox="1"/>
          <p:nvPr/>
        </p:nvSpPr>
        <p:spPr>
          <a:xfrm>
            <a:off x="2392603" y="4575602"/>
            <a:ext cx="1576072" cy="830997"/>
          </a:xfrm>
          <a:prstGeom prst="rect">
            <a:avLst/>
          </a:prstGeom>
          <a:noFill/>
        </p:spPr>
        <p:txBody>
          <a:bodyPr wrap="none" rtlCol="0">
            <a:spAutoFit/>
          </a:bodyPr>
          <a:lstStyle/>
          <a:p>
            <a:r>
              <a:rPr lang="en-US" dirty="0"/>
              <a:t>Air colder</a:t>
            </a:r>
          </a:p>
          <a:p>
            <a:r>
              <a:rPr lang="en-US" dirty="0"/>
              <a:t>Than water</a:t>
            </a:r>
          </a:p>
        </p:txBody>
      </p:sp>
    </p:spTree>
    <p:extLst>
      <p:ext uri="{BB962C8B-B14F-4D97-AF65-F5344CB8AC3E}">
        <p14:creationId xmlns:p14="http://schemas.microsoft.com/office/powerpoint/2010/main" val="12291707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AE4E0-F349-3B1D-AB22-CE7786181137}"/>
              </a:ext>
            </a:extLst>
          </p:cNvPr>
          <p:cNvSpPr>
            <a:spLocks noGrp="1"/>
          </p:cNvSpPr>
          <p:nvPr>
            <p:ph type="title"/>
          </p:nvPr>
        </p:nvSpPr>
        <p:spPr>
          <a:xfrm>
            <a:off x="449317" y="914400"/>
            <a:ext cx="8229600" cy="1143000"/>
          </a:xfrm>
        </p:spPr>
        <p:txBody>
          <a:bodyPr/>
          <a:lstStyle/>
          <a:p>
            <a:r>
              <a:rPr lang="en-US" sz="3200" dirty="0"/>
              <a:t>In deep valley’s, particularly high mountain valleys sometimes little change of temperature with frontal passage</a:t>
            </a:r>
          </a:p>
        </p:txBody>
      </p:sp>
      <p:pic>
        <p:nvPicPr>
          <p:cNvPr id="5" name="Content Placeholder 4" descr="A picture containing diagram&#10;&#10;Description automatically generated">
            <a:extLst>
              <a:ext uri="{FF2B5EF4-FFF2-40B4-BE49-F238E27FC236}">
                <a16:creationId xmlns:a16="http://schemas.microsoft.com/office/drawing/2014/main" id="{78FDAA66-A962-5F3E-40AB-16C14E7AA056}"/>
              </a:ext>
            </a:extLst>
          </p:cNvPr>
          <p:cNvPicPr>
            <a:picLocks noGrp="1" noChangeAspect="1"/>
          </p:cNvPicPr>
          <p:nvPr>
            <p:ph idx="1"/>
          </p:nvPr>
        </p:nvPicPr>
        <p:blipFill>
          <a:blip r:embed="rId2"/>
          <a:stretch>
            <a:fillRect/>
          </a:stretch>
        </p:blipFill>
        <p:spPr>
          <a:xfrm>
            <a:off x="1490717" y="2438400"/>
            <a:ext cx="6146800" cy="3200400"/>
          </a:xfrm>
        </p:spPr>
      </p:pic>
      <p:sp>
        <p:nvSpPr>
          <p:cNvPr id="6" name="TextBox 5">
            <a:extLst>
              <a:ext uri="{FF2B5EF4-FFF2-40B4-BE49-F238E27FC236}">
                <a16:creationId xmlns:a16="http://schemas.microsoft.com/office/drawing/2014/main" id="{BA3A02DF-C71F-FDA8-7EA8-CE55C3A069DA}"/>
              </a:ext>
            </a:extLst>
          </p:cNvPr>
          <p:cNvSpPr txBox="1"/>
          <p:nvPr/>
        </p:nvSpPr>
        <p:spPr>
          <a:xfrm>
            <a:off x="990600" y="5940972"/>
            <a:ext cx="7384994" cy="830997"/>
          </a:xfrm>
          <a:prstGeom prst="rect">
            <a:avLst/>
          </a:prstGeom>
          <a:noFill/>
        </p:spPr>
        <p:txBody>
          <a:bodyPr wrap="square" rtlCol="0">
            <a:spAutoFit/>
          </a:bodyPr>
          <a:lstStyle/>
          <a:p>
            <a:r>
              <a:rPr lang="en-US" dirty="0"/>
              <a:t>In such situations, pressure change can be a better marker of  frontal passage</a:t>
            </a:r>
          </a:p>
        </p:txBody>
      </p:sp>
    </p:spTree>
    <p:extLst>
      <p:ext uri="{BB962C8B-B14F-4D97-AF65-F5344CB8AC3E}">
        <p14:creationId xmlns:p14="http://schemas.microsoft.com/office/powerpoint/2010/main" val="3797444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F7AA81E3-83C0-9F4E-9CB1-D0AA2BB1D286}"/>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Why Surface Weather Maps?</a:t>
            </a:r>
          </a:p>
        </p:txBody>
      </p:sp>
      <p:sp>
        <p:nvSpPr>
          <p:cNvPr id="18434" name="Content Placeholder 2">
            <a:extLst>
              <a:ext uri="{FF2B5EF4-FFF2-40B4-BE49-F238E27FC236}">
                <a16:creationId xmlns:a16="http://schemas.microsoft.com/office/drawing/2014/main" id="{352B8EC0-2CE0-774E-9402-23AA615E5547}"/>
              </a:ext>
            </a:extLst>
          </p:cNvPr>
          <p:cNvSpPr>
            <a:spLocks noGrp="1" noChangeArrowheads="1"/>
          </p:cNvSpPr>
          <p:nvPr>
            <p:ph idx="1"/>
          </p:nvPr>
        </p:nvSpPr>
        <p:spPr>
          <a:xfrm>
            <a:off x="419100" y="1424362"/>
            <a:ext cx="5219700" cy="4747838"/>
          </a:xfrm>
        </p:spPr>
        <p:txBody>
          <a:bodyPr/>
          <a:lstStyle/>
          <a:p>
            <a:pPr eaLnBrk="1" hangingPunct="1"/>
            <a:r>
              <a:rPr lang="en-US" altLang="en-US" b="1" dirty="0">
                <a:ea typeface="ＭＳ Ｐゴシック" panose="020B0600070205080204" pitchFamily="34" charset="-128"/>
              </a:rPr>
              <a:t>Summarizes weather conditions at the surface (where we are!)</a:t>
            </a:r>
          </a:p>
          <a:p>
            <a:pPr eaLnBrk="1" hangingPunct="1"/>
            <a:r>
              <a:rPr lang="en-US" altLang="en-US" b="1" dirty="0">
                <a:ea typeface="ＭＳ Ｐゴシック" panose="020B0600070205080204" pitchFamily="34" charset="-128"/>
              </a:rPr>
              <a:t>Using a progression of charts can see how weather is evolving.</a:t>
            </a:r>
          </a:p>
          <a:p>
            <a:pPr eaLnBrk="1" hangingPunct="1"/>
            <a:r>
              <a:rPr lang="en-US" altLang="en-US" b="1" dirty="0">
                <a:ea typeface="ＭＳ Ｐゴシック" panose="020B0600070205080204" pitchFamily="34" charset="-128"/>
              </a:rPr>
              <a:t>Summarizes our conceptional model of the atmosphere (e.g., fronts).</a:t>
            </a:r>
          </a:p>
          <a:p>
            <a:pPr eaLnBrk="1" hangingPunct="1"/>
            <a:endParaRPr lang="en-US" altLang="en-US" dirty="0">
              <a:ea typeface="ＭＳ Ｐゴシック" panose="020B0600070205080204" pitchFamily="34" charset="-128"/>
            </a:endParaRPr>
          </a:p>
          <a:p>
            <a:pPr eaLnBrk="1" hangingPunct="1"/>
            <a:endParaRPr lang="en-US" altLang="en-US" dirty="0">
              <a:ea typeface="ＭＳ Ｐゴシック" panose="020B0600070205080204" pitchFamily="34" charset="-128"/>
            </a:endParaRPr>
          </a:p>
        </p:txBody>
      </p:sp>
      <p:pic>
        <p:nvPicPr>
          <p:cNvPr id="4" name="Content Placeholder 3" descr="201310011200.gif">
            <a:extLst>
              <a:ext uri="{FF2B5EF4-FFF2-40B4-BE49-F238E27FC236}">
                <a16:creationId xmlns:a16="http://schemas.microsoft.com/office/drawing/2014/main" id="{408D96D3-DB76-004B-81AE-768D77C3DD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05" r="-1687"/>
          <a:stretch/>
        </p:blipFill>
        <p:spPr bwMode="auto">
          <a:xfrm>
            <a:off x="5333999" y="2438400"/>
            <a:ext cx="3535942" cy="2237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B078B-37EC-988D-782A-505DF235C362}"/>
              </a:ext>
            </a:extLst>
          </p:cNvPr>
          <p:cNvSpPr>
            <a:spLocks noGrp="1"/>
          </p:cNvSpPr>
          <p:nvPr>
            <p:ph type="title"/>
          </p:nvPr>
        </p:nvSpPr>
        <p:spPr/>
        <p:txBody>
          <a:bodyPr/>
          <a:lstStyle/>
          <a:p>
            <a:r>
              <a:rPr lang="en-US" dirty="0"/>
              <a:t>Colorado</a:t>
            </a:r>
          </a:p>
        </p:txBody>
      </p:sp>
      <p:pic>
        <p:nvPicPr>
          <p:cNvPr id="5" name="Content Placeholder 4" descr="Map&#10;&#10;Description automatically generated">
            <a:extLst>
              <a:ext uri="{FF2B5EF4-FFF2-40B4-BE49-F238E27FC236}">
                <a16:creationId xmlns:a16="http://schemas.microsoft.com/office/drawing/2014/main" id="{67932596-2D86-82DE-B74D-5842898716DF}"/>
              </a:ext>
            </a:extLst>
          </p:cNvPr>
          <p:cNvPicPr>
            <a:picLocks noGrp="1" noChangeAspect="1"/>
          </p:cNvPicPr>
          <p:nvPr>
            <p:ph idx="1"/>
          </p:nvPr>
        </p:nvPicPr>
        <p:blipFill>
          <a:blip r:embed="rId2"/>
          <a:stretch>
            <a:fillRect/>
          </a:stretch>
        </p:blipFill>
        <p:spPr>
          <a:xfrm>
            <a:off x="1094470" y="1600200"/>
            <a:ext cx="6955059" cy="4525963"/>
          </a:xfrm>
        </p:spPr>
      </p:pic>
    </p:spTree>
    <p:extLst>
      <p:ext uri="{BB962C8B-B14F-4D97-AF65-F5344CB8AC3E}">
        <p14:creationId xmlns:p14="http://schemas.microsoft.com/office/powerpoint/2010/main" val="21599780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C0B20-BBDA-BD53-785C-F97C498202A3}"/>
              </a:ext>
            </a:extLst>
          </p:cNvPr>
          <p:cNvSpPr>
            <a:spLocks noGrp="1"/>
          </p:cNvSpPr>
          <p:nvPr>
            <p:ph type="title"/>
          </p:nvPr>
        </p:nvSpPr>
        <p:spPr/>
        <p:txBody>
          <a:bodyPr/>
          <a:lstStyle/>
          <a:p>
            <a:r>
              <a:rPr lang="en-US" b="1" dirty="0">
                <a:solidFill>
                  <a:schemeClr val="accent2"/>
                </a:solidFill>
              </a:rPr>
              <a:t>Dew point temperature</a:t>
            </a:r>
          </a:p>
        </p:txBody>
      </p:sp>
      <p:sp>
        <p:nvSpPr>
          <p:cNvPr id="3" name="Content Placeholder 2">
            <a:extLst>
              <a:ext uri="{FF2B5EF4-FFF2-40B4-BE49-F238E27FC236}">
                <a16:creationId xmlns:a16="http://schemas.microsoft.com/office/drawing/2014/main" id="{17FB91D2-F751-BB92-91A9-79F26AE1413D}"/>
              </a:ext>
            </a:extLst>
          </p:cNvPr>
          <p:cNvSpPr>
            <a:spLocks noGrp="1"/>
          </p:cNvSpPr>
          <p:nvPr>
            <p:ph idx="1"/>
          </p:nvPr>
        </p:nvSpPr>
        <p:spPr>
          <a:xfrm>
            <a:off x="533400" y="2057399"/>
            <a:ext cx="3352800" cy="4525963"/>
          </a:xfrm>
        </p:spPr>
        <p:txBody>
          <a:bodyPr/>
          <a:lstStyle/>
          <a:p>
            <a:r>
              <a:rPr lang="en-US" dirty="0"/>
              <a:t>Declines across frontal zone.</a:t>
            </a:r>
          </a:p>
          <a:p>
            <a:r>
              <a:rPr lang="en-US" dirty="0"/>
              <a:t>Sometimes is more useful than temperature (e.g., southeast US)</a:t>
            </a:r>
          </a:p>
        </p:txBody>
      </p:sp>
      <p:pic>
        <p:nvPicPr>
          <p:cNvPr id="5" name="Picture 4" descr="A picture containing light&#10;&#10;Description automatically generated">
            <a:extLst>
              <a:ext uri="{FF2B5EF4-FFF2-40B4-BE49-F238E27FC236}">
                <a16:creationId xmlns:a16="http://schemas.microsoft.com/office/drawing/2014/main" id="{AC6F963B-5409-B9EA-D046-5C69595236DF}"/>
              </a:ext>
            </a:extLst>
          </p:cNvPr>
          <p:cNvPicPr>
            <a:picLocks noChangeAspect="1"/>
          </p:cNvPicPr>
          <p:nvPr/>
        </p:nvPicPr>
        <p:blipFill>
          <a:blip r:embed="rId2"/>
          <a:stretch>
            <a:fillRect/>
          </a:stretch>
        </p:blipFill>
        <p:spPr>
          <a:xfrm>
            <a:off x="5562600" y="1881010"/>
            <a:ext cx="1155700" cy="3975100"/>
          </a:xfrm>
          <a:prstGeom prst="rect">
            <a:avLst/>
          </a:prstGeom>
        </p:spPr>
      </p:pic>
      <p:sp>
        <p:nvSpPr>
          <p:cNvPr id="6" name="TextBox 5">
            <a:extLst>
              <a:ext uri="{FF2B5EF4-FFF2-40B4-BE49-F238E27FC236}">
                <a16:creationId xmlns:a16="http://schemas.microsoft.com/office/drawing/2014/main" id="{CE129CD6-F5EE-31D0-022A-A4996AA6A8EF}"/>
              </a:ext>
            </a:extLst>
          </p:cNvPr>
          <p:cNvSpPr txBox="1"/>
          <p:nvPr/>
        </p:nvSpPr>
        <p:spPr>
          <a:xfrm>
            <a:off x="7162800" y="3429000"/>
            <a:ext cx="1739130" cy="830997"/>
          </a:xfrm>
          <a:prstGeom prst="rect">
            <a:avLst/>
          </a:prstGeom>
          <a:noFill/>
        </p:spPr>
        <p:txBody>
          <a:bodyPr wrap="none" rtlCol="0">
            <a:spAutoFit/>
          </a:bodyPr>
          <a:lstStyle/>
          <a:p>
            <a:r>
              <a:rPr lang="en-US" dirty="0"/>
              <a:t>Cloudy</a:t>
            </a:r>
          </a:p>
          <a:p>
            <a:r>
              <a:rPr lang="en-US" dirty="0"/>
              <a:t>Warm sector</a:t>
            </a:r>
          </a:p>
        </p:txBody>
      </p:sp>
      <p:sp>
        <p:nvSpPr>
          <p:cNvPr id="7" name="TextBox 6">
            <a:extLst>
              <a:ext uri="{FF2B5EF4-FFF2-40B4-BE49-F238E27FC236}">
                <a16:creationId xmlns:a16="http://schemas.microsoft.com/office/drawing/2014/main" id="{BB4AF965-55DA-C3E9-52FB-9955E3DF47E3}"/>
              </a:ext>
            </a:extLst>
          </p:cNvPr>
          <p:cNvSpPr txBox="1"/>
          <p:nvPr/>
        </p:nvSpPr>
        <p:spPr>
          <a:xfrm>
            <a:off x="4800600" y="3200400"/>
            <a:ext cx="1441420" cy="1200329"/>
          </a:xfrm>
          <a:prstGeom prst="rect">
            <a:avLst/>
          </a:prstGeom>
          <a:noFill/>
        </p:spPr>
        <p:txBody>
          <a:bodyPr wrap="none" rtlCol="0">
            <a:spAutoFit/>
          </a:bodyPr>
          <a:lstStyle/>
          <a:p>
            <a:r>
              <a:rPr lang="en-US" dirty="0"/>
              <a:t>No clouds</a:t>
            </a:r>
          </a:p>
          <a:p>
            <a:r>
              <a:rPr lang="en-US" dirty="0"/>
              <a:t>In cold</a:t>
            </a:r>
          </a:p>
          <a:p>
            <a:r>
              <a:rPr lang="en-US" dirty="0"/>
              <a:t>air</a:t>
            </a:r>
          </a:p>
        </p:txBody>
      </p:sp>
    </p:spTree>
    <p:extLst>
      <p:ext uri="{BB962C8B-B14F-4D97-AF65-F5344CB8AC3E}">
        <p14:creationId xmlns:p14="http://schemas.microsoft.com/office/powerpoint/2010/main" val="13938783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7D486-FB58-78F7-E5FC-E1D394B535E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9254840-81D6-B4B5-9ABE-B6401498D03D}"/>
              </a:ext>
            </a:extLst>
          </p:cNvPr>
          <p:cNvPicPr>
            <a:picLocks noGrp="1" noChangeAspect="1"/>
          </p:cNvPicPr>
          <p:nvPr>
            <p:ph idx="1"/>
          </p:nvPr>
        </p:nvPicPr>
        <p:blipFill>
          <a:blip r:embed="rId2"/>
          <a:stretch>
            <a:fillRect/>
          </a:stretch>
        </p:blipFill>
        <p:spPr>
          <a:xfrm>
            <a:off x="685800" y="1676400"/>
            <a:ext cx="8199844" cy="4481902"/>
          </a:xfrm>
        </p:spPr>
      </p:pic>
    </p:spTree>
    <p:extLst>
      <p:ext uri="{BB962C8B-B14F-4D97-AF65-F5344CB8AC3E}">
        <p14:creationId xmlns:p14="http://schemas.microsoft.com/office/powerpoint/2010/main" val="28257036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35C1A-705D-B154-5CC6-13D7A37A7610}"/>
              </a:ext>
            </a:extLst>
          </p:cNvPr>
          <p:cNvSpPr>
            <a:spLocks noGrp="1"/>
          </p:cNvSpPr>
          <p:nvPr>
            <p:ph type="title"/>
          </p:nvPr>
        </p:nvSpPr>
        <p:spPr/>
        <p:txBody>
          <a:bodyPr/>
          <a:lstStyle/>
          <a:p>
            <a:r>
              <a:rPr lang="en-US" dirty="0"/>
              <a:t>Dew point</a:t>
            </a:r>
          </a:p>
        </p:txBody>
      </p:sp>
      <p:sp>
        <p:nvSpPr>
          <p:cNvPr id="3" name="Content Placeholder 2">
            <a:extLst>
              <a:ext uri="{FF2B5EF4-FFF2-40B4-BE49-F238E27FC236}">
                <a16:creationId xmlns:a16="http://schemas.microsoft.com/office/drawing/2014/main" id="{0BBD3670-889C-F7E8-2E05-EF2ADF50F092}"/>
              </a:ext>
            </a:extLst>
          </p:cNvPr>
          <p:cNvSpPr>
            <a:spLocks noGrp="1"/>
          </p:cNvSpPr>
          <p:nvPr>
            <p:ph idx="1"/>
          </p:nvPr>
        </p:nvSpPr>
        <p:spPr>
          <a:xfrm>
            <a:off x="457200" y="1600200"/>
            <a:ext cx="8229600" cy="4525963"/>
          </a:xfrm>
        </p:spPr>
        <p:txBody>
          <a:bodyPr/>
          <a:lstStyle/>
          <a:p>
            <a:r>
              <a:rPr lang="en-US" dirty="0"/>
              <a:t>Small dew point changes from fronts off the ocean.</a:t>
            </a:r>
          </a:p>
          <a:p>
            <a:r>
              <a:rPr lang="en-US" dirty="0"/>
              <a:t>In winter, can get BIG dew point drops in NW (and elsewhere), with passage of Arctic Fronts.</a:t>
            </a:r>
          </a:p>
        </p:txBody>
      </p:sp>
    </p:spTree>
    <p:extLst>
      <p:ext uri="{BB962C8B-B14F-4D97-AF65-F5344CB8AC3E}">
        <p14:creationId xmlns:p14="http://schemas.microsoft.com/office/powerpoint/2010/main" val="40818869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E9BAC-E9D6-ADF8-9590-A5B83E2D9290}"/>
              </a:ext>
            </a:extLst>
          </p:cNvPr>
          <p:cNvSpPr>
            <a:spLocks noGrp="1"/>
          </p:cNvSpPr>
          <p:nvPr>
            <p:ph type="title"/>
          </p:nvPr>
        </p:nvSpPr>
        <p:spPr/>
        <p:txBody>
          <a:bodyPr/>
          <a:lstStyle/>
          <a:p>
            <a:endParaRPr lang="en-US"/>
          </a:p>
        </p:txBody>
      </p:sp>
      <p:pic>
        <p:nvPicPr>
          <p:cNvPr id="5" name="Content Placeholder 4" descr="Graphical user interface, chart, histogram&#10;&#10;Description automatically generated">
            <a:extLst>
              <a:ext uri="{FF2B5EF4-FFF2-40B4-BE49-F238E27FC236}">
                <a16:creationId xmlns:a16="http://schemas.microsoft.com/office/drawing/2014/main" id="{5E5EB827-6CA4-E9BA-4503-A1212103AAAC}"/>
              </a:ext>
            </a:extLst>
          </p:cNvPr>
          <p:cNvPicPr>
            <a:picLocks noGrp="1" noChangeAspect="1"/>
          </p:cNvPicPr>
          <p:nvPr>
            <p:ph idx="1"/>
          </p:nvPr>
        </p:nvPicPr>
        <p:blipFill>
          <a:blip r:embed="rId2"/>
          <a:stretch>
            <a:fillRect/>
          </a:stretch>
        </p:blipFill>
        <p:spPr>
          <a:xfrm>
            <a:off x="2447090" y="535978"/>
            <a:ext cx="5249109" cy="5590186"/>
          </a:xfrm>
        </p:spPr>
      </p:pic>
    </p:spTree>
    <p:extLst>
      <p:ext uri="{BB962C8B-B14F-4D97-AF65-F5344CB8AC3E}">
        <p14:creationId xmlns:p14="http://schemas.microsoft.com/office/powerpoint/2010/main" val="23881473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27F783AB-9393-F949-A932-A825E537D17E}"/>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Fronts are associated with bands of clouds</a:t>
            </a:r>
          </a:p>
        </p:txBody>
      </p:sp>
      <p:pic>
        <p:nvPicPr>
          <p:cNvPr id="82946" name="Content Placeholder 3">
            <a:extLst>
              <a:ext uri="{FF2B5EF4-FFF2-40B4-BE49-F238E27FC236}">
                <a16:creationId xmlns:a16="http://schemas.microsoft.com/office/drawing/2014/main" id="{A7DB4559-9144-384C-A4B4-71509A7BEDC4}"/>
              </a:ext>
            </a:extLst>
          </p:cNvPr>
          <p:cNvPicPr>
            <a:picLocks noGrp="1" noChangeAspect="1" noChangeArrowheads="1"/>
          </p:cNvPicPr>
          <p:nvPr>
            <p:ph idx="1"/>
          </p:nvPr>
        </p:nvPicPr>
        <p:blipFill>
          <a:blip r:embed="rId2">
            <a:extLst>
              <a:ext uri="{BEBA8EAE-BF5A-486C-A8C5-ECC9F3942E4B}">
                <a14:imgProps xmlns:a14="http://schemas.microsoft.com/office/drawing/2010/main">
                  <a14:imgLayer>
                    <a14:imgEffect>
                      <a14:sharpenSoften amount="24000"/>
                    </a14:imgEffect>
                    <a14:imgEffect>
                      <a14:brightnessContrast bright="33000"/>
                    </a14:imgEffect>
                  </a14:imgLayer>
                </a14:imgProps>
              </a:ext>
              <a:ext uri="{28A0092B-C50C-407E-A947-70E740481C1C}">
                <a14:useLocalDpi xmlns:a14="http://schemas.microsoft.com/office/drawing/2010/main" val="0"/>
              </a:ext>
            </a:extLst>
          </a:blip>
          <a:srcRect/>
          <a:stretch>
            <a:fillRect/>
          </a:stretch>
        </p:blipFill>
        <p:spPr>
          <a:xfrm>
            <a:off x="909638" y="1600200"/>
            <a:ext cx="7324725" cy="4525963"/>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1">
            <a:extLst>
              <a:ext uri="{FF2B5EF4-FFF2-40B4-BE49-F238E27FC236}">
                <a16:creationId xmlns:a16="http://schemas.microsoft.com/office/drawing/2014/main" id="{10492068-0D21-2444-8CEA-A4A2D7792490}"/>
              </a:ext>
            </a:extLst>
          </p:cNvPr>
          <p:cNvSpPr>
            <a:spLocks noGrp="1" noChangeArrowheads="1"/>
          </p:cNvSpPr>
          <p:nvPr>
            <p:ph type="title"/>
          </p:nvPr>
        </p:nvSpPr>
        <p:spPr>
          <a:xfrm>
            <a:off x="762000" y="228600"/>
            <a:ext cx="8021197" cy="76200"/>
          </a:xfrm>
        </p:spPr>
        <p:txBody>
          <a:bodyPr/>
          <a:lstStyle/>
          <a:p>
            <a:r>
              <a:rPr lang="en-US" altLang="en-US" sz="2000" dirty="0">
                <a:ea typeface="ＭＳ Ｐゴシック" panose="020B0600070205080204" pitchFamily="34" charset="-128"/>
              </a:rPr>
              <a:t>Typical Cyclogenesis</a:t>
            </a:r>
          </a:p>
        </p:txBody>
      </p:sp>
      <p:pic>
        <p:nvPicPr>
          <p:cNvPr id="144386" name="Content Placeholder 4">
            <a:extLst>
              <a:ext uri="{FF2B5EF4-FFF2-40B4-BE49-F238E27FC236}">
                <a16:creationId xmlns:a16="http://schemas.microsoft.com/office/drawing/2014/main" id="{D19E6C4B-699A-B740-83B1-760A869DB77A}"/>
              </a:ext>
            </a:extLst>
          </p:cNvPr>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1594" b="2746"/>
          <a:stretch/>
        </p:blipFill>
        <p:spPr>
          <a:xfrm>
            <a:off x="1371600" y="514713"/>
            <a:ext cx="7059057" cy="6232998"/>
          </a:xfrm>
        </p:spPr>
      </p:pic>
      <p:sp>
        <p:nvSpPr>
          <p:cNvPr id="3" name="TextBox 2">
            <a:extLst>
              <a:ext uri="{FF2B5EF4-FFF2-40B4-BE49-F238E27FC236}">
                <a16:creationId xmlns:a16="http://schemas.microsoft.com/office/drawing/2014/main" id="{1EA8F485-39AD-0647-8A4B-E205A75F722F}"/>
              </a:ext>
            </a:extLst>
          </p:cNvPr>
          <p:cNvSpPr txBox="1"/>
          <p:nvPr/>
        </p:nvSpPr>
        <p:spPr>
          <a:xfrm>
            <a:off x="5791200" y="1447800"/>
            <a:ext cx="184731" cy="461665"/>
          </a:xfrm>
          <a:prstGeom prst="rect">
            <a:avLst/>
          </a:prstGeom>
          <a:noFill/>
        </p:spPr>
        <p:txBody>
          <a:bodyPr wrap="none" rtlCol="0">
            <a:spAutoFit/>
          </a:bodyPr>
          <a:lstStyle/>
          <a:p>
            <a:r>
              <a:rPr lang="en-US" dirty="0"/>
              <a:t>L</a:t>
            </a:r>
          </a:p>
        </p:txBody>
      </p:sp>
      <p:sp>
        <p:nvSpPr>
          <p:cNvPr id="4" name="TextBox 3">
            <a:extLst>
              <a:ext uri="{FF2B5EF4-FFF2-40B4-BE49-F238E27FC236}">
                <a16:creationId xmlns:a16="http://schemas.microsoft.com/office/drawing/2014/main" id="{28BC9B16-21B1-A841-9E91-0E646A41D74E}"/>
              </a:ext>
            </a:extLst>
          </p:cNvPr>
          <p:cNvSpPr txBox="1"/>
          <p:nvPr/>
        </p:nvSpPr>
        <p:spPr>
          <a:xfrm>
            <a:off x="5863084" y="4419600"/>
            <a:ext cx="184731" cy="461665"/>
          </a:xfrm>
          <a:prstGeom prst="rect">
            <a:avLst/>
          </a:prstGeom>
          <a:noFill/>
        </p:spPr>
        <p:txBody>
          <a:bodyPr wrap="none" rtlCol="0">
            <a:spAutoFit/>
          </a:bodyPr>
          <a:lstStyle/>
          <a:p>
            <a:r>
              <a:rPr lang="en-US" dirty="0"/>
              <a:t>L</a:t>
            </a:r>
          </a:p>
        </p:txBody>
      </p:sp>
      <p:sp>
        <p:nvSpPr>
          <p:cNvPr id="5" name="TextBox 4">
            <a:extLst>
              <a:ext uri="{FF2B5EF4-FFF2-40B4-BE49-F238E27FC236}">
                <a16:creationId xmlns:a16="http://schemas.microsoft.com/office/drawing/2014/main" id="{0F849C42-6574-DD46-9492-15AC25942071}"/>
              </a:ext>
            </a:extLst>
          </p:cNvPr>
          <p:cNvSpPr txBox="1"/>
          <p:nvPr/>
        </p:nvSpPr>
        <p:spPr>
          <a:xfrm>
            <a:off x="2362200" y="4612623"/>
            <a:ext cx="184731" cy="461665"/>
          </a:xfrm>
          <a:prstGeom prst="rect">
            <a:avLst/>
          </a:prstGeom>
          <a:noFill/>
        </p:spPr>
        <p:txBody>
          <a:bodyPr wrap="none" rtlCol="0">
            <a:spAutoFit/>
          </a:bodyPr>
          <a:lstStyle/>
          <a:p>
            <a:r>
              <a:rPr lang="en-US" dirty="0"/>
              <a:t>L</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09D29-39DF-DB4B-A4D5-E7C966F08787}"/>
              </a:ext>
            </a:extLst>
          </p:cNvPr>
          <p:cNvSpPr>
            <a:spLocks noGrp="1"/>
          </p:cNvSpPr>
          <p:nvPr>
            <p:ph type="title"/>
          </p:nvPr>
        </p:nvSpPr>
        <p:spPr/>
        <p:txBody>
          <a:bodyPr/>
          <a:lstStyle/>
          <a:p>
            <a:endParaRPr lang="en-US"/>
          </a:p>
        </p:txBody>
      </p:sp>
      <p:pic>
        <p:nvPicPr>
          <p:cNvPr id="5" name="Content Placeholder 4" descr="A picture containing outdoor&#10;&#10;Description automatically generated">
            <a:extLst>
              <a:ext uri="{FF2B5EF4-FFF2-40B4-BE49-F238E27FC236}">
                <a16:creationId xmlns:a16="http://schemas.microsoft.com/office/drawing/2014/main" id="{D378384B-CACB-D84F-9060-A02C0AF4F3F1}"/>
              </a:ext>
            </a:extLst>
          </p:cNvPr>
          <p:cNvPicPr>
            <a:picLocks noGrp="1" noChangeAspect="1"/>
          </p:cNvPicPr>
          <p:nvPr>
            <p:ph idx="1"/>
          </p:nvPr>
        </p:nvPicPr>
        <p:blipFill>
          <a:blip r:embed="rId2"/>
          <a:stretch>
            <a:fillRect/>
          </a:stretch>
        </p:blipFill>
        <p:spPr>
          <a:xfrm>
            <a:off x="946150" y="609600"/>
            <a:ext cx="7060865" cy="5638800"/>
          </a:xfrm>
        </p:spPr>
      </p:pic>
    </p:spTree>
    <p:extLst>
      <p:ext uri="{BB962C8B-B14F-4D97-AF65-F5344CB8AC3E}">
        <p14:creationId xmlns:p14="http://schemas.microsoft.com/office/powerpoint/2010/main" val="5106932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7F66F-5ABE-2FF8-3808-E3C95E108420}"/>
              </a:ext>
            </a:extLst>
          </p:cNvPr>
          <p:cNvSpPr>
            <a:spLocks noGrp="1"/>
          </p:cNvSpPr>
          <p:nvPr>
            <p:ph type="title"/>
          </p:nvPr>
        </p:nvSpPr>
        <p:spPr>
          <a:xfrm>
            <a:off x="381000" y="1905000"/>
            <a:ext cx="8229600" cy="1143000"/>
          </a:xfrm>
        </p:spPr>
        <p:txBody>
          <a:bodyPr/>
          <a:lstStyle/>
          <a:p>
            <a:r>
              <a:rPr lang="en-US" dirty="0"/>
              <a:t>Much more later when we talk about satellite meteorology</a:t>
            </a:r>
          </a:p>
        </p:txBody>
      </p:sp>
      <p:sp>
        <p:nvSpPr>
          <p:cNvPr id="3" name="Content Placeholder 2">
            <a:extLst>
              <a:ext uri="{FF2B5EF4-FFF2-40B4-BE49-F238E27FC236}">
                <a16:creationId xmlns:a16="http://schemas.microsoft.com/office/drawing/2014/main" id="{1CE44C2E-5AC2-925F-25F2-884FC4ECC69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511856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CC187-00AE-2B0C-6372-24CBF66FA110}"/>
              </a:ext>
            </a:extLst>
          </p:cNvPr>
          <p:cNvSpPr>
            <a:spLocks noGrp="1"/>
          </p:cNvSpPr>
          <p:nvPr>
            <p:ph type="title"/>
          </p:nvPr>
        </p:nvSpPr>
        <p:spPr/>
        <p:txBody>
          <a:bodyPr/>
          <a:lstStyle/>
          <a:p>
            <a:r>
              <a:rPr lang="en-US" b="1" dirty="0">
                <a:solidFill>
                  <a:schemeClr val="accent2"/>
                </a:solidFill>
              </a:rPr>
              <a:t>Surface Wind Variations</a:t>
            </a:r>
          </a:p>
        </p:txBody>
      </p:sp>
      <p:sp>
        <p:nvSpPr>
          <p:cNvPr id="3" name="Content Placeholder 2">
            <a:extLst>
              <a:ext uri="{FF2B5EF4-FFF2-40B4-BE49-F238E27FC236}">
                <a16:creationId xmlns:a16="http://schemas.microsoft.com/office/drawing/2014/main" id="{B218223A-90F8-4C4C-0379-E402433C589E}"/>
              </a:ext>
            </a:extLst>
          </p:cNvPr>
          <p:cNvSpPr>
            <a:spLocks noGrp="1"/>
          </p:cNvSpPr>
          <p:nvPr>
            <p:ph idx="1"/>
          </p:nvPr>
        </p:nvSpPr>
        <p:spPr/>
        <p:txBody>
          <a:bodyPr/>
          <a:lstStyle/>
          <a:p>
            <a:r>
              <a:rPr lang="en-US" dirty="0"/>
              <a:t>In N. Hemisphere wind generally veers in time (turns clockwise) with frontal passage.</a:t>
            </a:r>
          </a:p>
        </p:txBody>
      </p:sp>
      <p:pic>
        <p:nvPicPr>
          <p:cNvPr id="4" name="Content Placeholder 4">
            <a:extLst>
              <a:ext uri="{FF2B5EF4-FFF2-40B4-BE49-F238E27FC236}">
                <a16:creationId xmlns:a16="http://schemas.microsoft.com/office/drawing/2014/main" id="{5DCBCD7B-5396-4431-F3BD-246A63A2A3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925763"/>
            <a:ext cx="460324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3847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0323F4A0-F313-B847-A16B-0DC63470E220}"/>
              </a:ext>
            </a:extLst>
          </p:cNvPr>
          <p:cNvSpPr>
            <a:spLocks noGrp="1" noChangeArrowheads="1"/>
          </p:cNvSpPr>
          <p:nvPr>
            <p:ph type="title"/>
          </p:nvPr>
        </p:nvSpPr>
        <p:spPr>
          <a:xfrm>
            <a:off x="685800" y="304800"/>
            <a:ext cx="7772400" cy="1143000"/>
          </a:xfrm>
        </p:spPr>
        <p:txBody>
          <a:bodyPr/>
          <a:lstStyle/>
          <a:p>
            <a:pPr eaLnBrk="1" hangingPunct="1"/>
            <a:r>
              <a:rPr lang="en-US" altLang="en-US" b="1">
                <a:solidFill>
                  <a:schemeClr val="accent2"/>
                </a:solidFill>
                <a:ea typeface="ＭＳ Ｐゴシック" panose="020B0600070205080204" pitchFamily="34" charset="-128"/>
              </a:rPr>
              <a:t>First Surface Weather Map</a:t>
            </a:r>
          </a:p>
        </p:txBody>
      </p:sp>
      <p:sp>
        <p:nvSpPr>
          <p:cNvPr id="19458" name="Rectangle 5">
            <a:extLst>
              <a:ext uri="{FF2B5EF4-FFF2-40B4-BE49-F238E27FC236}">
                <a16:creationId xmlns:a16="http://schemas.microsoft.com/office/drawing/2014/main" id="{AA5539FE-047C-4040-ADFA-47E57DC97D60}"/>
              </a:ext>
            </a:extLst>
          </p:cNvPr>
          <p:cNvSpPr>
            <a:spLocks noChangeArrowheads="1"/>
          </p:cNvSpPr>
          <p:nvPr/>
        </p:nvSpPr>
        <p:spPr bwMode="auto">
          <a:xfrm>
            <a:off x="533400" y="1447800"/>
            <a:ext cx="35052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Char char="•"/>
            </a:pPr>
            <a:r>
              <a:rPr lang="en-US" altLang="en-US">
                <a:latin typeface="Times" pitchFamily="2" charset="0"/>
              </a:rPr>
              <a:t>Created by H. W. Brandes in 1820 for March 6, 1783.  </a:t>
            </a:r>
          </a:p>
          <a:p>
            <a:pPr>
              <a:spcBef>
                <a:spcPct val="0"/>
              </a:spcBef>
              <a:buFontTx/>
              <a:buChar char="•"/>
            </a:pPr>
            <a:r>
              <a:rPr lang="en-US" altLang="en-US">
                <a:latin typeface="Times" pitchFamily="2" charset="0"/>
              </a:rPr>
              <a:t>The arrows indicate wind direction and the lines show the deviation of pressure from average conditions </a:t>
            </a:r>
          </a:p>
        </p:txBody>
      </p:sp>
      <p:pic>
        <p:nvPicPr>
          <p:cNvPr id="19459" name="Picture 4" descr="Brandesmap.gif">
            <a:extLst>
              <a:ext uri="{FF2B5EF4-FFF2-40B4-BE49-F238E27FC236}">
                <a16:creationId xmlns:a16="http://schemas.microsoft.com/office/drawing/2014/main" id="{1AD683C5-175E-564B-B906-B84C614F42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828800"/>
            <a:ext cx="3938588"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alpha val="678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5B827-83BE-5DD8-300B-FFF20C4F1883}"/>
              </a:ext>
            </a:extLst>
          </p:cNvPr>
          <p:cNvSpPr>
            <a:spLocks noGrp="1"/>
          </p:cNvSpPr>
          <p:nvPr>
            <p:ph type="title"/>
          </p:nvPr>
        </p:nvSpPr>
        <p:spPr/>
        <p:txBody>
          <a:bodyPr/>
          <a:lstStyle/>
          <a:p>
            <a:r>
              <a:rPr lang="en-US" b="1" dirty="0">
                <a:solidFill>
                  <a:schemeClr val="accent2"/>
                </a:solidFill>
              </a:rPr>
              <a:t>Clockwise Turning with Frontal Zone Passage</a:t>
            </a:r>
          </a:p>
        </p:txBody>
      </p:sp>
      <p:pic>
        <p:nvPicPr>
          <p:cNvPr id="8" name="Content Placeholder 7" descr="A picture containing light&#10;&#10;Description automatically generated">
            <a:extLst>
              <a:ext uri="{FF2B5EF4-FFF2-40B4-BE49-F238E27FC236}">
                <a16:creationId xmlns:a16="http://schemas.microsoft.com/office/drawing/2014/main" id="{BA7D6068-96AC-E1AB-5195-F365A6310C95}"/>
              </a:ext>
            </a:extLst>
          </p:cNvPr>
          <p:cNvPicPr>
            <a:picLocks noGrp="1" noChangeAspect="1"/>
          </p:cNvPicPr>
          <p:nvPr>
            <p:ph idx="1"/>
          </p:nvPr>
        </p:nvPicPr>
        <p:blipFill>
          <a:blip r:embed="rId2"/>
          <a:stretch>
            <a:fillRect/>
          </a:stretch>
        </p:blipFill>
        <p:spPr>
          <a:xfrm>
            <a:off x="3902075" y="1974867"/>
            <a:ext cx="1339850" cy="4608495"/>
          </a:xfrm>
        </p:spPr>
      </p:pic>
      <p:sp>
        <p:nvSpPr>
          <p:cNvPr id="9" name="Up Arrow 8">
            <a:extLst>
              <a:ext uri="{FF2B5EF4-FFF2-40B4-BE49-F238E27FC236}">
                <a16:creationId xmlns:a16="http://schemas.microsoft.com/office/drawing/2014/main" id="{B19E2CE8-6CC3-1B1E-7F8C-0CD4B1086FC4}"/>
              </a:ext>
            </a:extLst>
          </p:cNvPr>
          <p:cNvSpPr/>
          <p:nvPr/>
        </p:nvSpPr>
        <p:spPr>
          <a:xfrm rot="5208332">
            <a:off x="3877682" y="3329390"/>
            <a:ext cx="152889" cy="987656"/>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Up Arrow 9">
            <a:extLst>
              <a:ext uri="{FF2B5EF4-FFF2-40B4-BE49-F238E27FC236}">
                <a16:creationId xmlns:a16="http://schemas.microsoft.com/office/drawing/2014/main" id="{33BED505-ABAB-35F9-1A09-C50DC6A8027F}"/>
              </a:ext>
            </a:extLst>
          </p:cNvPr>
          <p:cNvSpPr/>
          <p:nvPr/>
        </p:nvSpPr>
        <p:spPr>
          <a:xfrm rot="1349831">
            <a:off x="5288540" y="3579344"/>
            <a:ext cx="152889" cy="987656"/>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Up Arrow 10">
            <a:extLst>
              <a:ext uri="{FF2B5EF4-FFF2-40B4-BE49-F238E27FC236}">
                <a16:creationId xmlns:a16="http://schemas.microsoft.com/office/drawing/2014/main" id="{380F8CB1-31D5-65E4-5C89-7A56F731FE53}"/>
              </a:ext>
            </a:extLst>
          </p:cNvPr>
          <p:cNvSpPr/>
          <p:nvPr/>
        </p:nvSpPr>
        <p:spPr>
          <a:xfrm rot="2999232">
            <a:off x="4449182" y="3496410"/>
            <a:ext cx="152889" cy="987656"/>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Up Arrow 11">
            <a:extLst>
              <a:ext uri="{FF2B5EF4-FFF2-40B4-BE49-F238E27FC236}">
                <a16:creationId xmlns:a16="http://schemas.microsoft.com/office/drawing/2014/main" id="{D74ABDBE-7F1C-9B98-68DD-43C9431D5398}"/>
              </a:ext>
            </a:extLst>
          </p:cNvPr>
          <p:cNvSpPr/>
          <p:nvPr/>
        </p:nvSpPr>
        <p:spPr>
          <a:xfrm rot="6917085">
            <a:off x="2987271" y="2843892"/>
            <a:ext cx="152889" cy="987656"/>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2A981B66-0FCE-6358-9FC6-C9179FB57ADE}"/>
              </a:ext>
            </a:extLst>
          </p:cNvPr>
          <p:cNvGrpSpPr/>
          <p:nvPr/>
        </p:nvGrpSpPr>
        <p:grpSpPr>
          <a:xfrm>
            <a:off x="3129776" y="2068666"/>
            <a:ext cx="1899360" cy="4334760"/>
            <a:chOff x="3129776" y="2068666"/>
            <a:chExt cx="1899360" cy="4334760"/>
          </a:xfrm>
        </p:grpSpPr>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4" name="Ink 23">
                  <a:extLst>
                    <a:ext uri="{FF2B5EF4-FFF2-40B4-BE49-F238E27FC236}">
                      <a16:creationId xmlns:a16="http://schemas.microsoft.com/office/drawing/2014/main" id="{57C8D3D2-59F0-73EF-697D-1F7F2AE98B36}"/>
                    </a:ext>
                  </a:extLst>
                </p14:cNvPr>
                <p14:cNvContentPartPr/>
                <p14:nvPr/>
              </p14:nvContentPartPr>
              <p14:xfrm>
                <a:off x="3129776" y="2068666"/>
                <a:ext cx="1899360" cy="4334760"/>
              </p14:xfrm>
            </p:contentPart>
          </mc:Choice>
          <mc:Fallback xmlns="">
            <p:pic>
              <p:nvPicPr>
                <p:cNvPr id="24" name="Ink 23">
                  <a:extLst>
                    <a:ext uri="{FF2B5EF4-FFF2-40B4-BE49-F238E27FC236}">
                      <a16:creationId xmlns:a16="http://schemas.microsoft.com/office/drawing/2014/main" id="{57C8D3D2-59F0-73EF-697D-1F7F2AE98B36}"/>
                    </a:ext>
                  </a:extLst>
                </p:cNvPr>
                <p:cNvPicPr/>
                <p:nvPr/>
              </p:nvPicPr>
              <p:blipFill>
                <a:blip r:embed="rId4"/>
                <a:stretch>
                  <a:fillRect/>
                </a:stretch>
              </p:blipFill>
              <p:spPr>
                <a:xfrm>
                  <a:off x="3066776" y="1690697"/>
                  <a:ext cx="2025000" cy="5090337"/>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25" name="Ink 24">
                  <a:extLst>
                    <a:ext uri="{FF2B5EF4-FFF2-40B4-BE49-F238E27FC236}">
                      <a16:creationId xmlns:a16="http://schemas.microsoft.com/office/drawing/2014/main" id="{2EA473EA-4AAF-CC72-16BE-704C1220C522}"/>
                    </a:ext>
                  </a:extLst>
                </p14:cNvPr>
                <p14:cNvContentPartPr/>
                <p14:nvPr/>
              </p14:nvContentPartPr>
              <p14:xfrm>
                <a:off x="3750056" y="5515666"/>
                <a:ext cx="360" cy="360"/>
              </p14:xfrm>
            </p:contentPart>
          </mc:Choice>
          <mc:Fallback xmlns="">
            <p:pic>
              <p:nvPicPr>
                <p:cNvPr id="25" name="Ink 24">
                  <a:extLst>
                    <a:ext uri="{FF2B5EF4-FFF2-40B4-BE49-F238E27FC236}">
                      <a16:creationId xmlns:a16="http://schemas.microsoft.com/office/drawing/2014/main" id="{2EA473EA-4AAF-CC72-16BE-704C1220C522}"/>
                    </a:ext>
                  </a:extLst>
                </p:cNvPr>
                <p:cNvPicPr/>
                <p:nvPr/>
              </p:nvPicPr>
              <p:blipFill>
                <a:blip r:embed="rId6"/>
                <a:stretch>
                  <a:fillRect/>
                </a:stretch>
              </p:blipFill>
              <p:spPr>
                <a:xfrm>
                  <a:off x="3687056" y="5137666"/>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27" name="Ink 26">
                  <a:extLst>
                    <a:ext uri="{FF2B5EF4-FFF2-40B4-BE49-F238E27FC236}">
                      <a16:creationId xmlns:a16="http://schemas.microsoft.com/office/drawing/2014/main" id="{CC82CC21-E1A6-2169-EB58-C1F5AFE88ACE}"/>
                    </a:ext>
                  </a:extLst>
                </p14:cNvPr>
                <p14:cNvContentPartPr/>
                <p14:nvPr/>
              </p14:nvContentPartPr>
              <p14:xfrm>
                <a:off x="4101776" y="2901706"/>
                <a:ext cx="360" cy="360"/>
              </p14:xfrm>
            </p:contentPart>
          </mc:Choice>
          <mc:Fallback xmlns="">
            <p:pic>
              <p:nvPicPr>
                <p:cNvPr id="27" name="Ink 26">
                  <a:extLst>
                    <a:ext uri="{FF2B5EF4-FFF2-40B4-BE49-F238E27FC236}">
                      <a16:creationId xmlns:a16="http://schemas.microsoft.com/office/drawing/2014/main" id="{CC82CC21-E1A6-2169-EB58-C1F5AFE88ACE}"/>
                    </a:ext>
                  </a:extLst>
                </p:cNvPr>
                <p:cNvPicPr/>
                <p:nvPr/>
              </p:nvPicPr>
              <p:blipFill>
                <a:blip r:embed="rId8"/>
                <a:stretch>
                  <a:fillRect/>
                </a:stretch>
              </p:blipFill>
              <p:spPr>
                <a:xfrm>
                  <a:off x="4038776" y="2523706"/>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28" name="Ink 27">
                  <a:extLst>
                    <a:ext uri="{FF2B5EF4-FFF2-40B4-BE49-F238E27FC236}">
                      <a16:creationId xmlns:a16="http://schemas.microsoft.com/office/drawing/2014/main" id="{897590E0-7ADE-D2E8-7E99-0B9D2B5AC9F3}"/>
                    </a:ext>
                  </a:extLst>
                </p14:cNvPr>
                <p14:cNvContentPartPr/>
                <p14:nvPr/>
              </p14:nvContentPartPr>
              <p14:xfrm>
                <a:off x="4112576" y="2904586"/>
                <a:ext cx="360" cy="360"/>
              </p14:xfrm>
            </p:contentPart>
          </mc:Choice>
          <mc:Fallback xmlns="">
            <p:pic>
              <p:nvPicPr>
                <p:cNvPr id="28" name="Ink 27">
                  <a:extLst>
                    <a:ext uri="{FF2B5EF4-FFF2-40B4-BE49-F238E27FC236}">
                      <a16:creationId xmlns:a16="http://schemas.microsoft.com/office/drawing/2014/main" id="{897590E0-7ADE-D2E8-7E99-0B9D2B5AC9F3}"/>
                    </a:ext>
                  </a:extLst>
                </p:cNvPr>
                <p:cNvPicPr/>
                <p:nvPr/>
              </p:nvPicPr>
              <p:blipFill>
                <a:blip r:embed="rId10"/>
                <a:stretch>
                  <a:fillRect/>
                </a:stretch>
              </p:blipFill>
              <p:spPr>
                <a:xfrm>
                  <a:off x="4049576" y="2526586"/>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29" name="Ink 28">
                  <a:extLst>
                    <a:ext uri="{FF2B5EF4-FFF2-40B4-BE49-F238E27FC236}">
                      <a16:creationId xmlns:a16="http://schemas.microsoft.com/office/drawing/2014/main" id="{9E647610-130E-369B-3B47-F94F62450B39}"/>
                    </a:ext>
                  </a:extLst>
                </p14:cNvPr>
                <p14:cNvContentPartPr/>
                <p14:nvPr/>
              </p14:nvContentPartPr>
              <p14:xfrm>
                <a:off x="4186736" y="5338906"/>
                <a:ext cx="360" cy="360"/>
              </p14:xfrm>
            </p:contentPart>
          </mc:Choice>
          <mc:Fallback xmlns="">
            <p:pic>
              <p:nvPicPr>
                <p:cNvPr id="29" name="Ink 28">
                  <a:extLst>
                    <a:ext uri="{FF2B5EF4-FFF2-40B4-BE49-F238E27FC236}">
                      <a16:creationId xmlns:a16="http://schemas.microsoft.com/office/drawing/2014/main" id="{9E647610-130E-369B-3B47-F94F62450B39}"/>
                    </a:ext>
                  </a:extLst>
                </p:cNvPr>
                <p:cNvPicPr/>
                <p:nvPr/>
              </p:nvPicPr>
              <p:blipFill>
                <a:blip r:embed="rId12"/>
                <a:stretch>
                  <a:fillRect/>
                </a:stretch>
              </p:blipFill>
              <p:spPr>
                <a:xfrm>
                  <a:off x="4123736" y="4960906"/>
                  <a:ext cx="126000" cy="756000"/>
                </a:xfrm>
                <a:prstGeom prst="rect">
                  <a:avLst/>
                </a:prstGeom>
              </p:spPr>
            </p:pic>
          </mc:Fallback>
        </mc:AlternateContent>
      </p:grpSp>
      <p:sp>
        <p:nvSpPr>
          <p:cNvPr id="31" name="TextBox 30">
            <a:extLst>
              <a:ext uri="{FF2B5EF4-FFF2-40B4-BE49-F238E27FC236}">
                <a16:creationId xmlns:a16="http://schemas.microsoft.com/office/drawing/2014/main" id="{49DFD557-E771-28EF-720B-0DB398E5F50E}"/>
              </a:ext>
            </a:extLst>
          </p:cNvPr>
          <p:cNvSpPr txBox="1"/>
          <p:nvPr/>
        </p:nvSpPr>
        <p:spPr>
          <a:xfrm>
            <a:off x="3417761" y="4738705"/>
            <a:ext cx="1072730" cy="830997"/>
          </a:xfrm>
          <a:prstGeom prst="rect">
            <a:avLst/>
          </a:prstGeom>
          <a:noFill/>
        </p:spPr>
        <p:txBody>
          <a:bodyPr wrap="none" rtlCol="0">
            <a:spAutoFit/>
          </a:bodyPr>
          <a:lstStyle/>
          <a:p>
            <a:r>
              <a:rPr lang="en-US" dirty="0"/>
              <a:t>Frontal</a:t>
            </a:r>
          </a:p>
          <a:p>
            <a:r>
              <a:rPr lang="en-US" dirty="0"/>
              <a:t>Zone</a:t>
            </a:r>
          </a:p>
        </p:txBody>
      </p:sp>
      <p:sp>
        <p:nvSpPr>
          <p:cNvPr id="32" name="Circular Arrow 31">
            <a:extLst>
              <a:ext uri="{FF2B5EF4-FFF2-40B4-BE49-F238E27FC236}">
                <a16:creationId xmlns:a16="http://schemas.microsoft.com/office/drawing/2014/main" id="{3DF1C065-C02C-6F1B-02F1-5865A92C2D2D}"/>
              </a:ext>
            </a:extLst>
          </p:cNvPr>
          <p:cNvSpPr/>
          <p:nvPr/>
        </p:nvSpPr>
        <p:spPr>
          <a:xfrm rot="6570161">
            <a:off x="5944846" y="3248027"/>
            <a:ext cx="1828800" cy="1801029"/>
          </a:xfrm>
          <a:prstGeom prst="circular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3" name="TextBox 32">
            <a:extLst>
              <a:ext uri="{FF2B5EF4-FFF2-40B4-BE49-F238E27FC236}">
                <a16:creationId xmlns:a16="http://schemas.microsoft.com/office/drawing/2014/main" id="{FCACE13F-3D53-271B-637F-2A1F84409DE6}"/>
              </a:ext>
            </a:extLst>
          </p:cNvPr>
          <p:cNvSpPr txBox="1"/>
          <p:nvPr/>
        </p:nvSpPr>
        <p:spPr>
          <a:xfrm>
            <a:off x="6705600" y="5338906"/>
            <a:ext cx="1483098" cy="830997"/>
          </a:xfrm>
          <a:prstGeom prst="rect">
            <a:avLst/>
          </a:prstGeom>
          <a:noFill/>
        </p:spPr>
        <p:txBody>
          <a:bodyPr wrap="none" rtlCol="0">
            <a:spAutoFit/>
          </a:bodyPr>
          <a:lstStyle/>
          <a:p>
            <a:r>
              <a:rPr lang="en-US" dirty="0"/>
              <a:t>Clockwise</a:t>
            </a:r>
          </a:p>
          <a:p>
            <a:r>
              <a:rPr lang="en-US" dirty="0"/>
              <a:t>turning</a:t>
            </a:r>
          </a:p>
        </p:txBody>
      </p:sp>
      <p:sp>
        <p:nvSpPr>
          <p:cNvPr id="34" name="TextBox 33">
            <a:extLst>
              <a:ext uri="{FF2B5EF4-FFF2-40B4-BE49-F238E27FC236}">
                <a16:creationId xmlns:a16="http://schemas.microsoft.com/office/drawing/2014/main" id="{A1689EB0-46B3-B3CC-84E3-9620242CC81F}"/>
              </a:ext>
            </a:extLst>
          </p:cNvPr>
          <p:cNvSpPr txBox="1"/>
          <p:nvPr/>
        </p:nvSpPr>
        <p:spPr>
          <a:xfrm>
            <a:off x="609601" y="4366298"/>
            <a:ext cx="2137532" cy="1938992"/>
          </a:xfrm>
          <a:prstGeom prst="rect">
            <a:avLst/>
          </a:prstGeom>
          <a:noFill/>
        </p:spPr>
        <p:txBody>
          <a:bodyPr wrap="square" rtlCol="0">
            <a:spAutoFit/>
          </a:bodyPr>
          <a:lstStyle/>
          <a:p>
            <a:r>
              <a:rPr lang="en-US" dirty="0"/>
              <a:t>Note there is a component of cold air towards cold front</a:t>
            </a:r>
          </a:p>
        </p:txBody>
      </p:sp>
    </p:spTree>
    <p:extLst>
      <p:ext uri="{BB962C8B-B14F-4D97-AF65-F5344CB8AC3E}">
        <p14:creationId xmlns:p14="http://schemas.microsoft.com/office/powerpoint/2010/main" val="16201313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alpha val="678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5B827-83BE-5DD8-300B-FFF20C4F1883}"/>
              </a:ext>
            </a:extLst>
          </p:cNvPr>
          <p:cNvSpPr>
            <a:spLocks noGrp="1"/>
          </p:cNvSpPr>
          <p:nvPr>
            <p:ph type="title"/>
          </p:nvPr>
        </p:nvSpPr>
        <p:spPr/>
        <p:txBody>
          <a:bodyPr/>
          <a:lstStyle/>
          <a:p>
            <a:r>
              <a:rPr lang="en-US" b="1" dirty="0">
                <a:solidFill>
                  <a:schemeClr val="accent2"/>
                </a:solidFill>
              </a:rPr>
              <a:t>Clockwise Turning in Frontal Zone</a:t>
            </a:r>
          </a:p>
        </p:txBody>
      </p:sp>
      <p:grpSp>
        <p:nvGrpSpPr>
          <p:cNvPr id="30" name="Group 29">
            <a:extLst>
              <a:ext uri="{FF2B5EF4-FFF2-40B4-BE49-F238E27FC236}">
                <a16:creationId xmlns:a16="http://schemas.microsoft.com/office/drawing/2014/main" id="{2A981B66-0FCE-6358-9FC6-C9179FB57ADE}"/>
              </a:ext>
            </a:extLst>
          </p:cNvPr>
          <p:cNvGrpSpPr/>
          <p:nvPr/>
        </p:nvGrpSpPr>
        <p:grpSpPr>
          <a:xfrm rot="15722634">
            <a:off x="4427390" y="-11447"/>
            <a:ext cx="1340834" cy="4334760"/>
            <a:chOff x="3129776" y="2068666"/>
            <a:chExt cx="1899360" cy="4334760"/>
          </a:xfrm>
        </p:grpSpPr>
        <mc:AlternateContent xmlns:mc="http://schemas.openxmlformats.org/markup-compatibility/2006" xmlns:p14="http://schemas.microsoft.com/office/powerpoint/2010/main" xmlns:aink="http://schemas.microsoft.com/office/drawing/2016/ink">
          <mc:Choice Requires="p14 aink">
            <p:contentPart p14:bwMode="auto" r:id="rId2">
              <p14:nvContentPartPr>
                <p14:cNvPr id="24" name="Ink 23">
                  <a:extLst>
                    <a:ext uri="{FF2B5EF4-FFF2-40B4-BE49-F238E27FC236}">
                      <a16:creationId xmlns:a16="http://schemas.microsoft.com/office/drawing/2014/main" id="{57C8D3D2-59F0-73EF-697D-1F7F2AE98B36}"/>
                    </a:ext>
                  </a:extLst>
                </p14:cNvPr>
                <p14:cNvContentPartPr/>
                <p14:nvPr/>
              </p14:nvContentPartPr>
              <p14:xfrm>
                <a:off x="3129776" y="2068666"/>
                <a:ext cx="1899360" cy="4334760"/>
              </p14:xfrm>
            </p:contentPart>
          </mc:Choice>
          <mc:Fallback xmlns="">
            <p:pic>
              <p:nvPicPr>
                <p:cNvPr id="24" name="Ink 23">
                  <a:extLst>
                    <a:ext uri="{FF2B5EF4-FFF2-40B4-BE49-F238E27FC236}">
                      <a16:creationId xmlns:a16="http://schemas.microsoft.com/office/drawing/2014/main" id="{57C8D3D2-59F0-73EF-697D-1F7F2AE98B36}"/>
                    </a:ext>
                  </a:extLst>
                </p:cNvPr>
                <p:cNvPicPr/>
                <p:nvPr/>
              </p:nvPicPr>
              <p:blipFill>
                <a:blip r:embed="rId3"/>
                <a:stretch>
                  <a:fillRect/>
                </a:stretch>
              </p:blipFill>
              <p:spPr>
                <a:xfrm>
                  <a:off x="3040544" y="1690666"/>
                  <a:ext cx="2077313" cy="5090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25" name="Ink 24">
                  <a:extLst>
                    <a:ext uri="{FF2B5EF4-FFF2-40B4-BE49-F238E27FC236}">
                      <a16:creationId xmlns:a16="http://schemas.microsoft.com/office/drawing/2014/main" id="{2EA473EA-4AAF-CC72-16BE-704C1220C522}"/>
                    </a:ext>
                  </a:extLst>
                </p14:cNvPr>
                <p14:cNvContentPartPr/>
                <p14:nvPr/>
              </p14:nvContentPartPr>
              <p14:xfrm>
                <a:off x="3750056" y="5515666"/>
                <a:ext cx="360" cy="360"/>
              </p14:xfrm>
            </p:contentPart>
          </mc:Choice>
          <mc:Fallback xmlns="">
            <p:pic>
              <p:nvPicPr>
                <p:cNvPr id="25" name="Ink 24">
                  <a:extLst>
                    <a:ext uri="{FF2B5EF4-FFF2-40B4-BE49-F238E27FC236}">
                      <a16:creationId xmlns:a16="http://schemas.microsoft.com/office/drawing/2014/main" id="{2EA473EA-4AAF-CC72-16BE-704C1220C522}"/>
                    </a:ext>
                  </a:extLst>
                </p:cNvPr>
                <p:cNvPicPr/>
                <p:nvPr/>
              </p:nvPicPr>
              <p:blipFill>
                <a:blip r:embed="rId5"/>
                <a:stretch>
                  <a:fillRect/>
                </a:stretch>
              </p:blipFill>
              <p:spPr>
                <a:xfrm>
                  <a:off x="3687416" y="5137666"/>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27" name="Ink 26">
                  <a:extLst>
                    <a:ext uri="{FF2B5EF4-FFF2-40B4-BE49-F238E27FC236}">
                      <a16:creationId xmlns:a16="http://schemas.microsoft.com/office/drawing/2014/main" id="{CC82CC21-E1A6-2169-EB58-C1F5AFE88ACE}"/>
                    </a:ext>
                  </a:extLst>
                </p14:cNvPr>
                <p14:cNvContentPartPr/>
                <p14:nvPr/>
              </p14:nvContentPartPr>
              <p14:xfrm>
                <a:off x="4101776" y="2901706"/>
                <a:ext cx="360" cy="360"/>
              </p14:xfrm>
            </p:contentPart>
          </mc:Choice>
          <mc:Fallback xmlns="">
            <p:pic>
              <p:nvPicPr>
                <p:cNvPr id="27" name="Ink 26">
                  <a:extLst>
                    <a:ext uri="{FF2B5EF4-FFF2-40B4-BE49-F238E27FC236}">
                      <a16:creationId xmlns:a16="http://schemas.microsoft.com/office/drawing/2014/main" id="{CC82CC21-E1A6-2169-EB58-C1F5AFE88ACE}"/>
                    </a:ext>
                  </a:extLst>
                </p:cNvPr>
                <p:cNvPicPr/>
                <p:nvPr/>
              </p:nvPicPr>
              <p:blipFill>
                <a:blip r:embed="rId7"/>
                <a:stretch>
                  <a:fillRect/>
                </a:stretch>
              </p:blipFill>
              <p:spPr>
                <a:xfrm>
                  <a:off x="4038776" y="2524066"/>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28" name="Ink 27">
                  <a:extLst>
                    <a:ext uri="{FF2B5EF4-FFF2-40B4-BE49-F238E27FC236}">
                      <a16:creationId xmlns:a16="http://schemas.microsoft.com/office/drawing/2014/main" id="{897590E0-7ADE-D2E8-7E99-0B9D2B5AC9F3}"/>
                    </a:ext>
                  </a:extLst>
                </p14:cNvPr>
                <p14:cNvContentPartPr/>
                <p14:nvPr/>
              </p14:nvContentPartPr>
              <p14:xfrm>
                <a:off x="4112576" y="2904586"/>
                <a:ext cx="360" cy="360"/>
              </p14:xfrm>
            </p:contentPart>
          </mc:Choice>
          <mc:Fallback xmlns="">
            <p:pic>
              <p:nvPicPr>
                <p:cNvPr id="28" name="Ink 27">
                  <a:extLst>
                    <a:ext uri="{FF2B5EF4-FFF2-40B4-BE49-F238E27FC236}">
                      <a16:creationId xmlns:a16="http://schemas.microsoft.com/office/drawing/2014/main" id="{897590E0-7ADE-D2E8-7E99-0B9D2B5AC9F3}"/>
                    </a:ext>
                  </a:extLst>
                </p:cNvPr>
                <p:cNvPicPr/>
                <p:nvPr/>
              </p:nvPicPr>
              <p:blipFill>
                <a:blip r:embed="rId9"/>
                <a:stretch>
                  <a:fillRect/>
                </a:stretch>
              </p:blipFill>
              <p:spPr>
                <a:xfrm>
                  <a:off x="4049576" y="2526586"/>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29" name="Ink 28">
                  <a:extLst>
                    <a:ext uri="{FF2B5EF4-FFF2-40B4-BE49-F238E27FC236}">
                      <a16:creationId xmlns:a16="http://schemas.microsoft.com/office/drawing/2014/main" id="{9E647610-130E-369B-3B47-F94F62450B39}"/>
                    </a:ext>
                  </a:extLst>
                </p14:cNvPr>
                <p14:cNvContentPartPr/>
                <p14:nvPr/>
              </p14:nvContentPartPr>
              <p14:xfrm>
                <a:off x="4186736" y="5338906"/>
                <a:ext cx="360" cy="360"/>
              </p14:xfrm>
            </p:contentPart>
          </mc:Choice>
          <mc:Fallback xmlns="">
            <p:pic>
              <p:nvPicPr>
                <p:cNvPr id="29" name="Ink 28">
                  <a:extLst>
                    <a:ext uri="{FF2B5EF4-FFF2-40B4-BE49-F238E27FC236}">
                      <a16:creationId xmlns:a16="http://schemas.microsoft.com/office/drawing/2014/main" id="{9E647610-130E-369B-3B47-F94F62450B39}"/>
                    </a:ext>
                  </a:extLst>
                </p:cNvPr>
                <p:cNvPicPr/>
                <p:nvPr/>
              </p:nvPicPr>
              <p:blipFill>
                <a:blip r:embed="rId11"/>
                <a:stretch>
                  <a:fillRect/>
                </a:stretch>
              </p:blipFill>
              <p:spPr>
                <a:xfrm>
                  <a:off x="4123736" y="4961266"/>
                  <a:ext cx="126000" cy="756000"/>
                </a:xfrm>
                <a:prstGeom prst="rect">
                  <a:avLst/>
                </a:prstGeom>
              </p:spPr>
            </p:pic>
          </mc:Fallback>
        </mc:AlternateContent>
      </p:grpSp>
      <p:sp>
        <p:nvSpPr>
          <p:cNvPr id="31" name="TextBox 30">
            <a:extLst>
              <a:ext uri="{FF2B5EF4-FFF2-40B4-BE49-F238E27FC236}">
                <a16:creationId xmlns:a16="http://schemas.microsoft.com/office/drawing/2014/main" id="{49DFD557-E771-28EF-720B-0DB398E5F50E}"/>
              </a:ext>
            </a:extLst>
          </p:cNvPr>
          <p:cNvSpPr txBox="1"/>
          <p:nvPr/>
        </p:nvSpPr>
        <p:spPr>
          <a:xfrm>
            <a:off x="3417761" y="4738705"/>
            <a:ext cx="1072730" cy="830997"/>
          </a:xfrm>
          <a:prstGeom prst="rect">
            <a:avLst/>
          </a:prstGeom>
          <a:noFill/>
        </p:spPr>
        <p:txBody>
          <a:bodyPr wrap="none" rtlCol="0">
            <a:spAutoFit/>
          </a:bodyPr>
          <a:lstStyle/>
          <a:p>
            <a:r>
              <a:rPr lang="en-US" dirty="0"/>
              <a:t>Frontal</a:t>
            </a:r>
          </a:p>
          <a:p>
            <a:r>
              <a:rPr lang="en-US" dirty="0"/>
              <a:t>Zone</a:t>
            </a:r>
          </a:p>
        </p:txBody>
      </p:sp>
      <p:sp>
        <p:nvSpPr>
          <p:cNvPr id="32" name="Circular Arrow 31">
            <a:extLst>
              <a:ext uri="{FF2B5EF4-FFF2-40B4-BE49-F238E27FC236}">
                <a16:creationId xmlns:a16="http://schemas.microsoft.com/office/drawing/2014/main" id="{3DF1C065-C02C-6F1B-02F1-5865A92C2D2D}"/>
              </a:ext>
            </a:extLst>
          </p:cNvPr>
          <p:cNvSpPr/>
          <p:nvPr/>
        </p:nvSpPr>
        <p:spPr>
          <a:xfrm rot="6570161">
            <a:off x="5944846" y="3248027"/>
            <a:ext cx="1828800" cy="1801029"/>
          </a:xfrm>
          <a:prstGeom prst="circular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3" name="TextBox 32">
            <a:extLst>
              <a:ext uri="{FF2B5EF4-FFF2-40B4-BE49-F238E27FC236}">
                <a16:creationId xmlns:a16="http://schemas.microsoft.com/office/drawing/2014/main" id="{FCACE13F-3D53-271B-637F-2A1F84409DE6}"/>
              </a:ext>
            </a:extLst>
          </p:cNvPr>
          <p:cNvSpPr txBox="1"/>
          <p:nvPr/>
        </p:nvSpPr>
        <p:spPr>
          <a:xfrm>
            <a:off x="6705600" y="5338906"/>
            <a:ext cx="1483098" cy="830997"/>
          </a:xfrm>
          <a:prstGeom prst="rect">
            <a:avLst/>
          </a:prstGeom>
          <a:noFill/>
        </p:spPr>
        <p:txBody>
          <a:bodyPr wrap="none" rtlCol="0">
            <a:spAutoFit/>
          </a:bodyPr>
          <a:lstStyle/>
          <a:p>
            <a:r>
              <a:rPr lang="en-US" dirty="0"/>
              <a:t>Clockwise</a:t>
            </a:r>
          </a:p>
          <a:p>
            <a:r>
              <a:rPr lang="en-US" dirty="0"/>
              <a:t>turning</a:t>
            </a:r>
          </a:p>
        </p:txBody>
      </p:sp>
      <p:sp>
        <p:nvSpPr>
          <p:cNvPr id="34" name="TextBox 33">
            <a:extLst>
              <a:ext uri="{FF2B5EF4-FFF2-40B4-BE49-F238E27FC236}">
                <a16:creationId xmlns:a16="http://schemas.microsoft.com/office/drawing/2014/main" id="{A1689EB0-46B3-B3CC-84E3-9620242CC81F}"/>
              </a:ext>
            </a:extLst>
          </p:cNvPr>
          <p:cNvSpPr txBox="1"/>
          <p:nvPr/>
        </p:nvSpPr>
        <p:spPr>
          <a:xfrm>
            <a:off x="609601" y="4366298"/>
            <a:ext cx="2137532" cy="2308324"/>
          </a:xfrm>
          <a:prstGeom prst="rect">
            <a:avLst/>
          </a:prstGeom>
          <a:noFill/>
        </p:spPr>
        <p:txBody>
          <a:bodyPr wrap="square" rtlCol="0">
            <a:spAutoFit/>
          </a:bodyPr>
          <a:lstStyle/>
          <a:p>
            <a:r>
              <a:rPr lang="en-US" dirty="0"/>
              <a:t>Note there is a component of cold air towards away from warm front</a:t>
            </a:r>
          </a:p>
        </p:txBody>
      </p:sp>
      <p:pic>
        <p:nvPicPr>
          <p:cNvPr id="37" name="Content Placeholder 36" descr="A picture containing text, seat&#10;&#10;Description automatically generated">
            <a:extLst>
              <a:ext uri="{FF2B5EF4-FFF2-40B4-BE49-F238E27FC236}">
                <a16:creationId xmlns:a16="http://schemas.microsoft.com/office/drawing/2014/main" id="{4752CDEF-94D1-04E4-5FCE-95E1347AAAA2}"/>
              </a:ext>
            </a:extLst>
          </p:cNvPr>
          <p:cNvPicPr>
            <a:picLocks noGrp="1" noChangeAspect="1"/>
          </p:cNvPicPr>
          <p:nvPr>
            <p:ph idx="1"/>
          </p:nvPr>
        </p:nvPicPr>
        <p:blipFill>
          <a:blip r:embed="rId12"/>
          <a:stretch>
            <a:fillRect/>
          </a:stretch>
        </p:blipFill>
        <p:spPr>
          <a:xfrm>
            <a:off x="1835922" y="2641600"/>
            <a:ext cx="6323696" cy="787400"/>
          </a:xfrm>
        </p:spPr>
      </p:pic>
      <p:sp>
        <p:nvSpPr>
          <p:cNvPr id="11" name="Up Arrow 10">
            <a:extLst>
              <a:ext uri="{FF2B5EF4-FFF2-40B4-BE49-F238E27FC236}">
                <a16:creationId xmlns:a16="http://schemas.microsoft.com/office/drawing/2014/main" id="{380F8CB1-31D5-65E4-5C89-7A56F731FE53}"/>
              </a:ext>
            </a:extLst>
          </p:cNvPr>
          <p:cNvSpPr/>
          <p:nvPr/>
        </p:nvSpPr>
        <p:spPr>
          <a:xfrm rot="16812721">
            <a:off x="5959506" y="2178712"/>
            <a:ext cx="152889" cy="987656"/>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Up Arrow 9">
            <a:extLst>
              <a:ext uri="{FF2B5EF4-FFF2-40B4-BE49-F238E27FC236}">
                <a16:creationId xmlns:a16="http://schemas.microsoft.com/office/drawing/2014/main" id="{33BED505-ABAB-35F9-1A09-C50DC6A8027F}"/>
              </a:ext>
            </a:extLst>
          </p:cNvPr>
          <p:cNvSpPr/>
          <p:nvPr/>
        </p:nvSpPr>
        <p:spPr>
          <a:xfrm rot="1349831">
            <a:off x="4876557" y="3361455"/>
            <a:ext cx="152889" cy="987656"/>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Up Arrow 8">
            <a:extLst>
              <a:ext uri="{FF2B5EF4-FFF2-40B4-BE49-F238E27FC236}">
                <a16:creationId xmlns:a16="http://schemas.microsoft.com/office/drawing/2014/main" id="{B19E2CE8-6CC3-1B1E-7F8C-0CD4B1086FC4}"/>
              </a:ext>
            </a:extLst>
          </p:cNvPr>
          <p:cNvSpPr/>
          <p:nvPr/>
        </p:nvSpPr>
        <p:spPr>
          <a:xfrm rot="14917969">
            <a:off x="5960137" y="1079679"/>
            <a:ext cx="191757" cy="10005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77696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F4431-4FAD-3426-1879-A87AA7D236C9}"/>
              </a:ext>
            </a:extLst>
          </p:cNvPr>
          <p:cNvSpPr>
            <a:spLocks noGrp="1"/>
          </p:cNvSpPr>
          <p:nvPr>
            <p:ph type="title"/>
          </p:nvPr>
        </p:nvSpPr>
        <p:spPr>
          <a:xfrm>
            <a:off x="457200" y="533400"/>
            <a:ext cx="8229600" cy="1143000"/>
          </a:xfrm>
        </p:spPr>
        <p:txBody>
          <a:bodyPr/>
          <a:lstStyle/>
          <a:p>
            <a:r>
              <a:rPr lang="en-US" dirty="0"/>
              <a:t>The Motion of the Front is Controlled by the Direction of the Cold Air in the Frontal Zone</a:t>
            </a:r>
          </a:p>
        </p:txBody>
      </p:sp>
      <p:pic>
        <p:nvPicPr>
          <p:cNvPr id="5" name="Content Placeholder 4" descr="Diagram&#10;&#10;Description automatically generated">
            <a:extLst>
              <a:ext uri="{FF2B5EF4-FFF2-40B4-BE49-F238E27FC236}">
                <a16:creationId xmlns:a16="http://schemas.microsoft.com/office/drawing/2014/main" id="{DF5E056B-DD66-A124-6160-A1E1C2EDE885}"/>
              </a:ext>
            </a:extLst>
          </p:cNvPr>
          <p:cNvPicPr>
            <a:picLocks noGrp="1" noChangeAspect="1"/>
          </p:cNvPicPr>
          <p:nvPr>
            <p:ph idx="1"/>
          </p:nvPr>
        </p:nvPicPr>
        <p:blipFill>
          <a:blip r:embed="rId2"/>
          <a:stretch>
            <a:fillRect/>
          </a:stretch>
        </p:blipFill>
        <p:spPr>
          <a:xfrm>
            <a:off x="533400" y="2590800"/>
            <a:ext cx="8229600" cy="4202348"/>
          </a:xfrm>
        </p:spPr>
      </p:pic>
      <p:sp>
        <p:nvSpPr>
          <p:cNvPr id="6" name="Right Arrow 5">
            <a:extLst>
              <a:ext uri="{FF2B5EF4-FFF2-40B4-BE49-F238E27FC236}">
                <a16:creationId xmlns:a16="http://schemas.microsoft.com/office/drawing/2014/main" id="{DD93161E-8068-63C0-A352-E90DA412B8D7}"/>
              </a:ext>
            </a:extLst>
          </p:cNvPr>
          <p:cNvSpPr/>
          <p:nvPr/>
        </p:nvSpPr>
        <p:spPr>
          <a:xfrm>
            <a:off x="1828800" y="5410200"/>
            <a:ext cx="1447800" cy="609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01913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14830-C3BA-255E-1011-F65CC31C5795}"/>
              </a:ext>
            </a:extLst>
          </p:cNvPr>
          <p:cNvSpPr>
            <a:spLocks noGrp="1"/>
          </p:cNvSpPr>
          <p:nvPr>
            <p:ph type="title"/>
          </p:nvPr>
        </p:nvSpPr>
        <p:spPr/>
        <p:txBody>
          <a:bodyPr/>
          <a:lstStyle/>
          <a:p>
            <a:endParaRPr lang="en-US"/>
          </a:p>
        </p:txBody>
      </p:sp>
      <p:pic>
        <p:nvPicPr>
          <p:cNvPr id="5" name="Content Placeholder 4" descr="Graphical user interface&#10;&#10;Description automatically generated">
            <a:extLst>
              <a:ext uri="{FF2B5EF4-FFF2-40B4-BE49-F238E27FC236}">
                <a16:creationId xmlns:a16="http://schemas.microsoft.com/office/drawing/2014/main" id="{D9897D8E-3A00-9C60-2DF4-0C9A99EF53B7}"/>
              </a:ext>
            </a:extLst>
          </p:cNvPr>
          <p:cNvPicPr>
            <a:picLocks noGrp="1" noChangeAspect="1"/>
          </p:cNvPicPr>
          <p:nvPr>
            <p:ph idx="1"/>
          </p:nvPr>
        </p:nvPicPr>
        <p:blipFill>
          <a:blip r:embed="rId2"/>
          <a:stretch>
            <a:fillRect/>
          </a:stretch>
        </p:blipFill>
        <p:spPr>
          <a:xfrm>
            <a:off x="309387" y="990600"/>
            <a:ext cx="8525225" cy="5059363"/>
          </a:xfrm>
        </p:spPr>
      </p:pic>
      <p:sp>
        <p:nvSpPr>
          <p:cNvPr id="6" name="Right Arrow 5">
            <a:extLst>
              <a:ext uri="{FF2B5EF4-FFF2-40B4-BE49-F238E27FC236}">
                <a16:creationId xmlns:a16="http://schemas.microsoft.com/office/drawing/2014/main" id="{873BADB1-4037-48C1-129C-BCFEBBACCDC1}"/>
              </a:ext>
            </a:extLst>
          </p:cNvPr>
          <p:cNvSpPr/>
          <p:nvPr/>
        </p:nvSpPr>
        <p:spPr>
          <a:xfrm>
            <a:off x="4579171" y="4343400"/>
            <a:ext cx="1905000" cy="609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48942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84CF7-5980-64C3-C1F3-74B2D741354A}"/>
              </a:ext>
            </a:extLst>
          </p:cNvPr>
          <p:cNvSpPr>
            <a:spLocks noGrp="1"/>
          </p:cNvSpPr>
          <p:nvPr>
            <p:ph type="title"/>
          </p:nvPr>
        </p:nvSpPr>
        <p:spPr>
          <a:xfrm>
            <a:off x="224118" y="457200"/>
            <a:ext cx="8915400" cy="1143000"/>
          </a:xfrm>
        </p:spPr>
        <p:txBody>
          <a:bodyPr/>
          <a:lstStyle/>
          <a:p>
            <a:r>
              <a:rPr lang="en-US" sz="3200" dirty="0">
                <a:solidFill>
                  <a:schemeClr val="accent2"/>
                </a:solidFill>
              </a:rPr>
              <a:t>Stationary Fronts: Winds and isobars tend to be parallel to the front, but substantial wind shear</a:t>
            </a:r>
          </a:p>
        </p:txBody>
      </p:sp>
      <p:cxnSp>
        <p:nvCxnSpPr>
          <p:cNvPr id="5" name="Straight Connector 4">
            <a:extLst>
              <a:ext uri="{FF2B5EF4-FFF2-40B4-BE49-F238E27FC236}">
                <a16:creationId xmlns:a16="http://schemas.microsoft.com/office/drawing/2014/main" id="{5AE7673C-FBE0-484D-9472-58941C0ECFB2}"/>
              </a:ext>
            </a:extLst>
          </p:cNvPr>
          <p:cNvCxnSpPr>
            <a:cxnSpLocks/>
          </p:cNvCxnSpPr>
          <p:nvPr/>
        </p:nvCxnSpPr>
        <p:spPr>
          <a:xfrm>
            <a:off x="838200" y="2743200"/>
            <a:ext cx="7543800" cy="0"/>
          </a:xfrm>
          <a:prstGeom prst="line">
            <a:avLst/>
          </a:prstGeom>
          <a:ln w="57150">
            <a:prstDash val="dash"/>
          </a:ln>
        </p:spPr>
        <p:style>
          <a:lnRef idx="2">
            <a:schemeClr val="dk1"/>
          </a:lnRef>
          <a:fillRef idx="0">
            <a:schemeClr val="dk1"/>
          </a:fillRef>
          <a:effectRef idx="1">
            <a:schemeClr val="dk1"/>
          </a:effectRef>
          <a:fontRef idx="minor">
            <a:schemeClr val="tx1"/>
          </a:fontRef>
        </p:style>
      </p:cxnSp>
      <p:cxnSp>
        <p:nvCxnSpPr>
          <p:cNvPr id="7" name="Straight Connector 6">
            <a:extLst>
              <a:ext uri="{FF2B5EF4-FFF2-40B4-BE49-F238E27FC236}">
                <a16:creationId xmlns:a16="http://schemas.microsoft.com/office/drawing/2014/main" id="{9A661F67-EA2A-BCF3-FCBC-292F47E8C28E}"/>
              </a:ext>
            </a:extLst>
          </p:cNvPr>
          <p:cNvCxnSpPr>
            <a:cxnSpLocks/>
          </p:cNvCxnSpPr>
          <p:nvPr/>
        </p:nvCxnSpPr>
        <p:spPr>
          <a:xfrm>
            <a:off x="838200" y="3733800"/>
            <a:ext cx="7543800" cy="0"/>
          </a:xfrm>
          <a:prstGeom prst="line">
            <a:avLst/>
          </a:prstGeom>
          <a:ln w="57150">
            <a:prstDash val="dash"/>
          </a:ln>
        </p:spPr>
        <p:style>
          <a:lnRef idx="2">
            <a:schemeClr val="dk1"/>
          </a:lnRef>
          <a:fillRef idx="0">
            <a:schemeClr val="dk1"/>
          </a:fillRef>
          <a:effectRef idx="1">
            <a:schemeClr val="dk1"/>
          </a:effectRef>
          <a:fontRef idx="minor">
            <a:schemeClr val="tx1"/>
          </a:fontRef>
        </p:style>
      </p:cxnSp>
      <p:cxnSp>
        <p:nvCxnSpPr>
          <p:cNvPr id="8" name="Straight Connector 7">
            <a:extLst>
              <a:ext uri="{FF2B5EF4-FFF2-40B4-BE49-F238E27FC236}">
                <a16:creationId xmlns:a16="http://schemas.microsoft.com/office/drawing/2014/main" id="{EC04D836-D28F-5A76-5521-04C1CB5C7AF6}"/>
              </a:ext>
            </a:extLst>
          </p:cNvPr>
          <p:cNvCxnSpPr>
            <a:cxnSpLocks/>
          </p:cNvCxnSpPr>
          <p:nvPr/>
        </p:nvCxnSpPr>
        <p:spPr>
          <a:xfrm>
            <a:off x="909918" y="4724400"/>
            <a:ext cx="7543800" cy="0"/>
          </a:xfrm>
          <a:prstGeom prst="line">
            <a:avLst/>
          </a:prstGeom>
          <a:ln w="57150">
            <a:prstDash val="dash"/>
          </a:ln>
        </p:spPr>
        <p:style>
          <a:lnRef idx="2">
            <a:schemeClr val="dk1"/>
          </a:lnRef>
          <a:fillRef idx="0">
            <a:schemeClr val="dk1"/>
          </a:fillRef>
          <a:effectRef idx="1">
            <a:schemeClr val="dk1"/>
          </a:effectRef>
          <a:fontRef idx="minor">
            <a:schemeClr val="tx1"/>
          </a:fontRef>
        </p:style>
      </p:cxnSp>
      <p:cxnSp>
        <p:nvCxnSpPr>
          <p:cNvPr id="9" name="Straight Connector 8">
            <a:extLst>
              <a:ext uri="{FF2B5EF4-FFF2-40B4-BE49-F238E27FC236}">
                <a16:creationId xmlns:a16="http://schemas.microsoft.com/office/drawing/2014/main" id="{0AEA6131-00CA-C23E-8246-30AB0252FE2D}"/>
              </a:ext>
            </a:extLst>
          </p:cNvPr>
          <p:cNvCxnSpPr>
            <a:cxnSpLocks/>
          </p:cNvCxnSpPr>
          <p:nvPr/>
        </p:nvCxnSpPr>
        <p:spPr>
          <a:xfrm>
            <a:off x="909918" y="5638800"/>
            <a:ext cx="7543800" cy="0"/>
          </a:xfrm>
          <a:prstGeom prst="line">
            <a:avLst/>
          </a:prstGeom>
          <a:ln w="57150">
            <a:prstDash val="dash"/>
          </a:ln>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a16="http://schemas.microsoft.com/office/drawing/2014/main" id="{1BBE9585-3816-2402-F960-879C48EF6937}"/>
              </a:ext>
            </a:extLst>
          </p:cNvPr>
          <p:cNvSpPr txBox="1"/>
          <p:nvPr/>
        </p:nvSpPr>
        <p:spPr>
          <a:xfrm>
            <a:off x="4332620" y="1959114"/>
            <a:ext cx="583814" cy="707886"/>
          </a:xfrm>
          <a:prstGeom prst="rect">
            <a:avLst/>
          </a:prstGeom>
          <a:noFill/>
        </p:spPr>
        <p:txBody>
          <a:bodyPr wrap="none" rtlCol="0">
            <a:spAutoFit/>
          </a:bodyPr>
          <a:lstStyle/>
          <a:p>
            <a:r>
              <a:rPr lang="en-US" sz="4000" b="1" dirty="0"/>
              <a:t>H</a:t>
            </a:r>
          </a:p>
        </p:txBody>
      </p:sp>
      <p:sp>
        <p:nvSpPr>
          <p:cNvPr id="11" name="TextBox 10">
            <a:extLst>
              <a:ext uri="{FF2B5EF4-FFF2-40B4-BE49-F238E27FC236}">
                <a16:creationId xmlns:a16="http://schemas.microsoft.com/office/drawing/2014/main" id="{5FFD9325-A675-59AF-4BEB-466B290D5C0A}"/>
              </a:ext>
            </a:extLst>
          </p:cNvPr>
          <p:cNvSpPr txBox="1"/>
          <p:nvPr/>
        </p:nvSpPr>
        <p:spPr>
          <a:xfrm>
            <a:off x="4367582" y="5867401"/>
            <a:ext cx="583814" cy="707886"/>
          </a:xfrm>
          <a:prstGeom prst="rect">
            <a:avLst/>
          </a:prstGeom>
          <a:noFill/>
        </p:spPr>
        <p:txBody>
          <a:bodyPr wrap="none" rtlCol="0">
            <a:spAutoFit/>
          </a:bodyPr>
          <a:lstStyle/>
          <a:p>
            <a:r>
              <a:rPr lang="en-US" sz="4000" b="1" dirty="0"/>
              <a:t>H</a:t>
            </a:r>
          </a:p>
        </p:txBody>
      </p:sp>
      <p:sp>
        <p:nvSpPr>
          <p:cNvPr id="12" name="TextBox 11">
            <a:extLst>
              <a:ext uri="{FF2B5EF4-FFF2-40B4-BE49-F238E27FC236}">
                <a16:creationId xmlns:a16="http://schemas.microsoft.com/office/drawing/2014/main" id="{F89F1B9B-11F5-D450-9AEE-D3C0D0CAC966}"/>
              </a:ext>
            </a:extLst>
          </p:cNvPr>
          <p:cNvSpPr txBox="1"/>
          <p:nvPr/>
        </p:nvSpPr>
        <p:spPr>
          <a:xfrm>
            <a:off x="5111755" y="3929349"/>
            <a:ext cx="526106" cy="707886"/>
          </a:xfrm>
          <a:prstGeom prst="rect">
            <a:avLst/>
          </a:prstGeom>
          <a:noFill/>
        </p:spPr>
        <p:txBody>
          <a:bodyPr wrap="none" rtlCol="0">
            <a:spAutoFit/>
          </a:bodyPr>
          <a:lstStyle/>
          <a:p>
            <a:r>
              <a:rPr lang="en-US" sz="4000" b="1" dirty="0"/>
              <a:t>L</a:t>
            </a:r>
          </a:p>
        </p:txBody>
      </p:sp>
      <p:sp>
        <p:nvSpPr>
          <p:cNvPr id="30" name="Rectangle 29">
            <a:extLst>
              <a:ext uri="{FF2B5EF4-FFF2-40B4-BE49-F238E27FC236}">
                <a16:creationId xmlns:a16="http://schemas.microsoft.com/office/drawing/2014/main" id="{FF8E48A9-DFFC-C5F4-6A50-81897B0D76AA}"/>
              </a:ext>
            </a:extLst>
          </p:cNvPr>
          <p:cNvSpPr/>
          <p:nvPr/>
        </p:nvSpPr>
        <p:spPr>
          <a:xfrm>
            <a:off x="685800" y="3272857"/>
            <a:ext cx="8271185" cy="970755"/>
          </a:xfrm>
          <a:prstGeom prst="rect">
            <a:avLst/>
          </a:prstGeom>
          <a:gradFill flip="none" rotWithShape="1">
            <a:gsLst>
              <a:gs pos="83000">
                <a:schemeClr val="bg2">
                  <a:alpha val="13436"/>
                </a:schemeClr>
              </a:gs>
              <a:gs pos="100000">
                <a:schemeClr val="accent3">
                  <a:lumMod val="30000"/>
                  <a:lumOff val="70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F8D1B84E-DA2F-A91D-C729-32FE3DC29C3B}"/>
              </a:ext>
            </a:extLst>
          </p:cNvPr>
          <p:cNvSpPr txBox="1"/>
          <p:nvPr/>
        </p:nvSpPr>
        <p:spPr>
          <a:xfrm>
            <a:off x="8453718" y="3441413"/>
            <a:ext cx="389850" cy="584775"/>
          </a:xfrm>
          <a:prstGeom prst="rect">
            <a:avLst/>
          </a:prstGeom>
          <a:noFill/>
        </p:spPr>
        <p:txBody>
          <a:bodyPr wrap="none" rtlCol="0">
            <a:spAutoFit/>
          </a:bodyPr>
          <a:lstStyle/>
          <a:p>
            <a:r>
              <a:rPr lang="en-US" sz="3200" dirty="0"/>
              <a:t>p</a:t>
            </a:r>
          </a:p>
        </p:txBody>
      </p:sp>
      <p:sp>
        <p:nvSpPr>
          <p:cNvPr id="15" name="TextBox 14">
            <a:extLst>
              <a:ext uri="{FF2B5EF4-FFF2-40B4-BE49-F238E27FC236}">
                <a16:creationId xmlns:a16="http://schemas.microsoft.com/office/drawing/2014/main" id="{C0821FB1-2DF9-34EB-4D6B-71D5FEA825D5}"/>
              </a:ext>
            </a:extLst>
          </p:cNvPr>
          <p:cNvSpPr txBox="1"/>
          <p:nvPr/>
        </p:nvSpPr>
        <p:spPr>
          <a:xfrm>
            <a:off x="8453718" y="4478922"/>
            <a:ext cx="716280" cy="584775"/>
          </a:xfrm>
          <a:prstGeom prst="rect">
            <a:avLst/>
          </a:prstGeom>
          <a:noFill/>
        </p:spPr>
        <p:txBody>
          <a:bodyPr wrap="square">
            <a:spAutoFit/>
          </a:bodyPr>
          <a:lstStyle/>
          <a:p>
            <a:r>
              <a:rPr lang="en-US" sz="3200" dirty="0"/>
              <a:t>p</a:t>
            </a:r>
          </a:p>
        </p:txBody>
      </p:sp>
      <p:sp>
        <p:nvSpPr>
          <p:cNvPr id="17" name="TextBox 16">
            <a:extLst>
              <a:ext uri="{FF2B5EF4-FFF2-40B4-BE49-F238E27FC236}">
                <a16:creationId xmlns:a16="http://schemas.microsoft.com/office/drawing/2014/main" id="{DBC283AD-4FE0-6AFB-6B10-E8E15DCB6929}"/>
              </a:ext>
            </a:extLst>
          </p:cNvPr>
          <p:cNvSpPr txBox="1"/>
          <p:nvPr/>
        </p:nvSpPr>
        <p:spPr>
          <a:xfrm>
            <a:off x="7962843" y="2209800"/>
            <a:ext cx="1371600" cy="584775"/>
          </a:xfrm>
          <a:prstGeom prst="rect">
            <a:avLst/>
          </a:prstGeom>
          <a:noFill/>
        </p:spPr>
        <p:txBody>
          <a:bodyPr wrap="square">
            <a:spAutoFit/>
          </a:bodyPr>
          <a:lstStyle/>
          <a:p>
            <a:r>
              <a:rPr lang="en-US" sz="3200" dirty="0" err="1"/>
              <a:t>p+</a:t>
            </a:r>
            <a:r>
              <a:rPr lang="en-US" sz="3200" dirty="0" err="1">
                <a:latin typeface="Symbol" pitchFamily="2" charset="2"/>
              </a:rPr>
              <a:t>D</a:t>
            </a:r>
            <a:r>
              <a:rPr lang="en-US" sz="3200" dirty="0" err="1"/>
              <a:t>p</a:t>
            </a:r>
            <a:endParaRPr lang="en-US" sz="3200" dirty="0"/>
          </a:p>
        </p:txBody>
      </p:sp>
      <p:sp>
        <p:nvSpPr>
          <p:cNvPr id="19" name="TextBox 18">
            <a:extLst>
              <a:ext uri="{FF2B5EF4-FFF2-40B4-BE49-F238E27FC236}">
                <a16:creationId xmlns:a16="http://schemas.microsoft.com/office/drawing/2014/main" id="{9DE4FD40-99E9-37CC-EF75-3DE6B9DA4BCD}"/>
              </a:ext>
            </a:extLst>
          </p:cNvPr>
          <p:cNvSpPr txBox="1"/>
          <p:nvPr/>
        </p:nvSpPr>
        <p:spPr>
          <a:xfrm>
            <a:off x="8004586" y="5592631"/>
            <a:ext cx="1097280" cy="584775"/>
          </a:xfrm>
          <a:prstGeom prst="rect">
            <a:avLst/>
          </a:prstGeom>
          <a:noFill/>
        </p:spPr>
        <p:txBody>
          <a:bodyPr wrap="square">
            <a:spAutoFit/>
          </a:bodyPr>
          <a:lstStyle/>
          <a:p>
            <a:r>
              <a:rPr lang="en-US" sz="3200" dirty="0" err="1"/>
              <a:t>p+</a:t>
            </a:r>
            <a:r>
              <a:rPr lang="en-US" sz="3200" dirty="0" err="1">
                <a:latin typeface="Symbol" pitchFamily="2" charset="2"/>
              </a:rPr>
              <a:t>D</a:t>
            </a:r>
            <a:r>
              <a:rPr lang="en-US" sz="3200" dirty="0" err="1"/>
              <a:t>p</a:t>
            </a:r>
            <a:endParaRPr lang="en-US" sz="3200" dirty="0"/>
          </a:p>
        </p:txBody>
      </p:sp>
      <p:cxnSp>
        <p:nvCxnSpPr>
          <p:cNvPr id="21" name="Straight Connector 20">
            <a:extLst>
              <a:ext uri="{FF2B5EF4-FFF2-40B4-BE49-F238E27FC236}">
                <a16:creationId xmlns:a16="http://schemas.microsoft.com/office/drawing/2014/main" id="{596B7697-26CD-C5C5-6CA9-9D9623447176}"/>
              </a:ext>
            </a:extLst>
          </p:cNvPr>
          <p:cNvCxnSpPr/>
          <p:nvPr/>
        </p:nvCxnSpPr>
        <p:spPr>
          <a:xfrm>
            <a:off x="838200" y="4229100"/>
            <a:ext cx="7973658" cy="0"/>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22" name="Triangle 21">
            <a:extLst>
              <a:ext uri="{FF2B5EF4-FFF2-40B4-BE49-F238E27FC236}">
                <a16:creationId xmlns:a16="http://schemas.microsoft.com/office/drawing/2014/main" id="{F69FE471-C833-E595-7525-8960FBCA857B}"/>
              </a:ext>
            </a:extLst>
          </p:cNvPr>
          <p:cNvSpPr/>
          <p:nvPr/>
        </p:nvSpPr>
        <p:spPr>
          <a:xfrm rot="10800000">
            <a:off x="2895600" y="4229100"/>
            <a:ext cx="381000" cy="39204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riangle 22">
            <a:extLst>
              <a:ext uri="{FF2B5EF4-FFF2-40B4-BE49-F238E27FC236}">
                <a16:creationId xmlns:a16="http://schemas.microsoft.com/office/drawing/2014/main" id="{8E61934E-4A64-C3D1-D9F7-B46036726159}"/>
              </a:ext>
            </a:extLst>
          </p:cNvPr>
          <p:cNvSpPr/>
          <p:nvPr/>
        </p:nvSpPr>
        <p:spPr>
          <a:xfrm rot="10800000">
            <a:off x="6141129" y="4250635"/>
            <a:ext cx="381000" cy="39204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Chord 23">
            <a:extLst>
              <a:ext uri="{FF2B5EF4-FFF2-40B4-BE49-F238E27FC236}">
                <a16:creationId xmlns:a16="http://schemas.microsoft.com/office/drawing/2014/main" id="{90F05B82-19B8-5077-8B4B-A3C65D13F2CB}"/>
              </a:ext>
            </a:extLst>
          </p:cNvPr>
          <p:cNvSpPr/>
          <p:nvPr/>
        </p:nvSpPr>
        <p:spPr>
          <a:xfrm rot="6731342">
            <a:off x="4364727" y="3931779"/>
            <a:ext cx="446420" cy="405825"/>
          </a:xfrm>
          <a:prstGeom prst="chor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Chord 25">
            <a:extLst>
              <a:ext uri="{FF2B5EF4-FFF2-40B4-BE49-F238E27FC236}">
                <a16:creationId xmlns:a16="http://schemas.microsoft.com/office/drawing/2014/main" id="{ECEF16E2-706B-1037-6FF4-0D9275F5EE98}"/>
              </a:ext>
            </a:extLst>
          </p:cNvPr>
          <p:cNvSpPr/>
          <p:nvPr/>
        </p:nvSpPr>
        <p:spPr>
          <a:xfrm rot="6731342">
            <a:off x="7729400" y="3973709"/>
            <a:ext cx="446420" cy="405825"/>
          </a:xfrm>
          <a:prstGeom prst="chor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Chord 26">
            <a:extLst>
              <a:ext uri="{FF2B5EF4-FFF2-40B4-BE49-F238E27FC236}">
                <a16:creationId xmlns:a16="http://schemas.microsoft.com/office/drawing/2014/main" id="{4E6F489C-2044-69C3-C0CC-B8BCCD526484}"/>
              </a:ext>
            </a:extLst>
          </p:cNvPr>
          <p:cNvSpPr/>
          <p:nvPr/>
        </p:nvSpPr>
        <p:spPr>
          <a:xfrm rot="6731342">
            <a:off x="1402717" y="3917456"/>
            <a:ext cx="446420" cy="405825"/>
          </a:xfrm>
          <a:prstGeom prst="chor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ight Arrow 27">
            <a:extLst>
              <a:ext uri="{FF2B5EF4-FFF2-40B4-BE49-F238E27FC236}">
                <a16:creationId xmlns:a16="http://schemas.microsoft.com/office/drawing/2014/main" id="{B1974B48-50D0-E678-50DC-37D2F849CB8A}"/>
              </a:ext>
            </a:extLst>
          </p:cNvPr>
          <p:cNvSpPr/>
          <p:nvPr/>
        </p:nvSpPr>
        <p:spPr>
          <a:xfrm rot="10427656">
            <a:off x="4415060" y="3288437"/>
            <a:ext cx="1585503" cy="47883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ight Arrow 28">
            <a:extLst>
              <a:ext uri="{FF2B5EF4-FFF2-40B4-BE49-F238E27FC236}">
                <a16:creationId xmlns:a16="http://schemas.microsoft.com/office/drawing/2014/main" id="{315E6B64-DC4E-0CAF-C18B-770ED579C3F9}"/>
              </a:ext>
            </a:extLst>
          </p:cNvPr>
          <p:cNvSpPr/>
          <p:nvPr/>
        </p:nvSpPr>
        <p:spPr>
          <a:xfrm rot="21301122">
            <a:off x="4754547" y="4535582"/>
            <a:ext cx="1570053" cy="51388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97321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AE7673C-FBE0-484D-9472-58941C0ECFB2}"/>
              </a:ext>
            </a:extLst>
          </p:cNvPr>
          <p:cNvCxnSpPr>
            <a:cxnSpLocks/>
          </p:cNvCxnSpPr>
          <p:nvPr/>
        </p:nvCxnSpPr>
        <p:spPr>
          <a:xfrm>
            <a:off x="838200" y="2743200"/>
            <a:ext cx="7543800" cy="0"/>
          </a:xfrm>
          <a:prstGeom prst="line">
            <a:avLst/>
          </a:prstGeom>
          <a:ln w="57150">
            <a:prstDash val="dash"/>
          </a:ln>
        </p:spPr>
        <p:style>
          <a:lnRef idx="2">
            <a:schemeClr val="dk1"/>
          </a:lnRef>
          <a:fillRef idx="0">
            <a:schemeClr val="dk1"/>
          </a:fillRef>
          <a:effectRef idx="1">
            <a:schemeClr val="dk1"/>
          </a:effectRef>
          <a:fontRef idx="minor">
            <a:schemeClr val="tx1"/>
          </a:fontRef>
        </p:style>
      </p:cxnSp>
      <p:cxnSp>
        <p:nvCxnSpPr>
          <p:cNvPr id="7" name="Straight Connector 6">
            <a:extLst>
              <a:ext uri="{FF2B5EF4-FFF2-40B4-BE49-F238E27FC236}">
                <a16:creationId xmlns:a16="http://schemas.microsoft.com/office/drawing/2014/main" id="{9A661F67-EA2A-BCF3-FCBC-292F47E8C28E}"/>
              </a:ext>
            </a:extLst>
          </p:cNvPr>
          <p:cNvCxnSpPr>
            <a:cxnSpLocks/>
          </p:cNvCxnSpPr>
          <p:nvPr/>
        </p:nvCxnSpPr>
        <p:spPr>
          <a:xfrm>
            <a:off x="838200" y="3733800"/>
            <a:ext cx="7543800" cy="0"/>
          </a:xfrm>
          <a:prstGeom prst="line">
            <a:avLst/>
          </a:prstGeom>
          <a:ln w="57150">
            <a:prstDash val="dash"/>
          </a:ln>
        </p:spPr>
        <p:style>
          <a:lnRef idx="2">
            <a:schemeClr val="dk1"/>
          </a:lnRef>
          <a:fillRef idx="0">
            <a:schemeClr val="dk1"/>
          </a:fillRef>
          <a:effectRef idx="1">
            <a:schemeClr val="dk1"/>
          </a:effectRef>
          <a:fontRef idx="minor">
            <a:schemeClr val="tx1"/>
          </a:fontRef>
        </p:style>
      </p:cxnSp>
      <p:cxnSp>
        <p:nvCxnSpPr>
          <p:cNvPr id="8" name="Straight Connector 7">
            <a:extLst>
              <a:ext uri="{FF2B5EF4-FFF2-40B4-BE49-F238E27FC236}">
                <a16:creationId xmlns:a16="http://schemas.microsoft.com/office/drawing/2014/main" id="{EC04D836-D28F-5A76-5521-04C1CB5C7AF6}"/>
              </a:ext>
            </a:extLst>
          </p:cNvPr>
          <p:cNvCxnSpPr>
            <a:cxnSpLocks/>
          </p:cNvCxnSpPr>
          <p:nvPr/>
        </p:nvCxnSpPr>
        <p:spPr>
          <a:xfrm>
            <a:off x="909918" y="4724400"/>
            <a:ext cx="7543800" cy="0"/>
          </a:xfrm>
          <a:prstGeom prst="line">
            <a:avLst/>
          </a:prstGeom>
          <a:ln w="57150">
            <a:prstDash val="dash"/>
          </a:ln>
        </p:spPr>
        <p:style>
          <a:lnRef idx="2">
            <a:schemeClr val="dk1"/>
          </a:lnRef>
          <a:fillRef idx="0">
            <a:schemeClr val="dk1"/>
          </a:fillRef>
          <a:effectRef idx="1">
            <a:schemeClr val="dk1"/>
          </a:effectRef>
          <a:fontRef idx="minor">
            <a:schemeClr val="tx1"/>
          </a:fontRef>
        </p:style>
      </p:cxnSp>
      <p:cxnSp>
        <p:nvCxnSpPr>
          <p:cNvPr id="9" name="Straight Connector 8">
            <a:extLst>
              <a:ext uri="{FF2B5EF4-FFF2-40B4-BE49-F238E27FC236}">
                <a16:creationId xmlns:a16="http://schemas.microsoft.com/office/drawing/2014/main" id="{0AEA6131-00CA-C23E-8246-30AB0252FE2D}"/>
              </a:ext>
            </a:extLst>
          </p:cNvPr>
          <p:cNvCxnSpPr>
            <a:cxnSpLocks/>
          </p:cNvCxnSpPr>
          <p:nvPr/>
        </p:nvCxnSpPr>
        <p:spPr>
          <a:xfrm>
            <a:off x="909918" y="5638800"/>
            <a:ext cx="7543800" cy="0"/>
          </a:xfrm>
          <a:prstGeom prst="line">
            <a:avLst/>
          </a:prstGeom>
          <a:ln w="57150">
            <a:prstDash val="dash"/>
          </a:ln>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a16="http://schemas.microsoft.com/office/drawing/2014/main" id="{1BBE9585-3816-2402-F960-879C48EF6937}"/>
              </a:ext>
            </a:extLst>
          </p:cNvPr>
          <p:cNvSpPr txBox="1"/>
          <p:nvPr/>
        </p:nvSpPr>
        <p:spPr>
          <a:xfrm>
            <a:off x="4332620" y="1959114"/>
            <a:ext cx="583814" cy="707886"/>
          </a:xfrm>
          <a:prstGeom prst="rect">
            <a:avLst/>
          </a:prstGeom>
          <a:noFill/>
        </p:spPr>
        <p:txBody>
          <a:bodyPr wrap="none" rtlCol="0">
            <a:spAutoFit/>
          </a:bodyPr>
          <a:lstStyle/>
          <a:p>
            <a:r>
              <a:rPr lang="en-US" sz="4000" b="1" dirty="0"/>
              <a:t>H</a:t>
            </a:r>
          </a:p>
        </p:txBody>
      </p:sp>
      <p:sp>
        <p:nvSpPr>
          <p:cNvPr id="11" name="TextBox 10">
            <a:extLst>
              <a:ext uri="{FF2B5EF4-FFF2-40B4-BE49-F238E27FC236}">
                <a16:creationId xmlns:a16="http://schemas.microsoft.com/office/drawing/2014/main" id="{5FFD9325-A675-59AF-4BEB-466B290D5C0A}"/>
              </a:ext>
            </a:extLst>
          </p:cNvPr>
          <p:cNvSpPr txBox="1"/>
          <p:nvPr/>
        </p:nvSpPr>
        <p:spPr>
          <a:xfrm>
            <a:off x="4367582" y="5867401"/>
            <a:ext cx="583814" cy="707886"/>
          </a:xfrm>
          <a:prstGeom prst="rect">
            <a:avLst/>
          </a:prstGeom>
          <a:noFill/>
        </p:spPr>
        <p:txBody>
          <a:bodyPr wrap="none" rtlCol="0">
            <a:spAutoFit/>
          </a:bodyPr>
          <a:lstStyle/>
          <a:p>
            <a:r>
              <a:rPr lang="en-US" sz="4000" b="1" dirty="0"/>
              <a:t>H</a:t>
            </a:r>
          </a:p>
        </p:txBody>
      </p:sp>
      <p:sp>
        <p:nvSpPr>
          <p:cNvPr id="30" name="Rectangle 29">
            <a:extLst>
              <a:ext uri="{FF2B5EF4-FFF2-40B4-BE49-F238E27FC236}">
                <a16:creationId xmlns:a16="http://schemas.microsoft.com/office/drawing/2014/main" id="{FF8E48A9-DFFC-C5F4-6A50-81897B0D76AA}"/>
              </a:ext>
            </a:extLst>
          </p:cNvPr>
          <p:cNvSpPr/>
          <p:nvPr/>
        </p:nvSpPr>
        <p:spPr>
          <a:xfrm>
            <a:off x="685800" y="3272857"/>
            <a:ext cx="8271185" cy="970755"/>
          </a:xfrm>
          <a:prstGeom prst="rect">
            <a:avLst/>
          </a:prstGeom>
          <a:gradFill flip="none" rotWithShape="1">
            <a:gsLst>
              <a:gs pos="83000">
                <a:schemeClr val="bg2">
                  <a:alpha val="13436"/>
                </a:schemeClr>
              </a:gs>
              <a:gs pos="100000">
                <a:schemeClr val="accent3">
                  <a:lumMod val="30000"/>
                  <a:lumOff val="70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F8D1B84E-DA2F-A91D-C729-32FE3DC29C3B}"/>
              </a:ext>
            </a:extLst>
          </p:cNvPr>
          <p:cNvSpPr txBox="1"/>
          <p:nvPr/>
        </p:nvSpPr>
        <p:spPr>
          <a:xfrm>
            <a:off x="8163376" y="2318315"/>
            <a:ext cx="389850" cy="584775"/>
          </a:xfrm>
          <a:prstGeom prst="rect">
            <a:avLst/>
          </a:prstGeom>
          <a:noFill/>
        </p:spPr>
        <p:txBody>
          <a:bodyPr wrap="none" rtlCol="0">
            <a:spAutoFit/>
          </a:bodyPr>
          <a:lstStyle/>
          <a:p>
            <a:r>
              <a:rPr lang="en-US" sz="3200" dirty="0"/>
              <a:t>p</a:t>
            </a:r>
          </a:p>
        </p:txBody>
      </p:sp>
      <p:sp>
        <p:nvSpPr>
          <p:cNvPr id="15" name="TextBox 14">
            <a:extLst>
              <a:ext uri="{FF2B5EF4-FFF2-40B4-BE49-F238E27FC236}">
                <a16:creationId xmlns:a16="http://schemas.microsoft.com/office/drawing/2014/main" id="{C0821FB1-2DF9-34EB-4D6B-71D5FEA825D5}"/>
              </a:ext>
            </a:extLst>
          </p:cNvPr>
          <p:cNvSpPr txBox="1"/>
          <p:nvPr/>
        </p:nvSpPr>
        <p:spPr>
          <a:xfrm>
            <a:off x="7680426" y="5575013"/>
            <a:ext cx="1344258" cy="584775"/>
          </a:xfrm>
          <a:prstGeom prst="rect">
            <a:avLst/>
          </a:prstGeom>
          <a:noFill/>
        </p:spPr>
        <p:txBody>
          <a:bodyPr wrap="square">
            <a:spAutoFit/>
          </a:bodyPr>
          <a:lstStyle/>
          <a:p>
            <a:r>
              <a:rPr lang="en-US" sz="3200" dirty="0"/>
              <a:t>P+2</a:t>
            </a:r>
            <a:r>
              <a:rPr lang="en-US" sz="3200" dirty="0">
                <a:latin typeface="Symbol" pitchFamily="2" charset="2"/>
              </a:rPr>
              <a:t>D</a:t>
            </a:r>
            <a:r>
              <a:rPr lang="en-US" sz="3200" dirty="0"/>
              <a:t>p</a:t>
            </a:r>
          </a:p>
        </p:txBody>
      </p:sp>
      <p:sp>
        <p:nvSpPr>
          <p:cNvPr id="17" name="TextBox 16">
            <a:extLst>
              <a:ext uri="{FF2B5EF4-FFF2-40B4-BE49-F238E27FC236}">
                <a16:creationId xmlns:a16="http://schemas.microsoft.com/office/drawing/2014/main" id="{DBC283AD-4FE0-6AFB-6B10-E8E15DCB6929}"/>
              </a:ext>
            </a:extLst>
          </p:cNvPr>
          <p:cNvSpPr txBox="1"/>
          <p:nvPr/>
        </p:nvSpPr>
        <p:spPr>
          <a:xfrm>
            <a:off x="7960385" y="3448303"/>
            <a:ext cx="1371600" cy="584775"/>
          </a:xfrm>
          <a:prstGeom prst="rect">
            <a:avLst/>
          </a:prstGeom>
          <a:noFill/>
        </p:spPr>
        <p:txBody>
          <a:bodyPr wrap="square">
            <a:spAutoFit/>
          </a:bodyPr>
          <a:lstStyle/>
          <a:p>
            <a:r>
              <a:rPr lang="en-US" sz="3200" dirty="0" err="1"/>
              <a:t>p+</a:t>
            </a:r>
            <a:r>
              <a:rPr lang="en-US" sz="3200" dirty="0" err="1">
                <a:latin typeface="Symbol" pitchFamily="2" charset="2"/>
              </a:rPr>
              <a:t>D</a:t>
            </a:r>
            <a:r>
              <a:rPr lang="en-US" sz="3200" dirty="0" err="1"/>
              <a:t>p</a:t>
            </a:r>
            <a:endParaRPr lang="en-US" sz="3200" dirty="0"/>
          </a:p>
        </p:txBody>
      </p:sp>
      <p:sp>
        <p:nvSpPr>
          <p:cNvPr id="19" name="TextBox 18">
            <a:extLst>
              <a:ext uri="{FF2B5EF4-FFF2-40B4-BE49-F238E27FC236}">
                <a16:creationId xmlns:a16="http://schemas.microsoft.com/office/drawing/2014/main" id="{9DE4FD40-99E9-37CC-EF75-3DE6B9DA4BCD}"/>
              </a:ext>
            </a:extLst>
          </p:cNvPr>
          <p:cNvSpPr txBox="1"/>
          <p:nvPr/>
        </p:nvSpPr>
        <p:spPr>
          <a:xfrm>
            <a:off x="7859705" y="4731079"/>
            <a:ext cx="1097280" cy="584775"/>
          </a:xfrm>
          <a:prstGeom prst="rect">
            <a:avLst/>
          </a:prstGeom>
          <a:noFill/>
        </p:spPr>
        <p:txBody>
          <a:bodyPr wrap="square">
            <a:spAutoFit/>
          </a:bodyPr>
          <a:lstStyle/>
          <a:p>
            <a:r>
              <a:rPr lang="en-US" sz="3200" dirty="0" err="1"/>
              <a:t>p+</a:t>
            </a:r>
            <a:r>
              <a:rPr lang="en-US" sz="3200" dirty="0" err="1">
                <a:latin typeface="Symbol" pitchFamily="2" charset="2"/>
              </a:rPr>
              <a:t>D</a:t>
            </a:r>
            <a:r>
              <a:rPr lang="en-US" sz="3200" dirty="0" err="1"/>
              <a:t>p</a:t>
            </a:r>
            <a:endParaRPr lang="en-US" sz="3200" dirty="0"/>
          </a:p>
        </p:txBody>
      </p:sp>
      <p:cxnSp>
        <p:nvCxnSpPr>
          <p:cNvPr id="21" name="Straight Connector 20">
            <a:extLst>
              <a:ext uri="{FF2B5EF4-FFF2-40B4-BE49-F238E27FC236}">
                <a16:creationId xmlns:a16="http://schemas.microsoft.com/office/drawing/2014/main" id="{596B7697-26CD-C5C5-6CA9-9D9623447176}"/>
              </a:ext>
            </a:extLst>
          </p:cNvPr>
          <p:cNvCxnSpPr/>
          <p:nvPr/>
        </p:nvCxnSpPr>
        <p:spPr>
          <a:xfrm>
            <a:off x="838200" y="4229100"/>
            <a:ext cx="7973658" cy="0"/>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22" name="Triangle 21">
            <a:extLst>
              <a:ext uri="{FF2B5EF4-FFF2-40B4-BE49-F238E27FC236}">
                <a16:creationId xmlns:a16="http://schemas.microsoft.com/office/drawing/2014/main" id="{F69FE471-C833-E595-7525-8960FBCA857B}"/>
              </a:ext>
            </a:extLst>
          </p:cNvPr>
          <p:cNvSpPr/>
          <p:nvPr/>
        </p:nvSpPr>
        <p:spPr>
          <a:xfrm rot="10800000">
            <a:off x="2895600" y="4229100"/>
            <a:ext cx="381000" cy="39204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riangle 22">
            <a:extLst>
              <a:ext uri="{FF2B5EF4-FFF2-40B4-BE49-F238E27FC236}">
                <a16:creationId xmlns:a16="http://schemas.microsoft.com/office/drawing/2014/main" id="{8E61934E-4A64-C3D1-D9F7-B46036726159}"/>
              </a:ext>
            </a:extLst>
          </p:cNvPr>
          <p:cNvSpPr/>
          <p:nvPr/>
        </p:nvSpPr>
        <p:spPr>
          <a:xfrm rot="10800000">
            <a:off x="6141129" y="4250635"/>
            <a:ext cx="381000" cy="39204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Chord 23">
            <a:extLst>
              <a:ext uri="{FF2B5EF4-FFF2-40B4-BE49-F238E27FC236}">
                <a16:creationId xmlns:a16="http://schemas.microsoft.com/office/drawing/2014/main" id="{90F05B82-19B8-5077-8B4B-A3C65D13F2CB}"/>
              </a:ext>
            </a:extLst>
          </p:cNvPr>
          <p:cNvSpPr/>
          <p:nvPr/>
        </p:nvSpPr>
        <p:spPr>
          <a:xfrm rot="6731342">
            <a:off x="4364727" y="3931779"/>
            <a:ext cx="446420" cy="405825"/>
          </a:xfrm>
          <a:prstGeom prst="chor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Chord 25">
            <a:extLst>
              <a:ext uri="{FF2B5EF4-FFF2-40B4-BE49-F238E27FC236}">
                <a16:creationId xmlns:a16="http://schemas.microsoft.com/office/drawing/2014/main" id="{ECEF16E2-706B-1037-6FF4-0D9275F5EE98}"/>
              </a:ext>
            </a:extLst>
          </p:cNvPr>
          <p:cNvSpPr/>
          <p:nvPr/>
        </p:nvSpPr>
        <p:spPr>
          <a:xfrm rot="6731342">
            <a:off x="7729400" y="3973709"/>
            <a:ext cx="446420" cy="405825"/>
          </a:xfrm>
          <a:prstGeom prst="chor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Chord 26">
            <a:extLst>
              <a:ext uri="{FF2B5EF4-FFF2-40B4-BE49-F238E27FC236}">
                <a16:creationId xmlns:a16="http://schemas.microsoft.com/office/drawing/2014/main" id="{4E6F489C-2044-69C3-C0CC-B8BCCD526484}"/>
              </a:ext>
            </a:extLst>
          </p:cNvPr>
          <p:cNvSpPr/>
          <p:nvPr/>
        </p:nvSpPr>
        <p:spPr>
          <a:xfrm rot="6731342">
            <a:off x="1402717" y="3917456"/>
            <a:ext cx="446420" cy="405825"/>
          </a:xfrm>
          <a:prstGeom prst="chor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ight Arrow 27">
            <a:extLst>
              <a:ext uri="{FF2B5EF4-FFF2-40B4-BE49-F238E27FC236}">
                <a16:creationId xmlns:a16="http://schemas.microsoft.com/office/drawing/2014/main" id="{B1974B48-50D0-E678-50DC-37D2F849CB8A}"/>
              </a:ext>
            </a:extLst>
          </p:cNvPr>
          <p:cNvSpPr/>
          <p:nvPr/>
        </p:nvSpPr>
        <p:spPr>
          <a:xfrm>
            <a:off x="4850752" y="3500923"/>
            <a:ext cx="918940" cy="47194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ight Arrow 28">
            <a:extLst>
              <a:ext uri="{FF2B5EF4-FFF2-40B4-BE49-F238E27FC236}">
                <a16:creationId xmlns:a16="http://schemas.microsoft.com/office/drawing/2014/main" id="{315E6B64-DC4E-0CAF-C18B-770ED579C3F9}"/>
              </a:ext>
            </a:extLst>
          </p:cNvPr>
          <p:cNvSpPr/>
          <p:nvPr/>
        </p:nvSpPr>
        <p:spPr>
          <a:xfrm>
            <a:off x="4681818" y="4794442"/>
            <a:ext cx="1570053" cy="51388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2131D68-7C82-A1C1-D17A-7F65221234BC}"/>
              </a:ext>
            </a:extLst>
          </p:cNvPr>
          <p:cNvSpPr>
            <a:spLocks noGrp="1"/>
          </p:cNvSpPr>
          <p:nvPr>
            <p:ph type="title"/>
          </p:nvPr>
        </p:nvSpPr>
        <p:spPr/>
        <p:txBody>
          <a:bodyPr/>
          <a:lstStyle/>
          <a:p>
            <a:r>
              <a:rPr lang="en-US" dirty="0"/>
              <a:t>Stationary Front Alternative</a:t>
            </a:r>
          </a:p>
        </p:txBody>
      </p:sp>
      <p:sp>
        <p:nvSpPr>
          <p:cNvPr id="4" name="Right Arrow 3">
            <a:extLst>
              <a:ext uri="{FF2B5EF4-FFF2-40B4-BE49-F238E27FC236}">
                <a16:creationId xmlns:a16="http://schemas.microsoft.com/office/drawing/2014/main" id="{F749FF3A-7005-F7B4-6FB8-D48E87333F82}"/>
              </a:ext>
            </a:extLst>
          </p:cNvPr>
          <p:cNvSpPr/>
          <p:nvPr/>
        </p:nvSpPr>
        <p:spPr>
          <a:xfrm>
            <a:off x="4962343" y="2750369"/>
            <a:ext cx="544294" cy="4711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71425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36ED2-E55A-3379-577D-C3CD0409C833}"/>
              </a:ext>
            </a:extLst>
          </p:cNvPr>
          <p:cNvSpPr>
            <a:spLocks noGrp="1"/>
          </p:cNvSpPr>
          <p:nvPr>
            <p:ph type="title"/>
          </p:nvPr>
        </p:nvSpPr>
        <p:spPr>
          <a:xfrm>
            <a:off x="533400" y="609600"/>
            <a:ext cx="8229600" cy="1143000"/>
          </a:xfrm>
        </p:spPr>
        <p:txBody>
          <a:bodyPr/>
          <a:lstStyle/>
          <a:p>
            <a:r>
              <a:rPr lang="en-US" b="1" dirty="0">
                <a:solidFill>
                  <a:schemeClr val="accent2"/>
                </a:solidFill>
              </a:rPr>
              <a:t>Thus, winds behind front inform on type of front and where is will move!</a:t>
            </a:r>
          </a:p>
        </p:txBody>
      </p:sp>
      <p:pic>
        <p:nvPicPr>
          <p:cNvPr id="5" name="Content Placeholder 4" descr="Diagram&#10;&#10;Description automatically generated">
            <a:extLst>
              <a:ext uri="{FF2B5EF4-FFF2-40B4-BE49-F238E27FC236}">
                <a16:creationId xmlns:a16="http://schemas.microsoft.com/office/drawing/2014/main" id="{D92D1B2B-6263-24C3-A2EB-401B306F6F6F}"/>
              </a:ext>
            </a:extLst>
          </p:cNvPr>
          <p:cNvPicPr>
            <a:picLocks noGrp="1" noChangeAspect="1"/>
          </p:cNvPicPr>
          <p:nvPr>
            <p:ph idx="1"/>
          </p:nvPr>
        </p:nvPicPr>
        <p:blipFill>
          <a:blip r:embed="rId2"/>
          <a:stretch>
            <a:fillRect/>
          </a:stretch>
        </p:blipFill>
        <p:spPr>
          <a:xfrm>
            <a:off x="762000" y="2504966"/>
            <a:ext cx="3695700" cy="3911600"/>
          </a:xfrm>
        </p:spPr>
      </p:pic>
      <p:pic>
        <p:nvPicPr>
          <p:cNvPr id="7" name="Picture 6" descr="Diagram&#10;&#10;Description automatically generated">
            <a:extLst>
              <a:ext uri="{FF2B5EF4-FFF2-40B4-BE49-F238E27FC236}">
                <a16:creationId xmlns:a16="http://schemas.microsoft.com/office/drawing/2014/main" id="{BB99DD41-21BE-93CF-6C17-2F576006E47D}"/>
              </a:ext>
            </a:extLst>
          </p:cNvPr>
          <p:cNvPicPr>
            <a:picLocks noChangeAspect="1"/>
          </p:cNvPicPr>
          <p:nvPr/>
        </p:nvPicPr>
        <p:blipFill>
          <a:blip r:embed="rId3"/>
          <a:stretch>
            <a:fillRect/>
          </a:stretch>
        </p:blipFill>
        <p:spPr>
          <a:xfrm>
            <a:off x="4800600" y="2971800"/>
            <a:ext cx="4064000" cy="3048000"/>
          </a:xfrm>
          <a:prstGeom prst="rect">
            <a:avLst/>
          </a:prstGeom>
        </p:spPr>
      </p:pic>
    </p:spTree>
    <p:extLst>
      <p:ext uri="{BB962C8B-B14F-4D97-AF65-F5344CB8AC3E}">
        <p14:creationId xmlns:p14="http://schemas.microsoft.com/office/powerpoint/2010/main" val="2767435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AFA9B-8EA1-27BB-067A-8949A7F8143F}"/>
              </a:ext>
            </a:extLst>
          </p:cNvPr>
          <p:cNvSpPr>
            <a:spLocks noGrp="1"/>
          </p:cNvSpPr>
          <p:nvPr>
            <p:ph type="title"/>
          </p:nvPr>
        </p:nvSpPr>
        <p:spPr>
          <a:xfrm>
            <a:off x="457200" y="533400"/>
            <a:ext cx="8229600" cy="1143000"/>
          </a:xfrm>
        </p:spPr>
        <p:txBody>
          <a:bodyPr/>
          <a:lstStyle/>
          <a:p>
            <a:r>
              <a:rPr lang="en-US" dirty="0"/>
              <a:t>Occluded Front: Curved isobars on both sides </a:t>
            </a:r>
            <a:r>
              <a:rPr lang="en-US" sz="3200" dirty="0">
                <a:solidFill>
                  <a:schemeClr val="accent2"/>
                </a:solidFill>
              </a:rPr>
              <a:t>(makes sense…frontal zones on both sides)</a:t>
            </a:r>
          </a:p>
        </p:txBody>
      </p:sp>
      <p:pic>
        <p:nvPicPr>
          <p:cNvPr id="5" name="Content Placeholder 4" descr="A picture containing text, linedrawing&#10;&#10;Description automatically generated">
            <a:extLst>
              <a:ext uri="{FF2B5EF4-FFF2-40B4-BE49-F238E27FC236}">
                <a16:creationId xmlns:a16="http://schemas.microsoft.com/office/drawing/2014/main" id="{319A0EDB-7E89-5A54-893C-A16358C43C1E}"/>
              </a:ext>
            </a:extLst>
          </p:cNvPr>
          <p:cNvPicPr>
            <a:picLocks noGrp="1" noChangeAspect="1"/>
          </p:cNvPicPr>
          <p:nvPr>
            <p:ph idx="1"/>
          </p:nvPr>
        </p:nvPicPr>
        <p:blipFill>
          <a:blip r:embed="rId2"/>
          <a:stretch>
            <a:fillRect/>
          </a:stretch>
        </p:blipFill>
        <p:spPr>
          <a:xfrm>
            <a:off x="2133600" y="2514600"/>
            <a:ext cx="5784284" cy="4029053"/>
          </a:xfrm>
        </p:spPr>
      </p:pic>
    </p:spTree>
    <p:extLst>
      <p:ext uri="{BB962C8B-B14F-4D97-AF65-F5344CB8AC3E}">
        <p14:creationId xmlns:p14="http://schemas.microsoft.com/office/powerpoint/2010/main" val="27316127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E59E3-6556-9749-0A86-AD643638779E}"/>
              </a:ext>
            </a:extLst>
          </p:cNvPr>
          <p:cNvSpPr>
            <a:spLocks noGrp="1"/>
          </p:cNvSpPr>
          <p:nvPr>
            <p:ph type="title"/>
          </p:nvPr>
        </p:nvSpPr>
        <p:spPr>
          <a:xfrm>
            <a:off x="457200" y="609600"/>
            <a:ext cx="3124200" cy="5334000"/>
          </a:xfrm>
        </p:spPr>
        <p:txBody>
          <a:bodyPr/>
          <a:lstStyle/>
          <a:p>
            <a:r>
              <a:rPr lang="en-US" sz="3600" dirty="0">
                <a:solidFill>
                  <a:schemeClr val="accent2"/>
                </a:solidFill>
              </a:rPr>
              <a:t>Occluded front temperatures gradient and wind shear weaken towards the low</a:t>
            </a:r>
          </a:p>
        </p:txBody>
      </p:sp>
      <p:pic>
        <p:nvPicPr>
          <p:cNvPr id="7" name="Picture 6" descr="A map of a city&#10;&#10;Description automatically generated with medium confidence">
            <a:extLst>
              <a:ext uri="{FF2B5EF4-FFF2-40B4-BE49-F238E27FC236}">
                <a16:creationId xmlns:a16="http://schemas.microsoft.com/office/drawing/2014/main" id="{AACE8798-7F6A-E153-725F-C74A753B3118}"/>
              </a:ext>
            </a:extLst>
          </p:cNvPr>
          <p:cNvPicPr>
            <a:picLocks noChangeAspect="1"/>
          </p:cNvPicPr>
          <p:nvPr/>
        </p:nvPicPr>
        <p:blipFill>
          <a:blip r:embed="rId2"/>
          <a:stretch>
            <a:fillRect/>
          </a:stretch>
        </p:blipFill>
        <p:spPr>
          <a:xfrm>
            <a:off x="4114800" y="1230709"/>
            <a:ext cx="4319895" cy="4091781"/>
          </a:xfrm>
          <a:prstGeom prst="rect">
            <a:avLst/>
          </a:prstGeom>
        </p:spPr>
      </p:pic>
    </p:spTree>
    <p:extLst>
      <p:ext uri="{BB962C8B-B14F-4D97-AF65-F5344CB8AC3E}">
        <p14:creationId xmlns:p14="http://schemas.microsoft.com/office/powerpoint/2010/main" val="23193630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surface chart&#10;&#10;Description automatically generated">
            <a:extLst>
              <a:ext uri="{FF2B5EF4-FFF2-40B4-BE49-F238E27FC236}">
                <a16:creationId xmlns:a16="http://schemas.microsoft.com/office/drawing/2014/main" id="{834298C6-FF95-DCA2-1770-01B1EBC3B065}"/>
              </a:ext>
            </a:extLst>
          </p:cNvPr>
          <p:cNvPicPr>
            <a:picLocks noGrp="1" noChangeAspect="1"/>
          </p:cNvPicPr>
          <p:nvPr>
            <p:ph idx="1"/>
          </p:nvPr>
        </p:nvPicPr>
        <p:blipFill rotWithShape="1">
          <a:blip r:embed="rId2"/>
          <a:srcRect l="14496"/>
          <a:stretch/>
        </p:blipFill>
        <p:spPr>
          <a:xfrm>
            <a:off x="228600" y="1087419"/>
            <a:ext cx="4526232" cy="4953000"/>
          </a:xfrm>
        </p:spPr>
      </p:pic>
      <p:pic>
        <p:nvPicPr>
          <p:cNvPr id="9" name="Picture 8" descr="A picture containing background pattern&#10;&#10;Description automatically generated">
            <a:extLst>
              <a:ext uri="{FF2B5EF4-FFF2-40B4-BE49-F238E27FC236}">
                <a16:creationId xmlns:a16="http://schemas.microsoft.com/office/drawing/2014/main" id="{E99E6BB9-D7A5-FE09-5F3B-DD41A4C785B7}"/>
              </a:ext>
            </a:extLst>
          </p:cNvPr>
          <p:cNvPicPr>
            <a:picLocks noChangeAspect="1"/>
          </p:cNvPicPr>
          <p:nvPr/>
        </p:nvPicPr>
        <p:blipFill>
          <a:blip r:embed="rId3"/>
          <a:stretch>
            <a:fillRect/>
          </a:stretch>
        </p:blipFill>
        <p:spPr>
          <a:xfrm>
            <a:off x="4949366" y="1141394"/>
            <a:ext cx="3966034" cy="4845050"/>
          </a:xfrm>
          <a:prstGeom prst="rect">
            <a:avLst/>
          </a:prstGeom>
        </p:spPr>
      </p:pic>
    </p:spTree>
    <p:extLst>
      <p:ext uri="{BB962C8B-B14F-4D97-AF65-F5344CB8AC3E}">
        <p14:creationId xmlns:p14="http://schemas.microsoft.com/office/powerpoint/2010/main" val="564785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23E8D1FF-FBA6-7940-9013-B30AA8B116B9}"/>
              </a:ext>
            </a:extLst>
          </p:cNvPr>
          <p:cNvSpPr>
            <a:spLocks noGrp="1" noChangeArrowheads="1"/>
          </p:cNvSpPr>
          <p:nvPr>
            <p:ph type="title"/>
          </p:nvPr>
        </p:nvSpPr>
        <p:spPr>
          <a:xfrm>
            <a:off x="685800" y="609600"/>
            <a:ext cx="7772400" cy="1219200"/>
          </a:xfrm>
        </p:spPr>
        <p:txBody>
          <a:bodyPr/>
          <a:lstStyle/>
          <a:p>
            <a:pPr eaLnBrk="1" hangingPunct="1"/>
            <a:endParaRPr lang="en-US" altLang="en-US">
              <a:ea typeface="ＭＳ Ｐゴシック" panose="020B0600070205080204" pitchFamily="34" charset="-128"/>
            </a:endParaRPr>
          </a:p>
        </p:txBody>
      </p:sp>
      <p:sp>
        <p:nvSpPr>
          <p:cNvPr id="20482" name="Content Placeholder 2">
            <a:extLst>
              <a:ext uri="{FF2B5EF4-FFF2-40B4-BE49-F238E27FC236}">
                <a16:creationId xmlns:a16="http://schemas.microsoft.com/office/drawing/2014/main" id="{63C5041F-2BAE-9F4A-8CED-47BDC36A34EA}"/>
              </a:ext>
            </a:extLst>
          </p:cNvPr>
          <p:cNvSpPr>
            <a:spLocks noGrp="1" noChangeArrowheads="1"/>
          </p:cNvSpPr>
          <p:nvPr>
            <p:ph idx="1"/>
          </p:nvPr>
        </p:nvSpPr>
        <p:spPr>
          <a:xfrm>
            <a:off x="227013" y="457200"/>
            <a:ext cx="3048000" cy="5257800"/>
          </a:xfrm>
        </p:spPr>
        <p:txBody>
          <a:bodyPr/>
          <a:lstStyle/>
          <a:p>
            <a:pPr eaLnBrk="1" hangingPunct="1"/>
            <a:r>
              <a:rPr lang="en-US" altLang="en-US" sz="2800" b="1">
                <a:ea typeface="ＭＳ Ｐゴシック" panose="020B0600070205080204" pitchFamily="34" charset="-128"/>
              </a:rPr>
              <a:t>One of the weather maps created by Elias Loomis in his groundbreaking paper on the storms of February 1842.  </a:t>
            </a:r>
          </a:p>
          <a:p>
            <a:pPr eaLnBrk="1" hangingPunct="1"/>
            <a:r>
              <a:rPr lang="en-US" altLang="en-US" sz="1400">
                <a:ea typeface="ＭＳ Ｐゴシック" panose="020B0600070205080204" pitchFamily="34" charset="-128"/>
              </a:rPr>
              <a:t>Surface wind direction is indicated by arrows and the deviations from average pressure are shown by the dashed lines. Temperatures are indicated by dotted lines and the sky or precipitation type by the color shading. This map indicates a strong low-pressure center over the Ohio Valley, rain on the coast, and snow-laden northwesterly winds to the west. </a:t>
            </a:r>
          </a:p>
        </p:txBody>
      </p:sp>
      <p:pic>
        <p:nvPicPr>
          <p:cNvPr id="20483" name="Picture 6" descr="Loomismap2.tiff">
            <a:extLst>
              <a:ext uri="{FF2B5EF4-FFF2-40B4-BE49-F238E27FC236}">
                <a16:creationId xmlns:a16="http://schemas.microsoft.com/office/drawing/2014/main" id="{786261BC-45DD-CD4C-BDF7-2CD4AB1EA9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8999" y="609600"/>
            <a:ext cx="548798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E8148-75AB-328A-D394-AC10189EDEDA}"/>
              </a:ext>
            </a:extLst>
          </p:cNvPr>
          <p:cNvSpPr>
            <a:spLocks noGrp="1"/>
          </p:cNvSpPr>
          <p:nvPr>
            <p:ph type="title"/>
          </p:nvPr>
        </p:nvSpPr>
        <p:spPr/>
        <p:txBody>
          <a:bodyPr/>
          <a:lstStyle/>
          <a:p>
            <a:endParaRPr lang="en-US"/>
          </a:p>
        </p:txBody>
      </p:sp>
      <p:pic>
        <p:nvPicPr>
          <p:cNvPr id="5" name="Content Placeholder 4" descr="A picture containing chart&#10;&#10;Description automatically generated">
            <a:extLst>
              <a:ext uri="{FF2B5EF4-FFF2-40B4-BE49-F238E27FC236}">
                <a16:creationId xmlns:a16="http://schemas.microsoft.com/office/drawing/2014/main" id="{C52D48C1-3EB6-A041-7602-9CC1BB9EAAB5}"/>
              </a:ext>
            </a:extLst>
          </p:cNvPr>
          <p:cNvPicPr>
            <a:picLocks noGrp="1" noChangeAspect="1"/>
          </p:cNvPicPr>
          <p:nvPr>
            <p:ph idx="1"/>
          </p:nvPr>
        </p:nvPicPr>
        <p:blipFill>
          <a:blip r:embed="rId2"/>
          <a:stretch>
            <a:fillRect/>
          </a:stretch>
        </p:blipFill>
        <p:spPr>
          <a:xfrm>
            <a:off x="204483" y="1037753"/>
            <a:ext cx="3123405" cy="2204085"/>
          </a:xfrm>
        </p:spPr>
      </p:pic>
      <p:pic>
        <p:nvPicPr>
          <p:cNvPr id="7" name="Picture 6" descr="A picture containing bird&#10;&#10;Description automatically generated">
            <a:extLst>
              <a:ext uri="{FF2B5EF4-FFF2-40B4-BE49-F238E27FC236}">
                <a16:creationId xmlns:a16="http://schemas.microsoft.com/office/drawing/2014/main" id="{A71E5A3D-0614-6F39-837A-C02DAF7B2A1F}"/>
              </a:ext>
            </a:extLst>
          </p:cNvPr>
          <p:cNvPicPr>
            <a:picLocks noChangeAspect="1"/>
          </p:cNvPicPr>
          <p:nvPr/>
        </p:nvPicPr>
        <p:blipFill>
          <a:blip r:embed="rId3"/>
          <a:stretch>
            <a:fillRect/>
          </a:stretch>
        </p:blipFill>
        <p:spPr>
          <a:xfrm>
            <a:off x="3324967" y="1074296"/>
            <a:ext cx="2844538" cy="2204084"/>
          </a:xfrm>
          <a:prstGeom prst="rect">
            <a:avLst/>
          </a:prstGeom>
        </p:spPr>
      </p:pic>
      <p:pic>
        <p:nvPicPr>
          <p:cNvPr id="9" name="Picture 8" descr="A map of a city&#10;&#10;Description automatically generated with medium confidence">
            <a:extLst>
              <a:ext uri="{FF2B5EF4-FFF2-40B4-BE49-F238E27FC236}">
                <a16:creationId xmlns:a16="http://schemas.microsoft.com/office/drawing/2014/main" id="{46936AF2-C36B-313C-656E-FA495B7403A9}"/>
              </a:ext>
            </a:extLst>
          </p:cNvPr>
          <p:cNvPicPr>
            <a:picLocks noChangeAspect="1"/>
          </p:cNvPicPr>
          <p:nvPr/>
        </p:nvPicPr>
        <p:blipFill>
          <a:blip r:embed="rId4"/>
          <a:stretch>
            <a:fillRect/>
          </a:stretch>
        </p:blipFill>
        <p:spPr>
          <a:xfrm>
            <a:off x="6169505" y="1135896"/>
            <a:ext cx="2938904" cy="2142484"/>
          </a:xfrm>
          <a:prstGeom prst="rect">
            <a:avLst/>
          </a:prstGeom>
        </p:spPr>
      </p:pic>
      <p:pic>
        <p:nvPicPr>
          <p:cNvPr id="11" name="Picture 10" descr="Chart&#10;&#10;Description automatically generated">
            <a:extLst>
              <a:ext uri="{FF2B5EF4-FFF2-40B4-BE49-F238E27FC236}">
                <a16:creationId xmlns:a16="http://schemas.microsoft.com/office/drawing/2014/main" id="{B429B5D0-A340-B233-0A62-5F57B43B95D6}"/>
              </a:ext>
            </a:extLst>
          </p:cNvPr>
          <p:cNvPicPr>
            <a:picLocks noChangeAspect="1"/>
          </p:cNvPicPr>
          <p:nvPr/>
        </p:nvPicPr>
        <p:blipFill>
          <a:blip r:embed="rId5"/>
          <a:stretch>
            <a:fillRect/>
          </a:stretch>
        </p:blipFill>
        <p:spPr>
          <a:xfrm>
            <a:off x="301770" y="3948957"/>
            <a:ext cx="2747434" cy="1972265"/>
          </a:xfrm>
          <a:prstGeom prst="rect">
            <a:avLst/>
          </a:prstGeom>
        </p:spPr>
      </p:pic>
      <p:pic>
        <p:nvPicPr>
          <p:cNvPr id="13" name="Picture 12" descr="Chart&#10;&#10;Description automatically generated">
            <a:extLst>
              <a:ext uri="{FF2B5EF4-FFF2-40B4-BE49-F238E27FC236}">
                <a16:creationId xmlns:a16="http://schemas.microsoft.com/office/drawing/2014/main" id="{337D3AA4-6C7B-F33C-2A17-D8C7FF9A0378}"/>
              </a:ext>
            </a:extLst>
          </p:cNvPr>
          <p:cNvPicPr>
            <a:picLocks noChangeAspect="1"/>
          </p:cNvPicPr>
          <p:nvPr/>
        </p:nvPicPr>
        <p:blipFill>
          <a:blip r:embed="rId6"/>
          <a:stretch>
            <a:fillRect/>
          </a:stretch>
        </p:blipFill>
        <p:spPr>
          <a:xfrm>
            <a:off x="3076995" y="3861993"/>
            <a:ext cx="2866605" cy="2109108"/>
          </a:xfrm>
          <a:prstGeom prst="rect">
            <a:avLst/>
          </a:prstGeom>
        </p:spPr>
      </p:pic>
      <p:pic>
        <p:nvPicPr>
          <p:cNvPr id="15" name="Picture 14" descr="Chart&#10;&#10;Description automatically generated">
            <a:extLst>
              <a:ext uri="{FF2B5EF4-FFF2-40B4-BE49-F238E27FC236}">
                <a16:creationId xmlns:a16="http://schemas.microsoft.com/office/drawing/2014/main" id="{CEED51E8-F181-4F93-F6D6-332860B120E8}"/>
              </a:ext>
            </a:extLst>
          </p:cNvPr>
          <p:cNvPicPr>
            <a:picLocks noChangeAspect="1"/>
          </p:cNvPicPr>
          <p:nvPr/>
        </p:nvPicPr>
        <p:blipFill>
          <a:blip r:embed="rId7"/>
          <a:stretch>
            <a:fillRect/>
          </a:stretch>
        </p:blipFill>
        <p:spPr>
          <a:xfrm>
            <a:off x="5971391" y="3998258"/>
            <a:ext cx="3019668" cy="2032383"/>
          </a:xfrm>
          <a:prstGeom prst="rect">
            <a:avLst/>
          </a:prstGeom>
        </p:spPr>
      </p:pic>
    </p:spTree>
    <p:extLst>
      <p:ext uri="{BB962C8B-B14F-4D97-AF65-F5344CB8AC3E}">
        <p14:creationId xmlns:p14="http://schemas.microsoft.com/office/powerpoint/2010/main" val="13249633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C3BEA-6EC1-7DD0-38CF-6441838F414A}"/>
              </a:ext>
            </a:extLst>
          </p:cNvPr>
          <p:cNvSpPr>
            <a:spLocks noGrp="1"/>
          </p:cNvSpPr>
          <p:nvPr>
            <p:ph type="title"/>
          </p:nvPr>
        </p:nvSpPr>
        <p:spPr/>
        <p:txBody>
          <a:bodyPr/>
          <a:lstStyle/>
          <a:p>
            <a:r>
              <a:rPr lang="en-US" b="1" dirty="0"/>
              <a:t>Pressure Tendency</a:t>
            </a:r>
          </a:p>
        </p:txBody>
      </p:sp>
      <p:pic>
        <p:nvPicPr>
          <p:cNvPr id="4" name="Content Placeholder 3" descr="station2.gif">
            <a:extLst>
              <a:ext uri="{FF2B5EF4-FFF2-40B4-BE49-F238E27FC236}">
                <a16:creationId xmlns:a16="http://schemas.microsoft.com/office/drawing/2014/main" id="{5CACE8C7-A90C-433A-0E51-2E72878A07C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0" y="1790700"/>
            <a:ext cx="4368800" cy="3276600"/>
          </a:xfrm>
        </p:spPr>
      </p:pic>
    </p:spTree>
    <p:extLst>
      <p:ext uri="{BB962C8B-B14F-4D97-AF65-F5344CB8AC3E}">
        <p14:creationId xmlns:p14="http://schemas.microsoft.com/office/powerpoint/2010/main" val="40390325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C18FE-7527-17AC-EF65-1B7EEB30B35F}"/>
              </a:ext>
            </a:extLst>
          </p:cNvPr>
          <p:cNvSpPr>
            <a:spLocks noGrp="1"/>
          </p:cNvSpPr>
          <p:nvPr>
            <p:ph type="title"/>
          </p:nvPr>
        </p:nvSpPr>
        <p:spPr/>
        <p:txBody>
          <a:bodyPr/>
          <a:lstStyle/>
          <a:p>
            <a:endParaRPr lang="en-US" dirty="0"/>
          </a:p>
        </p:txBody>
      </p:sp>
      <p:pic>
        <p:nvPicPr>
          <p:cNvPr id="1026" name="Picture 2">
            <a:extLst>
              <a:ext uri="{FF2B5EF4-FFF2-40B4-BE49-F238E27FC236}">
                <a16:creationId xmlns:a16="http://schemas.microsoft.com/office/drawing/2014/main" id="{1B8BED59-99C7-5737-D043-0868AEE77AF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028" t="12603" r="25114" b="7616"/>
          <a:stretch/>
        </p:blipFill>
        <p:spPr bwMode="auto">
          <a:xfrm>
            <a:off x="1828800" y="712908"/>
            <a:ext cx="6858000" cy="55558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C802B1A-EBBB-D505-7545-D407C6A821BF}"/>
              </a:ext>
            </a:extLst>
          </p:cNvPr>
          <p:cNvSpPr txBox="1"/>
          <p:nvPr/>
        </p:nvSpPr>
        <p:spPr>
          <a:xfrm>
            <a:off x="3810000" y="3011270"/>
            <a:ext cx="381000" cy="646331"/>
          </a:xfrm>
          <a:prstGeom prst="rect">
            <a:avLst/>
          </a:prstGeom>
          <a:noFill/>
        </p:spPr>
        <p:txBody>
          <a:bodyPr wrap="square" rtlCol="0">
            <a:spAutoFit/>
          </a:bodyPr>
          <a:lstStyle/>
          <a:p>
            <a:r>
              <a:rPr lang="en-US" sz="3600" b="1" dirty="0"/>
              <a:t>+</a:t>
            </a:r>
          </a:p>
        </p:txBody>
      </p:sp>
      <p:sp>
        <p:nvSpPr>
          <p:cNvPr id="7" name="TextBox 6">
            <a:extLst>
              <a:ext uri="{FF2B5EF4-FFF2-40B4-BE49-F238E27FC236}">
                <a16:creationId xmlns:a16="http://schemas.microsoft.com/office/drawing/2014/main" id="{F79AE7D3-FB00-10D7-CD1F-8C1ACF307716}"/>
              </a:ext>
            </a:extLst>
          </p:cNvPr>
          <p:cNvSpPr txBox="1"/>
          <p:nvPr/>
        </p:nvSpPr>
        <p:spPr>
          <a:xfrm>
            <a:off x="3272118" y="4458125"/>
            <a:ext cx="381000" cy="646331"/>
          </a:xfrm>
          <a:prstGeom prst="rect">
            <a:avLst/>
          </a:prstGeom>
          <a:noFill/>
        </p:spPr>
        <p:txBody>
          <a:bodyPr wrap="square" rtlCol="0">
            <a:spAutoFit/>
          </a:bodyPr>
          <a:lstStyle/>
          <a:p>
            <a:r>
              <a:rPr lang="en-US" sz="3600" b="1" dirty="0"/>
              <a:t>+</a:t>
            </a:r>
          </a:p>
        </p:txBody>
      </p:sp>
      <p:sp>
        <p:nvSpPr>
          <p:cNvPr id="8" name="TextBox 7">
            <a:extLst>
              <a:ext uri="{FF2B5EF4-FFF2-40B4-BE49-F238E27FC236}">
                <a16:creationId xmlns:a16="http://schemas.microsoft.com/office/drawing/2014/main" id="{339B660D-590A-2145-2B2B-3527A2614287}"/>
              </a:ext>
            </a:extLst>
          </p:cNvPr>
          <p:cNvSpPr txBox="1"/>
          <p:nvPr/>
        </p:nvSpPr>
        <p:spPr>
          <a:xfrm>
            <a:off x="3500718" y="3675966"/>
            <a:ext cx="381000" cy="646331"/>
          </a:xfrm>
          <a:prstGeom prst="rect">
            <a:avLst/>
          </a:prstGeom>
          <a:noFill/>
        </p:spPr>
        <p:txBody>
          <a:bodyPr wrap="square" rtlCol="0">
            <a:spAutoFit/>
          </a:bodyPr>
          <a:lstStyle/>
          <a:p>
            <a:r>
              <a:rPr lang="en-US" sz="3600" b="1" dirty="0"/>
              <a:t>+</a:t>
            </a:r>
          </a:p>
        </p:txBody>
      </p:sp>
      <p:sp>
        <p:nvSpPr>
          <p:cNvPr id="10" name="TextBox 9">
            <a:extLst>
              <a:ext uri="{FF2B5EF4-FFF2-40B4-BE49-F238E27FC236}">
                <a16:creationId xmlns:a16="http://schemas.microsoft.com/office/drawing/2014/main" id="{D80966FF-0782-F397-CD18-ECD55039798D}"/>
              </a:ext>
            </a:extLst>
          </p:cNvPr>
          <p:cNvSpPr txBox="1"/>
          <p:nvPr/>
        </p:nvSpPr>
        <p:spPr>
          <a:xfrm>
            <a:off x="3691218" y="3387708"/>
            <a:ext cx="381000" cy="646331"/>
          </a:xfrm>
          <a:prstGeom prst="rect">
            <a:avLst/>
          </a:prstGeom>
          <a:noFill/>
        </p:spPr>
        <p:txBody>
          <a:bodyPr wrap="square" rtlCol="0">
            <a:spAutoFit/>
          </a:bodyPr>
          <a:lstStyle/>
          <a:p>
            <a:r>
              <a:rPr lang="en-US" sz="3600" b="1" dirty="0"/>
              <a:t>+</a:t>
            </a:r>
          </a:p>
        </p:txBody>
      </p:sp>
      <p:sp>
        <p:nvSpPr>
          <p:cNvPr id="11" name="TextBox 10">
            <a:extLst>
              <a:ext uri="{FF2B5EF4-FFF2-40B4-BE49-F238E27FC236}">
                <a16:creationId xmlns:a16="http://schemas.microsoft.com/office/drawing/2014/main" id="{3D4E3597-B05A-CE38-685B-24AC8554139E}"/>
              </a:ext>
            </a:extLst>
          </p:cNvPr>
          <p:cNvSpPr txBox="1"/>
          <p:nvPr/>
        </p:nvSpPr>
        <p:spPr>
          <a:xfrm>
            <a:off x="1810870" y="5560593"/>
            <a:ext cx="381000" cy="646331"/>
          </a:xfrm>
          <a:prstGeom prst="rect">
            <a:avLst/>
          </a:prstGeom>
          <a:noFill/>
        </p:spPr>
        <p:txBody>
          <a:bodyPr wrap="square" rtlCol="0">
            <a:spAutoFit/>
          </a:bodyPr>
          <a:lstStyle/>
          <a:p>
            <a:r>
              <a:rPr lang="en-US" sz="3600" b="1" dirty="0"/>
              <a:t>+</a:t>
            </a:r>
          </a:p>
        </p:txBody>
      </p:sp>
      <p:sp>
        <p:nvSpPr>
          <p:cNvPr id="12" name="TextBox 11">
            <a:extLst>
              <a:ext uri="{FF2B5EF4-FFF2-40B4-BE49-F238E27FC236}">
                <a16:creationId xmlns:a16="http://schemas.microsoft.com/office/drawing/2014/main" id="{F7132F99-9245-06D1-14BB-C3A575287420}"/>
              </a:ext>
            </a:extLst>
          </p:cNvPr>
          <p:cNvSpPr txBox="1"/>
          <p:nvPr/>
        </p:nvSpPr>
        <p:spPr>
          <a:xfrm>
            <a:off x="2756647" y="4953000"/>
            <a:ext cx="381000" cy="646331"/>
          </a:xfrm>
          <a:prstGeom prst="rect">
            <a:avLst/>
          </a:prstGeom>
          <a:noFill/>
        </p:spPr>
        <p:txBody>
          <a:bodyPr wrap="square" rtlCol="0">
            <a:spAutoFit/>
          </a:bodyPr>
          <a:lstStyle/>
          <a:p>
            <a:r>
              <a:rPr lang="en-US" sz="3600" b="1" dirty="0"/>
              <a:t>+</a:t>
            </a:r>
          </a:p>
        </p:txBody>
      </p:sp>
      <p:sp>
        <p:nvSpPr>
          <p:cNvPr id="13" name="TextBox 12">
            <a:extLst>
              <a:ext uri="{FF2B5EF4-FFF2-40B4-BE49-F238E27FC236}">
                <a16:creationId xmlns:a16="http://schemas.microsoft.com/office/drawing/2014/main" id="{2A267B11-3162-5E54-4841-CB452ADEFECB}"/>
              </a:ext>
            </a:extLst>
          </p:cNvPr>
          <p:cNvSpPr txBox="1"/>
          <p:nvPr/>
        </p:nvSpPr>
        <p:spPr>
          <a:xfrm flipH="1" flipV="1">
            <a:off x="2534322" y="5334000"/>
            <a:ext cx="186466" cy="646331"/>
          </a:xfrm>
          <a:prstGeom prst="rect">
            <a:avLst/>
          </a:prstGeom>
          <a:noFill/>
        </p:spPr>
        <p:txBody>
          <a:bodyPr wrap="square" rtlCol="0">
            <a:spAutoFit/>
          </a:bodyPr>
          <a:lstStyle/>
          <a:p>
            <a:r>
              <a:rPr lang="en-US" sz="3600" b="1" dirty="0"/>
              <a:t>+</a:t>
            </a:r>
          </a:p>
        </p:txBody>
      </p:sp>
      <p:sp>
        <p:nvSpPr>
          <p:cNvPr id="14" name="TextBox 13">
            <a:extLst>
              <a:ext uri="{FF2B5EF4-FFF2-40B4-BE49-F238E27FC236}">
                <a16:creationId xmlns:a16="http://schemas.microsoft.com/office/drawing/2014/main" id="{6EDCB036-E36F-14F6-9C2E-5D1A2D62AC80}"/>
              </a:ext>
            </a:extLst>
          </p:cNvPr>
          <p:cNvSpPr txBox="1"/>
          <p:nvPr/>
        </p:nvSpPr>
        <p:spPr>
          <a:xfrm>
            <a:off x="5600700" y="2364939"/>
            <a:ext cx="381000" cy="646331"/>
          </a:xfrm>
          <a:prstGeom prst="rect">
            <a:avLst/>
          </a:prstGeom>
          <a:noFill/>
        </p:spPr>
        <p:txBody>
          <a:bodyPr wrap="square" rtlCol="0">
            <a:spAutoFit/>
          </a:bodyPr>
          <a:lstStyle/>
          <a:p>
            <a:r>
              <a:rPr lang="en-US" sz="3600" b="1" dirty="0"/>
              <a:t>-</a:t>
            </a:r>
          </a:p>
        </p:txBody>
      </p:sp>
      <p:sp>
        <p:nvSpPr>
          <p:cNvPr id="15" name="TextBox 14">
            <a:extLst>
              <a:ext uri="{FF2B5EF4-FFF2-40B4-BE49-F238E27FC236}">
                <a16:creationId xmlns:a16="http://schemas.microsoft.com/office/drawing/2014/main" id="{EA0C4F9C-FFB2-82A2-51EC-86F60B4C7849}"/>
              </a:ext>
            </a:extLst>
          </p:cNvPr>
          <p:cNvSpPr txBox="1"/>
          <p:nvPr/>
        </p:nvSpPr>
        <p:spPr>
          <a:xfrm>
            <a:off x="4377017" y="1676400"/>
            <a:ext cx="714936" cy="1323439"/>
          </a:xfrm>
          <a:prstGeom prst="rect">
            <a:avLst/>
          </a:prstGeom>
          <a:noFill/>
        </p:spPr>
        <p:txBody>
          <a:bodyPr wrap="square" rtlCol="0">
            <a:spAutoFit/>
          </a:bodyPr>
          <a:lstStyle/>
          <a:p>
            <a:r>
              <a:rPr lang="en-US" sz="8000" b="1" dirty="0"/>
              <a:t>-</a:t>
            </a:r>
          </a:p>
        </p:txBody>
      </p:sp>
      <p:sp>
        <p:nvSpPr>
          <p:cNvPr id="16" name="TextBox 15">
            <a:extLst>
              <a:ext uri="{FF2B5EF4-FFF2-40B4-BE49-F238E27FC236}">
                <a16:creationId xmlns:a16="http://schemas.microsoft.com/office/drawing/2014/main" id="{A236219C-18F2-E598-AAD9-9B45BDF6CC8F}"/>
              </a:ext>
            </a:extLst>
          </p:cNvPr>
          <p:cNvSpPr txBox="1"/>
          <p:nvPr/>
        </p:nvSpPr>
        <p:spPr>
          <a:xfrm>
            <a:off x="7848600" y="3851700"/>
            <a:ext cx="381000" cy="646331"/>
          </a:xfrm>
          <a:prstGeom prst="rect">
            <a:avLst/>
          </a:prstGeom>
          <a:noFill/>
        </p:spPr>
        <p:txBody>
          <a:bodyPr wrap="square" rtlCol="0">
            <a:spAutoFit/>
          </a:bodyPr>
          <a:lstStyle/>
          <a:p>
            <a:r>
              <a:rPr lang="en-US" sz="3600" b="1" dirty="0"/>
              <a:t>-</a:t>
            </a:r>
          </a:p>
        </p:txBody>
      </p:sp>
      <p:sp>
        <p:nvSpPr>
          <p:cNvPr id="17" name="TextBox 16">
            <a:extLst>
              <a:ext uri="{FF2B5EF4-FFF2-40B4-BE49-F238E27FC236}">
                <a16:creationId xmlns:a16="http://schemas.microsoft.com/office/drawing/2014/main" id="{F758191D-1955-8F55-2448-D476A9ED77A3}"/>
              </a:ext>
            </a:extLst>
          </p:cNvPr>
          <p:cNvSpPr txBox="1"/>
          <p:nvPr/>
        </p:nvSpPr>
        <p:spPr>
          <a:xfrm>
            <a:off x="8182536" y="4413897"/>
            <a:ext cx="381000" cy="646331"/>
          </a:xfrm>
          <a:prstGeom prst="rect">
            <a:avLst/>
          </a:prstGeom>
          <a:noFill/>
        </p:spPr>
        <p:txBody>
          <a:bodyPr wrap="square" rtlCol="0">
            <a:spAutoFit/>
          </a:bodyPr>
          <a:lstStyle/>
          <a:p>
            <a:r>
              <a:rPr lang="en-US" sz="3600" b="1" dirty="0"/>
              <a:t>-</a:t>
            </a:r>
          </a:p>
        </p:txBody>
      </p:sp>
      <p:sp>
        <p:nvSpPr>
          <p:cNvPr id="18" name="TextBox 17">
            <a:extLst>
              <a:ext uri="{FF2B5EF4-FFF2-40B4-BE49-F238E27FC236}">
                <a16:creationId xmlns:a16="http://schemas.microsoft.com/office/drawing/2014/main" id="{D589EF0B-C686-CC6B-4063-D0D253679FE2}"/>
              </a:ext>
            </a:extLst>
          </p:cNvPr>
          <p:cNvSpPr txBox="1"/>
          <p:nvPr/>
        </p:nvSpPr>
        <p:spPr>
          <a:xfrm>
            <a:off x="6624918" y="2873700"/>
            <a:ext cx="381000" cy="646331"/>
          </a:xfrm>
          <a:prstGeom prst="rect">
            <a:avLst/>
          </a:prstGeom>
          <a:noFill/>
        </p:spPr>
        <p:txBody>
          <a:bodyPr wrap="square" rtlCol="0">
            <a:spAutoFit/>
          </a:bodyPr>
          <a:lstStyle/>
          <a:p>
            <a:r>
              <a:rPr lang="en-US" sz="3600" b="1" dirty="0"/>
              <a:t>-</a:t>
            </a:r>
          </a:p>
        </p:txBody>
      </p:sp>
      <p:sp>
        <p:nvSpPr>
          <p:cNvPr id="19" name="TextBox 18">
            <a:extLst>
              <a:ext uri="{FF2B5EF4-FFF2-40B4-BE49-F238E27FC236}">
                <a16:creationId xmlns:a16="http://schemas.microsoft.com/office/drawing/2014/main" id="{E7520479-0AE2-9340-D95C-A05FA8C23B08}"/>
              </a:ext>
            </a:extLst>
          </p:cNvPr>
          <p:cNvSpPr txBox="1"/>
          <p:nvPr/>
        </p:nvSpPr>
        <p:spPr>
          <a:xfrm>
            <a:off x="5026959" y="1807771"/>
            <a:ext cx="381000" cy="1107996"/>
          </a:xfrm>
          <a:prstGeom prst="rect">
            <a:avLst/>
          </a:prstGeom>
          <a:noFill/>
        </p:spPr>
        <p:txBody>
          <a:bodyPr wrap="square" rtlCol="0">
            <a:spAutoFit/>
          </a:bodyPr>
          <a:lstStyle/>
          <a:p>
            <a:r>
              <a:rPr lang="en-US" sz="6600" b="1" dirty="0"/>
              <a:t>-</a:t>
            </a:r>
          </a:p>
        </p:txBody>
      </p:sp>
      <p:sp>
        <p:nvSpPr>
          <p:cNvPr id="20" name="TextBox 19">
            <a:extLst>
              <a:ext uri="{FF2B5EF4-FFF2-40B4-BE49-F238E27FC236}">
                <a16:creationId xmlns:a16="http://schemas.microsoft.com/office/drawing/2014/main" id="{FDD64401-90C7-D4E9-6F38-DCB1FC573C7F}"/>
              </a:ext>
            </a:extLst>
          </p:cNvPr>
          <p:cNvSpPr txBox="1"/>
          <p:nvPr/>
        </p:nvSpPr>
        <p:spPr>
          <a:xfrm>
            <a:off x="7124700" y="3178499"/>
            <a:ext cx="381000" cy="646331"/>
          </a:xfrm>
          <a:prstGeom prst="rect">
            <a:avLst/>
          </a:prstGeom>
          <a:noFill/>
        </p:spPr>
        <p:txBody>
          <a:bodyPr wrap="square" rtlCol="0">
            <a:spAutoFit/>
          </a:bodyPr>
          <a:lstStyle/>
          <a:p>
            <a:r>
              <a:rPr lang="en-US" sz="3600" b="1" dirty="0"/>
              <a:t>-</a:t>
            </a:r>
          </a:p>
        </p:txBody>
      </p:sp>
      <p:sp>
        <p:nvSpPr>
          <p:cNvPr id="21" name="TextBox 20">
            <a:extLst>
              <a:ext uri="{FF2B5EF4-FFF2-40B4-BE49-F238E27FC236}">
                <a16:creationId xmlns:a16="http://schemas.microsoft.com/office/drawing/2014/main" id="{E3FF4A47-89EA-2D1A-F77C-403B30DD4A75}"/>
              </a:ext>
            </a:extLst>
          </p:cNvPr>
          <p:cNvSpPr txBox="1"/>
          <p:nvPr/>
        </p:nvSpPr>
        <p:spPr>
          <a:xfrm>
            <a:off x="364192" y="3824830"/>
            <a:ext cx="2045753" cy="1569660"/>
          </a:xfrm>
          <a:prstGeom prst="rect">
            <a:avLst/>
          </a:prstGeom>
          <a:noFill/>
        </p:spPr>
        <p:txBody>
          <a:bodyPr wrap="none" rtlCol="0">
            <a:spAutoFit/>
          </a:bodyPr>
          <a:lstStyle/>
          <a:p>
            <a:r>
              <a:rPr lang="en-US" dirty="0"/>
              <a:t>Rising behind</a:t>
            </a:r>
          </a:p>
          <a:p>
            <a:r>
              <a:rPr lang="en-US" dirty="0"/>
              <a:t>Cold front</a:t>
            </a:r>
          </a:p>
          <a:p>
            <a:r>
              <a:rPr lang="en-US" dirty="0"/>
              <a:t>Falling in front</a:t>
            </a:r>
          </a:p>
          <a:p>
            <a:r>
              <a:rPr lang="en-US" dirty="0"/>
              <a:t>Of warm front</a:t>
            </a:r>
          </a:p>
        </p:txBody>
      </p:sp>
      <p:sp>
        <p:nvSpPr>
          <p:cNvPr id="22" name="TextBox 21">
            <a:extLst>
              <a:ext uri="{FF2B5EF4-FFF2-40B4-BE49-F238E27FC236}">
                <a16:creationId xmlns:a16="http://schemas.microsoft.com/office/drawing/2014/main" id="{DC358059-D311-7C7A-0931-DC482D9F33B2}"/>
              </a:ext>
            </a:extLst>
          </p:cNvPr>
          <p:cNvSpPr txBox="1"/>
          <p:nvPr/>
        </p:nvSpPr>
        <p:spPr>
          <a:xfrm>
            <a:off x="4213546" y="6065853"/>
            <a:ext cx="4172937" cy="461665"/>
          </a:xfrm>
          <a:prstGeom prst="rect">
            <a:avLst/>
          </a:prstGeom>
          <a:noFill/>
        </p:spPr>
        <p:txBody>
          <a:bodyPr wrap="none" rtlCol="0">
            <a:spAutoFit/>
          </a:bodyPr>
          <a:lstStyle/>
          <a:p>
            <a:r>
              <a:rPr lang="en-US" dirty="0"/>
              <a:t>Biggest declines in front of Low</a:t>
            </a:r>
          </a:p>
        </p:txBody>
      </p:sp>
    </p:spTree>
    <p:extLst>
      <p:ext uri="{BB962C8B-B14F-4D97-AF65-F5344CB8AC3E}">
        <p14:creationId xmlns:p14="http://schemas.microsoft.com/office/powerpoint/2010/main" val="10421428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5AE2A-9C56-43EA-3436-E6181E32221A}"/>
              </a:ext>
            </a:extLst>
          </p:cNvPr>
          <p:cNvSpPr>
            <a:spLocks noGrp="1"/>
          </p:cNvSpPr>
          <p:nvPr>
            <p:ph type="title"/>
          </p:nvPr>
        </p:nvSpPr>
        <p:spPr/>
        <p:txBody>
          <a:bodyPr/>
          <a:lstStyle/>
          <a:p>
            <a:endParaRPr lang="en-US"/>
          </a:p>
        </p:txBody>
      </p:sp>
      <p:pic>
        <p:nvPicPr>
          <p:cNvPr id="5" name="Content Placeholder 4" descr="Diagram&#10;&#10;Description automatically generated">
            <a:extLst>
              <a:ext uri="{FF2B5EF4-FFF2-40B4-BE49-F238E27FC236}">
                <a16:creationId xmlns:a16="http://schemas.microsoft.com/office/drawing/2014/main" id="{B184FCAB-1A5B-BEC9-11FA-E1C6CE6E6390}"/>
              </a:ext>
            </a:extLst>
          </p:cNvPr>
          <p:cNvPicPr>
            <a:picLocks noGrp="1" noChangeAspect="1"/>
          </p:cNvPicPr>
          <p:nvPr>
            <p:ph idx="1"/>
          </p:nvPr>
        </p:nvPicPr>
        <p:blipFill>
          <a:blip r:embed="rId2"/>
          <a:stretch>
            <a:fillRect/>
          </a:stretch>
        </p:blipFill>
        <p:spPr>
          <a:xfrm>
            <a:off x="1143000" y="320467"/>
            <a:ext cx="7543800" cy="6157245"/>
          </a:xfrm>
        </p:spPr>
      </p:pic>
    </p:spTree>
    <p:extLst>
      <p:ext uri="{BB962C8B-B14F-4D97-AF65-F5344CB8AC3E}">
        <p14:creationId xmlns:p14="http://schemas.microsoft.com/office/powerpoint/2010/main" val="3201781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D6584-368E-6FE8-5938-ABE383ACDC26}"/>
              </a:ext>
            </a:extLst>
          </p:cNvPr>
          <p:cNvSpPr>
            <a:spLocks noGrp="1"/>
          </p:cNvSpPr>
          <p:nvPr>
            <p:ph type="title"/>
          </p:nvPr>
        </p:nvSpPr>
        <p:spPr/>
        <p:txBody>
          <a:bodyPr/>
          <a:lstStyle/>
          <a:p>
            <a:r>
              <a:rPr lang="en-US" dirty="0"/>
              <a:t>Pressure Change at Some Location</a:t>
            </a:r>
          </a:p>
        </p:txBody>
      </p:sp>
      <p:pic>
        <p:nvPicPr>
          <p:cNvPr id="5" name="Content Placeholder 4" descr="A picture containing text, whiteboard&#10;&#10;Description automatically generated">
            <a:extLst>
              <a:ext uri="{FF2B5EF4-FFF2-40B4-BE49-F238E27FC236}">
                <a16:creationId xmlns:a16="http://schemas.microsoft.com/office/drawing/2014/main" id="{FE539BCC-CF1E-765E-E6D3-100D8226B7B4}"/>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4000"/>
                    </a14:imgEffect>
                  </a14:imgLayer>
                </a14:imgProps>
              </a:ext>
            </a:extLst>
          </a:blip>
          <a:stretch>
            <a:fillRect/>
          </a:stretch>
        </p:blipFill>
        <p:spPr>
          <a:xfrm>
            <a:off x="838200" y="2057399"/>
            <a:ext cx="7605277" cy="3101181"/>
          </a:xfrm>
        </p:spPr>
      </p:pic>
      <p:sp>
        <p:nvSpPr>
          <p:cNvPr id="6" name="TextBox 5">
            <a:extLst>
              <a:ext uri="{FF2B5EF4-FFF2-40B4-BE49-F238E27FC236}">
                <a16:creationId xmlns:a16="http://schemas.microsoft.com/office/drawing/2014/main" id="{E280E9FA-42AC-02EF-CE45-B18379657352}"/>
              </a:ext>
            </a:extLst>
          </p:cNvPr>
          <p:cNvSpPr txBox="1"/>
          <p:nvPr/>
        </p:nvSpPr>
        <p:spPr>
          <a:xfrm>
            <a:off x="3886200" y="3607990"/>
            <a:ext cx="1004955" cy="830997"/>
          </a:xfrm>
          <a:prstGeom prst="rect">
            <a:avLst/>
          </a:prstGeom>
          <a:noFill/>
        </p:spPr>
        <p:txBody>
          <a:bodyPr wrap="none" rtlCol="0">
            <a:spAutoFit/>
          </a:bodyPr>
          <a:lstStyle/>
          <a:p>
            <a:r>
              <a:rPr lang="en-US" dirty="0"/>
              <a:t>Warm </a:t>
            </a:r>
          </a:p>
          <a:p>
            <a:r>
              <a:rPr lang="en-US" dirty="0"/>
              <a:t>sector</a:t>
            </a:r>
          </a:p>
        </p:txBody>
      </p:sp>
      <p:sp>
        <p:nvSpPr>
          <p:cNvPr id="7" name="TextBox 6">
            <a:extLst>
              <a:ext uri="{FF2B5EF4-FFF2-40B4-BE49-F238E27FC236}">
                <a16:creationId xmlns:a16="http://schemas.microsoft.com/office/drawing/2014/main" id="{3754C495-95FA-16DF-353D-75B6A3D990A0}"/>
              </a:ext>
            </a:extLst>
          </p:cNvPr>
          <p:cNvSpPr txBox="1"/>
          <p:nvPr/>
        </p:nvSpPr>
        <p:spPr>
          <a:xfrm>
            <a:off x="2133600" y="3423323"/>
            <a:ext cx="1568058" cy="1200329"/>
          </a:xfrm>
          <a:prstGeom prst="rect">
            <a:avLst/>
          </a:prstGeom>
          <a:noFill/>
        </p:spPr>
        <p:txBody>
          <a:bodyPr wrap="none" rtlCol="0">
            <a:spAutoFit/>
          </a:bodyPr>
          <a:lstStyle/>
          <a:p>
            <a:r>
              <a:rPr lang="en-US" dirty="0"/>
              <a:t>Warm</a:t>
            </a:r>
          </a:p>
          <a:p>
            <a:r>
              <a:rPr lang="en-US" dirty="0"/>
              <a:t>front</a:t>
            </a:r>
          </a:p>
          <a:p>
            <a:r>
              <a:rPr lang="en-US" dirty="0"/>
              <a:t>approaches</a:t>
            </a:r>
          </a:p>
        </p:txBody>
      </p:sp>
      <p:sp>
        <p:nvSpPr>
          <p:cNvPr id="8" name="TextBox 7">
            <a:extLst>
              <a:ext uri="{FF2B5EF4-FFF2-40B4-BE49-F238E27FC236}">
                <a16:creationId xmlns:a16="http://schemas.microsoft.com/office/drawing/2014/main" id="{CF085F8E-6E38-B2F6-09CE-77CE612E1D57}"/>
              </a:ext>
            </a:extLst>
          </p:cNvPr>
          <p:cNvSpPr txBox="1"/>
          <p:nvPr/>
        </p:nvSpPr>
        <p:spPr>
          <a:xfrm>
            <a:off x="5791200" y="3192490"/>
            <a:ext cx="1516762" cy="830997"/>
          </a:xfrm>
          <a:prstGeom prst="rect">
            <a:avLst/>
          </a:prstGeom>
          <a:noFill/>
        </p:spPr>
        <p:txBody>
          <a:bodyPr wrap="none" rtlCol="0">
            <a:spAutoFit/>
          </a:bodyPr>
          <a:lstStyle/>
          <a:p>
            <a:r>
              <a:rPr lang="en-US" dirty="0"/>
              <a:t>After cold </a:t>
            </a:r>
          </a:p>
          <a:p>
            <a:r>
              <a:rPr lang="en-US" dirty="0"/>
              <a:t>front</a:t>
            </a:r>
          </a:p>
        </p:txBody>
      </p:sp>
    </p:spTree>
    <p:extLst>
      <p:ext uri="{BB962C8B-B14F-4D97-AF65-F5344CB8AC3E}">
        <p14:creationId xmlns:p14="http://schemas.microsoft.com/office/powerpoint/2010/main" val="4921917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62C6E-A3FA-9848-CBF8-0E5BA44739D5}"/>
              </a:ext>
            </a:extLst>
          </p:cNvPr>
          <p:cNvSpPr>
            <a:spLocks noGrp="1"/>
          </p:cNvSpPr>
          <p:nvPr>
            <p:ph type="title"/>
          </p:nvPr>
        </p:nvSpPr>
        <p:spPr>
          <a:xfrm>
            <a:off x="457200" y="191155"/>
            <a:ext cx="8458200" cy="1143000"/>
          </a:xfrm>
        </p:spPr>
        <p:txBody>
          <a:bodyPr/>
          <a:lstStyle/>
          <a:p>
            <a:r>
              <a:rPr lang="en-US" sz="3200" dirty="0">
                <a:solidFill>
                  <a:schemeClr val="accent2"/>
                </a:solidFill>
              </a:rPr>
              <a:t>Keep in mind typical diurnal pressure variations!</a:t>
            </a:r>
          </a:p>
        </p:txBody>
      </p:sp>
      <p:sp>
        <p:nvSpPr>
          <p:cNvPr id="3" name="Content Placeholder 2">
            <a:extLst>
              <a:ext uri="{FF2B5EF4-FFF2-40B4-BE49-F238E27FC236}">
                <a16:creationId xmlns:a16="http://schemas.microsoft.com/office/drawing/2014/main" id="{D0144984-94E0-71E0-78B1-C9DD611D789B}"/>
              </a:ext>
            </a:extLst>
          </p:cNvPr>
          <p:cNvSpPr>
            <a:spLocks noGrp="1"/>
          </p:cNvSpPr>
          <p:nvPr>
            <p:ph idx="1"/>
          </p:nvPr>
        </p:nvSpPr>
        <p:spPr>
          <a:xfrm>
            <a:off x="433892" y="1524000"/>
            <a:ext cx="3429000" cy="4525963"/>
          </a:xfrm>
        </p:spPr>
        <p:txBody>
          <a:bodyPr/>
          <a:lstStyle/>
          <a:p>
            <a:r>
              <a:rPr lang="en-US" dirty="0"/>
              <a:t>Pressure tends to be highest around 10-11 AM</a:t>
            </a:r>
          </a:p>
          <a:p>
            <a:r>
              <a:rPr lang="en-US" dirty="0"/>
              <a:t>Lowest around 4 PM</a:t>
            </a:r>
          </a:p>
          <a:p>
            <a:r>
              <a:rPr lang="en-US" dirty="0"/>
              <a:t>Significant pressure falls during early afternoon</a:t>
            </a:r>
          </a:p>
        </p:txBody>
      </p:sp>
      <p:pic>
        <p:nvPicPr>
          <p:cNvPr id="5" name="Picture 4" descr="Chart, histogram&#10;&#10;Description automatically generated">
            <a:extLst>
              <a:ext uri="{FF2B5EF4-FFF2-40B4-BE49-F238E27FC236}">
                <a16:creationId xmlns:a16="http://schemas.microsoft.com/office/drawing/2014/main" id="{150D71DC-B33D-FA20-8038-AE8AEEA00881}"/>
              </a:ext>
            </a:extLst>
          </p:cNvPr>
          <p:cNvPicPr>
            <a:picLocks noChangeAspect="1"/>
          </p:cNvPicPr>
          <p:nvPr/>
        </p:nvPicPr>
        <p:blipFill>
          <a:blip r:embed="rId2"/>
          <a:stretch>
            <a:fillRect/>
          </a:stretch>
        </p:blipFill>
        <p:spPr>
          <a:xfrm>
            <a:off x="3804191" y="1828800"/>
            <a:ext cx="5111209" cy="3733800"/>
          </a:xfrm>
          <a:prstGeom prst="rect">
            <a:avLst/>
          </a:prstGeom>
        </p:spPr>
      </p:pic>
    </p:spTree>
    <p:extLst>
      <p:ext uri="{BB962C8B-B14F-4D97-AF65-F5344CB8AC3E}">
        <p14:creationId xmlns:p14="http://schemas.microsoft.com/office/powerpoint/2010/main" val="28159862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4441C-F3F6-69B8-5BD0-377F0034D025}"/>
              </a:ext>
            </a:extLst>
          </p:cNvPr>
          <p:cNvSpPr>
            <a:spLocks noGrp="1"/>
          </p:cNvSpPr>
          <p:nvPr>
            <p:ph type="title"/>
          </p:nvPr>
        </p:nvSpPr>
        <p:spPr/>
        <p:txBody>
          <a:bodyPr/>
          <a:lstStyle/>
          <a:p>
            <a:r>
              <a:rPr lang="en-US" b="1" dirty="0">
                <a:solidFill>
                  <a:schemeClr val="accent2"/>
                </a:solidFill>
              </a:rPr>
              <a:t>Consistency</a:t>
            </a:r>
          </a:p>
        </p:txBody>
      </p:sp>
      <p:sp>
        <p:nvSpPr>
          <p:cNvPr id="3" name="Content Placeholder 2">
            <a:extLst>
              <a:ext uri="{FF2B5EF4-FFF2-40B4-BE49-F238E27FC236}">
                <a16:creationId xmlns:a16="http://schemas.microsoft.com/office/drawing/2014/main" id="{CC237CEC-8098-3D40-BAA1-4B4E781CEA25}"/>
              </a:ext>
            </a:extLst>
          </p:cNvPr>
          <p:cNvSpPr>
            <a:spLocks noGrp="1"/>
          </p:cNvSpPr>
          <p:nvPr>
            <p:ph idx="1"/>
          </p:nvPr>
        </p:nvSpPr>
        <p:spPr>
          <a:xfrm>
            <a:off x="457200" y="1600200"/>
            <a:ext cx="7162800" cy="4525963"/>
          </a:xfrm>
        </p:spPr>
        <p:txBody>
          <a:bodyPr/>
          <a:lstStyle/>
          <a:p>
            <a:r>
              <a:rPr lang="en-US" dirty="0"/>
              <a:t>Fronts should not only be consistent with the flow in frontal zone, but consistent in time.</a:t>
            </a:r>
          </a:p>
          <a:p>
            <a:r>
              <a:rPr lang="en-US" dirty="0"/>
              <a:t>Should NOT jump around, go backwards without reason, etc.</a:t>
            </a:r>
          </a:p>
          <a:p>
            <a:r>
              <a:rPr lang="en-US" dirty="0"/>
              <a:t>Plotting previous positions on your chart can be helpful.</a:t>
            </a:r>
          </a:p>
        </p:txBody>
      </p:sp>
    </p:spTree>
    <p:extLst>
      <p:ext uri="{BB962C8B-B14F-4D97-AF65-F5344CB8AC3E}">
        <p14:creationId xmlns:p14="http://schemas.microsoft.com/office/powerpoint/2010/main" val="2002545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6E4F3793-3882-F617-992E-8DA1A5B20D44}"/>
              </a:ext>
            </a:extLst>
          </p:cNvPr>
          <p:cNvPicPr>
            <a:picLocks noChangeAspect="1"/>
          </p:cNvPicPr>
          <p:nvPr/>
        </p:nvPicPr>
        <p:blipFill>
          <a:blip r:embed="rId2"/>
          <a:stretch>
            <a:fillRect/>
          </a:stretch>
        </p:blipFill>
        <p:spPr>
          <a:xfrm>
            <a:off x="4873810" y="636045"/>
            <a:ext cx="3898099" cy="6125584"/>
          </a:xfrm>
          <a:prstGeom prst="rect">
            <a:avLst/>
          </a:prstGeom>
        </p:spPr>
      </p:pic>
      <p:pic>
        <p:nvPicPr>
          <p:cNvPr id="9" name="Picture 8" descr="Diagram&#10;&#10;Description automatically generated">
            <a:extLst>
              <a:ext uri="{FF2B5EF4-FFF2-40B4-BE49-F238E27FC236}">
                <a16:creationId xmlns:a16="http://schemas.microsoft.com/office/drawing/2014/main" id="{A58C866D-4D2E-B364-E868-28DE21E80B1E}"/>
              </a:ext>
            </a:extLst>
          </p:cNvPr>
          <p:cNvPicPr>
            <a:picLocks noChangeAspect="1"/>
          </p:cNvPicPr>
          <p:nvPr/>
        </p:nvPicPr>
        <p:blipFill>
          <a:blip r:embed="rId3"/>
          <a:stretch>
            <a:fillRect/>
          </a:stretch>
        </p:blipFill>
        <p:spPr>
          <a:xfrm>
            <a:off x="609600" y="762000"/>
            <a:ext cx="4067287" cy="5943600"/>
          </a:xfrm>
          <a:prstGeom prst="rect">
            <a:avLst/>
          </a:prstGeom>
        </p:spPr>
      </p:pic>
      <p:sp>
        <p:nvSpPr>
          <p:cNvPr id="11" name="TextBox 10">
            <a:extLst>
              <a:ext uri="{FF2B5EF4-FFF2-40B4-BE49-F238E27FC236}">
                <a16:creationId xmlns:a16="http://schemas.microsoft.com/office/drawing/2014/main" id="{FAB1D8D1-A010-6E04-1557-9FDF95C33F39}"/>
              </a:ext>
            </a:extLst>
          </p:cNvPr>
          <p:cNvSpPr txBox="1"/>
          <p:nvPr/>
        </p:nvSpPr>
        <p:spPr>
          <a:xfrm>
            <a:off x="1905000" y="203068"/>
            <a:ext cx="1019831" cy="461665"/>
          </a:xfrm>
          <a:prstGeom prst="rect">
            <a:avLst/>
          </a:prstGeom>
          <a:noFill/>
        </p:spPr>
        <p:txBody>
          <a:bodyPr wrap="none" rtlCol="0">
            <a:spAutoFit/>
          </a:bodyPr>
          <a:lstStyle/>
          <a:p>
            <a:r>
              <a:rPr lang="en-US" dirty="0"/>
              <a:t>Earlier</a:t>
            </a:r>
          </a:p>
        </p:txBody>
      </p:sp>
      <p:sp>
        <p:nvSpPr>
          <p:cNvPr id="12" name="TextBox 11">
            <a:extLst>
              <a:ext uri="{FF2B5EF4-FFF2-40B4-BE49-F238E27FC236}">
                <a16:creationId xmlns:a16="http://schemas.microsoft.com/office/drawing/2014/main" id="{975414B9-0E57-412A-738B-87C256283952}"/>
              </a:ext>
            </a:extLst>
          </p:cNvPr>
          <p:cNvSpPr txBox="1"/>
          <p:nvPr/>
        </p:nvSpPr>
        <p:spPr>
          <a:xfrm>
            <a:off x="6406721" y="203067"/>
            <a:ext cx="832279" cy="461665"/>
          </a:xfrm>
          <a:prstGeom prst="rect">
            <a:avLst/>
          </a:prstGeom>
          <a:noFill/>
        </p:spPr>
        <p:txBody>
          <a:bodyPr wrap="none" rtlCol="0">
            <a:spAutoFit/>
          </a:bodyPr>
          <a:lstStyle/>
          <a:p>
            <a:r>
              <a:rPr lang="en-US" dirty="0"/>
              <a:t>Later</a:t>
            </a:r>
          </a:p>
        </p:txBody>
      </p:sp>
      <p:sp>
        <p:nvSpPr>
          <p:cNvPr id="13" name="Left Arrow 12">
            <a:extLst>
              <a:ext uri="{FF2B5EF4-FFF2-40B4-BE49-F238E27FC236}">
                <a16:creationId xmlns:a16="http://schemas.microsoft.com/office/drawing/2014/main" id="{E075B00A-F998-EFB5-6F5C-3969EB21F733}"/>
              </a:ext>
            </a:extLst>
          </p:cNvPr>
          <p:cNvSpPr/>
          <p:nvPr/>
        </p:nvSpPr>
        <p:spPr>
          <a:xfrm>
            <a:off x="6190690" y="4572000"/>
            <a:ext cx="870351" cy="3810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44306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9DD26-C0E4-3151-DC5F-042EAF504BD9}"/>
              </a:ext>
            </a:extLst>
          </p:cNvPr>
          <p:cNvSpPr>
            <a:spLocks noGrp="1"/>
          </p:cNvSpPr>
          <p:nvPr>
            <p:ph type="ctrTitle"/>
          </p:nvPr>
        </p:nvSpPr>
        <p:spPr/>
        <p:txBody>
          <a:bodyPr/>
          <a:lstStyle/>
          <a:p>
            <a:r>
              <a:rPr lang="en-US" dirty="0"/>
              <a:t>Sometimes fronts CAN jump forward</a:t>
            </a:r>
          </a:p>
        </p:txBody>
      </p:sp>
      <p:sp>
        <p:nvSpPr>
          <p:cNvPr id="3" name="Subtitle 2">
            <a:extLst>
              <a:ext uri="{FF2B5EF4-FFF2-40B4-BE49-F238E27FC236}">
                <a16:creationId xmlns:a16="http://schemas.microsoft.com/office/drawing/2014/main" id="{5BF27B5E-C82A-A7F3-EEDE-0D9E679C9F39}"/>
              </a:ext>
            </a:extLst>
          </p:cNvPr>
          <p:cNvSpPr>
            <a:spLocks noGrp="1"/>
          </p:cNvSpPr>
          <p:nvPr>
            <p:ph type="subTitle" idx="1"/>
          </p:nvPr>
        </p:nvSpPr>
        <p:spPr/>
        <p:txBody>
          <a:bodyPr/>
          <a:lstStyle/>
          <a:p>
            <a:r>
              <a:rPr lang="en-US" dirty="0"/>
              <a:t>“Strange” behavior due to surface drag and vertical mixing.</a:t>
            </a:r>
          </a:p>
        </p:txBody>
      </p:sp>
    </p:spTree>
    <p:extLst>
      <p:ext uri="{BB962C8B-B14F-4D97-AF65-F5344CB8AC3E}">
        <p14:creationId xmlns:p14="http://schemas.microsoft.com/office/powerpoint/2010/main" val="14858512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7781-C206-5CB7-FDD7-10EF6E72F611}"/>
              </a:ext>
            </a:extLst>
          </p:cNvPr>
          <p:cNvSpPr>
            <a:spLocks noGrp="1"/>
          </p:cNvSpPr>
          <p:nvPr>
            <p:ph type="title"/>
          </p:nvPr>
        </p:nvSpPr>
        <p:spPr/>
        <p:txBody>
          <a:bodyPr/>
          <a:lstStyle/>
          <a:p>
            <a:endParaRPr lang="en-US"/>
          </a:p>
        </p:txBody>
      </p:sp>
      <p:pic>
        <p:nvPicPr>
          <p:cNvPr id="5" name="Content Placeholder 4" descr="A picture containing text, map, outdoor, document&#10;&#10;Description automatically generated">
            <a:extLst>
              <a:ext uri="{FF2B5EF4-FFF2-40B4-BE49-F238E27FC236}">
                <a16:creationId xmlns:a16="http://schemas.microsoft.com/office/drawing/2014/main" id="{500FFCC7-32E7-510B-1668-6BEAC87F8A12}"/>
              </a:ext>
            </a:extLst>
          </p:cNvPr>
          <p:cNvPicPr>
            <a:picLocks noGrp="1" noChangeAspect="1"/>
          </p:cNvPicPr>
          <p:nvPr>
            <p:ph idx="1"/>
          </p:nvPr>
        </p:nvPicPr>
        <p:blipFill>
          <a:blip r:embed="rId2"/>
          <a:stretch>
            <a:fillRect/>
          </a:stretch>
        </p:blipFill>
        <p:spPr>
          <a:xfrm>
            <a:off x="2286000" y="451124"/>
            <a:ext cx="5038754" cy="5955751"/>
          </a:xfrm>
        </p:spPr>
      </p:pic>
    </p:spTree>
    <p:extLst>
      <p:ext uri="{BB962C8B-B14F-4D97-AF65-F5344CB8AC3E}">
        <p14:creationId xmlns:p14="http://schemas.microsoft.com/office/powerpoint/2010/main" val="1676054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44F3D13E-955D-0D47-96E6-41D2319C2474}"/>
              </a:ext>
            </a:extLst>
          </p:cNvPr>
          <p:cNvSpPr>
            <a:spLocks noGrp="1" noChangeArrowheads="1"/>
          </p:cNvSpPr>
          <p:nvPr>
            <p:ph type="title"/>
          </p:nvPr>
        </p:nvSpPr>
        <p:spPr>
          <a:xfrm>
            <a:off x="533400" y="261391"/>
            <a:ext cx="8001000" cy="762000"/>
          </a:xfrm>
        </p:spPr>
        <p:txBody>
          <a:bodyPr/>
          <a:lstStyle/>
          <a:p>
            <a:pPr eaLnBrk="1" hangingPunct="1"/>
            <a:r>
              <a:rPr lang="en-US" altLang="en-US" dirty="0">
                <a:ea typeface="ＭＳ Ｐゴシック" panose="020B0600070205080204" pitchFamily="34" charset="-128"/>
              </a:rPr>
              <a:t>First Real-Time Weather Maps</a:t>
            </a:r>
            <a:br>
              <a:rPr lang="en-US" altLang="en-US" dirty="0">
                <a:ea typeface="ＭＳ Ｐゴシック" panose="020B0600070205080204" pitchFamily="34" charset="-128"/>
              </a:rPr>
            </a:br>
            <a:r>
              <a:rPr lang="en-US" altLang="en-US" dirty="0">
                <a:ea typeface="ＭＳ Ｐゴシック" panose="020B0600070205080204" pitchFamily="34" charset="-128"/>
              </a:rPr>
              <a:t>Example 1872!</a:t>
            </a:r>
          </a:p>
        </p:txBody>
      </p:sp>
      <p:sp>
        <p:nvSpPr>
          <p:cNvPr id="22530" name="Rectangle 3">
            <a:extLst>
              <a:ext uri="{FF2B5EF4-FFF2-40B4-BE49-F238E27FC236}">
                <a16:creationId xmlns:a16="http://schemas.microsoft.com/office/drawing/2014/main" id="{916BD000-B414-004D-983A-BC90F6CB8C8A}"/>
              </a:ext>
            </a:extLst>
          </p:cNvPr>
          <p:cNvSpPr>
            <a:spLocks noGrp="1" noChangeArrowheads="1"/>
          </p:cNvSpPr>
          <p:nvPr>
            <p:ph idx="1"/>
          </p:nvPr>
        </p:nvSpPr>
        <p:spPr/>
        <p:txBody>
          <a:bodyPr/>
          <a:lstStyle/>
          <a:p>
            <a:pPr eaLnBrk="1" hangingPunct="1"/>
            <a:endParaRPr lang="en-US" altLang="en-US">
              <a:ea typeface="ＭＳ Ｐゴシック" panose="020B0600070205080204" pitchFamily="34" charset="-128"/>
            </a:endParaRPr>
          </a:p>
        </p:txBody>
      </p:sp>
      <p:pic>
        <p:nvPicPr>
          <p:cNvPr id="22531" name="Picture 4" descr="wea01800.jpg                                                   001D196A&#10;Cliff Disk                     BB5EA40C:">
            <a:extLst>
              <a:ext uri="{FF2B5EF4-FFF2-40B4-BE49-F238E27FC236}">
                <a16:creationId xmlns:a16="http://schemas.microsoft.com/office/drawing/2014/main" id="{7E78B168-B700-534F-9058-81151F0135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05910"/>
            <a:ext cx="835818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300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C172E-57AD-1273-1B82-2CD9CBEEF040}"/>
              </a:ext>
            </a:extLst>
          </p:cNvPr>
          <p:cNvSpPr>
            <a:spLocks noGrp="1"/>
          </p:cNvSpPr>
          <p:nvPr>
            <p:ph type="title"/>
          </p:nvPr>
        </p:nvSpPr>
        <p:spPr>
          <a:xfrm>
            <a:off x="457200" y="2720181"/>
            <a:ext cx="8229600" cy="1143000"/>
          </a:xfrm>
        </p:spPr>
        <p:txBody>
          <a:bodyPr/>
          <a:lstStyle/>
          <a:p>
            <a:r>
              <a:rPr lang="en-US" dirty="0"/>
              <a:t>Cold Fronts Generally Move Faster than Warm Fronts</a:t>
            </a:r>
            <a:br>
              <a:rPr lang="en-US" dirty="0"/>
            </a:br>
            <a:br>
              <a:rPr lang="en-US" dirty="0"/>
            </a:br>
            <a:r>
              <a:rPr lang="en-US" dirty="0"/>
              <a:t>why? </a:t>
            </a:r>
          </a:p>
        </p:txBody>
      </p:sp>
      <p:sp>
        <p:nvSpPr>
          <p:cNvPr id="3" name="Content Placeholder 2">
            <a:extLst>
              <a:ext uri="{FF2B5EF4-FFF2-40B4-BE49-F238E27FC236}">
                <a16:creationId xmlns:a16="http://schemas.microsoft.com/office/drawing/2014/main" id="{3B6E58F6-04E0-F3DC-0E5A-DD412E22FE0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9715938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289F5-B325-8AB4-B956-4A038CCAF3FA}"/>
              </a:ext>
            </a:extLst>
          </p:cNvPr>
          <p:cNvSpPr>
            <a:spLocks noGrp="1"/>
          </p:cNvSpPr>
          <p:nvPr>
            <p:ph type="title"/>
          </p:nvPr>
        </p:nvSpPr>
        <p:spPr/>
        <p:txBody>
          <a:bodyPr/>
          <a:lstStyle/>
          <a:p>
            <a:r>
              <a:rPr lang="en-US" dirty="0"/>
              <a:t>Naturally strong wind component with cold frontal zones</a:t>
            </a:r>
          </a:p>
        </p:txBody>
      </p:sp>
      <p:pic>
        <p:nvPicPr>
          <p:cNvPr id="4" name="Content Placeholder 4">
            <a:extLst>
              <a:ext uri="{FF2B5EF4-FFF2-40B4-BE49-F238E27FC236}">
                <a16:creationId xmlns:a16="http://schemas.microsoft.com/office/drawing/2014/main" id="{281EF8CF-3510-DAA8-D052-6EC7A70F167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2057400"/>
            <a:ext cx="6169207" cy="4288631"/>
          </a:xfrm>
        </p:spPr>
      </p:pic>
    </p:spTree>
    <p:extLst>
      <p:ext uri="{BB962C8B-B14F-4D97-AF65-F5344CB8AC3E}">
        <p14:creationId xmlns:p14="http://schemas.microsoft.com/office/powerpoint/2010/main" val="34802656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AF00C-A013-3B8B-9490-5F1DD1C11457}"/>
              </a:ext>
            </a:extLst>
          </p:cNvPr>
          <p:cNvSpPr>
            <a:spLocks noGrp="1"/>
          </p:cNvSpPr>
          <p:nvPr>
            <p:ph type="title"/>
          </p:nvPr>
        </p:nvSpPr>
        <p:spPr>
          <a:xfrm>
            <a:off x="441064" y="914400"/>
            <a:ext cx="2987936" cy="4953000"/>
          </a:xfrm>
        </p:spPr>
        <p:txBody>
          <a:bodyPr/>
          <a:lstStyle/>
          <a:p>
            <a:r>
              <a:rPr lang="en-US" dirty="0"/>
              <a:t>More unstable behind cold front, mixes higher momentum down to the surface</a:t>
            </a:r>
          </a:p>
        </p:txBody>
      </p:sp>
      <p:pic>
        <p:nvPicPr>
          <p:cNvPr id="5" name="Content Placeholder 4" descr="Diagram&#10;&#10;Description automatically generated">
            <a:extLst>
              <a:ext uri="{FF2B5EF4-FFF2-40B4-BE49-F238E27FC236}">
                <a16:creationId xmlns:a16="http://schemas.microsoft.com/office/drawing/2014/main" id="{E848F9CA-2B7B-26D3-AEF8-5A3EA322A1BA}"/>
              </a:ext>
            </a:extLst>
          </p:cNvPr>
          <p:cNvPicPr>
            <a:picLocks noGrp="1" noChangeAspect="1"/>
          </p:cNvPicPr>
          <p:nvPr>
            <p:ph idx="1"/>
          </p:nvPr>
        </p:nvPicPr>
        <p:blipFill>
          <a:blip r:embed="rId2"/>
          <a:stretch>
            <a:fillRect/>
          </a:stretch>
        </p:blipFill>
        <p:spPr>
          <a:xfrm>
            <a:off x="3810000" y="1529062"/>
            <a:ext cx="4364681" cy="4525963"/>
          </a:xfrm>
        </p:spPr>
      </p:pic>
    </p:spTree>
    <p:extLst>
      <p:ext uri="{BB962C8B-B14F-4D97-AF65-F5344CB8AC3E}">
        <p14:creationId xmlns:p14="http://schemas.microsoft.com/office/powerpoint/2010/main" val="6126560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5E457319-7AAB-3B46-9000-C4485C749C93}"/>
              </a:ext>
            </a:extLst>
          </p:cNvPr>
          <p:cNvSpPr>
            <a:spLocks noGrp="1" noChangeArrowheads="1"/>
          </p:cNvSpPr>
          <p:nvPr>
            <p:ph type="title"/>
          </p:nvPr>
        </p:nvSpPr>
        <p:spPr>
          <a:xfrm>
            <a:off x="469900" y="381000"/>
            <a:ext cx="8229600" cy="1143000"/>
          </a:xfrm>
        </p:spPr>
        <p:txBody>
          <a:bodyPr/>
          <a:lstStyle/>
          <a:p>
            <a:pPr eaLnBrk="1" hangingPunct="1"/>
            <a:r>
              <a:rPr lang="en-US" altLang="en-US" sz="3200" b="1" dirty="0">
                <a:solidFill>
                  <a:schemeClr val="accent2"/>
                </a:solidFill>
                <a:ea typeface="ＭＳ Ｐゴシック" panose="020B0600070205080204" pitchFamily="34" charset="-128"/>
              </a:rPr>
              <a:t>Fronts are associated with precipitation, generally most intense near the front and on the cold air side</a:t>
            </a:r>
          </a:p>
        </p:txBody>
      </p:sp>
      <p:pic>
        <p:nvPicPr>
          <p:cNvPr id="83970" name="Content Placeholder 3">
            <a:extLst>
              <a:ext uri="{FF2B5EF4-FFF2-40B4-BE49-F238E27FC236}">
                <a16:creationId xmlns:a16="http://schemas.microsoft.com/office/drawing/2014/main" id="{D75592C8-3075-4B40-9F05-545C120FD8D5}"/>
              </a:ext>
            </a:extLst>
          </p:cNvPr>
          <p:cNvPicPr>
            <a:picLocks noGrp="1" noChangeAspect="1" noChangeArrowheads="1"/>
          </p:cNvPicPr>
          <p:nvPr>
            <p:ph idx="1"/>
          </p:nvPr>
        </p:nvPicPr>
        <p:blipFill>
          <a:blip r:embed="rId2">
            <a:extLst>
              <a:ext uri="{BEBA8EAE-BF5A-486C-A8C5-ECC9F3942E4B}">
                <a14:imgProps xmlns:a14="http://schemas.microsoft.com/office/drawing/2010/main">
                  <a14:imgLayer>
                    <a14:imgEffect>
                      <a14:brightnessContrast contrast="56000"/>
                    </a14:imgEffect>
                  </a14:imgLayer>
                </a14:imgProps>
              </a:ext>
              <a:ext uri="{28A0092B-C50C-407E-A947-70E740481C1C}">
                <a14:useLocalDpi xmlns:a14="http://schemas.microsoft.com/office/drawing/2010/main" val="0"/>
              </a:ext>
            </a:extLst>
          </a:blip>
          <a:srcRect/>
          <a:stretch>
            <a:fillRect/>
          </a:stretch>
        </p:blipFill>
        <p:spPr>
          <a:xfrm rot="16200000">
            <a:off x="1946275" y="104775"/>
            <a:ext cx="5207000" cy="8299450"/>
          </a:xfr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88114-5E70-9A98-BE55-D9FF12F2D6EB}"/>
              </a:ext>
            </a:extLst>
          </p:cNvPr>
          <p:cNvSpPr>
            <a:spLocks noGrp="1"/>
          </p:cNvSpPr>
          <p:nvPr>
            <p:ph type="title"/>
          </p:nvPr>
        </p:nvSpPr>
        <p:spPr/>
        <p:txBody>
          <a:bodyPr/>
          <a:lstStyle/>
          <a:p>
            <a:endParaRPr lang="en-US"/>
          </a:p>
        </p:txBody>
      </p:sp>
      <p:pic>
        <p:nvPicPr>
          <p:cNvPr id="5" name="Content Placeholder 4" descr="Diagram&#10;&#10;Description automatically generated">
            <a:extLst>
              <a:ext uri="{FF2B5EF4-FFF2-40B4-BE49-F238E27FC236}">
                <a16:creationId xmlns:a16="http://schemas.microsoft.com/office/drawing/2014/main" id="{E7387215-26D3-C993-2C0C-F61A7B3AC55C}"/>
              </a:ext>
            </a:extLst>
          </p:cNvPr>
          <p:cNvPicPr>
            <a:picLocks noGrp="1" noChangeAspect="1"/>
          </p:cNvPicPr>
          <p:nvPr>
            <p:ph idx="1"/>
          </p:nvPr>
        </p:nvPicPr>
        <p:blipFill>
          <a:blip r:embed="rId2"/>
          <a:stretch>
            <a:fillRect/>
          </a:stretch>
        </p:blipFill>
        <p:spPr>
          <a:xfrm>
            <a:off x="990600" y="388473"/>
            <a:ext cx="6675016" cy="6081054"/>
          </a:xfrm>
        </p:spPr>
      </p:pic>
    </p:spTree>
    <p:extLst>
      <p:ext uri="{BB962C8B-B14F-4D97-AF65-F5344CB8AC3E}">
        <p14:creationId xmlns:p14="http://schemas.microsoft.com/office/powerpoint/2010/main" val="31996227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A9DE0-820E-7E81-4A18-9866B25D00B7}"/>
              </a:ext>
            </a:extLst>
          </p:cNvPr>
          <p:cNvSpPr>
            <a:spLocks noGrp="1"/>
          </p:cNvSpPr>
          <p:nvPr>
            <p:ph type="title"/>
          </p:nvPr>
        </p:nvSpPr>
        <p:spPr/>
        <p:txBody>
          <a:bodyPr/>
          <a:lstStyle/>
          <a:p>
            <a:endParaRPr lang="en-US"/>
          </a:p>
        </p:txBody>
      </p:sp>
      <p:pic>
        <p:nvPicPr>
          <p:cNvPr id="5" name="Content Placeholder 4" descr="Chart&#10;&#10;Description automatically generated">
            <a:extLst>
              <a:ext uri="{FF2B5EF4-FFF2-40B4-BE49-F238E27FC236}">
                <a16:creationId xmlns:a16="http://schemas.microsoft.com/office/drawing/2014/main" id="{EF34EE75-489E-DF85-4E22-93076214EB2A}"/>
              </a:ext>
            </a:extLst>
          </p:cNvPr>
          <p:cNvPicPr>
            <a:picLocks noGrp="1" noChangeAspect="1"/>
          </p:cNvPicPr>
          <p:nvPr>
            <p:ph idx="1"/>
          </p:nvPr>
        </p:nvPicPr>
        <p:blipFill>
          <a:blip r:embed="rId2"/>
          <a:stretch>
            <a:fillRect/>
          </a:stretch>
        </p:blipFill>
        <p:spPr>
          <a:xfrm>
            <a:off x="1112304" y="1600200"/>
            <a:ext cx="6919392" cy="4525963"/>
          </a:xfrm>
        </p:spPr>
      </p:pic>
    </p:spTree>
    <p:extLst>
      <p:ext uri="{BB962C8B-B14F-4D97-AF65-F5344CB8AC3E}">
        <p14:creationId xmlns:p14="http://schemas.microsoft.com/office/powerpoint/2010/main" val="20064813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60A10-DC19-4D93-AA18-8EE1F672D039}"/>
              </a:ext>
            </a:extLst>
          </p:cNvPr>
          <p:cNvSpPr>
            <a:spLocks noGrp="1"/>
          </p:cNvSpPr>
          <p:nvPr>
            <p:ph type="title"/>
          </p:nvPr>
        </p:nvSpPr>
        <p:spPr/>
        <p:txBody>
          <a:bodyPr/>
          <a:lstStyle/>
          <a:p>
            <a:endParaRPr lang="en-US"/>
          </a:p>
        </p:txBody>
      </p:sp>
      <p:pic>
        <p:nvPicPr>
          <p:cNvPr id="5" name="Content Placeholder 4" descr="Diagram&#10;&#10;Description automatically generated">
            <a:extLst>
              <a:ext uri="{FF2B5EF4-FFF2-40B4-BE49-F238E27FC236}">
                <a16:creationId xmlns:a16="http://schemas.microsoft.com/office/drawing/2014/main" id="{939D0C93-EEC4-4A68-9764-51C8A6324733}"/>
              </a:ext>
            </a:extLst>
          </p:cNvPr>
          <p:cNvPicPr>
            <a:picLocks noGrp="1" noChangeAspect="1"/>
          </p:cNvPicPr>
          <p:nvPr>
            <p:ph idx="1"/>
          </p:nvPr>
        </p:nvPicPr>
        <p:blipFill>
          <a:blip r:embed="rId2"/>
          <a:stretch>
            <a:fillRect/>
          </a:stretch>
        </p:blipFill>
        <p:spPr>
          <a:xfrm>
            <a:off x="2133600" y="838200"/>
            <a:ext cx="5562599" cy="2840475"/>
          </a:xfrm>
        </p:spPr>
      </p:pic>
      <p:pic>
        <p:nvPicPr>
          <p:cNvPr id="7" name="Picture 6" descr="Graphical user interface&#10;&#10;Description automatically generated">
            <a:extLst>
              <a:ext uri="{FF2B5EF4-FFF2-40B4-BE49-F238E27FC236}">
                <a16:creationId xmlns:a16="http://schemas.microsoft.com/office/drawing/2014/main" id="{E4F9DAED-55A0-0B14-7AB5-4D9212559E7B}"/>
              </a:ext>
            </a:extLst>
          </p:cNvPr>
          <p:cNvPicPr>
            <a:picLocks noChangeAspect="1"/>
          </p:cNvPicPr>
          <p:nvPr/>
        </p:nvPicPr>
        <p:blipFill>
          <a:blip r:embed="rId3"/>
          <a:stretch>
            <a:fillRect/>
          </a:stretch>
        </p:blipFill>
        <p:spPr>
          <a:xfrm>
            <a:off x="2274526" y="3556832"/>
            <a:ext cx="5562598" cy="3301168"/>
          </a:xfrm>
          <a:prstGeom prst="rect">
            <a:avLst/>
          </a:prstGeom>
        </p:spPr>
      </p:pic>
    </p:spTree>
    <p:extLst>
      <p:ext uri="{BB962C8B-B14F-4D97-AF65-F5344CB8AC3E}">
        <p14:creationId xmlns:p14="http://schemas.microsoft.com/office/powerpoint/2010/main" val="14838380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5E227F05-B9FA-A1DA-6127-CDBF913736A0}"/>
              </a:ext>
            </a:extLst>
          </p:cNvPr>
          <p:cNvSpPr>
            <a:spLocks noGrp="1"/>
          </p:cNvSpPr>
          <p:nvPr>
            <p:ph type="title"/>
          </p:nvPr>
        </p:nvSpPr>
        <p:spPr>
          <a:xfrm>
            <a:off x="457200" y="2501900"/>
            <a:ext cx="8229600" cy="1143000"/>
          </a:xfrm>
        </p:spPr>
        <p:txBody>
          <a:bodyPr/>
          <a:lstStyle/>
          <a:p>
            <a:r>
              <a:rPr lang="en-US" altLang="en-US" b="1" dirty="0">
                <a:solidFill>
                  <a:schemeClr val="accent2"/>
                </a:solidFill>
                <a:ea typeface="ＭＳ Ｐゴシック" panose="020B0600070205080204" pitchFamily="34" charset="-128"/>
              </a:rPr>
              <a:t>Oceanic Cyclone and Frontal Structure</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8497999D-8ABF-94B1-2F22-94E63C16DE6F}"/>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36867" name="Rectangle 3">
            <a:extLst>
              <a:ext uri="{FF2B5EF4-FFF2-40B4-BE49-F238E27FC236}">
                <a16:creationId xmlns:a16="http://schemas.microsoft.com/office/drawing/2014/main" id="{A56077D4-CC27-695D-9F13-6EF4CB9FA13A}"/>
              </a:ext>
            </a:extLst>
          </p:cNvPr>
          <p:cNvSpPr>
            <a:spLocks noGrp="1"/>
          </p:cNvSpPr>
          <p:nvPr>
            <p:ph type="body" idx="1"/>
          </p:nvPr>
        </p:nvSpPr>
        <p:spPr/>
        <p:txBody>
          <a:bodyPr/>
          <a:lstStyle/>
          <a:p>
            <a:endParaRPr lang="en-US" altLang="en-US">
              <a:ea typeface="ＭＳ Ｐゴシック" panose="020B0600070205080204" pitchFamily="34" charset="-128"/>
            </a:endParaRPr>
          </a:p>
        </p:txBody>
      </p:sp>
      <p:pic>
        <p:nvPicPr>
          <p:cNvPr id="36868" name="Picture 4" descr="schematic">
            <a:extLst>
              <a:ext uri="{FF2B5EF4-FFF2-40B4-BE49-F238E27FC236}">
                <a16:creationId xmlns:a16="http://schemas.microsoft.com/office/drawing/2014/main" id="{BB69E6C8-14B7-DAFD-43C6-5336AC9E95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438" y="290513"/>
            <a:ext cx="7477125"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5">
            <a:extLst>
              <a:ext uri="{FF2B5EF4-FFF2-40B4-BE49-F238E27FC236}">
                <a16:creationId xmlns:a16="http://schemas.microsoft.com/office/drawing/2014/main" id="{496DF885-5B5D-8086-06D4-B83059F03608}"/>
              </a:ext>
            </a:extLst>
          </p:cNvPr>
          <p:cNvSpPr txBox="1">
            <a:spLocks noChangeArrowheads="1"/>
          </p:cNvSpPr>
          <p:nvPr/>
        </p:nvSpPr>
        <p:spPr bwMode="auto">
          <a:xfrm>
            <a:off x="601663" y="293688"/>
            <a:ext cx="39036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r>
              <a:rPr lang="en-US" altLang="en-US"/>
              <a:t>Shapiro-Keyser Model of Oceanic Cyclones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80FF7529-C8E3-7B60-88AA-2097C6A18055}"/>
              </a:ext>
            </a:extLst>
          </p:cNvPr>
          <p:cNvSpPr>
            <a:spLocks noGrp="1"/>
          </p:cNvSpPr>
          <p:nvPr>
            <p:ph type="title"/>
          </p:nvPr>
        </p:nvSpPr>
        <p:spPr/>
        <p:txBody>
          <a:bodyPr/>
          <a:lstStyle/>
          <a:p>
            <a:r>
              <a:rPr lang="en-US" altLang="en-US" dirty="0">
                <a:solidFill>
                  <a:schemeClr val="accent2"/>
                </a:solidFill>
                <a:ea typeface="ＭＳ Ｐゴシック" panose="020B0600070205080204" pitchFamily="34" charset="-128"/>
              </a:rPr>
              <a:t>Major Elements of S-K Model</a:t>
            </a:r>
          </a:p>
        </p:txBody>
      </p:sp>
      <p:sp>
        <p:nvSpPr>
          <p:cNvPr id="37891" name="Rectangle 3">
            <a:extLst>
              <a:ext uri="{FF2B5EF4-FFF2-40B4-BE49-F238E27FC236}">
                <a16:creationId xmlns:a16="http://schemas.microsoft.com/office/drawing/2014/main" id="{29D55E62-1787-D53A-83D3-66E0D1D9902B}"/>
              </a:ext>
            </a:extLst>
          </p:cNvPr>
          <p:cNvSpPr>
            <a:spLocks noGrp="1"/>
          </p:cNvSpPr>
          <p:nvPr>
            <p:ph type="body" idx="1"/>
          </p:nvPr>
        </p:nvSpPr>
        <p:spPr>
          <a:xfrm>
            <a:off x="346075" y="1276350"/>
            <a:ext cx="8229600" cy="4525963"/>
          </a:xfrm>
        </p:spPr>
        <p:txBody>
          <a:bodyPr/>
          <a:lstStyle/>
          <a:p>
            <a:r>
              <a:rPr lang="en-US" altLang="en-US" sz="2800" dirty="0">
                <a:ea typeface="ＭＳ Ｐゴシック" panose="020B0600070205080204" pitchFamily="34" charset="-128"/>
              </a:rPr>
              <a:t>Weak cold front  (why do you think?)</a:t>
            </a:r>
          </a:p>
          <a:p>
            <a:r>
              <a:rPr lang="en-US" altLang="en-US" sz="2800" dirty="0">
                <a:ea typeface="ＭＳ Ｐゴシック" panose="020B0600070205080204" pitchFamily="34" charset="-128"/>
              </a:rPr>
              <a:t>Northern part of cold front is very weak (“fractured”)</a:t>
            </a:r>
          </a:p>
          <a:p>
            <a:r>
              <a:rPr lang="en-US" altLang="en-US" sz="2800" dirty="0">
                <a:ea typeface="ＭＳ Ｐゴシック" panose="020B0600070205080204" pitchFamily="34" charset="-128"/>
              </a:rPr>
              <a:t>Not much evidence of classic occlusion (well defined tongue of warm air projected to low center).</a:t>
            </a:r>
          </a:p>
        </p:txBody>
      </p:sp>
      <p:pic>
        <p:nvPicPr>
          <p:cNvPr id="2" name="Picture 4" descr="schematic">
            <a:extLst>
              <a:ext uri="{FF2B5EF4-FFF2-40B4-BE49-F238E27FC236}">
                <a16:creationId xmlns:a16="http://schemas.microsoft.com/office/drawing/2014/main" id="{B47BCA11-962B-0AD2-C1D1-527A9D6E3A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79" t="43929" r="1082" b="12191"/>
          <a:stretch/>
        </p:blipFill>
        <p:spPr bwMode="auto">
          <a:xfrm>
            <a:off x="993775" y="3657600"/>
            <a:ext cx="6934200"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7307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44F3D13E-955D-0D47-96E6-41D2319C2474}"/>
              </a:ext>
            </a:extLst>
          </p:cNvPr>
          <p:cNvSpPr>
            <a:spLocks noGrp="1" noChangeArrowheads="1"/>
          </p:cNvSpPr>
          <p:nvPr>
            <p:ph type="title"/>
          </p:nvPr>
        </p:nvSpPr>
        <p:spPr>
          <a:xfrm>
            <a:off x="533400" y="261391"/>
            <a:ext cx="8001000" cy="762000"/>
          </a:xfrm>
        </p:spPr>
        <p:txBody>
          <a:bodyPr/>
          <a:lstStyle/>
          <a:p>
            <a:pPr eaLnBrk="1" hangingPunct="1"/>
            <a:r>
              <a:rPr lang="en-US" altLang="en-US" dirty="0">
                <a:ea typeface="ＭＳ Ｐゴシック" panose="020B0600070205080204" pitchFamily="34" charset="-128"/>
              </a:rPr>
              <a:t>No Fronts!</a:t>
            </a:r>
          </a:p>
        </p:txBody>
      </p:sp>
      <p:sp>
        <p:nvSpPr>
          <p:cNvPr id="22530" name="Rectangle 3">
            <a:extLst>
              <a:ext uri="{FF2B5EF4-FFF2-40B4-BE49-F238E27FC236}">
                <a16:creationId xmlns:a16="http://schemas.microsoft.com/office/drawing/2014/main" id="{916BD000-B414-004D-983A-BC90F6CB8C8A}"/>
              </a:ext>
            </a:extLst>
          </p:cNvPr>
          <p:cNvSpPr>
            <a:spLocks noGrp="1" noChangeArrowheads="1"/>
          </p:cNvSpPr>
          <p:nvPr>
            <p:ph idx="1"/>
          </p:nvPr>
        </p:nvSpPr>
        <p:spPr/>
        <p:txBody>
          <a:bodyPr/>
          <a:lstStyle/>
          <a:p>
            <a:pPr eaLnBrk="1" hangingPunct="1"/>
            <a:endParaRPr lang="en-US" altLang="en-US">
              <a:ea typeface="ＭＳ Ｐゴシック" panose="020B0600070205080204" pitchFamily="34" charset="-128"/>
            </a:endParaRPr>
          </a:p>
        </p:txBody>
      </p:sp>
      <p:pic>
        <p:nvPicPr>
          <p:cNvPr id="22531" name="Picture 4" descr="wea01800.jpg                                                   001D196A&#10;Cliff Disk                     BB5EA40C:">
            <a:extLst>
              <a:ext uri="{FF2B5EF4-FFF2-40B4-BE49-F238E27FC236}">
                <a16:creationId xmlns:a16="http://schemas.microsoft.com/office/drawing/2014/main" id="{7E78B168-B700-534F-9058-81151F0135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05910"/>
            <a:ext cx="835818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8812722"/>
      </p:ext>
    </p:extLst>
  </p:cSld>
  <p:clrMapOvr>
    <a:masterClrMapping/>
  </p:clrMapOvr>
  <p:transition advTm="10300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80FF7529-C8E3-7B60-88AA-2097C6A18055}"/>
              </a:ext>
            </a:extLst>
          </p:cNvPr>
          <p:cNvSpPr>
            <a:spLocks noGrp="1"/>
          </p:cNvSpPr>
          <p:nvPr>
            <p:ph type="title"/>
          </p:nvPr>
        </p:nvSpPr>
        <p:spPr/>
        <p:txBody>
          <a:bodyPr/>
          <a:lstStyle/>
          <a:p>
            <a:r>
              <a:rPr lang="en-US" altLang="en-US" dirty="0">
                <a:solidFill>
                  <a:schemeClr val="accent2"/>
                </a:solidFill>
                <a:ea typeface="ＭＳ Ｐゴシック" panose="020B0600070205080204" pitchFamily="34" charset="-128"/>
              </a:rPr>
              <a:t>Major Elements of S-K Model</a:t>
            </a:r>
          </a:p>
        </p:txBody>
      </p:sp>
      <p:sp>
        <p:nvSpPr>
          <p:cNvPr id="37891" name="Rectangle 3">
            <a:extLst>
              <a:ext uri="{FF2B5EF4-FFF2-40B4-BE49-F238E27FC236}">
                <a16:creationId xmlns:a16="http://schemas.microsoft.com/office/drawing/2014/main" id="{29D55E62-1787-D53A-83D3-66E0D1D9902B}"/>
              </a:ext>
            </a:extLst>
          </p:cNvPr>
          <p:cNvSpPr>
            <a:spLocks noGrp="1"/>
          </p:cNvSpPr>
          <p:nvPr>
            <p:ph type="body" idx="1"/>
          </p:nvPr>
        </p:nvSpPr>
        <p:spPr>
          <a:xfrm>
            <a:off x="346075" y="1276350"/>
            <a:ext cx="8229600" cy="4525963"/>
          </a:xfrm>
        </p:spPr>
        <p:txBody>
          <a:bodyPr/>
          <a:lstStyle/>
          <a:p>
            <a:r>
              <a:rPr lang="en-US" altLang="en-US" sz="2800" dirty="0">
                <a:ea typeface="ＭＳ Ｐゴシック" panose="020B0600070205080204" pitchFamily="34" charset="-128"/>
              </a:rPr>
              <a:t>“T-Bone” structure: cold front intersects the warms front at approximately a right angle</a:t>
            </a:r>
          </a:p>
          <a:p>
            <a:r>
              <a:rPr lang="en-US" altLang="en-US" sz="2800" dirty="0">
                <a:ea typeface="ＭＳ Ｐゴシック" panose="020B0600070205080204" pitchFamily="34" charset="-128"/>
              </a:rPr>
              <a:t>Strong back bent (or bent back) warm front.</a:t>
            </a:r>
          </a:p>
          <a:p>
            <a:r>
              <a:rPr lang="en-US" altLang="en-US" sz="2800" dirty="0">
                <a:ea typeface="ＭＳ Ｐゴシック" panose="020B0600070205080204" pitchFamily="34" charset="-128"/>
              </a:rPr>
              <a:t>Warm air seclusion near the low center.</a:t>
            </a:r>
          </a:p>
        </p:txBody>
      </p:sp>
      <p:pic>
        <p:nvPicPr>
          <p:cNvPr id="2" name="Picture 4" descr="schematic">
            <a:extLst>
              <a:ext uri="{FF2B5EF4-FFF2-40B4-BE49-F238E27FC236}">
                <a16:creationId xmlns:a16="http://schemas.microsoft.com/office/drawing/2014/main" id="{B47BCA11-962B-0AD2-C1D1-527A9D6E3A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79" t="43929" r="1082" b="12191"/>
          <a:stretch/>
        </p:blipFill>
        <p:spPr bwMode="auto">
          <a:xfrm>
            <a:off x="993775" y="3539331"/>
            <a:ext cx="6934200"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CF675-F990-7D2A-E769-95D370249141}"/>
              </a:ext>
            </a:extLst>
          </p:cNvPr>
          <p:cNvSpPr>
            <a:spLocks noGrp="1"/>
          </p:cNvSpPr>
          <p:nvPr>
            <p:ph type="title"/>
          </p:nvPr>
        </p:nvSpPr>
        <p:spPr/>
        <p:txBody>
          <a:bodyPr/>
          <a:lstStyle/>
          <a:p>
            <a:r>
              <a:rPr lang="en-US" dirty="0"/>
              <a:t>Simulation of the QE-2 Storm (Sept. 1978)</a:t>
            </a:r>
          </a:p>
        </p:txBody>
      </p:sp>
      <p:pic>
        <p:nvPicPr>
          <p:cNvPr id="5" name="Content Placeholder 4" descr="A large ship in the water&#10;&#10;Description automatically generated with medium confidence">
            <a:extLst>
              <a:ext uri="{FF2B5EF4-FFF2-40B4-BE49-F238E27FC236}">
                <a16:creationId xmlns:a16="http://schemas.microsoft.com/office/drawing/2014/main" id="{03880620-4E78-3673-5F83-D8FB6EA78EAD}"/>
              </a:ext>
            </a:extLst>
          </p:cNvPr>
          <p:cNvPicPr>
            <a:picLocks noGrp="1" noChangeAspect="1"/>
          </p:cNvPicPr>
          <p:nvPr>
            <p:ph idx="1"/>
          </p:nvPr>
        </p:nvPicPr>
        <p:blipFill>
          <a:blip r:embed="rId2"/>
          <a:stretch>
            <a:fillRect/>
          </a:stretch>
        </p:blipFill>
        <p:spPr>
          <a:xfrm>
            <a:off x="721377" y="1600200"/>
            <a:ext cx="7701245" cy="4525963"/>
          </a:xfrm>
        </p:spPr>
      </p:pic>
    </p:spTree>
    <p:extLst>
      <p:ext uri="{BB962C8B-B14F-4D97-AF65-F5344CB8AC3E}">
        <p14:creationId xmlns:p14="http://schemas.microsoft.com/office/powerpoint/2010/main" val="34727522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7A804FD8-5743-528B-412D-ECC5D475CB51}"/>
              </a:ext>
            </a:extLst>
          </p:cNvPr>
          <p:cNvSpPr>
            <a:spLocks noGrp="1"/>
          </p:cNvSpPr>
          <p:nvPr>
            <p:ph type="title"/>
          </p:nvPr>
        </p:nvSpPr>
        <p:spPr>
          <a:xfrm>
            <a:off x="457200" y="274638"/>
            <a:ext cx="2286000" cy="5364162"/>
          </a:xfrm>
        </p:spPr>
        <p:txBody>
          <a:bodyPr/>
          <a:lstStyle/>
          <a:p>
            <a:r>
              <a:rPr lang="en-US" altLang="en-US" dirty="0">
                <a:ea typeface="ＭＳ Ｐゴシック" panose="020B0600070205080204" pitchFamily="34" charset="-128"/>
              </a:rPr>
              <a:t>Simulation of the QE-II Storm</a:t>
            </a:r>
          </a:p>
        </p:txBody>
      </p:sp>
      <p:sp>
        <p:nvSpPr>
          <p:cNvPr id="38915" name="Rectangle 3">
            <a:extLst>
              <a:ext uri="{FF2B5EF4-FFF2-40B4-BE49-F238E27FC236}">
                <a16:creationId xmlns:a16="http://schemas.microsoft.com/office/drawing/2014/main" id="{86E1DF95-FC26-5152-E3B1-D603D55FF763}"/>
              </a:ext>
            </a:extLst>
          </p:cNvPr>
          <p:cNvSpPr>
            <a:spLocks noGrp="1"/>
          </p:cNvSpPr>
          <p:nvPr>
            <p:ph type="body" idx="1"/>
          </p:nvPr>
        </p:nvSpPr>
        <p:spPr>
          <a:xfrm>
            <a:off x="0" y="1447800"/>
            <a:ext cx="3123023" cy="4724400"/>
          </a:xfrm>
        </p:spPr>
        <p:txBody>
          <a:bodyPr/>
          <a:lstStyle/>
          <a:p>
            <a:endParaRPr lang="en-US" altLang="en-US" dirty="0">
              <a:ea typeface="ＭＳ Ｐゴシック" panose="020B0600070205080204" pitchFamily="34" charset="-128"/>
            </a:endParaRPr>
          </a:p>
        </p:txBody>
      </p:sp>
      <p:pic>
        <p:nvPicPr>
          <p:cNvPr id="38916" name="Picture 4" descr="QEII storm">
            <a:extLst>
              <a:ext uri="{FF2B5EF4-FFF2-40B4-BE49-F238E27FC236}">
                <a16:creationId xmlns:a16="http://schemas.microsoft.com/office/drawing/2014/main" id="{CA3F45AA-A860-818E-223F-D98DCCE5BD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3023" y="424977"/>
            <a:ext cx="5567363" cy="6008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EEF30F46-3E1D-BF2B-EA3A-0C1371C99892}"/>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39939" name="Rectangle 3">
            <a:extLst>
              <a:ext uri="{FF2B5EF4-FFF2-40B4-BE49-F238E27FC236}">
                <a16:creationId xmlns:a16="http://schemas.microsoft.com/office/drawing/2014/main" id="{CBFB74E5-B2BC-FCBF-6FF0-4CE11E8FFE63}"/>
              </a:ext>
            </a:extLst>
          </p:cNvPr>
          <p:cNvSpPr>
            <a:spLocks noGrp="1"/>
          </p:cNvSpPr>
          <p:nvPr>
            <p:ph type="body" idx="1"/>
          </p:nvPr>
        </p:nvSpPr>
        <p:spPr/>
        <p:txBody>
          <a:bodyPr/>
          <a:lstStyle/>
          <a:p>
            <a:endParaRPr lang="en-US" altLang="en-US">
              <a:ea typeface="ＭＳ Ｐゴシック" panose="020B0600070205080204" pitchFamily="34" charset="-128"/>
            </a:endParaRPr>
          </a:p>
        </p:txBody>
      </p:sp>
      <p:pic>
        <p:nvPicPr>
          <p:cNvPr id="39940" name="Picture 4" descr="oeanpot">
            <a:extLst>
              <a:ext uri="{FF2B5EF4-FFF2-40B4-BE49-F238E27FC236}">
                <a16:creationId xmlns:a16="http://schemas.microsoft.com/office/drawing/2014/main" id="{2A279A98-716F-75C6-33AD-82AD0D1FFA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0538" y="274638"/>
            <a:ext cx="5621337" cy="643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 Box 5">
            <a:extLst>
              <a:ext uri="{FF2B5EF4-FFF2-40B4-BE49-F238E27FC236}">
                <a16:creationId xmlns:a16="http://schemas.microsoft.com/office/drawing/2014/main" id="{C11A646B-30BD-DACB-2F8F-147F4C644174}"/>
              </a:ext>
            </a:extLst>
          </p:cNvPr>
          <p:cNvSpPr txBox="1">
            <a:spLocks noChangeArrowheads="1"/>
          </p:cNvSpPr>
          <p:nvPr/>
        </p:nvSpPr>
        <p:spPr bwMode="auto">
          <a:xfrm>
            <a:off x="365125" y="2808288"/>
            <a:ext cx="9715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r>
              <a:rPr lang="en-US" altLang="en-US" sz="1800"/>
              <a:t>Neiman</a:t>
            </a:r>
          </a:p>
          <a:p>
            <a:pPr defTabSz="914400" eaLnBrk="1" hangingPunct="1"/>
            <a:r>
              <a:rPr lang="en-US" altLang="en-US" sz="1800"/>
              <a:t>and</a:t>
            </a:r>
          </a:p>
          <a:p>
            <a:pPr defTabSz="914400" eaLnBrk="1" hangingPunct="1"/>
            <a:r>
              <a:rPr lang="en-US" altLang="en-US" sz="1800"/>
              <a:t>Shapiro</a:t>
            </a:r>
          </a:p>
          <a:p>
            <a:pPr defTabSz="914400" eaLnBrk="1" hangingPunct="1"/>
            <a:r>
              <a:rPr lang="en-US" altLang="en-US" sz="1800"/>
              <a:t>1993</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86B432F1-32D6-E174-A67E-2DA8EA6487CB}"/>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40963" name="Rectangle 3">
            <a:extLst>
              <a:ext uri="{FF2B5EF4-FFF2-40B4-BE49-F238E27FC236}">
                <a16:creationId xmlns:a16="http://schemas.microsoft.com/office/drawing/2014/main" id="{223A840A-8D46-A095-474E-B1F1C8CA4CF9}"/>
              </a:ext>
            </a:extLst>
          </p:cNvPr>
          <p:cNvSpPr>
            <a:spLocks noGrp="1"/>
          </p:cNvSpPr>
          <p:nvPr>
            <p:ph type="body" idx="1"/>
          </p:nvPr>
        </p:nvSpPr>
        <p:spPr/>
        <p:txBody>
          <a:bodyPr/>
          <a:lstStyle/>
          <a:p>
            <a:endParaRPr lang="en-US" altLang="en-US">
              <a:ea typeface="ＭＳ Ｐゴシック" panose="020B0600070205080204" pitchFamily="34" charset="-128"/>
            </a:endParaRPr>
          </a:p>
        </p:txBody>
      </p:sp>
      <p:pic>
        <p:nvPicPr>
          <p:cNvPr id="40964" name="Picture 4" descr="frontal">
            <a:extLst>
              <a:ext uri="{FF2B5EF4-FFF2-40B4-BE49-F238E27FC236}">
                <a16:creationId xmlns:a16="http://schemas.microsoft.com/office/drawing/2014/main" id="{1E6BBDB2-9607-C6F6-918F-2BD101E1DE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3725" y="393700"/>
            <a:ext cx="55880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0DF53957-433E-147A-FBAA-D9AA83831936}"/>
              </a:ext>
            </a:extLst>
          </p:cNvPr>
          <p:cNvSpPr>
            <a:spLocks noGrp="1"/>
          </p:cNvSpPr>
          <p:nvPr>
            <p:ph type="title"/>
          </p:nvPr>
        </p:nvSpPr>
        <p:spPr/>
        <p:txBody>
          <a:bodyPr/>
          <a:lstStyle/>
          <a:p>
            <a:r>
              <a:rPr lang="en-US" altLang="en-US" sz="3200">
                <a:ea typeface="ＭＳ Ｐゴシック" panose="020B0600070205080204" pitchFamily="34" charset="-128"/>
              </a:rPr>
              <a:t>Air-Sea Interactions Warm the Cold Air, Weakening the Cold Front</a:t>
            </a:r>
          </a:p>
        </p:txBody>
      </p:sp>
      <p:sp>
        <p:nvSpPr>
          <p:cNvPr id="41987" name="Rectangle 3">
            <a:extLst>
              <a:ext uri="{FF2B5EF4-FFF2-40B4-BE49-F238E27FC236}">
                <a16:creationId xmlns:a16="http://schemas.microsoft.com/office/drawing/2014/main" id="{BE4005FA-9BB7-3413-173B-142295FA5D3C}"/>
              </a:ext>
            </a:extLst>
          </p:cNvPr>
          <p:cNvSpPr>
            <a:spLocks noGrp="1"/>
          </p:cNvSpPr>
          <p:nvPr>
            <p:ph type="body" idx="1"/>
          </p:nvPr>
        </p:nvSpPr>
        <p:spPr/>
        <p:txBody>
          <a:bodyPr/>
          <a:lstStyle/>
          <a:p>
            <a:endParaRPr lang="en-US" altLang="en-US">
              <a:ea typeface="ＭＳ Ｐゴシック" panose="020B0600070205080204" pitchFamily="34" charset="-128"/>
            </a:endParaRPr>
          </a:p>
        </p:txBody>
      </p:sp>
      <p:pic>
        <p:nvPicPr>
          <p:cNvPr id="41988" name="Picture 4" descr="satpice">
            <a:extLst>
              <a:ext uri="{FF2B5EF4-FFF2-40B4-BE49-F238E27FC236}">
                <a16:creationId xmlns:a16="http://schemas.microsoft.com/office/drawing/2014/main" id="{7CDE11D0-66F9-8BFA-5BB8-B765343742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085" y="1595718"/>
            <a:ext cx="5553075" cy="540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28F732C-66AB-93AD-33E8-4815DA237815}"/>
              </a:ext>
            </a:extLst>
          </p:cNvPr>
          <p:cNvSpPr txBox="1"/>
          <p:nvPr/>
        </p:nvSpPr>
        <p:spPr>
          <a:xfrm rot="18629893">
            <a:off x="5965454" y="5366127"/>
            <a:ext cx="876715" cy="461665"/>
          </a:xfrm>
          <a:prstGeom prst="rect">
            <a:avLst/>
          </a:prstGeom>
          <a:noFill/>
        </p:spPr>
        <p:txBody>
          <a:bodyPr wrap="none" rtlCol="0">
            <a:spAutoFit/>
          </a:bodyPr>
          <a:lstStyle/>
          <a:p>
            <a:r>
              <a:rPr lang="en-US" dirty="0"/>
              <a:t>Weak</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6FD7C770-837E-430F-CC50-B40BBD74837B}"/>
              </a:ext>
            </a:extLst>
          </p:cNvPr>
          <p:cNvSpPr>
            <a:spLocks noGrp="1"/>
          </p:cNvSpPr>
          <p:nvPr>
            <p:ph type="title"/>
          </p:nvPr>
        </p:nvSpPr>
        <p:spPr/>
        <p:txBody>
          <a:bodyPr/>
          <a:lstStyle/>
          <a:p>
            <a:r>
              <a:rPr lang="en-US" altLang="en-US" sz="3200" dirty="0">
                <a:ea typeface="ＭＳ Ｐゴシック" panose="020B0600070205080204" pitchFamily="34" charset="-128"/>
              </a:rPr>
              <a:t>Cross Section Across Ocean Cold Front</a:t>
            </a:r>
          </a:p>
        </p:txBody>
      </p:sp>
      <p:sp>
        <p:nvSpPr>
          <p:cNvPr id="44035" name="Rectangle 3">
            <a:extLst>
              <a:ext uri="{FF2B5EF4-FFF2-40B4-BE49-F238E27FC236}">
                <a16:creationId xmlns:a16="http://schemas.microsoft.com/office/drawing/2014/main" id="{12741895-370E-9EFE-D6BA-A3958AB5596B}"/>
              </a:ext>
            </a:extLst>
          </p:cNvPr>
          <p:cNvSpPr>
            <a:spLocks noGrp="1"/>
          </p:cNvSpPr>
          <p:nvPr>
            <p:ph type="body" idx="1"/>
          </p:nvPr>
        </p:nvSpPr>
        <p:spPr/>
        <p:txBody>
          <a:bodyPr/>
          <a:lstStyle/>
          <a:p>
            <a:endParaRPr lang="en-US" altLang="en-US">
              <a:ea typeface="ＭＳ Ｐゴシック" panose="020B0600070205080204" pitchFamily="34" charset="-128"/>
            </a:endParaRPr>
          </a:p>
        </p:txBody>
      </p:sp>
      <p:pic>
        <p:nvPicPr>
          <p:cNvPr id="44036" name="Picture 4" descr="coldfront">
            <a:extLst>
              <a:ext uri="{FF2B5EF4-FFF2-40B4-BE49-F238E27FC236}">
                <a16:creationId xmlns:a16="http://schemas.microsoft.com/office/drawing/2014/main" id="{0A891ADA-D52E-132F-62BD-D103F48DBA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1063625"/>
            <a:ext cx="7350125" cy="51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B98AF1EE-B989-092A-2D00-2CED35A7F5BA}"/>
              </a:ext>
            </a:extLst>
          </p:cNvPr>
          <p:cNvSpPr>
            <a:spLocks noGrp="1"/>
          </p:cNvSpPr>
          <p:nvPr>
            <p:ph type="title"/>
          </p:nvPr>
        </p:nvSpPr>
        <p:spPr>
          <a:xfrm>
            <a:off x="457200" y="0"/>
            <a:ext cx="8229600" cy="1143000"/>
          </a:xfrm>
        </p:spPr>
        <p:txBody>
          <a:bodyPr/>
          <a:lstStyle/>
          <a:p>
            <a:r>
              <a:rPr lang="en-US" altLang="en-US" sz="3200">
                <a:ea typeface="ＭＳ Ｐゴシック" panose="020B0600070205080204" pitchFamily="34" charset="-128"/>
              </a:rPr>
              <a:t>Cross Section Across Warm Front</a:t>
            </a:r>
          </a:p>
        </p:txBody>
      </p:sp>
      <p:sp>
        <p:nvSpPr>
          <p:cNvPr id="45059" name="Rectangle 3">
            <a:extLst>
              <a:ext uri="{FF2B5EF4-FFF2-40B4-BE49-F238E27FC236}">
                <a16:creationId xmlns:a16="http://schemas.microsoft.com/office/drawing/2014/main" id="{8949377B-B687-2D83-1EDF-B8FEF53943DD}"/>
              </a:ext>
            </a:extLst>
          </p:cNvPr>
          <p:cNvSpPr>
            <a:spLocks noGrp="1"/>
          </p:cNvSpPr>
          <p:nvPr>
            <p:ph type="body" idx="1"/>
          </p:nvPr>
        </p:nvSpPr>
        <p:spPr/>
        <p:txBody>
          <a:bodyPr/>
          <a:lstStyle/>
          <a:p>
            <a:endParaRPr lang="en-US" altLang="en-US">
              <a:ea typeface="ＭＳ Ｐゴシック" panose="020B0600070205080204" pitchFamily="34" charset="-128"/>
            </a:endParaRPr>
          </a:p>
        </p:txBody>
      </p:sp>
      <p:pic>
        <p:nvPicPr>
          <p:cNvPr id="45060" name="Picture 4" descr="warmfront">
            <a:extLst>
              <a:ext uri="{FF2B5EF4-FFF2-40B4-BE49-F238E27FC236}">
                <a16:creationId xmlns:a16="http://schemas.microsoft.com/office/drawing/2014/main" id="{105A94A2-1738-9BC3-84F8-8D459BECE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63" y="808038"/>
            <a:ext cx="7920037" cy="584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3CFBFE8D-721C-84A2-9F93-0EE226BC6AE1}"/>
              </a:ext>
            </a:extLst>
          </p:cNvPr>
          <p:cNvSpPr>
            <a:spLocks noGrp="1"/>
          </p:cNvSpPr>
          <p:nvPr>
            <p:ph type="title"/>
          </p:nvPr>
        </p:nvSpPr>
        <p:spPr/>
        <p:txBody>
          <a:bodyPr/>
          <a:lstStyle/>
          <a:p>
            <a:r>
              <a:rPr lang="en-US" altLang="en-US" sz="4000">
                <a:ea typeface="ＭＳ Ｐゴシック" panose="020B0600070205080204" pitchFamily="34" charset="-128"/>
              </a:rPr>
              <a:t>Cross Section Across Warm Front and Associated Low-level Jet</a:t>
            </a:r>
          </a:p>
        </p:txBody>
      </p:sp>
      <p:sp>
        <p:nvSpPr>
          <p:cNvPr id="48131" name="Rectangle 3">
            <a:extLst>
              <a:ext uri="{FF2B5EF4-FFF2-40B4-BE49-F238E27FC236}">
                <a16:creationId xmlns:a16="http://schemas.microsoft.com/office/drawing/2014/main" id="{EE8FCD01-1EDF-7ED9-67E1-CEBC78C989E1}"/>
              </a:ext>
            </a:extLst>
          </p:cNvPr>
          <p:cNvSpPr>
            <a:spLocks noGrp="1"/>
          </p:cNvSpPr>
          <p:nvPr>
            <p:ph type="body" idx="1"/>
          </p:nvPr>
        </p:nvSpPr>
        <p:spPr/>
        <p:txBody>
          <a:bodyPr/>
          <a:lstStyle/>
          <a:p>
            <a:endParaRPr lang="en-US" altLang="en-US">
              <a:ea typeface="ＭＳ Ｐゴシック" panose="020B0600070205080204" pitchFamily="34" charset="-128"/>
            </a:endParaRPr>
          </a:p>
        </p:txBody>
      </p:sp>
      <p:pic>
        <p:nvPicPr>
          <p:cNvPr id="48132" name="Picture 4" descr="warmfronts">
            <a:extLst>
              <a:ext uri="{FF2B5EF4-FFF2-40B4-BE49-F238E27FC236}">
                <a16:creationId xmlns:a16="http://schemas.microsoft.com/office/drawing/2014/main" id="{643A3691-F892-0C09-4896-FCD4696F5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1372"/>
          <a:stretch>
            <a:fillRect/>
          </a:stretch>
        </p:blipFill>
        <p:spPr bwMode="auto">
          <a:xfrm>
            <a:off x="457200" y="1257300"/>
            <a:ext cx="7593013"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1BBE40E1-6EB9-BE56-1746-30E14F5F3B73}"/>
              </a:ext>
            </a:extLst>
          </p:cNvPr>
          <p:cNvSpPr>
            <a:spLocks noGrp="1"/>
          </p:cNvSpPr>
          <p:nvPr>
            <p:ph type="title"/>
          </p:nvPr>
        </p:nvSpPr>
        <p:spPr>
          <a:xfrm>
            <a:off x="457200" y="274638"/>
            <a:ext cx="2506663" cy="5186362"/>
          </a:xfrm>
        </p:spPr>
        <p:txBody>
          <a:bodyPr/>
          <a:lstStyle/>
          <a:p>
            <a:r>
              <a:rPr lang="en-US" altLang="en-US">
                <a:ea typeface="ＭＳ Ｐゴシック" panose="020B0600070205080204" pitchFamily="34" charset="-128"/>
              </a:rPr>
              <a:t>Warm</a:t>
            </a:r>
            <a:br>
              <a:rPr lang="en-US" altLang="en-US">
                <a:ea typeface="ＭＳ Ｐゴシック" panose="020B0600070205080204" pitchFamily="34" charset="-128"/>
              </a:rPr>
            </a:br>
            <a:r>
              <a:rPr lang="en-US" altLang="en-US">
                <a:ea typeface="ＭＳ Ｐゴシック" panose="020B0600070205080204" pitchFamily="34" charset="-128"/>
              </a:rPr>
              <a:t>Seclusion</a:t>
            </a:r>
            <a:br>
              <a:rPr lang="en-US" altLang="en-US">
                <a:ea typeface="ＭＳ Ｐゴシック" panose="020B0600070205080204" pitchFamily="34" charset="-128"/>
              </a:rPr>
            </a:br>
            <a:r>
              <a:rPr lang="en-US" altLang="en-US">
                <a:ea typeface="ＭＳ Ｐゴシック" panose="020B0600070205080204" pitchFamily="34" charset="-128"/>
              </a:rPr>
              <a:t>Stage</a:t>
            </a:r>
          </a:p>
        </p:txBody>
      </p:sp>
      <p:pic>
        <p:nvPicPr>
          <p:cNvPr id="47107" name="Picture 5" descr="warmcore">
            <a:extLst>
              <a:ext uri="{FF2B5EF4-FFF2-40B4-BE49-F238E27FC236}">
                <a16:creationId xmlns:a16="http://schemas.microsoft.com/office/drawing/2014/main" id="{0DEC8EF7-0B17-B6D0-232E-4850E5D8F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0435" b="2708"/>
          <a:stretch>
            <a:fillRect/>
          </a:stretch>
        </p:blipFill>
        <p:spPr bwMode="auto">
          <a:xfrm>
            <a:off x="2963863" y="104775"/>
            <a:ext cx="5211762" cy="657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A718B7A4-D918-D140-89CD-9007C25A7424}"/>
              </a:ext>
            </a:extLst>
          </p:cNvPr>
          <p:cNvSpPr>
            <a:spLocks noGrp="1" noChangeArrowheads="1"/>
          </p:cNvSpPr>
          <p:nvPr>
            <p:ph type="title"/>
          </p:nvPr>
        </p:nvSpPr>
        <p:spPr>
          <a:xfrm>
            <a:off x="304800" y="533400"/>
            <a:ext cx="3048000" cy="5029200"/>
          </a:xfrm>
        </p:spPr>
        <p:txBody>
          <a:bodyPr/>
          <a:lstStyle/>
          <a:p>
            <a:pPr eaLnBrk="1" hangingPunct="1"/>
            <a:r>
              <a:rPr lang="en-US" altLang="en-US" dirty="0">
                <a:ea typeface="ＭＳ Ｐゴシック" panose="020B0600070205080204" pitchFamily="34" charset="-128"/>
              </a:rPr>
              <a:t>Current Surface Charts have fronts and other features</a:t>
            </a:r>
            <a:endParaRPr lang="en-US" altLang="en-US" b="1" dirty="0">
              <a:ea typeface="ＭＳ Ｐゴシック" panose="020B0600070205080204" pitchFamily="34" charset="-128"/>
            </a:endParaRPr>
          </a:p>
        </p:txBody>
      </p:sp>
      <p:pic>
        <p:nvPicPr>
          <p:cNvPr id="72706" name="Content Placeholder 3">
            <a:extLst>
              <a:ext uri="{FF2B5EF4-FFF2-40B4-BE49-F238E27FC236}">
                <a16:creationId xmlns:a16="http://schemas.microsoft.com/office/drawing/2014/main" id="{1BC1962C-C27A-9944-A7C6-D77ED520B5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78" t="2856" r="7065" b="15714"/>
          <a:stretch>
            <a:fillRect/>
          </a:stretch>
        </p:blipFill>
        <p:spPr>
          <a:xfrm>
            <a:off x="3429000" y="457200"/>
            <a:ext cx="5472113" cy="5884863"/>
          </a:xfrm>
        </p:spPr>
      </p:pic>
    </p:spTree>
    <p:extLst>
      <p:ext uri="{BB962C8B-B14F-4D97-AF65-F5344CB8AC3E}">
        <p14:creationId xmlns:p14="http://schemas.microsoft.com/office/powerpoint/2010/main" val="4704913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F068346C-A75E-35B9-4203-8CE069380187}"/>
              </a:ext>
            </a:extLst>
          </p:cNvPr>
          <p:cNvSpPr>
            <a:spLocks noGrp="1"/>
          </p:cNvSpPr>
          <p:nvPr>
            <p:ph type="title"/>
          </p:nvPr>
        </p:nvSpPr>
        <p:spPr>
          <a:xfrm>
            <a:off x="457200" y="171450"/>
            <a:ext cx="8464550" cy="981075"/>
          </a:xfrm>
        </p:spPr>
        <p:txBody>
          <a:bodyPr/>
          <a:lstStyle/>
          <a:p>
            <a:r>
              <a:rPr lang="en-US" altLang="en-US" sz="3200">
                <a:ea typeface="ＭＳ Ｐゴシック" panose="020B0600070205080204" pitchFamily="34" charset="-128"/>
              </a:rPr>
              <a:t>Cross Section Across Warm-Air Seclusion:  Circulation Weakens With Height</a:t>
            </a:r>
          </a:p>
        </p:txBody>
      </p:sp>
      <p:sp>
        <p:nvSpPr>
          <p:cNvPr id="49155" name="Rectangle 3">
            <a:extLst>
              <a:ext uri="{FF2B5EF4-FFF2-40B4-BE49-F238E27FC236}">
                <a16:creationId xmlns:a16="http://schemas.microsoft.com/office/drawing/2014/main" id="{95971638-2A0E-58F1-C849-34DE0783722A}"/>
              </a:ext>
            </a:extLst>
          </p:cNvPr>
          <p:cNvSpPr>
            <a:spLocks noGrp="1"/>
          </p:cNvSpPr>
          <p:nvPr>
            <p:ph type="body" idx="1"/>
          </p:nvPr>
        </p:nvSpPr>
        <p:spPr/>
        <p:txBody>
          <a:bodyPr/>
          <a:lstStyle/>
          <a:p>
            <a:endParaRPr lang="en-US" altLang="en-US">
              <a:ea typeface="ＭＳ Ｐゴシック" panose="020B0600070205080204" pitchFamily="34" charset="-128"/>
            </a:endParaRPr>
          </a:p>
        </p:txBody>
      </p:sp>
      <p:pic>
        <p:nvPicPr>
          <p:cNvPr id="49156" name="Picture 4" descr="warncire">
            <a:extLst>
              <a:ext uri="{FF2B5EF4-FFF2-40B4-BE49-F238E27FC236}">
                <a16:creationId xmlns:a16="http://schemas.microsoft.com/office/drawing/2014/main" id="{5F4F3121-A606-3267-CC49-12AD21D8B6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6434"/>
          <a:stretch>
            <a:fillRect/>
          </a:stretch>
        </p:blipFill>
        <p:spPr bwMode="auto">
          <a:xfrm>
            <a:off x="719138" y="1152525"/>
            <a:ext cx="7113587"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E53C591E-31F1-1762-93A7-5638CC49B7A7}"/>
              </a:ext>
            </a:extLst>
          </p:cNvPr>
          <p:cNvSpPr>
            <a:spLocks noGrp="1"/>
          </p:cNvSpPr>
          <p:nvPr>
            <p:ph type="title"/>
          </p:nvPr>
        </p:nvSpPr>
        <p:spPr/>
        <p:txBody>
          <a:bodyPr/>
          <a:lstStyle/>
          <a:p>
            <a:r>
              <a:rPr lang="en-US" altLang="en-US" sz="4000">
                <a:ea typeface="ＭＳ Ｐゴシック" panose="020B0600070205080204" pitchFamily="34" charset="-128"/>
              </a:rPr>
              <a:t>Strongest Winds With Back-Bent Warm Front</a:t>
            </a:r>
          </a:p>
        </p:txBody>
      </p:sp>
      <p:sp>
        <p:nvSpPr>
          <p:cNvPr id="50179" name="Rectangle 3">
            <a:extLst>
              <a:ext uri="{FF2B5EF4-FFF2-40B4-BE49-F238E27FC236}">
                <a16:creationId xmlns:a16="http://schemas.microsoft.com/office/drawing/2014/main" id="{3842AFFB-0C6D-A37E-3BF5-71AC76321761}"/>
              </a:ext>
            </a:extLst>
          </p:cNvPr>
          <p:cNvSpPr>
            <a:spLocks noGrp="1"/>
          </p:cNvSpPr>
          <p:nvPr>
            <p:ph type="body" idx="1"/>
          </p:nvPr>
        </p:nvSpPr>
        <p:spPr/>
        <p:txBody>
          <a:bodyPr/>
          <a:lstStyle/>
          <a:p>
            <a:endParaRPr lang="en-US" altLang="en-US">
              <a:ea typeface="ＭＳ Ｐゴシック" panose="020B0600070205080204" pitchFamily="34" charset="-128"/>
            </a:endParaRPr>
          </a:p>
        </p:txBody>
      </p:sp>
      <p:pic>
        <p:nvPicPr>
          <p:cNvPr id="50180" name="Picture 4" descr="wasbakcbent">
            <a:extLst>
              <a:ext uri="{FF2B5EF4-FFF2-40B4-BE49-F238E27FC236}">
                <a16:creationId xmlns:a16="http://schemas.microsoft.com/office/drawing/2014/main" id="{4DFF03AF-03A2-EA2F-E76E-5ACE12669B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188" y="1417638"/>
            <a:ext cx="5405437"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6A973D62-27B1-F126-5FA0-F2ADC32A9A01}"/>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51203" name="Picture 4" descr="backbentwind">
            <a:extLst>
              <a:ext uri="{FF2B5EF4-FFF2-40B4-BE49-F238E27FC236}">
                <a16:creationId xmlns:a16="http://schemas.microsoft.com/office/drawing/2014/main" id="{8FEF87AF-1948-59DE-4601-BFF2B67780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419100"/>
            <a:ext cx="6505575" cy="643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9CCEDB2A-7A10-15EF-C7DE-A12F4E0DE5CF}"/>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52227" name="Rectangle 3">
            <a:extLst>
              <a:ext uri="{FF2B5EF4-FFF2-40B4-BE49-F238E27FC236}">
                <a16:creationId xmlns:a16="http://schemas.microsoft.com/office/drawing/2014/main" id="{523CC56C-A0CB-F389-6520-3F9A4058EAF7}"/>
              </a:ext>
            </a:extLst>
          </p:cNvPr>
          <p:cNvSpPr>
            <a:spLocks noGrp="1"/>
          </p:cNvSpPr>
          <p:nvPr>
            <p:ph type="body" idx="1"/>
          </p:nvPr>
        </p:nvSpPr>
        <p:spPr/>
        <p:txBody>
          <a:bodyPr/>
          <a:lstStyle/>
          <a:p>
            <a:endParaRPr lang="en-US" altLang="en-US">
              <a:ea typeface="ＭＳ Ｐゴシック" panose="020B0600070205080204" pitchFamily="34" charset="-128"/>
            </a:endParaRPr>
          </a:p>
        </p:txBody>
      </p:sp>
      <p:pic>
        <p:nvPicPr>
          <p:cNvPr id="52228" name="Picture 8" descr="bakcbenawindscat">
            <a:extLst>
              <a:ext uri="{FF2B5EF4-FFF2-40B4-BE49-F238E27FC236}">
                <a16:creationId xmlns:a16="http://schemas.microsoft.com/office/drawing/2014/main" id="{5DD0C8A4-A8B3-AD9B-2D13-74026F79D9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947738"/>
            <a:ext cx="8562975"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3751F-0876-F6A7-1530-26BBCDBA5F1C}"/>
              </a:ext>
            </a:extLst>
          </p:cNvPr>
          <p:cNvSpPr>
            <a:spLocks noGrp="1"/>
          </p:cNvSpPr>
          <p:nvPr>
            <p:ph type="title"/>
          </p:nvPr>
        </p:nvSpPr>
        <p:spPr>
          <a:xfrm>
            <a:off x="457200" y="274638"/>
            <a:ext cx="3200400" cy="5211762"/>
          </a:xfrm>
        </p:spPr>
        <p:txBody>
          <a:bodyPr/>
          <a:lstStyle/>
          <a:p>
            <a:r>
              <a:rPr lang="en-US" dirty="0"/>
              <a:t>December 27, 2022</a:t>
            </a:r>
          </a:p>
        </p:txBody>
      </p:sp>
      <p:pic>
        <p:nvPicPr>
          <p:cNvPr id="5" name="Content Placeholder 4" descr="Map&#10;&#10;Description automatically generated with medium confidence">
            <a:extLst>
              <a:ext uri="{FF2B5EF4-FFF2-40B4-BE49-F238E27FC236}">
                <a16:creationId xmlns:a16="http://schemas.microsoft.com/office/drawing/2014/main" id="{B8AD51C5-0992-7C7B-8B7A-DCCAE760E4A8}"/>
              </a:ext>
            </a:extLst>
          </p:cNvPr>
          <p:cNvPicPr>
            <a:picLocks noGrp="1" noChangeAspect="1"/>
          </p:cNvPicPr>
          <p:nvPr>
            <p:ph idx="1"/>
          </p:nvPr>
        </p:nvPicPr>
        <p:blipFill>
          <a:blip r:embed="rId2"/>
          <a:stretch>
            <a:fillRect/>
          </a:stretch>
        </p:blipFill>
        <p:spPr>
          <a:xfrm>
            <a:off x="3953699" y="533400"/>
            <a:ext cx="4733101" cy="5791200"/>
          </a:xfrm>
        </p:spPr>
      </p:pic>
    </p:spTree>
    <p:extLst>
      <p:ext uri="{BB962C8B-B14F-4D97-AF65-F5344CB8AC3E}">
        <p14:creationId xmlns:p14="http://schemas.microsoft.com/office/powerpoint/2010/main" val="4246053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6D226-A4FF-CA2D-73E2-A67A632BB9E9}"/>
              </a:ext>
            </a:extLst>
          </p:cNvPr>
          <p:cNvSpPr>
            <a:spLocks noGrp="1"/>
          </p:cNvSpPr>
          <p:nvPr>
            <p:ph type="title"/>
          </p:nvPr>
        </p:nvSpPr>
        <p:spPr/>
        <p:txBody>
          <a:bodyPr/>
          <a:lstStyle/>
          <a:p>
            <a:endParaRPr lang="en-US"/>
          </a:p>
        </p:txBody>
      </p:sp>
      <p:pic>
        <p:nvPicPr>
          <p:cNvPr id="5" name="Content Placeholder 4" descr="Map&#10;&#10;Description automatically generated with medium confidence">
            <a:extLst>
              <a:ext uri="{FF2B5EF4-FFF2-40B4-BE49-F238E27FC236}">
                <a16:creationId xmlns:a16="http://schemas.microsoft.com/office/drawing/2014/main" id="{10DF6751-4DCA-15E4-14E0-F36EC3183075}"/>
              </a:ext>
            </a:extLst>
          </p:cNvPr>
          <p:cNvPicPr>
            <a:picLocks noGrp="1" noChangeAspect="1"/>
          </p:cNvPicPr>
          <p:nvPr>
            <p:ph idx="1"/>
          </p:nvPr>
        </p:nvPicPr>
        <p:blipFill>
          <a:blip r:embed="rId2"/>
          <a:stretch>
            <a:fillRect/>
          </a:stretch>
        </p:blipFill>
        <p:spPr>
          <a:xfrm>
            <a:off x="2362200" y="1676400"/>
            <a:ext cx="4895850" cy="4233609"/>
          </a:xfrm>
        </p:spPr>
      </p:pic>
    </p:spTree>
    <p:extLst>
      <p:ext uri="{BB962C8B-B14F-4D97-AF65-F5344CB8AC3E}">
        <p14:creationId xmlns:p14="http://schemas.microsoft.com/office/powerpoint/2010/main" val="1462044429"/>
      </p:ext>
    </p:extLst>
  </p:cSld>
  <p:clrMapOvr>
    <a:masterClrMapping/>
  </p:clrMapOvr>
</p:sld>
</file>

<file path=ppt/theme/theme1.xml><?xml version="1.0" encoding="utf-8"?>
<a:theme xmlns:a="http://schemas.openxmlformats.org/drawingml/2006/main" name="Whistler805">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Whistler805</Template>
  <TotalTime>5649</TotalTime>
  <Words>1290</Words>
  <Application>Microsoft Macintosh PowerPoint</Application>
  <PresentationFormat>On-screen Show (4:3)</PresentationFormat>
  <Paragraphs>203</Paragraphs>
  <Slides>95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95</vt:i4>
      </vt:variant>
    </vt:vector>
  </HeadingPairs>
  <TitlesOfParts>
    <vt:vector size="101" baseType="lpstr">
      <vt:lpstr>Arial</vt:lpstr>
      <vt:lpstr>Calibri</vt:lpstr>
      <vt:lpstr>Symbol</vt:lpstr>
      <vt:lpstr>Times</vt:lpstr>
      <vt:lpstr>Times New Roman</vt:lpstr>
      <vt:lpstr>Whistler805</vt:lpstr>
      <vt:lpstr> Surface Weather Map Intro</vt:lpstr>
      <vt:lpstr>synoptic</vt:lpstr>
      <vt:lpstr>Available here:  http://www.atmos.washington.edu/data/vmaproom/</vt:lpstr>
      <vt:lpstr>Why Surface Weather Maps?</vt:lpstr>
      <vt:lpstr>First Surface Weather Map</vt:lpstr>
      <vt:lpstr>PowerPoint Presentation</vt:lpstr>
      <vt:lpstr>First Real-Time Weather Maps Example 1872!</vt:lpstr>
      <vt:lpstr>No Fronts!</vt:lpstr>
      <vt:lpstr>Current Surface Charts have fronts and other features</vt:lpstr>
      <vt:lpstr>Four Main Types of Fronts</vt:lpstr>
      <vt:lpstr>Cold Front</vt:lpstr>
      <vt:lpstr>Warm Front</vt:lpstr>
      <vt:lpstr>Stationary Front</vt:lpstr>
      <vt:lpstr>Occluded Front (a hybrid) More later</vt:lpstr>
      <vt:lpstr>Surface observations are plotted using a station model</vt:lpstr>
      <vt:lpstr>Then Isobars Are Drawn</vt:lpstr>
      <vt:lpstr>Yes, you could start with an automated pressure analysis</vt:lpstr>
      <vt:lpstr>Why is manual pressure analysis still useful?</vt:lpstr>
      <vt:lpstr>Sea Level Pressure Isobaric  Analysis</vt:lpstr>
      <vt:lpstr>Surface Winds Give You Information About Pressure</vt:lpstr>
      <vt:lpstr>General Rules:  Cross Isobar Angle of Winds With Isobars</vt:lpstr>
      <vt:lpstr>Stronger Pressure Gradients with Stronger Winds</vt:lpstr>
      <vt:lpstr>Knowing Where Fronts Provides Information About Pressure</vt:lpstr>
      <vt:lpstr>PowerPoint Presentation</vt:lpstr>
      <vt:lpstr>The Quality of National Weather Service Pressure Analyses Vary:   The Good, The Bad, and the Ugly</vt:lpstr>
      <vt:lpstr>The Good</vt:lpstr>
      <vt:lpstr>The Bad</vt:lpstr>
      <vt:lpstr>The Model</vt:lpstr>
      <vt:lpstr>Isobars relatively straight in warm sectors  Fronts Tend to Be in Pressure Troughs</vt:lpstr>
      <vt:lpstr>Frontal Analysis by Parameter</vt:lpstr>
      <vt:lpstr>Temperature Never Forget:  fronts lead the temperature gradient.  They are NOT in the middle of the temperature gradient</vt:lpstr>
      <vt:lpstr>PowerPoint Presentation</vt:lpstr>
      <vt:lpstr>Fronts and Temperature</vt:lpstr>
      <vt:lpstr>Temperature Variation Across Fronts Generally Not Linear</vt:lpstr>
      <vt:lpstr>Surface Temperature Variations with Various Fronts</vt:lpstr>
      <vt:lpstr>Temperature Changes with Fronts Over the Ocean</vt:lpstr>
      <vt:lpstr>Low-level temperature variations greatly weakened by warming of cold air</vt:lpstr>
      <vt:lpstr>Air-Sea temperature differences (from buoys and ships) can be useful</vt:lpstr>
      <vt:lpstr>In deep valley’s, particularly high mountain valleys sometimes little change of temperature with frontal passage</vt:lpstr>
      <vt:lpstr>Colorado</vt:lpstr>
      <vt:lpstr>Dew point temperature</vt:lpstr>
      <vt:lpstr>PowerPoint Presentation</vt:lpstr>
      <vt:lpstr>Dew point</vt:lpstr>
      <vt:lpstr>PowerPoint Presentation</vt:lpstr>
      <vt:lpstr>Fronts are associated with bands of clouds</vt:lpstr>
      <vt:lpstr>Typical Cyclogenesis</vt:lpstr>
      <vt:lpstr>PowerPoint Presentation</vt:lpstr>
      <vt:lpstr>Much more later when we talk about satellite meteorology</vt:lpstr>
      <vt:lpstr>Surface Wind Variations</vt:lpstr>
      <vt:lpstr>Clockwise Turning with Frontal Zone Passage</vt:lpstr>
      <vt:lpstr>Clockwise Turning in Frontal Zone</vt:lpstr>
      <vt:lpstr>The Motion of the Front is Controlled by the Direction of the Cold Air in the Frontal Zone</vt:lpstr>
      <vt:lpstr>PowerPoint Presentation</vt:lpstr>
      <vt:lpstr>Stationary Fronts: Winds and isobars tend to be parallel to the front, but substantial wind shear</vt:lpstr>
      <vt:lpstr>Stationary Front Alternative</vt:lpstr>
      <vt:lpstr>Thus, winds behind front inform on type of front and where is will move!</vt:lpstr>
      <vt:lpstr>Occluded Front: Curved isobars on both sides (makes sense…frontal zones on both sides)</vt:lpstr>
      <vt:lpstr>Occluded front temperatures gradient and wind shear weaken towards the low</vt:lpstr>
      <vt:lpstr>PowerPoint Presentation</vt:lpstr>
      <vt:lpstr>PowerPoint Presentation</vt:lpstr>
      <vt:lpstr>Pressure Tendency</vt:lpstr>
      <vt:lpstr>PowerPoint Presentation</vt:lpstr>
      <vt:lpstr>PowerPoint Presentation</vt:lpstr>
      <vt:lpstr>Pressure Change at Some Location</vt:lpstr>
      <vt:lpstr>Keep in mind typical diurnal pressure variations!</vt:lpstr>
      <vt:lpstr>Consistency</vt:lpstr>
      <vt:lpstr>PowerPoint Presentation</vt:lpstr>
      <vt:lpstr>Sometimes fronts CAN jump forward</vt:lpstr>
      <vt:lpstr>PowerPoint Presentation</vt:lpstr>
      <vt:lpstr>Cold Fronts Generally Move Faster than Warm Fronts  why? </vt:lpstr>
      <vt:lpstr>Naturally strong wind component with cold frontal zones</vt:lpstr>
      <vt:lpstr>More unstable behind cold front, mixes higher momentum down to the surface</vt:lpstr>
      <vt:lpstr>Fronts are associated with precipitation, generally most intense near the front and on the cold air side</vt:lpstr>
      <vt:lpstr>PowerPoint Presentation</vt:lpstr>
      <vt:lpstr>PowerPoint Presentation</vt:lpstr>
      <vt:lpstr>PowerPoint Presentation</vt:lpstr>
      <vt:lpstr>Oceanic Cyclone and Frontal Structure</vt:lpstr>
      <vt:lpstr>PowerPoint Presentation</vt:lpstr>
      <vt:lpstr>Major Elements of S-K Model</vt:lpstr>
      <vt:lpstr>Major Elements of S-K Model</vt:lpstr>
      <vt:lpstr>Simulation of the QE-2 Storm (Sept. 1978)</vt:lpstr>
      <vt:lpstr>Simulation of the QE-II Storm</vt:lpstr>
      <vt:lpstr>PowerPoint Presentation</vt:lpstr>
      <vt:lpstr>PowerPoint Presentation</vt:lpstr>
      <vt:lpstr>Air-Sea Interactions Warm the Cold Air, Weakening the Cold Front</vt:lpstr>
      <vt:lpstr>Cross Section Across Ocean Cold Front</vt:lpstr>
      <vt:lpstr>Cross Section Across Warm Front</vt:lpstr>
      <vt:lpstr>Cross Section Across Warm Front and Associated Low-level Jet</vt:lpstr>
      <vt:lpstr>Warm Seclusion Stage</vt:lpstr>
      <vt:lpstr>Cross Section Across Warm-Air Seclusion:  Circulation Weakens With Height</vt:lpstr>
      <vt:lpstr>Strongest Winds With Back-Bent Warm Front</vt:lpstr>
      <vt:lpstr>PowerPoint Presentation</vt:lpstr>
      <vt:lpstr>PowerPoint Presentation</vt:lpstr>
      <vt:lpstr>December 27, 2022</vt:lpstr>
      <vt:lpstr>PowerPoint Presentation</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Mesoscale Tour of the Pacific Northwest</dc:title>
  <dc:creator>Cliff Mass</dc:creator>
  <cp:lastModifiedBy>Clifford F. Mass</cp:lastModifiedBy>
  <cp:revision>254</cp:revision>
  <dcterms:created xsi:type="dcterms:W3CDTF">2013-10-01T16:40:52Z</dcterms:created>
  <dcterms:modified xsi:type="dcterms:W3CDTF">2023-02-02T21:08:47Z</dcterms:modified>
</cp:coreProperties>
</file>