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29"/>
    <p:restoredTop sz="94637"/>
  </p:normalViewPr>
  <p:slideViewPr>
    <p:cSldViewPr snapToGrid="0" snapToObjects="1">
      <p:cViewPr varScale="1">
        <p:scale>
          <a:sx n="124" d="100"/>
          <a:sy n="124" d="100"/>
        </p:scale>
        <p:origin x="192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9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6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622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49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3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9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6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2E47E-F922-6147-988E-5306BE238545}" type="datetimeFigureOut">
              <a:rPr lang="en-US" smtClean="0"/>
              <a:t>1/17/18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AACB-036D-654B-9F3C-5227F96F1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2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138839"/>
            <a:ext cx="9292281" cy="1118329"/>
          </a:xfrm>
        </p:spPr>
        <p:txBody>
          <a:bodyPr/>
          <a:lstStyle/>
          <a:p>
            <a:r>
              <a:rPr lang="en-US" dirty="0" smtClean="0"/>
              <a:t>Thickness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8139" y="299243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Thickness is the difference in the geopotential height between two pressure surfaces.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1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867257"/>
            <a:ext cx="10515600" cy="2852737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1000-850 </a:t>
            </a:r>
            <a:r>
              <a:rPr lang="en-US" b="1" dirty="0" err="1" smtClean="0">
                <a:solidFill>
                  <a:schemeClr val="accent1"/>
                </a:solidFill>
              </a:rPr>
              <a:t>hPa</a:t>
            </a:r>
            <a:r>
              <a:rPr lang="en-US" b="1" dirty="0" smtClean="0">
                <a:solidFill>
                  <a:schemeClr val="accent1"/>
                </a:solidFill>
              </a:rPr>
              <a:t> thickness heavily used by the NWS for snow forecasting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50/50%  at 1300 meter 1000-850 </a:t>
            </a:r>
            <a:r>
              <a:rPr lang="en-US" sz="3600" b="1" dirty="0" err="1" smtClean="0">
                <a:solidFill>
                  <a:schemeClr val="tx1"/>
                </a:solidFill>
              </a:rPr>
              <a:t>hPa</a:t>
            </a:r>
            <a:r>
              <a:rPr lang="en-US" sz="3600" b="1" dirty="0" smtClean="0">
                <a:solidFill>
                  <a:schemeClr val="tx1"/>
                </a:solidFill>
              </a:rPr>
              <a:t> thickness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5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Thickness is related to the thermal wind vector (more in next lecture)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9"/>
          <a:stretch/>
        </p:blipFill>
        <p:spPr>
          <a:xfrm>
            <a:off x="1711504" y="1690688"/>
            <a:ext cx="7278384" cy="4242066"/>
          </a:xfrm>
        </p:spPr>
      </p:pic>
    </p:spTree>
    <p:extLst>
      <p:ext uri="{BB962C8B-B14F-4D97-AF65-F5344CB8AC3E}">
        <p14:creationId xmlns:p14="http://schemas.microsoft.com/office/powerpoint/2010/main" val="53533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equation:  hypsometric equation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-z</a:t>
            </a:r>
            <a:r>
              <a:rPr lang="en-US" baseline="-25000" dirty="0" smtClean="0"/>
              <a:t>1</a:t>
            </a:r>
            <a:r>
              <a:rPr lang="en-US" dirty="0" smtClean="0"/>
              <a:t> is thickness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6" t="28849" r="28559" b="57709"/>
          <a:stretch/>
        </p:blipFill>
        <p:spPr>
          <a:xfrm>
            <a:off x="2875005" y="2745361"/>
            <a:ext cx="5042711" cy="969904"/>
          </a:xfrm>
        </p:spPr>
      </p:pic>
    </p:spTree>
    <p:extLst>
      <p:ext uri="{BB962C8B-B14F-4D97-AF65-F5344CB8AC3E}">
        <p14:creationId xmlns:p14="http://schemas.microsoft.com/office/powerpoint/2010/main" val="213362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5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Thickness is proportional to the mean virtual temperature of the layer between two pressure surfaces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021" y="2150074"/>
            <a:ext cx="9969843" cy="3647947"/>
          </a:xfrm>
        </p:spPr>
        <p:txBody>
          <a:bodyPr/>
          <a:lstStyle/>
          <a:p>
            <a:r>
              <a:rPr lang="en-US" dirty="0" smtClean="0"/>
              <a:t>Thus, the difference in the geopotential height between two pressure levels is related to the intervening temperatures.</a:t>
            </a:r>
          </a:p>
          <a:p>
            <a:r>
              <a:rPr lang="en-US" dirty="0" smtClean="0"/>
              <a:t>Warmer </a:t>
            </a:r>
            <a:r>
              <a:rPr lang="en-US" dirty="0" err="1" smtClean="0"/>
              <a:t>Tv</a:t>
            </a:r>
            <a:r>
              <a:rPr lang="en-US" dirty="0" smtClean="0"/>
              <a:t> is associated with high thickness</a:t>
            </a:r>
          </a:p>
          <a:p>
            <a:r>
              <a:rPr lang="en-US" dirty="0" smtClean="0"/>
              <a:t>Cooler </a:t>
            </a:r>
            <a:r>
              <a:rPr lang="en-US" dirty="0" err="1" smtClean="0"/>
              <a:t>Tv</a:t>
            </a:r>
            <a:r>
              <a:rPr lang="en-US" dirty="0" smtClean="0"/>
              <a:t> associated with lower thickness</a:t>
            </a:r>
          </a:p>
          <a:p>
            <a:r>
              <a:rPr lang="en-US" dirty="0" smtClean="0"/>
              <a:t>Horizontal distribution of thickness can provide the distribution of temperature in the layer.</a:t>
            </a:r>
          </a:p>
        </p:txBody>
      </p:sp>
    </p:spTree>
    <p:extLst>
      <p:ext uri="{BB962C8B-B14F-4D97-AF65-F5344CB8AC3E}">
        <p14:creationId xmlns:p14="http://schemas.microsoft.com/office/powerpoint/2010/main" val="206031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1000- 500 </a:t>
            </a:r>
            <a:r>
              <a:rPr lang="en-US" b="1" dirty="0" err="1" smtClean="0">
                <a:solidFill>
                  <a:schemeClr val="tx2"/>
                </a:solidFill>
              </a:rPr>
              <a:t>hPa</a:t>
            </a:r>
            <a:r>
              <a:rPr lang="en-US" b="1" dirty="0" smtClean="0">
                <a:solidFill>
                  <a:schemeClr val="tx2"/>
                </a:solidFill>
              </a:rPr>
              <a:t> thickness is the most popular…gives a measure of the mean temperature of the lower troposphere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638" y="1957431"/>
            <a:ext cx="5801784" cy="4351338"/>
          </a:xfrm>
        </p:spPr>
      </p:pic>
      <p:sp>
        <p:nvSpPr>
          <p:cNvPr id="5" name="TextBox 4"/>
          <p:cNvSpPr txBox="1"/>
          <p:nvPr/>
        </p:nvSpPr>
        <p:spPr>
          <a:xfrm>
            <a:off x="7283422" y="2162571"/>
            <a:ext cx="46037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Rule of thumb:  60 m change in 1000-500 </a:t>
            </a:r>
            <a:r>
              <a:rPr lang="en-US" sz="3200" dirty="0" err="1" smtClean="0"/>
              <a:t>hPa</a:t>
            </a:r>
            <a:r>
              <a:rPr lang="en-US" sz="3200" dirty="0" smtClean="0"/>
              <a:t> thickness associated with a 3C change in mean virtual temperature of the layer</a:t>
            </a:r>
          </a:p>
          <a:p>
            <a:endParaRPr lang="en-US" sz="3200" dirty="0"/>
          </a:p>
          <a:p>
            <a:r>
              <a:rPr lang="en-US" sz="3200" dirty="0" smtClean="0"/>
              <a:t>Often given in decameters (</a:t>
            </a:r>
            <a:r>
              <a:rPr lang="en-US" sz="3200" dirty="0" err="1" smtClean="0"/>
              <a:t>dm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3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87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Uses of thickness</a:t>
            </a:r>
            <a:r>
              <a:rPr lang="en-US" dirty="0" smtClean="0"/>
              <a:t>:  </a:t>
            </a:r>
            <a:br>
              <a:rPr lang="en-US" dirty="0" smtClean="0"/>
            </a:br>
            <a:r>
              <a:rPr lang="en-US" dirty="0" smtClean="0"/>
              <a:t>(1) a good measure of lower tropospheric temperature gradients (</a:t>
            </a:r>
            <a:r>
              <a:rPr lang="en-US" dirty="0" err="1" smtClean="0"/>
              <a:t>baroclinicity</a:t>
            </a:r>
            <a:r>
              <a:rPr lang="en-US" dirty="0" smtClean="0"/>
              <a:t>)…good way to find fronts.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43" y="2627469"/>
            <a:ext cx="6926014" cy="3690952"/>
          </a:xfrm>
        </p:spPr>
      </p:pic>
      <p:sp>
        <p:nvSpPr>
          <p:cNvPr id="5" name="TextBox 4"/>
          <p:cNvSpPr txBox="1"/>
          <p:nvPr/>
        </p:nvSpPr>
        <p:spPr>
          <a:xfrm>
            <a:off x="7620000" y="4835611"/>
            <a:ext cx="18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Higher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51654" y="3188044"/>
            <a:ext cx="76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Lower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4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" t="-35" r="-820" b="41061"/>
          <a:stretch/>
        </p:blipFill>
        <p:spPr>
          <a:xfrm>
            <a:off x="565865" y="629778"/>
            <a:ext cx="11522903" cy="5483346"/>
          </a:xfrm>
        </p:spPr>
      </p:pic>
    </p:spTree>
    <p:extLst>
      <p:ext uri="{BB962C8B-B14F-4D97-AF65-F5344CB8AC3E}">
        <p14:creationId xmlns:p14="http://schemas.microsoft.com/office/powerpoint/2010/main" val="71389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62" y="365125"/>
            <a:ext cx="7424914" cy="5954634"/>
          </a:xfrm>
        </p:spPr>
      </p:pic>
    </p:spTree>
    <p:extLst>
      <p:ext uri="{BB962C8B-B14F-4D97-AF65-F5344CB8AC3E}">
        <p14:creationId xmlns:p14="http://schemas.microsoft.com/office/powerpoint/2010/main" val="12025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53" y="708453"/>
            <a:ext cx="8162668" cy="5386131"/>
          </a:xfrm>
        </p:spPr>
      </p:pic>
    </p:spTree>
    <p:extLst>
      <p:ext uri="{BB962C8B-B14F-4D97-AF65-F5344CB8AC3E}">
        <p14:creationId xmlns:p14="http://schemas.microsoft.com/office/powerpoint/2010/main" val="28389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26987" cy="583019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Useful for forecasting: e.g. rain-snow line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Rain-snow interface (50% chance of snow if </a:t>
            </a:r>
            <a:r>
              <a:rPr lang="en-US" dirty="0" err="1" smtClean="0"/>
              <a:t>precip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~ 5400 m continental</a:t>
            </a:r>
            <a:br>
              <a:rPr lang="en-US" dirty="0" smtClean="0"/>
            </a:br>
            <a:r>
              <a:rPr lang="en-US" dirty="0" smtClean="0"/>
              <a:t>~  5220 m marine</a:t>
            </a:r>
            <a:br>
              <a:rPr lang="en-US" dirty="0" smtClean="0"/>
            </a:br>
            <a:r>
              <a:rPr lang="en-US" dirty="0" smtClean="0"/>
              <a:t>Why?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69" y="512705"/>
            <a:ext cx="3647326" cy="6112649"/>
          </a:xfrm>
        </p:spPr>
      </p:pic>
    </p:spTree>
    <p:extLst>
      <p:ext uri="{BB962C8B-B14F-4D97-AF65-F5344CB8AC3E}">
        <p14:creationId xmlns:p14="http://schemas.microsoft.com/office/powerpoint/2010/main" val="42076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175</Words>
  <Application>Microsoft Macintosh PowerPoint</Application>
  <PresentationFormat>Widescreen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 Light</vt:lpstr>
      <vt:lpstr>Arial</vt:lpstr>
      <vt:lpstr>Calibri</vt:lpstr>
      <vt:lpstr>Office Theme</vt:lpstr>
      <vt:lpstr>Thickness</vt:lpstr>
      <vt:lpstr>Key equation:  hypsometric equation z2-z1 is thickness</vt:lpstr>
      <vt:lpstr>Thickness is proportional to the mean virtual temperature of the layer between two pressure surfaces</vt:lpstr>
      <vt:lpstr>1000- 500 hPa thickness is the most popular…gives a measure of the mean temperature of the lower troposphere</vt:lpstr>
      <vt:lpstr>Uses of thickness:   (1) a good measure of lower tropospheric temperature gradients (baroclinicity)…good way to find fronts.</vt:lpstr>
      <vt:lpstr>PowerPoint Presentation</vt:lpstr>
      <vt:lpstr>PowerPoint Presentation</vt:lpstr>
      <vt:lpstr>PowerPoint Presentation</vt:lpstr>
      <vt:lpstr>Useful for forecasting: e.g. rain-snow line  Rain-snow interface (50% chance of snow if precip) : ~ 5400 m continental ~  5220 m marine Why?</vt:lpstr>
      <vt:lpstr>1000-850 hPa thickness heavily used by the NWS for snow forecasting</vt:lpstr>
      <vt:lpstr>Thickness is related to the thermal wind vector (more in next lecture)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Thickness</dc:title>
  <dc:creator>Cliff Mass</dc:creator>
  <cp:lastModifiedBy>Cliff Mass</cp:lastModifiedBy>
  <cp:revision>9</cp:revision>
  <dcterms:created xsi:type="dcterms:W3CDTF">2018-01-17T18:47:00Z</dcterms:created>
  <dcterms:modified xsi:type="dcterms:W3CDTF">2018-01-17T19:40:39Z</dcterms:modified>
</cp:coreProperties>
</file>