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486" r:id="rId4"/>
    <p:sldId id="487" r:id="rId5"/>
    <p:sldId id="258" r:id="rId6"/>
    <p:sldId id="489" r:id="rId7"/>
    <p:sldId id="492" r:id="rId8"/>
    <p:sldId id="494" r:id="rId9"/>
    <p:sldId id="476" r:id="rId10"/>
    <p:sldId id="490" r:id="rId11"/>
    <p:sldId id="491" r:id="rId12"/>
    <p:sldId id="481" r:id="rId13"/>
    <p:sldId id="482" r:id="rId14"/>
    <p:sldId id="261" r:id="rId15"/>
    <p:sldId id="262" r:id="rId16"/>
    <p:sldId id="488" r:id="rId17"/>
    <p:sldId id="264" r:id="rId18"/>
    <p:sldId id="263" r:id="rId19"/>
    <p:sldId id="265" r:id="rId20"/>
    <p:sldId id="473" r:id="rId21"/>
    <p:sldId id="453" r:id="rId22"/>
    <p:sldId id="454" r:id="rId23"/>
    <p:sldId id="441" r:id="rId24"/>
    <p:sldId id="457" r:id="rId25"/>
    <p:sldId id="321" r:id="rId26"/>
    <p:sldId id="446" r:id="rId27"/>
    <p:sldId id="469" r:id="rId28"/>
    <p:sldId id="474" r:id="rId29"/>
    <p:sldId id="475" r:id="rId30"/>
    <p:sldId id="495" r:id="rId31"/>
    <p:sldId id="496" r:id="rId32"/>
    <p:sldId id="497" r:id="rId33"/>
    <p:sldId id="477" r:id="rId34"/>
    <p:sldId id="483" r:id="rId35"/>
    <p:sldId id="484" r:id="rId36"/>
    <p:sldId id="479" r:id="rId37"/>
    <p:sldId id="478" r:id="rId38"/>
    <p:sldId id="485" r:id="rId39"/>
    <p:sldId id="48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67"/>
  </p:normalViewPr>
  <p:slideViewPr>
    <p:cSldViewPr snapToGrid="0" snapToObjects="1">
      <p:cViewPr varScale="1">
        <p:scale>
          <a:sx n="102" d="100"/>
          <a:sy n="102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18974-A492-624D-83AD-99D4E8F68340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78188-D7EB-6542-B8FA-5C9A210B83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5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0E0A5-15C4-334D-B4C4-30120884A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FBC93B-C7DA-5245-92C6-271D23817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42944-91CD-C142-B3F2-8CA1C5D0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A54E1-3F81-A44D-AE47-0DFDC0DB0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8A1F0-0481-2044-9331-DA00BD58A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930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B0C6-7E6A-E84D-9213-9AE06953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01381-1199-ED45-9B64-77BC21A97B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8B928-73F9-E840-8337-D4D137AE5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32A4D-35D9-3643-8B1C-E20503F9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AB4F76-9B95-6E43-8300-06451D8F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79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895544-115B-9A42-9A1E-A6EB39C3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5CE3B-9DC8-874D-8526-E227FBA82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79F2D-F116-A046-B956-D7304B56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85250-AB12-5E49-A6EE-B46CD2F19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8ADF6-C9C1-EC4D-97F5-0E69F59F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28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DDD39-9CDA-F946-8092-D743A9FF0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B16E-60F0-E54F-91CE-AEB8B60B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3BE0CA-EB34-6244-865A-A73975BFC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687B7-D4AD-B246-8014-5192E112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011AD-E0A1-8847-9D72-3CF8F762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50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F83E-8429-E741-A5E1-546819D3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0889A8-451B-DA42-9E4E-F8C9FADC1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05C4B-C1A2-374C-AC1D-4D73200BE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BA4CD-C62B-6B4A-99E4-02256914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E8B48-BCD3-9741-94C5-0FBE2A0AB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8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E96A-DA1F-2740-8BED-32FF1E597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2C7E-B3CE-7849-A89A-A6C9F5427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4389E-1CCA-6F49-A94E-0C52EC06C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B7073-4A5E-0640-BCD3-D2F5D96D5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7C55B-E438-E64D-9514-E4ECBEEA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5D453C-643C-334E-BBA1-43B52E62D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42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C8B1C-C77B-F444-8045-D408727A9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0A5C97-2FE8-894C-A98B-D76FA977F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AEB0B-A219-3544-B88D-8111E2E9F5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134584-EE1C-854B-B16A-488CD7ECD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828EBC-48E0-FE4C-AD96-F3B34A2A25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B5AA9-DC2B-C848-B0EA-0A3A5558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966C09-152B-8544-BBCB-C0B108299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1637E7-24CA-4D41-8717-8427AE634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5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E57A8-B15D-134F-9039-9931F363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D95DBB-A3A0-0C46-BAA8-DD49E5ED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FA232-639F-EF48-8678-01B945EA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41A54A-A024-274F-A307-4F00E4FA9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52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5E98B-D9E8-A04A-A682-C65D20C77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C14B3F-6AA7-8B4D-8864-461F3246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D0A1C-9C70-974B-8CCE-837E8D5C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6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46EE5-FF92-3443-B8E9-7B4F174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1DDD7-2F8A-454A-94FE-8D28D3E04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DD31F1-1737-2F48-89E3-9CA891E8B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A5E42-EE46-6A42-BBFA-AB7E11C2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0E20E-6091-0246-BB3A-BA5860592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0705A-59EC-F048-8085-6768ADF6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947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6A4A-3998-3C47-B149-9381BA588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7D66E-4203-7F47-B69E-44E0965E3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644B19-043E-4340-8F47-FBC748E40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688DDB-F844-A14F-AC13-734E655C7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A83579-7F32-0F48-9FD4-260484495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69E77E-52BC-F043-B2A3-77387DA9F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94F04-E693-324D-84CE-1AC6F28DD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16E56B-2F7B-C74A-8195-853C65C331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8321C-8878-724B-BAEE-90A8E4F4C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C5536-4D17-1E49-999D-C36CD4DB84A4}" type="datetimeFigureOut">
              <a:rPr lang="en-US" smtClean="0"/>
              <a:t>2/24/22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0ECA7-F0B3-6547-B2BC-5CF260C95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0243-B78B-6043-A9A2-39BE4E1E01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C9D17-77C6-3B41-A590-A636922341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10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491D1-972D-9F41-B280-F7B223C251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Global Warming and the Media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12E8AB-9D81-D14F-BF57-B042F6853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Cliff Mass</a:t>
            </a:r>
          </a:p>
          <a:p>
            <a:r>
              <a:rPr lang="en-US" sz="3200" b="1" dirty="0"/>
              <a:t>February 25, 2022</a:t>
            </a:r>
          </a:p>
        </p:txBody>
      </p:sp>
    </p:spTree>
    <p:extLst>
      <p:ext uri="{BB962C8B-B14F-4D97-AF65-F5344CB8AC3E}">
        <p14:creationId xmlns:p14="http://schemas.microsoft.com/office/powerpoint/2010/main" val="4181147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 descr="Map&#10;&#10;Description automatically generated">
            <a:extLst>
              <a:ext uri="{FF2B5EF4-FFF2-40B4-BE49-F238E27FC236}">
                <a16:creationId xmlns:a16="http://schemas.microsoft.com/office/drawing/2014/main" id="{514950F8-D4B5-AD47-A7C5-EB1B55160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180" y="261164"/>
            <a:ext cx="8230754" cy="637763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D7015-AF4F-3A48-842F-EB990362A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4716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9B4613E0-12DB-174D-A33A-164BC3F24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905" y="407096"/>
            <a:ext cx="7215174" cy="559070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F8092-78E8-ED4B-942D-86D0E648D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74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28DB2-86A1-A542-B67E-633D4E3A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8F93D-D8F5-7F48-B806-E504E932C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6737" y="627252"/>
            <a:ext cx="9061613" cy="5542337"/>
          </a:xfrm>
        </p:spPr>
      </p:pic>
    </p:spTree>
    <p:extLst>
      <p:ext uri="{BB962C8B-B14F-4D97-AF65-F5344CB8AC3E}">
        <p14:creationId xmlns:p14="http://schemas.microsoft.com/office/powerpoint/2010/main" val="528574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D4B-8B1D-A64C-B6BF-199D7369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342557-5A45-D24A-994D-731BDCC53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786" y="820329"/>
            <a:ext cx="6937130" cy="5555737"/>
          </a:xfrm>
        </p:spPr>
      </p:pic>
    </p:spTree>
    <p:extLst>
      <p:ext uri="{BB962C8B-B14F-4D97-AF65-F5344CB8AC3E}">
        <p14:creationId xmlns:p14="http://schemas.microsoft.com/office/powerpoint/2010/main" val="207476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FFCE4-06AB-4048-B978-3D3D50E05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There has been some controversy about some TV weathercasters being more skeptical about global warming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28F699-B1FC-CD40-A787-4978E96000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136" y="1775952"/>
            <a:ext cx="9520371" cy="34925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C695AB-7AC8-574A-82DB-D53282941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8110" y="2615767"/>
            <a:ext cx="4941791" cy="1812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DFFBC9-7720-4B44-91B1-F0287E4F7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322" y="4260595"/>
            <a:ext cx="6128354" cy="22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5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90C70-1D15-2047-972F-EA6CBE5A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But that has faded in recent years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2A9C7D-7E64-4E4F-AA39-9F4CA6294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1500" y="1825625"/>
            <a:ext cx="5169000" cy="4351338"/>
          </a:xfrm>
        </p:spPr>
      </p:pic>
    </p:spTree>
    <p:extLst>
      <p:ext uri="{BB962C8B-B14F-4D97-AF65-F5344CB8AC3E}">
        <p14:creationId xmlns:p14="http://schemas.microsoft.com/office/powerpoint/2010/main" val="337094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A49E-1B76-9B4A-95B9-97F8CA862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Increasing Pressure on TV Weathercasters To Convince the Public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F2F501F1-B515-B04E-88FF-93B998F28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3544" y="1825625"/>
            <a:ext cx="6804911" cy="4351338"/>
          </a:xfrm>
        </p:spPr>
      </p:pic>
    </p:spTree>
    <p:extLst>
      <p:ext uri="{BB962C8B-B14F-4D97-AF65-F5344CB8AC3E}">
        <p14:creationId xmlns:p14="http://schemas.microsoft.com/office/powerpoint/2010/main" val="3055708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4139C-BCBC-5549-BBD7-8ED8EE7A1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TV Weathercasters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18CD8-43E8-2346-8801-9341A65F8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219" y="1521899"/>
            <a:ext cx="7505751" cy="4287581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Often serve the role of a “station scientist”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Central responsibility is to provide an accurate weather forecasts, describe the local and national weather situation, and educate folks about meteorology.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Are increasingly being asked to talk about global warming/climate change.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To what degree should TV weathercasters do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466355-BCA5-4640-9E1E-96F040A6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173" y="2424268"/>
            <a:ext cx="3577681" cy="20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455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4546C-B1CE-3345-B6B9-BCB01070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TV Weathercasters and Climate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78BE3-8966-B240-A2B0-55A9C6D1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Many have decent basic understanding of meteorology—so start off better informed than most viewers.</a:t>
            </a:r>
          </a:p>
          <a:p>
            <a:r>
              <a:rPr lang="en-US" sz="3200" b="1" dirty="0"/>
              <a:t>Many do not have much background in climate science</a:t>
            </a:r>
          </a:p>
          <a:p>
            <a:r>
              <a:rPr lang="en-US" sz="3200" dirty="0"/>
              <a:t> Substantial pressure to connect extreme weather events with climate change. </a:t>
            </a:r>
          </a:p>
          <a:p>
            <a:r>
              <a:rPr lang="en-US" sz="3200" dirty="0"/>
              <a:t>Talking about climate change has the danger of getting political or stirring politically active viewers.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53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D9E75-7158-3840-B0D9-6CF0A25C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6187" y="255526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Media Have Gone Into Full Advocacy Mode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Often Major Errors in Climate Change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FAC9D-9E17-2546-9AB1-F03EB982F8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87" y="442871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00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33361-AF36-4640-A5C8-250CCC1A7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98787-5EDD-9244-A9D2-E44AEFB8D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the role of the media in communicating about global warming?</a:t>
            </a:r>
          </a:p>
          <a:p>
            <a:r>
              <a:rPr lang="en-US" sz="3600" dirty="0"/>
              <a:t>What are some of the dangers and issues in discussing this topic?</a:t>
            </a:r>
          </a:p>
          <a:p>
            <a:r>
              <a:rPr lang="en-US" sz="3600" dirty="0"/>
              <a:t>How can one get reliable information?</a:t>
            </a:r>
          </a:p>
        </p:txBody>
      </p:sp>
    </p:spTree>
    <p:extLst>
      <p:ext uri="{BB962C8B-B14F-4D97-AF65-F5344CB8AC3E}">
        <p14:creationId xmlns:p14="http://schemas.microsoft.com/office/powerpoint/2010/main" val="1737651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65B88884-1757-8549-B222-23D349B99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100" y="4775200"/>
            <a:ext cx="8851900" cy="1143000"/>
          </a:xfrm>
        </p:spPr>
        <p:txBody>
          <a:bodyPr>
            <a:normAutofit fontScale="90000"/>
          </a:bodyPr>
          <a:lstStyle/>
          <a:p>
            <a: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  <a:t>725 will die in each heat wave!</a:t>
            </a:r>
            <a:br>
              <a:rPr lang="en-US" altLang="en-US" b="1">
                <a:solidFill>
                  <a:schemeClr val="tx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>
                <a:ea typeface="ＭＳ Ｐゴシック" panose="020B0600070205080204" pitchFamily="34" charset="-128"/>
              </a:rPr>
              <a:t>Assumes unreasonable warming and that no one will buy an air conditioner during this century</a:t>
            </a:r>
          </a:p>
        </p:txBody>
      </p:sp>
      <p:pic>
        <p:nvPicPr>
          <p:cNvPr id="19458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E2081038-A2CF-6B46-B0D5-7672502FB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455614"/>
            <a:ext cx="6896100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33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19458" name="Picture 8" descr="A screenshot of a newspaper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22575" y="1368426"/>
            <a:ext cx="6591300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Content Placeholder 12"/>
          <p:cNvSpPr>
            <a:spLocks noGrp="1"/>
          </p:cNvSpPr>
          <p:nvPr>
            <p:ph idx="1"/>
          </p:nvPr>
        </p:nvSpPr>
        <p:spPr>
          <a:xfrm>
            <a:off x="604684" y="1194619"/>
            <a:ext cx="10749116" cy="4982344"/>
          </a:xfrm>
        </p:spPr>
        <p:txBody>
          <a:bodyPr/>
          <a:lstStyle/>
          <a:p>
            <a:endParaRPr lang="en-US" dirty="0">
              <a:ea typeface="ＭＳ Ｐゴシック" pitchFamily="-86" charset="-128"/>
              <a:cs typeface="ＭＳ Ｐゴシック" pitchFamily="-8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4341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ea typeface="ＭＳ Ｐゴシック" pitchFamily="-86" charset="-128"/>
                <a:cs typeface="ＭＳ Ｐゴシック" pitchFamily="-86" charset="-128"/>
              </a:rPr>
              <a:t>Unbelievable error</a:t>
            </a:r>
          </a:p>
        </p:txBody>
      </p:sp>
      <p:pic>
        <p:nvPicPr>
          <p:cNvPr id="20482" name="Picture 1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6364" y="1377951"/>
            <a:ext cx="4359275" cy="435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5E0183E-A53C-6649-BB59-A129647C861E}"/>
              </a:ext>
            </a:extLst>
          </p:cNvPr>
          <p:cNvCxnSpPr>
            <a:cxnSpLocks/>
          </p:cNvCxnSpPr>
          <p:nvPr/>
        </p:nvCxnSpPr>
        <p:spPr>
          <a:xfrm flipH="1">
            <a:off x="5337176" y="2492375"/>
            <a:ext cx="218281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12B0E88-D5B2-9C46-BF8B-79CD6CBAF77D}"/>
              </a:ext>
            </a:extLst>
          </p:cNvPr>
          <p:cNvCxnSpPr>
            <a:cxnSpLocks/>
          </p:cNvCxnSpPr>
          <p:nvPr/>
        </p:nvCxnSpPr>
        <p:spPr>
          <a:xfrm>
            <a:off x="3916364" y="3557588"/>
            <a:ext cx="162083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4532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981200" y="698500"/>
            <a:ext cx="8229600" cy="1143000"/>
          </a:xfrm>
        </p:spPr>
        <p:txBody>
          <a:bodyPr>
            <a:normAutofit/>
          </a:bodyPr>
          <a:lstStyle/>
          <a:p>
            <a:endParaRPr lang="en-US" b="1" dirty="0">
              <a:solidFill>
                <a:schemeClr val="tx2"/>
              </a:solidFill>
              <a:ea typeface="ＭＳ Ｐゴシック" pitchFamily="-86" charset="-128"/>
              <a:cs typeface="ＭＳ Ｐゴシック" pitchFamily="-86" charset="-128"/>
            </a:endParaRPr>
          </a:p>
        </p:txBody>
      </p:sp>
      <p:pic>
        <p:nvPicPr>
          <p:cNvPr id="24579" name="Picture 2" descr="A screenshot of a cell phone&#10;&#10;Description automatically generat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016" y="1718955"/>
            <a:ext cx="8050085" cy="412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4379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F52E52C4-3809-9B4E-BB6B-3424508EE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80898" name="Content Placeholder 3">
            <a:extLst>
              <a:ext uri="{FF2B5EF4-FFF2-40B4-BE49-F238E27FC236}">
                <a16:creationId xmlns:a16="http://schemas.microsoft.com/office/drawing/2014/main" id="{B93FB924-43AC-314E-9174-203B871A3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r="-2477"/>
          <a:stretch>
            <a:fillRect/>
          </a:stretch>
        </p:blipFill>
        <p:spPr>
          <a:xfrm>
            <a:off x="2730501" y="815976"/>
            <a:ext cx="5910263" cy="5783263"/>
          </a:xfrm>
        </p:spPr>
      </p:pic>
    </p:spTree>
    <p:extLst>
      <p:ext uri="{BB962C8B-B14F-4D97-AF65-F5344CB8AC3E}">
        <p14:creationId xmlns:p14="http://schemas.microsoft.com/office/powerpoint/2010/main" val="28554118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>
            <a:extLst>
              <a:ext uri="{FF2B5EF4-FFF2-40B4-BE49-F238E27FC236}">
                <a16:creationId xmlns:a16="http://schemas.microsoft.com/office/drawing/2014/main" id="{E7FF150B-7E24-9940-9A10-4C5F7A3B3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Northwest Windstorms</a:t>
            </a:r>
          </a:p>
        </p:txBody>
      </p:sp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AE342BB4-83D4-EE4D-B4B0-8C33ACBF1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panose="020B0600070205080204" pitchFamily="34" charset="-128"/>
              </a:rPr>
              <a:t>The real answer appears to be no</a:t>
            </a:r>
            <a:r>
              <a:rPr lang="en-US" altLang="en-US">
                <a:ea typeface="ＭＳ Ｐゴシック" panose="020B0600070205080204" pitchFamily="34" charset="-128"/>
              </a:rPr>
              <a:t>.  No increasing trend in observations and none suggested by climate models.</a:t>
            </a:r>
          </a:p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UW investigated this issue for Seattle City Light</a:t>
            </a:r>
          </a:p>
        </p:txBody>
      </p:sp>
      <p:pic>
        <p:nvPicPr>
          <p:cNvPr id="81923" name="Content Placeholder 3">
            <a:extLst>
              <a:ext uri="{FF2B5EF4-FFF2-40B4-BE49-F238E27FC236}">
                <a16:creationId xmlns:a16="http://schemas.microsoft.com/office/drawing/2014/main" id="{F94C36E6-1892-634D-B5BF-C323FA372FDF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11" r="-16711"/>
          <a:stretch>
            <a:fillRect/>
          </a:stretch>
        </p:blipFill>
        <p:spPr bwMode="auto">
          <a:xfrm>
            <a:off x="3756026" y="3940176"/>
            <a:ext cx="473551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03736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6BFD3FB2-1FAA-FA4A-A5BA-12E700A4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176" y="498476"/>
            <a:ext cx="8659813" cy="8556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>
                <a:solidFill>
                  <a:srgbClr val="000090"/>
                </a:solidFill>
                <a:ea typeface="ＭＳ Ｐゴシック" panose="020B0600070205080204" pitchFamily="34" charset="-128"/>
              </a:rPr>
              <a:t>Number of times per year winds exceed a high-wind threshold (DJF) at Seattle for several simulations</a:t>
            </a:r>
          </a:p>
        </p:txBody>
      </p:sp>
      <p:pic>
        <p:nvPicPr>
          <p:cNvPr id="82946" name="Content Placeholder 3">
            <a:extLst>
              <a:ext uri="{FF2B5EF4-FFF2-40B4-BE49-F238E27FC236}">
                <a16:creationId xmlns:a16="http://schemas.microsoft.com/office/drawing/2014/main" id="{126F89BA-9A34-B848-A019-4DAD0F2DEA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/>
          <a:stretch>
            <a:fillRect/>
          </a:stretch>
        </p:blipFill>
        <p:spPr>
          <a:xfrm>
            <a:off x="1981200" y="1981200"/>
            <a:ext cx="7962900" cy="4876800"/>
          </a:xfrm>
        </p:spPr>
      </p:pic>
    </p:spTree>
    <p:extLst>
      <p:ext uri="{BB962C8B-B14F-4D97-AF65-F5344CB8AC3E}">
        <p14:creationId xmlns:p14="http://schemas.microsoft.com/office/powerpoint/2010/main" val="38061854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B2647-BB9A-6644-ACB8-B71B62FDE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Major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9C1CF-BC86-C148-A383-1FE6DC3FE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91748" cy="4351338"/>
          </a:xfrm>
        </p:spPr>
        <p:txBody>
          <a:bodyPr/>
          <a:lstStyle/>
          <a:p>
            <a:r>
              <a:rPr lang="en-US" sz="3200" b="1" dirty="0"/>
              <a:t>How does one communicate about a highly complex phenomenon like climate change in an EFFECTIVE and ACCURATE WAY.</a:t>
            </a:r>
          </a:p>
          <a:p>
            <a:r>
              <a:rPr lang="en-US" sz="3200" b="1" dirty="0"/>
              <a:t>Takes deep knowledge of a subject to explain it simply and accurately.</a:t>
            </a:r>
          </a:p>
          <a:p>
            <a:r>
              <a:rPr lang="en-US" sz="3200" b="1" dirty="0"/>
              <a:t>Should not go beyond one knowledge and use trusted sources and experts.</a:t>
            </a:r>
          </a:p>
          <a:p>
            <a:endParaRPr lang="en-US" dirty="0"/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EF8E53A0-AAA8-FB4C-B03D-B6C35E4BE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915" t="9804" r="-31799"/>
          <a:stretch>
            <a:fillRect/>
          </a:stretch>
        </p:blipFill>
        <p:spPr>
          <a:xfrm>
            <a:off x="7329948" y="2393878"/>
            <a:ext cx="5366523" cy="280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53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077F-AEE7-8D43-B2B6-0AEB5FF0B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Excellent Source of Climate Change Data:  IPCC Reports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A7BCEA-6969-BA45-99DC-B609C52E0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3377" y="1825625"/>
            <a:ext cx="6145245" cy="4351338"/>
          </a:xfrm>
        </p:spPr>
      </p:pic>
    </p:spTree>
    <p:extLst>
      <p:ext uri="{BB962C8B-B14F-4D97-AF65-F5344CB8AC3E}">
        <p14:creationId xmlns:p14="http://schemas.microsoft.com/office/powerpoint/2010/main" val="313501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53D5-1F36-374E-A1CF-89CBB813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826" y="225016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Poor Sources:  Advocacy Groups and NGOs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88DD578-F9D4-5840-9E3C-E664590D76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640" y="1275736"/>
            <a:ext cx="7125475" cy="3006060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0061B-3C16-4A44-ADFD-3790400A9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0309" y="4018936"/>
            <a:ext cx="7468122" cy="266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22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33F2F-6A3C-1E44-9066-3A7EC8D94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335016" cy="82484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A minefield</a:t>
            </a:r>
          </a:p>
        </p:txBody>
      </p:sp>
      <p:pic>
        <p:nvPicPr>
          <p:cNvPr id="5" name="Content Placeholder 4" descr="A sign in a field&#10;&#10;Description automatically generated with medium confidence">
            <a:extLst>
              <a:ext uri="{FF2B5EF4-FFF2-40B4-BE49-F238E27FC236}">
                <a16:creationId xmlns:a16="http://schemas.microsoft.com/office/drawing/2014/main" id="{BDF2F577-9835-6042-BA25-BB3E6D224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4242" y="1189974"/>
            <a:ext cx="7935925" cy="5236675"/>
          </a:xfrm>
        </p:spPr>
      </p:pic>
    </p:spTree>
    <p:extLst>
      <p:ext uri="{BB962C8B-B14F-4D97-AF65-F5344CB8AC3E}">
        <p14:creationId xmlns:p14="http://schemas.microsoft.com/office/powerpoint/2010/main" val="3526967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F684-FFF8-044B-853A-7488E673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Large Increase in Online Information Services on GW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0F27061-A05D-914C-ADD3-EDE5B5F6E4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27601"/>
            <a:ext cx="5579302" cy="2052903"/>
          </a:xfr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E85704C-1FFB-8748-AE34-4CB00385B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0518" y="4268186"/>
            <a:ext cx="6793282" cy="231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4CCC5-089A-F54E-B831-533F43D9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  <a:latin typeface="+mn-lt"/>
              </a:rPr>
              <a:t>And Now Social Media Sites Are Starting to Censor “Wrong” Materials and Provide “Guidance”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3C2989E-B3C7-C941-BCF4-88047E618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476" y="1988463"/>
            <a:ext cx="6700631" cy="4351338"/>
          </a:xfrm>
        </p:spPr>
      </p:pic>
    </p:spTree>
    <p:extLst>
      <p:ext uri="{BB962C8B-B14F-4D97-AF65-F5344CB8AC3E}">
        <p14:creationId xmlns:p14="http://schemas.microsoft.com/office/powerpoint/2010/main" val="2765840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BC4B-4A5A-0D47-A616-3728E0799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596BE66-9EAD-5841-8D1B-7071D58D1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311" y="1311832"/>
            <a:ext cx="6404968" cy="4865131"/>
          </a:xfrm>
        </p:spPr>
      </p:pic>
    </p:spTree>
    <p:extLst>
      <p:ext uri="{BB962C8B-B14F-4D97-AF65-F5344CB8AC3E}">
        <p14:creationId xmlns:p14="http://schemas.microsoft.com/office/powerpoint/2010/main" val="37949101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AEFEE-98B3-E443-8D88-E251C09D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2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It is critical for responsible media not to hype or exaggerate global warming impacts, but to go with the best peer-reviewed, consensus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44AE2-9862-DD4A-BDDE-570571199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86" y="2066388"/>
            <a:ext cx="11154227" cy="4616247"/>
          </a:xfrm>
        </p:spPr>
        <p:txBody>
          <a:bodyPr>
            <a:noAutofit/>
          </a:bodyPr>
          <a:lstStyle/>
          <a:p>
            <a:r>
              <a:rPr lang="en-US" sz="3600" dirty="0"/>
              <a:t>Important to keep in mind that not every peer-reviewed paper is correct. Thus, important to look for consensus statements of groups such as the IPCC.</a:t>
            </a:r>
          </a:p>
          <a:p>
            <a:r>
              <a:rPr lang="en-US" sz="3600" dirty="0"/>
              <a:t>Hyping climate change to “get people to do the right thing” is not an appropriate role for a media representative.</a:t>
            </a:r>
          </a:p>
          <a:p>
            <a:r>
              <a:rPr lang="en-US" sz="3600" dirty="0"/>
              <a:t>Sticking to consensus science, may get complaints by advocacy groups on the right or the left.  Or advocacy media.</a:t>
            </a:r>
          </a:p>
        </p:txBody>
      </p:sp>
    </p:spTree>
    <p:extLst>
      <p:ext uri="{BB962C8B-B14F-4D97-AF65-F5344CB8AC3E}">
        <p14:creationId xmlns:p14="http://schemas.microsoft.com/office/powerpoint/2010/main" val="167664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15B9B-4878-3A40-94B0-45143D8A8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Ethical Dimensions: Exaggeration, hyping, and existential threat stories can hurt the most vulnerable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A5526D-F142-F04B-BD93-5CF3D5A91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437" y="1835899"/>
            <a:ext cx="5310897" cy="4351338"/>
          </a:xfrm>
        </p:spPr>
      </p:pic>
    </p:spTree>
    <p:extLst>
      <p:ext uri="{BB962C8B-B14F-4D97-AF65-F5344CB8AC3E}">
        <p14:creationId xmlns:p14="http://schemas.microsoft.com/office/powerpoint/2010/main" val="36623566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5687E-96BB-F84C-9035-D69A95BC1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C310E8-CB1C-0F49-A790-98AAC655E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968" y="365125"/>
            <a:ext cx="10515600" cy="14971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B212C-A9CA-9C42-8ACC-A24052834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297" y="2052253"/>
            <a:ext cx="5736864" cy="43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0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CAFD4-BE90-DF40-89C2-78F6E067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Should one bring up climate change on air?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1EFE0-A116-9945-8E25-3633D69A0D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Sometimes it is unavoidable, particularly after an extreme weather event.</a:t>
            </a:r>
          </a:p>
          <a:p>
            <a:r>
              <a:rPr lang="en-US" sz="3600" b="1" dirty="0"/>
              <a:t>Stick to science and keep away from politics.</a:t>
            </a:r>
          </a:p>
          <a:p>
            <a:r>
              <a:rPr lang="en-US" sz="3600" b="1" dirty="0"/>
              <a:t>Make sure information about uncertainties is clear.</a:t>
            </a:r>
          </a:p>
          <a:p>
            <a:r>
              <a:rPr lang="en-US" sz="3600" b="1" dirty="0"/>
              <a:t>The media must be seen as a source of objective information, not advocacy.</a:t>
            </a:r>
          </a:p>
        </p:txBody>
      </p:sp>
    </p:spTree>
    <p:extLst>
      <p:ext uri="{BB962C8B-B14F-4D97-AF65-F5344CB8AC3E}">
        <p14:creationId xmlns:p14="http://schemas.microsoft.com/office/powerpoint/2010/main" val="23196449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B4D2D-B04A-7542-8F2F-51E2383B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I have learned this the hard way of some of the dangers….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22147A-60FA-1C4B-9541-96C0A6BC0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7810" y="1825625"/>
            <a:ext cx="6416379" cy="4351338"/>
          </a:xfrm>
        </p:spPr>
      </p:pic>
    </p:spTree>
    <p:extLst>
      <p:ext uri="{BB962C8B-B14F-4D97-AF65-F5344CB8AC3E}">
        <p14:creationId xmlns:p14="http://schemas.microsoft.com/office/powerpoint/2010/main" val="2869933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33A1-3051-1249-ACB9-0D7A59F3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Many positive stories about climate change and related subjects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923A7-F9A5-EB4A-B5EB-877E7DE1C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3909" y="1690688"/>
            <a:ext cx="10515600" cy="4351338"/>
          </a:xfrm>
        </p:spPr>
        <p:txBody>
          <a:bodyPr/>
          <a:lstStyle/>
          <a:p>
            <a:r>
              <a:rPr lang="en-US" dirty="0"/>
              <a:t>Becoming clear that the worst is not going to happen</a:t>
            </a:r>
          </a:p>
          <a:p>
            <a:r>
              <a:rPr lang="en-US" dirty="0"/>
              <a:t>Major advances in technology (solar and wind, safe fission, storage technologies)</a:t>
            </a:r>
          </a:p>
          <a:p>
            <a:r>
              <a:rPr lang="en-US" dirty="0"/>
              <a:t>Major potential for adaptation </a:t>
            </a:r>
          </a:p>
          <a:p>
            <a:r>
              <a:rPr lang="en-US" dirty="0"/>
              <a:t>Improved forecasting and richer societies are less prone to environmental disaster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A2C65-C9B2-914E-8728-4C8B44AFB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4051" y="4100109"/>
            <a:ext cx="5729749" cy="267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56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721F5-3EDD-3547-AAD9-B43E747E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187C-8DEC-F440-9DD6-16723761D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73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D6FA6-98A1-EF4B-82BC-4E1DE4046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Minefield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FD0D86-15E9-5644-BA81-F8A05B95C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/>
              <a:t>Your job is to provide that most scientifically supportable information, based on the most reliable sources.</a:t>
            </a:r>
          </a:p>
          <a:p>
            <a:r>
              <a:rPr lang="en-US" sz="4000" dirty="0"/>
              <a:t>Strong pressure from politically motivated listeners, advocacy groups, and others to follow their “line.”</a:t>
            </a:r>
          </a:p>
          <a:p>
            <a:r>
              <a:rPr lang="en-US" sz="4000" dirty="0"/>
              <a:t>There are important areas of uncertainty, and those need to be communicated.</a:t>
            </a:r>
          </a:p>
          <a:p>
            <a:endParaRPr lang="en-US" dirty="0"/>
          </a:p>
        </p:txBody>
      </p:sp>
      <p:pic>
        <p:nvPicPr>
          <p:cNvPr id="4" name="Content Placeholder 4" descr="A sign in a field&#10;&#10;Description automatically generated with medium confidence">
            <a:extLst>
              <a:ext uri="{FF2B5EF4-FFF2-40B4-BE49-F238E27FC236}">
                <a16:creationId xmlns:a16="http://schemas.microsoft.com/office/drawing/2014/main" id="{30BE1EA4-AB41-FD47-AF1D-D0D258E1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903" y="281182"/>
            <a:ext cx="2136037" cy="14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83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BB385-96EC-3147-8E52-AABC51FB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137" y="2426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Global Warming Versus Climate Change:  Which Term Should You Use?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How have concerns changed over time?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D75357-4D54-8C47-9FA7-2803384C9CC1}"/>
              </a:ext>
            </a:extLst>
          </p:cNvPr>
          <p:cNvSpPr txBox="1"/>
          <p:nvPr/>
        </p:nvSpPr>
        <p:spPr>
          <a:xfrm>
            <a:off x="8903269" y="1944588"/>
            <a:ext cx="2865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Google Trends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AB7CAA-492D-C34B-A57B-7B2E4D7F2065}"/>
              </a:ext>
            </a:extLst>
          </p:cNvPr>
          <p:cNvSpPr txBox="1"/>
          <p:nvPr/>
        </p:nvSpPr>
        <p:spPr>
          <a:xfrm>
            <a:off x="524067" y="1713756"/>
            <a:ext cx="701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General move from global warming to climate change</a:t>
            </a:r>
          </a:p>
        </p:txBody>
      </p:sp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F273D4E-032C-5047-96F6-E8B6CC4F3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0523" y="2484675"/>
            <a:ext cx="9273504" cy="4130720"/>
          </a:xfrm>
        </p:spPr>
      </p:pic>
    </p:spTree>
    <p:extLst>
      <p:ext uri="{BB962C8B-B14F-4D97-AF65-F5344CB8AC3E}">
        <p14:creationId xmlns:p14="http://schemas.microsoft.com/office/powerpoint/2010/main" val="1764791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494A9-6E20-EF45-98B0-88235B432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877" y="2450778"/>
            <a:ext cx="10515600" cy="1325563"/>
          </a:xfrm>
        </p:spPr>
        <p:txBody>
          <a:bodyPr/>
          <a:lstStyle/>
          <a:p>
            <a:r>
              <a:rPr lang="en-US" dirty="0"/>
              <a:t>It is interest to see what people think…and it is more nuanced than one would expect…..</a:t>
            </a:r>
          </a:p>
        </p:txBody>
      </p:sp>
    </p:spTree>
    <p:extLst>
      <p:ext uri="{BB962C8B-B14F-4D97-AF65-F5344CB8AC3E}">
        <p14:creationId xmlns:p14="http://schemas.microsoft.com/office/powerpoint/2010/main" val="135636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Map&#10;&#10;Description automatically generated">
            <a:extLst>
              <a:ext uri="{FF2B5EF4-FFF2-40B4-BE49-F238E27FC236}">
                <a16:creationId xmlns:a16="http://schemas.microsoft.com/office/drawing/2014/main" id="{7B8ED710-C8E5-E042-B432-BF65863F7A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558" y="365125"/>
            <a:ext cx="8322253" cy="5908549"/>
          </a:xfrm>
        </p:spPr>
      </p:pic>
    </p:spTree>
    <p:extLst>
      <p:ext uri="{BB962C8B-B14F-4D97-AF65-F5344CB8AC3E}">
        <p14:creationId xmlns:p14="http://schemas.microsoft.com/office/powerpoint/2010/main" val="2597286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 descr="Map&#10;&#10;Description automatically generated">
            <a:extLst>
              <a:ext uri="{FF2B5EF4-FFF2-40B4-BE49-F238E27FC236}">
                <a16:creationId xmlns:a16="http://schemas.microsoft.com/office/drawing/2014/main" id="{65A36440-9721-E344-9124-5898F7E82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076" y="223446"/>
            <a:ext cx="9683117" cy="675409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D62BD-0DA1-9B45-BDE6-2F7EB855D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78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530D6-C0DA-6E4F-BC98-A4FBAF6A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70063910-9151-5043-BED5-B2063211C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517" y="81419"/>
            <a:ext cx="8850702" cy="6858000"/>
          </a:xfrm>
          <a:prstGeom prst="rect">
            <a:avLst/>
          </a:prstGeom>
        </p:spPr>
      </p:pic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26F0C4FB-5953-F249-BCC1-0E3C61D93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929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706</Words>
  <Application>Microsoft Macintosh PowerPoint</Application>
  <PresentationFormat>Widescreen</PresentationFormat>
  <Paragraphs>61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Global Warming and the Media</vt:lpstr>
      <vt:lpstr>Some Questions</vt:lpstr>
      <vt:lpstr>A minefield</vt:lpstr>
      <vt:lpstr>Minefield</vt:lpstr>
      <vt:lpstr>Global Warming Versus Climate Change:  Which Term Should You Use? How have concerns changed over time?</vt:lpstr>
      <vt:lpstr>It is interest to see what people think…and it is more nuanced than one would expect…..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has been some controversy about some TV weathercasters being more skeptical about global warming</vt:lpstr>
      <vt:lpstr>But that has faded in recent years</vt:lpstr>
      <vt:lpstr>Increasing Pressure on TV Weathercasters To Convince the Public</vt:lpstr>
      <vt:lpstr>TV Weathercasters</vt:lpstr>
      <vt:lpstr>TV Weathercasters and Climate</vt:lpstr>
      <vt:lpstr>Some Media Have Gone Into Full Advocacy Mode  Often Major Errors in Climate Change Stories</vt:lpstr>
      <vt:lpstr>725 will die in each heat wave! Assumes unreasonable warming and that no one will buy an air conditioner during this century</vt:lpstr>
      <vt:lpstr>PowerPoint Presentation</vt:lpstr>
      <vt:lpstr>Unbelievable error</vt:lpstr>
      <vt:lpstr>PowerPoint Presentation</vt:lpstr>
      <vt:lpstr>PowerPoint Presentation</vt:lpstr>
      <vt:lpstr>Northwest Windstorms</vt:lpstr>
      <vt:lpstr>Number of times per year winds exceed a high-wind threshold (DJF) at Seattle for several simulations</vt:lpstr>
      <vt:lpstr>Major Challenge</vt:lpstr>
      <vt:lpstr>Excellent Source of Climate Change Data:  IPCC Reports</vt:lpstr>
      <vt:lpstr>Poor Sources:  Advocacy Groups and NGOs</vt:lpstr>
      <vt:lpstr>Large Increase in Online Information Services on GW</vt:lpstr>
      <vt:lpstr>And Now Social Media Sites Are Starting to Censor “Wrong” Materials and Provide “Guidance”</vt:lpstr>
      <vt:lpstr>PowerPoint Presentation</vt:lpstr>
      <vt:lpstr>It is critical for responsible media not to hype or exaggerate global warming impacts, but to go with the best peer-reviewed, consensus science</vt:lpstr>
      <vt:lpstr>Ethical Dimensions: Exaggeration, hyping, and existential threat stories can hurt the most vulnerable</vt:lpstr>
      <vt:lpstr>PowerPoint Presentation</vt:lpstr>
      <vt:lpstr>Should one bring up climate change on air?</vt:lpstr>
      <vt:lpstr>I have learned this the hard way of some of the dangers….</vt:lpstr>
      <vt:lpstr>Many positive stories about climate change and related subjects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Warming and the Media</dc:title>
  <dc:creator>Cliff Mass</dc:creator>
  <cp:lastModifiedBy>Cliff Mass</cp:lastModifiedBy>
  <cp:revision>24</cp:revision>
  <dcterms:created xsi:type="dcterms:W3CDTF">2020-02-27T17:54:13Z</dcterms:created>
  <dcterms:modified xsi:type="dcterms:W3CDTF">2022-02-25T00:11:57Z</dcterms:modified>
</cp:coreProperties>
</file>