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328" r:id="rId2"/>
    <p:sldId id="290" r:id="rId3"/>
    <p:sldId id="291" r:id="rId4"/>
    <p:sldId id="292" r:id="rId5"/>
    <p:sldId id="293" r:id="rId6"/>
    <p:sldId id="294" r:id="rId7"/>
    <p:sldId id="295" r:id="rId8"/>
    <p:sldId id="300" r:id="rId9"/>
    <p:sldId id="296" r:id="rId10"/>
    <p:sldId id="301" r:id="rId11"/>
    <p:sldId id="297" r:id="rId12"/>
    <p:sldId id="318" r:id="rId13"/>
    <p:sldId id="298" r:id="rId14"/>
    <p:sldId id="302" r:id="rId15"/>
    <p:sldId id="303" r:id="rId16"/>
    <p:sldId id="299" r:id="rId17"/>
    <p:sldId id="308" r:id="rId18"/>
    <p:sldId id="309" r:id="rId19"/>
    <p:sldId id="268" r:id="rId20"/>
    <p:sldId id="305" r:id="rId21"/>
    <p:sldId id="329" r:id="rId22"/>
    <p:sldId id="269" r:id="rId23"/>
    <p:sldId id="306" r:id="rId24"/>
    <p:sldId id="307" r:id="rId25"/>
    <p:sldId id="271" r:id="rId26"/>
    <p:sldId id="272" r:id="rId27"/>
    <p:sldId id="317" r:id="rId28"/>
    <p:sldId id="324" r:id="rId29"/>
    <p:sldId id="273" r:id="rId30"/>
    <p:sldId id="274" r:id="rId31"/>
    <p:sldId id="311" r:id="rId32"/>
    <p:sldId id="275" r:id="rId33"/>
    <p:sldId id="325" r:id="rId34"/>
    <p:sldId id="326" r:id="rId35"/>
    <p:sldId id="319" r:id="rId36"/>
    <p:sldId id="320" r:id="rId37"/>
    <p:sldId id="276" r:id="rId38"/>
    <p:sldId id="278" r:id="rId39"/>
    <p:sldId id="277" r:id="rId40"/>
    <p:sldId id="279" r:id="rId41"/>
    <p:sldId id="280" r:id="rId42"/>
    <p:sldId id="312" r:id="rId43"/>
    <p:sldId id="281" r:id="rId44"/>
    <p:sldId id="282" r:id="rId45"/>
    <p:sldId id="321" r:id="rId46"/>
    <p:sldId id="286" r:id="rId47"/>
    <p:sldId id="283" r:id="rId48"/>
    <p:sldId id="284" r:id="rId49"/>
    <p:sldId id="285" r:id="rId50"/>
    <p:sldId id="287" r:id="rId51"/>
    <p:sldId id="257" r:id="rId52"/>
    <p:sldId id="313" r:id="rId53"/>
    <p:sldId id="258" r:id="rId54"/>
    <p:sldId id="259" r:id="rId55"/>
    <p:sldId id="288" r:id="rId56"/>
    <p:sldId id="289" r:id="rId57"/>
    <p:sldId id="262" r:id="rId58"/>
    <p:sldId id="267" r:id="rId59"/>
    <p:sldId id="263" r:id="rId60"/>
    <p:sldId id="264" r:id="rId61"/>
    <p:sldId id="265" r:id="rId6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25"/>
    <p:restoredTop sz="94658"/>
  </p:normalViewPr>
  <p:slideViewPr>
    <p:cSldViewPr snapToGrid="0" snapToObjects="1">
      <p:cViewPr varScale="1">
        <p:scale>
          <a:sx n="115" d="100"/>
          <a:sy n="115" d="100"/>
        </p:scale>
        <p:origin x="23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79542E-65B9-F04B-B9B4-467E019180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A4748-D9DA-4749-9BBA-7CEFFD88FF7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DE954A-4BB0-1347-8ABC-FCE209CFB303}" type="datetimeFigureOut">
              <a:rPr lang="en-US"/>
              <a:pPr>
                <a:defRPr/>
              </a:pPr>
              <a:t>1/16/26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48480B6-3105-C645-818E-E624CDA8E6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6B070B-D5C4-794D-B6F1-00734DC94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BF2EF-1552-1F4E-9293-CD7E3E06A7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FCCA-CCBA-6D40-A4DD-DE46F7AD9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26C3DB-9974-2F4E-83F3-B3532F60A37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EB4AD-6B7E-8143-B271-3EBC682E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9A20-EFBC-2743-B988-B78C09BF7887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7CA72-0E23-034A-867E-EF1E777A8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8672F-B463-DB48-8E61-89C546BF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00D4B-B693-4343-83BE-FF88EC25FF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26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2520B-9376-004A-A57B-91A824A3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401D-94EC-3942-8E83-A284028EB6E0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33BBC-ADDC-7842-A2BE-3D7C134C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1F8C2-D6AE-B440-9227-0E09761F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F7654-31FF-5749-9AD9-08BD486735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634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08A4-A032-6640-B16B-55C51B45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6EF47-9687-C249-AA2B-80FE59CFCA8C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A05E7-48B7-BF45-9A35-DB454349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146D-D707-BB4B-842D-A15F8627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86519-F4C2-604A-B304-0E7482C748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78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C0A0-1998-B341-9437-ED34E210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FACD-442B-FD4D-AA7C-139FB065387F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E0E54-E81E-3245-8404-1242E9F9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30E37-A9DE-6446-A468-6E3FF407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E8F16-8177-0642-B661-10F33B845B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38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A256-B312-3D42-A6B9-154FB0DC9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0C3DD-B0AD-EB4B-BDA9-2E1D1603975E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B893F-94C8-924F-9337-BDC25E5C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F356F-EDEE-644E-AA68-213949B6F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9D6B1-FB27-E74D-8405-2F4E4578997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6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C6D8F-9112-4944-93BE-43771E609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6878-898D-1F4D-B811-C785DBD2C773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6281C8A-7D72-694A-8AAF-529058DB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C475C-40F5-2D4F-A221-B18F5F3C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A07CD-5488-4645-94EF-6CE8DF9704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35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036428-AE47-E34B-B236-7E770BA0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16D9-E81A-1E4E-BC7C-35419F3DA145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3D294C-232F-924F-B254-9192B90B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61FA00-4D90-A54D-BC46-6FCFA87D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7BDBC-A913-344D-922E-4BD3D8F1FB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565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CD182C-F31F-3846-9584-A6201A8B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7213A-21CA-D346-BB65-21FEE7539AEE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D7D999-289F-034C-ACBD-D1AC1A5A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D49634-4D2E-8040-8DB2-D1B9739D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6FDAF-69DF-B343-A43D-B78F017847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599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FFEDFC-FDCA-3342-AF9B-DF8F5A85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F9EF-D019-4C43-8518-C946EE3526FD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657985-0982-354B-9678-C3ED9FC0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EEA212-A278-9C4E-A548-16FDF3B2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460CD-F1E7-A146-9DDC-6B1A9EC3245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91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EB7749-138F-5E4E-A761-B7FBAA73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98B4-1020-E744-BB3B-9F2D311BDCB6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EA64AF-57B2-BC4D-BCCC-70286D5F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C0ED8-4277-7841-80D2-F5FC8A79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410EE-DF17-6F46-A050-659B7337B61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522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52824F-319D-4045-9DD8-B0711BE2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BBE5-0F70-3A40-A73D-07205B5F522C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DBB1E0-5108-A345-9760-88E8606F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24C69-4CF8-E447-BAD3-A13B17A0D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5E83-2147-9645-8458-A96A6F10A58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063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A78F925-68E7-8543-AD44-CBA2B30BBF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4F6941F-5A15-AF4C-AA8B-F6D98B9FD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610F6-0094-C44B-A6C3-3409168EC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537BA1-BCCD-604E-B406-3DB8ADF2C599}" type="datetime1">
              <a:rPr lang="en-US" altLang="en-US"/>
              <a:pPr>
                <a:defRPr/>
              </a:pPr>
              <a:t>1/16/26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6CA89-CDEA-1D47-A3E8-F1E75390A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75C2-0165-1649-B292-0A82D1D7A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16510F-DEE7-3D48-AAD2-7DF3AE55F0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36C00-B41B-D1A7-FC00-309B8FC0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018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Thickness, Thermal Winds, and the Hypsometric Equation</a:t>
            </a:r>
          </a:p>
        </p:txBody>
      </p:sp>
    </p:spTree>
    <p:extLst>
      <p:ext uri="{BB962C8B-B14F-4D97-AF65-F5344CB8AC3E}">
        <p14:creationId xmlns:p14="http://schemas.microsoft.com/office/powerpoint/2010/main" val="2585704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3997-F843-1642-89EA-FFCA143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Generally given in decameters (dm)</a:t>
            </a:r>
            <a:br>
              <a:rPr lang="en-US" sz="3600" b="1" dirty="0">
                <a:solidFill>
                  <a:schemeClr val="tx2"/>
                </a:solidFill>
                <a:latin typeface="+mn-lt"/>
              </a:rPr>
            </a:br>
            <a:r>
              <a:rPr lang="en-US" sz="3600" b="1" dirty="0">
                <a:solidFill>
                  <a:schemeClr val="tx2"/>
                </a:solidFill>
                <a:latin typeface="+mn-lt"/>
              </a:rPr>
              <a:t>“540” indicates 5400 m thickness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F2FEEAF-AEBC-A146-B71B-16BD43EC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21" b="19734"/>
          <a:stretch/>
        </p:blipFill>
        <p:spPr>
          <a:xfrm>
            <a:off x="2122887" y="1417638"/>
            <a:ext cx="5071127" cy="5039774"/>
          </a:xfrm>
        </p:spPr>
      </p:pic>
    </p:spTree>
    <p:extLst>
      <p:ext uri="{BB962C8B-B14F-4D97-AF65-F5344CB8AC3E}">
        <p14:creationId xmlns:p14="http://schemas.microsoft.com/office/powerpoint/2010/main" val="2381502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4CED-46D0-2D4A-BC24-372AD6087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7F55E39-E7D9-A64E-8C03-2DE1AD451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226" y="179024"/>
            <a:ext cx="6499952" cy="6499952"/>
          </a:xfrm>
        </p:spPr>
      </p:pic>
    </p:spTree>
    <p:extLst>
      <p:ext uri="{BB962C8B-B14F-4D97-AF65-F5344CB8AC3E}">
        <p14:creationId xmlns:p14="http://schemas.microsoft.com/office/powerpoint/2010/main" val="2959756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176D-082C-B7A5-E514-B0CC3B86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85452"/>
            <a:ext cx="8266386" cy="555679"/>
          </a:xfrm>
        </p:spPr>
        <p:txBody>
          <a:bodyPr/>
          <a:lstStyle/>
          <a:p>
            <a:r>
              <a:rPr lang="en-US" dirty="0"/>
              <a:t>Thickness (1000-500 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607AA14-4A63-377D-BB59-68A51C138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39"/>
          <a:stretch>
            <a:fillRect/>
          </a:stretch>
        </p:blipFill>
        <p:spPr>
          <a:xfrm>
            <a:off x="1605221" y="817972"/>
            <a:ext cx="6211715" cy="5954576"/>
          </a:xfrm>
        </p:spPr>
      </p:pic>
    </p:spTree>
    <p:extLst>
      <p:ext uri="{BB962C8B-B14F-4D97-AF65-F5344CB8AC3E}">
        <p14:creationId xmlns:p14="http://schemas.microsoft.com/office/powerpoint/2010/main" val="207218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22A8-3901-AF43-9CEE-E90877804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3DCDCEE-E834-BB49-8086-8F5F89FDF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404" r="21760"/>
          <a:stretch/>
        </p:blipFill>
        <p:spPr>
          <a:xfrm>
            <a:off x="550844" y="777959"/>
            <a:ext cx="8135956" cy="5583790"/>
          </a:xfrm>
        </p:spPr>
      </p:pic>
    </p:spTree>
    <p:extLst>
      <p:ext uri="{BB962C8B-B14F-4D97-AF65-F5344CB8AC3E}">
        <p14:creationId xmlns:p14="http://schemas.microsoft.com/office/powerpoint/2010/main" val="966959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AE73-3178-8941-8777-836ACCE5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0" y="439891"/>
            <a:ext cx="8830019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Thickness Useful For Forecasting, Particularly For Deciding on Rain versus Snow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5B1E-FDBE-8D42-BBE0-22E2C713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4" y="1671809"/>
            <a:ext cx="8549089" cy="2745955"/>
          </a:xfrm>
        </p:spPr>
        <p:txBody>
          <a:bodyPr/>
          <a:lstStyle/>
          <a:p>
            <a:r>
              <a:rPr lang="en-US" sz="2800" dirty="0"/>
              <a:t>Rain/snow 50-50% line for continental areas often ~5400 m thickness (1000-500 hPa)</a:t>
            </a:r>
          </a:p>
          <a:p>
            <a:r>
              <a:rPr lang="en-US" sz="2800" dirty="0"/>
              <a:t>Colder/lower thickness is better for snow</a:t>
            </a:r>
          </a:p>
          <a:p>
            <a:r>
              <a:rPr lang="en-US" sz="2800" dirty="0"/>
              <a:t>For Seattle and West coastal areas, the 50% percentile for snow using 1000-500 hPa thickness is 5220 m.  </a:t>
            </a:r>
            <a:r>
              <a:rPr lang="en-US" sz="2800" b="1" dirty="0"/>
              <a:t>Why?</a:t>
            </a:r>
          </a:p>
        </p:txBody>
      </p:sp>
      <p:pic>
        <p:nvPicPr>
          <p:cNvPr id="5" name="Picture 4" descr="A picture containing tree, outdoor, snow, slope&#10;&#10;Description automatically generated">
            <a:extLst>
              <a:ext uri="{FF2B5EF4-FFF2-40B4-BE49-F238E27FC236}">
                <a16:creationId xmlns:a16="http://schemas.microsoft.com/office/drawing/2014/main" id="{F90D5283-2562-7642-AED0-E09DD57A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35" y="4305749"/>
            <a:ext cx="3646203" cy="24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B195-A59D-D741-A500-ABF0BB05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63" y="373789"/>
            <a:ext cx="2906749" cy="97026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696B-4F62-AB4C-9CA6-C4CBFEA8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994" y="1344057"/>
            <a:ext cx="2888124" cy="46133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Warm water and resulting warmer air near the surface results in needing much cooler air aloft to get snow to the surface.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A37DFE6-5270-D44B-A4AA-B805C4EA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3920258" y="134156"/>
            <a:ext cx="4766541" cy="65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17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2D43-A784-6D4B-9601-3817FFF6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290B-8A4A-6840-8184-C3A00EF7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In Cascades 5400 m 1000-500 hPa thickness works reasonably well.  More continental.</a:t>
            </a:r>
          </a:p>
          <a:p>
            <a:r>
              <a:rPr lang="en-US" dirty="0"/>
              <a:t>Seattle NWS forecast office likes to use 1000-850 hPa thickness of 1300 m  for 50% line for lowland snow</a:t>
            </a:r>
          </a:p>
          <a:p>
            <a:r>
              <a:rPr lang="en-US" dirty="0"/>
              <a:t>As we shall see, thickness is related to another important concept:  </a:t>
            </a:r>
            <a:r>
              <a:rPr lang="en-US" b="1" dirty="0"/>
              <a:t>thermal wind.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9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D1AA-F319-F345-A5C8-BEB5C336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402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Homework Assignment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Go through COMET METED Thermal Wind Online Lesson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29AE54-E1AB-5D45-8DCA-C7B1C2BCD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" y="2061909"/>
            <a:ext cx="8229600" cy="4272071"/>
          </a:xfrm>
        </p:spPr>
      </p:pic>
    </p:spTree>
    <p:extLst>
      <p:ext uri="{BB962C8B-B14F-4D97-AF65-F5344CB8AC3E}">
        <p14:creationId xmlns:p14="http://schemas.microsoft.com/office/powerpoint/2010/main" val="52157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7EB-6C38-EE43-A248-FDD75DDA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COMET Thermal Wind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31E8-7C4F-2449-A73A-E37C12C3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to set up a login…free.</a:t>
            </a:r>
          </a:p>
          <a:p>
            <a:r>
              <a:rPr lang="en-US" dirty="0"/>
              <a:t>You don’t have to hand anything in.  Do the exercises you wish to if you want to deepen your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129040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E2366515-4BD7-6D48-A598-F55B22FE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Thermal Wind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B11551CA-4BDA-0E4A-AFA3-53E5BE197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3412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thermal wind, </a:t>
            </a:r>
            <a:r>
              <a:rPr lang="en-US" altLang="en-US" b="1" dirty="0">
                <a:ea typeface="ＭＳ Ｐゴシック" panose="020B0600070205080204" pitchFamily="34" charset="-128"/>
              </a:rPr>
              <a:t>V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, is a vector defined as the difference between the geostrophic wind at two levels of the atmosphere.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name is really a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misnomer</a:t>
            </a:r>
            <a:r>
              <a:rPr lang="en-US" altLang="en-US" dirty="0">
                <a:ea typeface="ＭＳ Ｐゴシック" panose="020B0600070205080204" pitchFamily="34" charset="-128"/>
              </a:rPr>
              <a:t>, since it is not a wind, but a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winds between two levels.</a:t>
            </a: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E284456A-7B05-6046-A501-680E9EA04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3302000"/>
            <a:ext cx="25146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4DEE-F40F-994F-A4E8-665E8438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10C15-2B50-9340-B218-B979FF43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641075" cy="4470094"/>
          </a:xfrm>
        </p:spPr>
        <p:txBody>
          <a:bodyPr/>
          <a:lstStyle/>
          <a:p>
            <a:r>
              <a:rPr lang="en-US" dirty="0"/>
              <a:t>One of the most important and useful concepts in synoptic meteorology</a:t>
            </a:r>
          </a:p>
          <a:p>
            <a:r>
              <a:rPr lang="en-US" dirty="0"/>
              <a:t>Appears on many maps you will use.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3D339AE-C249-754E-8A5F-0EB91CEB3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79" y="1417638"/>
            <a:ext cx="4564521" cy="45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7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4449-0862-204E-904D-215B4576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The Thermal Wind is the Vector Difference of Geostrophic Winds at Two Levels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E3244E-8AC4-5E46-B328-B2A9EEFFF5EC}"/>
              </a:ext>
            </a:extLst>
          </p:cNvPr>
          <p:cNvCxnSpPr>
            <a:cxnSpLocks/>
          </p:cNvCxnSpPr>
          <p:nvPr/>
        </p:nvCxnSpPr>
        <p:spPr>
          <a:xfrm flipV="1">
            <a:off x="2666998" y="1978429"/>
            <a:ext cx="3717177" cy="17567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5FFE67-B03D-7941-AE2D-264B6FD1A5E6}"/>
              </a:ext>
            </a:extLst>
          </p:cNvPr>
          <p:cNvCxnSpPr>
            <a:cxnSpLocks/>
          </p:cNvCxnSpPr>
          <p:nvPr/>
        </p:nvCxnSpPr>
        <p:spPr>
          <a:xfrm>
            <a:off x="2666998" y="3735186"/>
            <a:ext cx="453182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E8245D-1663-8542-9CC4-91FBBF1E9FAB}"/>
              </a:ext>
            </a:extLst>
          </p:cNvPr>
          <p:cNvCxnSpPr>
            <a:cxnSpLocks/>
          </p:cNvCxnSpPr>
          <p:nvPr/>
        </p:nvCxnSpPr>
        <p:spPr>
          <a:xfrm>
            <a:off x="6384175" y="1983970"/>
            <a:ext cx="731520" cy="1690255"/>
          </a:xfrm>
          <a:prstGeom prst="straightConnector1">
            <a:avLst/>
          </a:prstGeom>
          <a:ln w="57150">
            <a:solidFill>
              <a:schemeClr val="accent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/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1 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7FA8FF-3BDB-644C-A0C0-7406A35E4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280" y="2473088"/>
                <a:ext cx="865943" cy="575479"/>
              </a:xfrm>
              <a:prstGeom prst="rect">
                <a:avLst/>
              </a:prstGeom>
              <a:blipFill>
                <a:blip r:embed="rId2"/>
                <a:stretch>
                  <a:fillRect r="-4348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/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C8660A-4BA9-7E49-9091-E404AB5A1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2" y="3751191"/>
                <a:ext cx="840295" cy="575479"/>
              </a:xfrm>
              <a:prstGeom prst="rect">
                <a:avLst/>
              </a:prstGeom>
              <a:blipFill>
                <a:blip r:embed="rId3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/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8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71B4CD-840B-7341-BA16-23CC86D6B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725" y="2541357"/>
                <a:ext cx="711926" cy="575479"/>
              </a:xfrm>
              <a:prstGeom prst="rect">
                <a:avLst/>
              </a:prstGeom>
              <a:blipFill>
                <a:blip r:embed="rId4"/>
                <a:stretch>
                  <a:fillRect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/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+ 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=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F917DE-D603-7144-A05D-8B443DE7E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736" y="4576157"/>
                <a:ext cx="3456587" cy="621324"/>
              </a:xfrm>
              <a:prstGeom prst="rect">
                <a:avLst/>
              </a:prstGeom>
              <a:blipFill>
                <a:blip r:embed="rId5"/>
                <a:stretch>
                  <a:fillRect l="-2198" r="-4396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/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 =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acc>
                  </m:oMath>
                </a14:m>
                <a:r>
                  <a:rPr lang="en-US" sz="3200" dirty="0"/>
                  <a:t>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5CE531-00E7-D740-997B-AF9166083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932" y="5446968"/>
                <a:ext cx="2810193" cy="644664"/>
              </a:xfrm>
              <a:prstGeom prst="rect">
                <a:avLst/>
              </a:prstGeom>
              <a:blipFill>
                <a:blip r:embed="rId6"/>
                <a:stretch>
                  <a:fillRect l="-1345" t="-392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E3964E-E8F6-1C4D-BDA3-9E9EA0B38CD1}"/>
              </a:ext>
            </a:extLst>
          </p:cNvPr>
          <p:cNvCxnSpPr/>
          <p:nvPr/>
        </p:nvCxnSpPr>
        <p:spPr>
          <a:xfrm>
            <a:off x="473825" y="3132840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1840CD-4BB4-EF4B-97EE-70DF4839FD4D}"/>
              </a:ext>
            </a:extLst>
          </p:cNvPr>
          <p:cNvCxnSpPr/>
          <p:nvPr/>
        </p:nvCxnSpPr>
        <p:spPr>
          <a:xfrm>
            <a:off x="473825" y="2204585"/>
            <a:ext cx="1695797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226E98-4624-7F43-AEB5-2FA9C5EA40EA}"/>
              </a:ext>
            </a:extLst>
          </p:cNvPr>
          <p:cNvSpPr txBox="1"/>
          <p:nvPr/>
        </p:nvSpPr>
        <p:spPr>
          <a:xfrm>
            <a:off x="1187230" y="304856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C89631-5160-BD46-873F-F519AC35BCA9}"/>
              </a:ext>
            </a:extLst>
          </p:cNvPr>
          <p:cNvSpPr txBox="1"/>
          <p:nvPr/>
        </p:nvSpPr>
        <p:spPr>
          <a:xfrm>
            <a:off x="1187230" y="19121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891CE-B817-7EBB-1149-F0FECFE1255A}"/>
              </a:ext>
            </a:extLst>
          </p:cNvPr>
          <p:cNvSpPr txBox="1"/>
          <p:nvPr/>
        </p:nvSpPr>
        <p:spPr>
          <a:xfrm>
            <a:off x="1019503" y="165012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0513C9-472F-6FDC-7735-31DE77BBEC55}"/>
              </a:ext>
            </a:extLst>
          </p:cNvPr>
          <p:cNvSpPr txBox="1"/>
          <p:nvPr/>
        </p:nvSpPr>
        <p:spPr>
          <a:xfrm>
            <a:off x="953673" y="363334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</p:txBody>
      </p:sp>
    </p:spTree>
    <p:extLst>
      <p:ext uri="{BB962C8B-B14F-4D97-AF65-F5344CB8AC3E}">
        <p14:creationId xmlns:p14="http://schemas.microsoft.com/office/powerpoint/2010/main" val="2780990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7E6B-303B-42E6-B1B7-C5B8323F2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Believe it or </a:t>
            </a:r>
            <a:r>
              <a:rPr lang="en-US" sz="5400" i="1" dirty="0"/>
              <a:t>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8E2E6-D45F-1A4E-518C-4419FE19E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61" y="1611352"/>
            <a:ext cx="7761249" cy="2258122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The thermal wind vector is related to the  horizontal temperature of the relevant layer</a:t>
            </a:r>
          </a:p>
        </p:txBody>
      </p:sp>
    </p:spTree>
    <p:extLst>
      <p:ext uri="{BB962C8B-B14F-4D97-AF65-F5344CB8AC3E}">
        <p14:creationId xmlns:p14="http://schemas.microsoft.com/office/powerpoint/2010/main" val="2953089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6A6B56B2-42F6-A049-9A8A-8152AFC2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Thermal Wind and 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1A24-2FDB-A443-9816-4C754AE29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74" y="897274"/>
            <a:ext cx="5553302" cy="3270124"/>
          </a:xfrm>
        </p:spPr>
        <p:txBody>
          <a:bodyPr/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thermal wind vector </a:t>
            </a:r>
            <a:r>
              <a:rPr lang="en-US" dirty="0"/>
              <a:t>is parallel to thickness lines for the relevant layer</a:t>
            </a:r>
          </a:p>
          <a:p>
            <a:pPr>
              <a:defRPr/>
            </a:pPr>
            <a:r>
              <a:rPr lang="en-US" dirty="0"/>
              <a:t>Higher thickness to the right of thermal wind.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magnitude</a:t>
            </a:r>
            <a:r>
              <a:rPr lang="en-US" dirty="0"/>
              <a:t> of the thermal wind vector for a layer is proportional to the horizontal gradient of thickness (or the mean temperature gradient of the layer).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1187D641-AA4D-8D43-A9B3-6EFC3B2C8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066" y="897274"/>
            <a:ext cx="3539934" cy="26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DB8C9-6084-7938-AFC2-7BDC83D5F886}"/>
              </a:ext>
            </a:extLst>
          </p:cNvPr>
          <p:cNvSpPr txBox="1"/>
          <p:nvPr/>
        </p:nvSpPr>
        <p:spPr>
          <a:xfrm>
            <a:off x="7108454" y="368144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Thickness lines</a:t>
            </a:r>
          </a:p>
          <a:p>
            <a:r>
              <a:rPr lang="en-US" dirty="0"/>
              <a:t>shown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01EB-0859-1140-8504-1296053E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Thermal Wind And Thickness</a:t>
            </a:r>
            <a:br>
              <a:rPr lang="en-US" b="1" dirty="0">
                <a:solidFill>
                  <a:schemeClr val="tx2"/>
                </a:solidFill>
                <a:latin typeface="+mn-lt"/>
              </a:rPr>
            </a:br>
            <a:r>
              <a:rPr lang="en-US" b="1" dirty="0">
                <a:latin typeface="+mn-lt"/>
              </a:rPr>
              <a:t>Mathematical Connection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/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0" dirty="0"/>
                  <a:t>v</a:t>
                </a:r>
                <a14:m>
                  <m:oMath xmlns:m="http://schemas.openxmlformats.org/officeDocument/2006/math">
                    <m:r>
                      <a:rPr lang="en-US" sz="3200" b="0" i="1" baseline="-2500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FE66B-F5E8-7F47-AF99-5F982DF52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516" y="2074026"/>
                <a:ext cx="2617255" cy="780406"/>
              </a:xfrm>
              <a:prstGeom prst="rect">
                <a:avLst/>
              </a:prstGeom>
              <a:blipFill>
                <a:blip r:embed="rId2"/>
                <a:stretch>
                  <a:fillRect l="-9662" t="-1613" r="-6280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69B808-B181-3142-9BA4-8ED45C7675CC}"/>
              </a:ext>
            </a:extLst>
          </p:cNvPr>
          <p:cNvSpPr txBox="1"/>
          <p:nvPr/>
        </p:nvSpPr>
        <p:spPr>
          <a:xfrm rot="10800000" flipV="1">
            <a:off x="6533803" y="1933861"/>
            <a:ext cx="2053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(N-S) component of geostrophic wind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/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g2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–v </a:t>
                </a:r>
                <a:r>
                  <a:rPr lang="en-US" sz="32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g1</a:t>
                </a:r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= (g/f) *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3BF469-7F0C-C141-BF66-0C86A41C7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20" y="3498351"/>
                <a:ext cx="8309006" cy="724044"/>
              </a:xfrm>
              <a:prstGeom prst="rect">
                <a:avLst/>
              </a:prstGeom>
              <a:blipFill>
                <a:blip r:embed="rId3"/>
                <a:stretch>
                  <a:fillRect l="-2901" t="-5172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/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/>
                  <a:t> is thickness ~ mean temperature in the layer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Thus, wind shear is related to thickness and thus temperature gradient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D75CCE8-CB91-1A41-9C82-EFF2F4A524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84746"/>
                <a:ext cx="7890033" cy="2062103"/>
              </a:xfrm>
              <a:prstGeom prst="rect">
                <a:avLst/>
              </a:prstGeom>
              <a:blipFill>
                <a:blip r:embed="rId4"/>
                <a:stretch>
                  <a:fillRect l="-1929" t="-3659" r="-1447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950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1111D-C6F6-2D4D-B3C6-67341DFE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3" y="1014470"/>
            <a:ext cx="2773005" cy="250931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Derivation of Thermal Wind Equation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CB6A270-8926-1440-BF0D-52BEFB2F0AF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4000"/>
                    </a14:imgEffect>
                    <a14:imgEffect>
                      <a14:brightnessContrast bright="-18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8765" y="182880"/>
            <a:ext cx="4869180" cy="6492240"/>
          </a:xfrm>
          <a:prstGeom prst="rect">
            <a:avLst/>
          </a:prstGeom>
        </p:spPr>
      </p:pic>
      <p:pic>
        <p:nvPicPr>
          <p:cNvPr id="4" name="Picture 3" descr="A math equation with black text&#10;&#10;AI-generated content may be incorrect.">
            <a:extLst>
              <a:ext uri="{FF2B5EF4-FFF2-40B4-BE49-F238E27FC236}">
                <a16:creationId xmlns:a16="http://schemas.microsoft.com/office/drawing/2014/main" id="{D4A161B0-E935-4C5F-0CE1-1E7B500F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26" y="4595134"/>
            <a:ext cx="2231328" cy="1248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45EA09-8DCD-4F01-DF52-EABD09E43769}"/>
              </a:ext>
            </a:extLst>
          </p:cNvPr>
          <p:cNvSpPr txBox="1"/>
          <p:nvPr/>
        </p:nvSpPr>
        <p:spPr>
          <a:xfrm>
            <a:off x="814039" y="584353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Hydrostatic</a:t>
            </a:r>
          </a:p>
          <a:p>
            <a:r>
              <a:rPr lang="en-US" dirty="0"/>
              <a:t>Relationship</a:t>
            </a:r>
          </a:p>
        </p:txBody>
      </p:sp>
    </p:spTree>
    <p:extLst>
      <p:ext uri="{BB962C8B-B14F-4D97-AF65-F5344CB8AC3E}">
        <p14:creationId xmlns:p14="http://schemas.microsoft.com/office/powerpoint/2010/main" val="3143659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8AE2346-06A0-254B-8E53-4F53C031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9938" cy="863600"/>
          </a:xfrm>
        </p:spPr>
        <p:txBody>
          <a:bodyPr/>
          <a:lstStyle/>
          <a:p>
            <a:r>
              <a:rPr lang="en-US" altLang="en-US" b="1" i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Believe it or Not!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56C49DA-F771-6C43-9A21-AF913F6E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30333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Much of the atmosphere is in approximate thermal wind balance (follows the thermal wind equation). 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Why?  </a:t>
            </a:r>
            <a:r>
              <a:rPr lang="en-US" altLang="en-US" b="1" dirty="0">
                <a:ea typeface="ＭＳ Ｐゴシック" panose="020B0600070205080204" pitchFamily="34" charset="-128"/>
              </a:rPr>
              <a:t>Because most of the atmosphere is ~geostrophic and in hydrostatic balance.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in most of the atmosphere,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 wind shear</a:t>
            </a:r>
            <a:r>
              <a:rPr lang="en-US" altLang="en-US" dirty="0">
                <a:ea typeface="ＭＳ Ｐゴシック" panose="020B0600070205080204" pitchFamily="34" charset="-128"/>
              </a:rPr>
              <a:t> is related to </a:t>
            </a:r>
            <a:r>
              <a:rPr lang="en-US" altLang="en-US" b="1" dirty="0">
                <a:ea typeface="ＭＳ Ｐゴシック" panose="020B0600070205080204" pitchFamily="34" charset="-128"/>
              </a:rPr>
              <a:t>horizontal temperature gradients.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04C7E601-804B-2542-9130-3DDED872E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6" y="573896"/>
            <a:ext cx="8088284" cy="789391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N-S Vertical Cross Section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20">
            <a:extLst>
              <a:ext uri="{FF2B5EF4-FFF2-40B4-BE49-F238E27FC236}">
                <a16:creationId xmlns:a16="http://schemas.microsoft.com/office/drawing/2014/main" id="{E1D0B9CD-8F84-C04A-A09E-65F50097E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174" y="1175992"/>
            <a:ext cx="8155626" cy="498815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FF9C1-732E-8149-8F76-C6020EFAD26C}"/>
              </a:ext>
            </a:extLst>
          </p:cNvPr>
          <p:cNvSpPr txBox="1"/>
          <p:nvPr/>
        </p:nvSpPr>
        <p:spPr>
          <a:xfrm>
            <a:off x="2984269" y="621403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in ms</a:t>
            </a:r>
            <a:r>
              <a:rPr lang="en-US" baseline="30000" dirty="0"/>
              <a:t>-1</a:t>
            </a:r>
            <a:r>
              <a:rPr lang="en-US" dirty="0"/>
              <a:t>, temps in 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2858-534A-CF4C-A75E-952F14E5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8" y="711607"/>
            <a:ext cx="2834640" cy="487925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Back of the envelope calculation using thermal wind is quite reasonable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21D5C4EB-668E-4D41-8AAA-CDD558AA5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534" y="511234"/>
            <a:ext cx="5508521" cy="6172198"/>
          </a:xfrm>
        </p:spPr>
      </p:pic>
    </p:spTree>
    <p:extLst>
      <p:ext uri="{BB962C8B-B14F-4D97-AF65-F5344CB8AC3E}">
        <p14:creationId xmlns:p14="http://schemas.microsoft.com/office/powerpoint/2010/main" val="873312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D3AA-4021-9768-AB5A-1DBCC448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521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No only are horizontal temperature gradients associated with vertical wind shear, but directional changes in wind are related to </a:t>
            </a:r>
            <a:r>
              <a:rPr lang="en-US" b="1" dirty="0">
                <a:solidFill>
                  <a:schemeClr val="tx2"/>
                </a:solidFill>
              </a:rPr>
              <a:t>temperature advection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B7A2-A66F-30A4-5EC0-D5B1EBB7D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89" y="4200702"/>
            <a:ext cx="7148456" cy="2963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 based on the atmosphere being geostrophic and in hydrostatic balance</a:t>
            </a:r>
          </a:p>
        </p:txBody>
      </p:sp>
    </p:spTree>
    <p:extLst>
      <p:ext uri="{BB962C8B-B14F-4D97-AF65-F5344CB8AC3E}">
        <p14:creationId xmlns:p14="http://schemas.microsoft.com/office/powerpoint/2010/main" val="2223450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6A75A608-1BCF-A54C-B747-5686E38E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7B5240E8-7F4F-034B-916F-AF2FD3ED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94" y="1311275"/>
            <a:ext cx="4709420" cy="49561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Geostrophic wind shear in the vertical is associated with horizontal temperature gradients.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turning</a:t>
            </a:r>
            <a:r>
              <a:rPr lang="en-US" altLang="en-US" dirty="0">
                <a:ea typeface="ＭＳ Ｐゴシック" panose="020B0600070205080204" pitchFamily="34" charset="-128"/>
              </a:rPr>
              <a:t> of the geostrophic wind with height is related to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B4A69734-62FE-0645-8ADB-AB2C99D7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912938"/>
            <a:ext cx="3516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</a:t>
            </a:r>
            <a:r>
              <a:rPr lang="en-US" dirty="0"/>
              <a:t> is the difference in the geopotential height between two pressure surfaces.</a:t>
            </a:r>
          </a:p>
          <a:p>
            <a:pPr marL="0" indent="0">
              <a:buNone/>
            </a:pPr>
            <a:r>
              <a:rPr lang="en-US" dirty="0"/>
              <a:t>To derive a relationship, start with the </a:t>
            </a:r>
            <a:r>
              <a:rPr lang="en-US" b="1" dirty="0"/>
              <a:t>hypsometric equation </a:t>
            </a:r>
            <a:r>
              <a:rPr lang="en-US" dirty="0"/>
              <a:t>(</a:t>
            </a:r>
            <a:r>
              <a:rPr lang="en-US" b="1" dirty="0"/>
              <a:t>Z</a:t>
            </a:r>
            <a:r>
              <a:rPr lang="en-US" b="1" baseline="-25000" dirty="0"/>
              <a:t>2</a:t>
            </a:r>
            <a:r>
              <a:rPr lang="en-US" b="1" dirty="0"/>
              <a:t> – Z</a:t>
            </a:r>
            <a:r>
              <a:rPr lang="en-US" b="1" baseline="-25000" dirty="0"/>
              <a:t>1</a:t>
            </a:r>
            <a:r>
              <a:rPr lang="en-US" b="1" dirty="0"/>
              <a:t> </a:t>
            </a:r>
            <a:r>
              <a:rPr lang="en-US" dirty="0"/>
              <a:t>is thickness).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47" y="2788178"/>
            <a:ext cx="7417105" cy="3620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DB24B-6E72-41C7-F6A5-DBD7AF116142}"/>
              </a:ext>
            </a:extLst>
          </p:cNvPr>
          <p:cNvSpPr txBox="1"/>
          <p:nvPr/>
        </p:nvSpPr>
        <p:spPr>
          <a:xfrm>
            <a:off x="1072055" y="6408928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by combining the hydrostatic equation and the ideal gas law</a:t>
            </a:r>
          </a:p>
        </p:txBody>
      </p:sp>
    </p:spTree>
    <p:extLst>
      <p:ext uri="{BB962C8B-B14F-4D97-AF65-F5344CB8AC3E}">
        <p14:creationId xmlns:p14="http://schemas.microsoft.com/office/powerpoint/2010/main" val="120643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363B075-E39D-EA4D-BDCA-8F677CC8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Temperature Advection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EA8F12D3-2FAC-5940-B8EF-01B8CA841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counterclockwise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Veering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b="1" dirty="0">
                <a:ea typeface="ＭＳ Ｐゴシック" panose="020B0600070205080204" pitchFamily="34" charset="-128"/>
              </a:rPr>
              <a:t>clockwise turning with height</a:t>
            </a:r>
            <a:r>
              <a:rPr lang="en-US" altLang="en-US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</a:t>
            </a:r>
            <a:r>
              <a:rPr lang="en-US" altLang="en-US" b="1" dirty="0">
                <a:ea typeface="ＭＳ Ｐゴシック" panose="020B0600070205080204" pitchFamily="34" charset="-128"/>
              </a:rPr>
              <a:t>if the actual winds are ~geostrophic (not bad assumption above boundary layer) one can determine temperature advection from a single sounding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C64E-8346-FF43-9EAA-4562AFBE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23278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Thus, if you are on an isolated island with a radiosonde unit that provides wind with height, </a:t>
            </a:r>
            <a:r>
              <a:rPr lang="en-US" sz="3600" b="1" dirty="0">
                <a:solidFill>
                  <a:srgbClr val="FF0000"/>
                </a:solidFill>
              </a:rPr>
              <a:t>you can tell whether warm or cold air is approaching</a:t>
            </a:r>
          </a:p>
        </p:txBody>
      </p:sp>
      <p:pic>
        <p:nvPicPr>
          <p:cNvPr id="5" name="Content Placeholder 4" descr="A picture containing tree, water, reef, water sport&#10;&#10;Description automatically generated">
            <a:extLst>
              <a:ext uri="{FF2B5EF4-FFF2-40B4-BE49-F238E27FC236}">
                <a16:creationId xmlns:a16="http://schemas.microsoft.com/office/drawing/2014/main" id="{5FA44DD9-4ABA-4F4B-B885-F5F94D537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44" y="2554979"/>
            <a:ext cx="6485419" cy="32389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0B15D-FE8F-4882-840F-DB9712F863E3}"/>
              </a:ext>
            </a:extLst>
          </p:cNvPr>
          <p:cNvSpPr txBox="1"/>
          <p:nvPr/>
        </p:nvSpPr>
        <p:spPr>
          <a:xfrm>
            <a:off x="1683995" y="6013265"/>
            <a:ext cx="649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Have to be at least 5 degrees off the equator!  Why?</a:t>
            </a:r>
          </a:p>
        </p:txBody>
      </p:sp>
    </p:spTree>
    <p:extLst>
      <p:ext uri="{BB962C8B-B14F-4D97-AF65-F5344CB8AC3E}">
        <p14:creationId xmlns:p14="http://schemas.microsoft.com/office/powerpoint/2010/main" val="2920491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6702"/>
          <a:stretch>
            <a:fillRect/>
          </a:stretch>
        </p:blipFill>
        <p:spPr>
          <a:xfrm>
            <a:off x="457200" y="1207293"/>
            <a:ext cx="8229600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(counter)	                    Veering (clock)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7A35C-B3C0-314E-9DB3-5AF2BF07F3FB}"/>
              </a:ext>
            </a:extLst>
          </p:cNvPr>
          <p:cNvSpPr txBox="1"/>
          <p:nvPr/>
        </p:nvSpPr>
        <p:spPr>
          <a:xfrm>
            <a:off x="5970238" y="6110843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advection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515534DD-262F-304E-9B21-77A431DE5BF5}"/>
              </a:ext>
            </a:extLst>
          </p:cNvPr>
          <p:cNvSpPr/>
          <p:nvPr/>
        </p:nvSpPr>
        <p:spPr>
          <a:xfrm rot="6720311">
            <a:off x="7299449" y="2813724"/>
            <a:ext cx="174914" cy="16337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DF65C-7C0C-BBA7-48E9-FF49032E407C}"/>
              </a:ext>
            </a:extLst>
          </p:cNvPr>
          <p:cNvCxnSpPr/>
          <p:nvPr/>
        </p:nvCxnSpPr>
        <p:spPr>
          <a:xfrm flipH="1">
            <a:off x="3173764" y="2176758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B49-2212-36FC-9321-D622C6EA64B2}"/>
              </a:ext>
            </a:extLst>
          </p:cNvPr>
          <p:cNvCxnSpPr/>
          <p:nvPr/>
        </p:nvCxnSpPr>
        <p:spPr>
          <a:xfrm flipH="1">
            <a:off x="1038298" y="1995134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269E8-9917-3CE7-CD7F-D2293796D049}"/>
              </a:ext>
            </a:extLst>
          </p:cNvPr>
          <p:cNvCxnSpPr/>
          <p:nvPr/>
        </p:nvCxnSpPr>
        <p:spPr>
          <a:xfrm flipH="1">
            <a:off x="2134192" y="1960295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1A06F7-D9C0-90C2-F03B-B67B7EC50479}"/>
              </a:ext>
            </a:extLst>
          </p:cNvPr>
          <p:cNvSpPr txBox="1"/>
          <p:nvPr/>
        </p:nvSpPr>
        <p:spPr>
          <a:xfrm>
            <a:off x="43201" y="288784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Thickness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E69C7-9807-691C-C31F-053A7C417404}"/>
              </a:ext>
            </a:extLst>
          </p:cNvPr>
          <p:cNvCxnSpPr>
            <a:cxnSpLocks/>
          </p:cNvCxnSpPr>
          <p:nvPr/>
        </p:nvCxnSpPr>
        <p:spPr>
          <a:xfrm>
            <a:off x="7082300" y="2063918"/>
            <a:ext cx="1132647" cy="296292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134EA0-D2DD-D962-6B68-B05331F5BDE6}"/>
              </a:ext>
            </a:extLst>
          </p:cNvPr>
          <p:cNvCxnSpPr>
            <a:cxnSpLocks/>
          </p:cNvCxnSpPr>
          <p:nvPr/>
        </p:nvCxnSpPr>
        <p:spPr>
          <a:xfrm>
            <a:off x="5990870" y="2092717"/>
            <a:ext cx="1135989" cy="3004486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8E06E-3761-9C66-8837-AD5BB0928D80}"/>
              </a:ext>
            </a:extLst>
          </p:cNvPr>
          <p:cNvCxnSpPr>
            <a:cxnSpLocks/>
          </p:cNvCxnSpPr>
          <p:nvPr/>
        </p:nvCxnSpPr>
        <p:spPr>
          <a:xfrm>
            <a:off x="4983279" y="2234383"/>
            <a:ext cx="1028659" cy="2792464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42CC2-4E94-10BE-F009-28CD1EEDDD8C}"/>
              </a:ext>
            </a:extLst>
          </p:cNvPr>
          <p:cNvSpPr txBox="1"/>
          <p:nvPr/>
        </p:nvSpPr>
        <p:spPr>
          <a:xfrm>
            <a:off x="8380049" y="2458873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DAB2D-3B19-C710-D318-11F61B059FDE}"/>
              </a:ext>
            </a:extLst>
          </p:cNvPr>
          <p:cNvSpPr txBox="1"/>
          <p:nvPr/>
        </p:nvSpPr>
        <p:spPr>
          <a:xfrm>
            <a:off x="43201" y="974809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lines are thickness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3126"/>
            <a:ext cx="8251115" cy="741339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46507"/>
          <a:stretch/>
        </p:blipFill>
        <p:spPr>
          <a:xfrm>
            <a:off x="394670" y="1207292"/>
            <a:ext cx="4360977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(counterclockwise rotation)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Cold advection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DF65C-7C0C-BBA7-48E9-FF49032E407C}"/>
              </a:ext>
            </a:extLst>
          </p:cNvPr>
          <p:cNvCxnSpPr/>
          <p:nvPr/>
        </p:nvCxnSpPr>
        <p:spPr>
          <a:xfrm flipH="1">
            <a:off x="3173764" y="2176758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B49-2212-36FC-9321-D622C6EA64B2}"/>
              </a:ext>
            </a:extLst>
          </p:cNvPr>
          <p:cNvCxnSpPr/>
          <p:nvPr/>
        </p:nvCxnSpPr>
        <p:spPr>
          <a:xfrm flipH="1">
            <a:off x="1038298" y="1995134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269E8-9917-3CE7-CD7F-D2293796D049}"/>
              </a:ext>
            </a:extLst>
          </p:cNvPr>
          <p:cNvCxnSpPr/>
          <p:nvPr/>
        </p:nvCxnSpPr>
        <p:spPr>
          <a:xfrm flipH="1">
            <a:off x="2134192" y="1960295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1A06F7-D9C0-90C2-F03B-B67B7EC50479}"/>
              </a:ext>
            </a:extLst>
          </p:cNvPr>
          <p:cNvSpPr txBox="1"/>
          <p:nvPr/>
        </p:nvSpPr>
        <p:spPr>
          <a:xfrm>
            <a:off x="43201" y="288784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Thickness</a:t>
            </a:r>
          </a:p>
        </p:txBody>
      </p:sp>
    </p:spTree>
    <p:extLst>
      <p:ext uri="{BB962C8B-B14F-4D97-AF65-F5344CB8AC3E}">
        <p14:creationId xmlns:p14="http://schemas.microsoft.com/office/powerpoint/2010/main" val="756410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2DB3598-AB70-2C4A-96C0-999D75FC1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Does this make sense?</a:t>
            </a:r>
          </a:p>
        </p:txBody>
      </p:sp>
      <p:pic>
        <p:nvPicPr>
          <p:cNvPr id="22530" name="Content Placeholder 4">
            <a:extLst>
              <a:ext uri="{FF2B5EF4-FFF2-40B4-BE49-F238E27FC236}">
                <a16:creationId xmlns:a16="http://schemas.microsoft.com/office/drawing/2014/main" id="{F7618B11-1AF5-8147-B4AA-5FD87E3E1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r="6702"/>
          <a:stretch>
            <a:fillRect/>
          </a:stretch>
        </p:blipFill>
        <p:spPr>
          <a:xfrm>
            <a:off x="457200" y="1207293"/>
            <a:ext cx="8229600" cy="4443413"/>
          </a:xfrm>
        </p:spPr>
      </p:pic>
      <p:sp>
        <p:nvSpPr>
          <p:cNvPr id="22531" name="TextBox 5">
            <a:extLst>
              <a:ext uri="{FF2B5EF4-FFF2-40B4-BE49-F238E27FC236}">
                <a16:creationId xmlns:a16="http://schemas.microsoft.com/office/drawing/2014/main" id="{997D517D-7219-1E45-BA1F-4BF16692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86" y="5578822"/>
            <a:ext cx="7500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Backing (counter)	                    Veering (clock)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63045-FB5C-C145-AB11-DAC0B9D359F9}"/>
              </a:ext>
            </a:extLst>
          </p:cNvPr>
          <p:cNvSpPr txBox="1"/>
          <p:nvPr/>
        </p:nvSpPr>
        <p:spPr>
          <a:xfrm>
            <a:off x="1463039" y="61108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7A35C-B3C0-314E-9DB3-5AF2BF07F3FB}"/>
              </a:ext>
            </a:extLst>
          </p:cNvPr>
          <p:cNvSpPr txBox="1"/>
          <p:nvPr/>
        </p:nvSpPr>
        <p:spPr>
          <a:xfrm>
            <a:off x="5970238" y="6110843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 advection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515534DD-262F-304E-9B21-77A431DE5BF5}"/>
              </a:ext>
            </a:extLst>
          </p:cNvPr>
          <p:cNvSpPr/>
          <p:nvPr/>
        </p:nvSpPr>
        <p:spPr>
          <a:xfrm rot="6720311">
            <a:off x="7299449" y="2813724"/>
            <a:ext cx="174914" cy="163378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BEBFF9-2EDC-E542-A35B-2347A42F166F}"/>
              </a:ext>
            </a:extLst>
          </p:cNvPr>
          <p:cNvSpPr/>
          <p:nvPr/>
        </p:nvSpPr>
        <p:spPr>
          <a:xfrm rot="4261505">
            <a:off x="3517482" y="2177428"/>
            <a:ext cx="85788" cy="16737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8DF65C-7C0C-BBA7-48E9-FF49032E407C}"/>
              </a:ext>
            </a:extLst>
          </p:cNvPr>
          <p:cNvCxnSpPr/>
          <p:nvPr/>
        </p:nvCxnSpPr>
        <p:spPr>
          <a:xfrm flipH="1">
            <a:off x="3173764" y="2176758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FFBB49-2212-36FC-9321-D622C6EA64B2}"/>
              </a:ext>
            </a:extLst>
          </p:cNvPr>
          <p:cNvCxnSpPr/>
          <p:nvPr/>
        </p:nvCxnSpPr>
        <p:spPr>
          <a:xfrm flipH="1">
            <a:off x="1038298" y="1995134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269E8-9917-3CE7-CD7F-D2293796D049}"/>
              </a:ext>
            </a:extLst>
          </p:cNvPr>
          <p:cNvCxnSpPr/>
          <p:nvPr/>
        </p:nvCxnSpPr>
        <p:spPr>
          <a:xfrm flipH="1">
            <a:off x="2134192" y="1960295"/>
            <a:ext cx="750873" cy="2937408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1A06F7-D9C0-90C2-F03B-B67B7EC50479}"/>
              </a:ext>
            </a:extLst>
          </p:cNvPr>
          <p:cNvSpPr txBox="1"/>
          <p:nvPr/>
        </p:nvSpPr>
        <p:spPr>
          <a:xfrm>
            <a:off x="43201" y="288784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Thickness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E69C7-9807-691C-C31F-053A7C417404}"/>
              </a:ext>
            </a:extLst>
          </p:cNvPr>
          <p:cNvCxnSpPr>
            <a:cxnSpLocks/>
          </p:cNvCxnSpPr>
          <p:nvPr/>
        </p:nvCxnSpPr>
        <p:spPr>
          <a:xfrm>
            <a:off x="7082300" y="2063918"/>
            <a:ext cx="1132647" cy="2962929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134EA0-D2DD-D962-6B68-B05331F5BDE6}"/>
              </a:ext>
            </a:extLst>
          </p:cNvPr>
          <p:cNvCxnSpPr>
            <a:cxnSpLocks/>
          </p:cNvCxnSpPr>
          <p:nvPr/>
        </p:nvCxnSpPr>
        <p:spPr>
          <a:xfrm>
            <a:off x="5990870" y="2092717"/>
            <a:ext cx="1135989" cy="3004486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8E06E-3761-9C66-8837-AD5BB0928D80}"/>
              </a:ext>
            </a:extLst>
          </p:cNvPr>
          <p:cNvCxnSpPr>
            <a:cxnSpLocks/>
          </p:cNvCxnSpPr>
          <p:nvPr/>
        </p:nvCxnSpPr>
        <p:spPr>
          <a:xfrm>
            <a:off x="4983279" y="2234383"/>
            <a:ext cx="1028659" cy="2792464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B42CC2-4E94-10BE-F009-28CD1EEDDD8C}"/>
              </a:ext>
            </a:extLst>
          </p:cNvPr>
          <p:cNvSpPr txBox="1"/>
          <p:nvPr/>
        </p:nvSpPr>
        <p:spPr>
          <a:xfrm>
            <a:off x="8380049" y="2458873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</a:t>
            </a:r>
          </a:p>
          <a:p>
            <a:r>
              <a:rPr lang="en-US" dirty="0"/>
              <a:t>Thick</a:t>
            </a:r>
          </a:p>
        </p:txBody>
      </p:sp>
    </p:spTree>
    <p:extLst>
      <p:ext uri="{BB962C8B-B14F-4D97-AF65-F5344CB8AC3E}">
        <p14:creationId xmlns:p14="http://schemas.microsoft.com/office/powerpoint/2010/main" val="1669879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2827-37B8-AF48-3D89-6801A9CC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9828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Where in the atmosphere is there a lot of temperature advection?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F6399-F40A-DEFE-76DE-89110E75A1D8}"/>
              </a:ext>
            </a:extLst>
          </p:cNvPr>
          <p:cNvSpPr txBox="1"/>
          <p:nvPr/>
        </p:nvSpPr>
        <p:spPr>
          <a:xfrm>
            <a:off x="3778981" y="3301551"/>
            <a:ext cx="93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3032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5DBF-4A4E-72DB-0D82-2C34DDF1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72" y="381213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With Fronts!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Where there are strong temperature gradients</a:t>
            </a:r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2D4FF30B-3C0A-C006-19B0-F357EE125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110" y="1965276"/>
            <a:ext cx="4287879" cy="36681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29096-6C6C-E8A9-2441-C409A3E902A0}"/>
              </a:ext>
            </a:extLst>
          </p:cNvPr>
          <p:cNvSpPr txBox="1"/>
          <p:nvPr/>
        </p:nvSpPr>
        <p:spPr>
          <a:xfrm>
            <a:off x="2969716" y="5666392"/>
            <a:ext cx="346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925 </a:t>
            </a:r>
            <a:r>
              <a:rPr lang="en-US" dirty="0" err="1"/>
              <a:t>hPa</a:t>
            </a:r>
            <a:r>
              <a:rPr lang="en-US" dirty="0"/>
              <a:t> Temperatures and SLP</a:t>
            </a:r>
          </a:p>
        </p:txBody>
      </p:sp>
    </p:spTree>
    <p:extLst>
      <p:ext uri="{BB962C8B-B14F-4D97-AF65-F5344CB8AC3E}">
        <p14:creationId xmlns:p14="http://schemas.microsoft.com/office/powerpoint/2010/main" val="4098334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C5ADF6F9-2CC7-0B44-8675-CD447753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Frontal Zones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E8888C7-4B91-C644-9345-EB7D2636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cold frontal zones, </a:t>
            </a:r>
            <a:r>
              <a:rPr lang="en-US" altLang="en-US" b="1" dirty="0">
                <a:ea typeface="ＭＳ Ｐゴシック" panose="020B0600070205080204" pitchFamily="34" charset="-128"/>
              </a:rPr>
              <a:t>winds back with height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warm frontal zones, </a:t>
            </a:r>
            <a:r>
              <a:rPr lang="en-US" altLang="en-US" b="1" dirty="0">
                <a:ea typeface="ＭＳ Ｐゴシック" panose="020B0600070205080204" pitchFamily="34" charset="-128"/>
              </a:rPr>
              <a:t>wind veer with height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areas of little temperature advection, there is </a:t>
            </a:r>
            <a:r>
              <a:rPr lang="en-US" altLang="en-US" b="1" dirty="0">
                <a:ea typeface="ＭＳ Ｐゴシック" panose="020B0600070205080204" pitchFamily="34" charset="-128"/>
              </a:rPr>
              <a:t>little turning with height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6C106DD6-981F-E149-BEFE-7FCB1856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4">
            <a:extLst>
              <a:ext uri="{FF2B5EF4-FFF2-40B4-BE49-F238E27FC236}">
                <a16:creationId xmlns:a16="http://schemas.microsoft.com/office/drawing/2014/main" id="{BF351CB1-F9EC-E643-9E1B-170CA4CB5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>
          <a:xfrm>
            <a:off x="2288023" y="274638"/>
            <a:ext cx="4567954" cy="65007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FC8A06-E4BD-B85E-11DD-76FBEFB06F90}"/>
              </a:ext>
            </a:extLst>
          </p:cNvPr>
          <p:cNvSpPr txBox="1"/>
          <p:nvPr/>
        </p:nvSpPr>
        <p:spPr>
          <a:xfrm>
            <a:off x="7023887" y="1173345"/>
            <a:ext cx="1774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</a:t>
            </a:r>
          </a:p>
          <a:p>
            <a:r>
              <a:rPr lang="en-US" dirty="0"/>
              <a:t>Always on Cold</a:t>
            </a:r>
          </a:p>
          <a:p>
            <a:r>
              <a:rPr lang="en-US" dirty="0"/>
              <a:t>Side of Front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ABFF53-97F6-E4E5-4AF5-115393DE9DAA}"/>
              </a:ext>
            </a:extLst>
          </p:cNvPr>
          <p:cNvCxnSpPr>
            <a:cxnSpLocks/>
          </p:cNvCxnSpPr>
          <p:nvPr/>
        </p:nvCxnSpPr>
        <p:spPr>
          <a:xfrm flipH="1">
            <a:off x="2557083" y="1529395"/>
            <a:ext cx="18368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3C88C4-169C-DB34-B0AF-9167F596E6D3}"/>
              </a:ext>
            </a:extLst>
          </p:cNvPr>
          <p:cNvCxnSpPr>
            <a:cxnSpLocks/>
          </p:cNvCxnSpPr>
          <p:nvPr/>
        </p:nvCxnSpPr>
        <p:spPr>
          <a:xfrm flipH="1">
            <a:off x="5428407" y="671639"/>
            <a:ext cx="57993" cy="17869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A8D953-EB9A-0D32-3310-4BBB731CA0FE}"/>
              </a:ext>
            </a:extLst>
          </p:cNvPr>
          <p:cNvCxnSpPr>
            <a:cxnSpLocks/>
          </p:cNvCxnSpPr>
          <p:nvPr/>
        </p:nvCxnSpPr>
        <p:spPr>
          <a:xfrm flipH="1">
            <a:off x="2984613" y="2799844"/>
            <a:ext cx="82268" cy="13095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62DCAE-2616-7D74-82C0-A1EFC37C1D92}"/>
              </a:ext>
            </a:extLst>
          </p:cNvPr>
          <p:cNvCxnSpPr>
            <a:cxnSpLocks/>
          </p:cNvCxnSpPr>
          <p:nvPr/>
        </p:nvCxnSpPr>
        <p:spPr>
          <a:xfrm flipH="1">
            <a:off x="5111470" y="2872673"/>
            <a:ext cx="59341" cy="1272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9C38EE-3D16-420D-ECD1-BFCC33A70CB3}"/>
              </a:ext>
            </a:extLst>
          </p:cNvPr>
          <p:cNvSpPr txBox="1"/>
          <p:nvPr/>
        </p:nvSpPr>
        <p:spPr>
          <a:xfrm>
            <a:off x="6855977" y="5284099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Zones</a:t>
            </a:r>
          </a:p>
          <a:p>
            <a:r>
              <a:rPr lang="en-US" dirty="0"/>
              <a:t>Are Stable</a:t>
            </a:r>
          </a:p>
          <a:p>
            <a:r>
              <a:rPr lang="en-US" dirty="0"/>
              <a:t>Layers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4319C1B-D281-4343-9FF9-4AAD0B48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4">
            <a:extLst>
              <a:ext uri="{FF2B5EF4-FFF2-40B4-BE49-F238E27FC236}">
                <a16:creationId xmlns:a16="http://schemas.microsoft.com/office/drawing/2014/main" id="{6DA338B1-D8E6-754C-A936-F9957A91AD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8063" y="423863"/>
            <a:ext cx="4346575" cy="63293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E2C55-A974-C24F-B979-5893949D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89" y="459830"/>
            <a:ext cx="8229600" cy="87859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Thickness is proportional to the </a:t>
            </a:r>
            <a:r>
              <a:rPr lang="en-US" b="1" dirty="0">
                <a:solidFill>
                  <a:srgbClr val="FF0000"/>
                </a:solidFill>
              </a:rPr>
              <a:t>mean virtual temperature</a:t>
            </a:r>
            <a:r>
              <a:rPr lang="en-US" b="1" dirty="0"/>
              <a:t> of the layer.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Thus, the geopotential height at two levels is related to the intervening temperature between them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158F7CD6-1C76-D844-8594-9C2CE1F5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69" y="3133382"/>
            <a:ext cx="6484803" cy="31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72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B40B0668-1B29-174F-9EF3-C6887D23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452131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 (Quillayute)</a:t>
            </a:r>
          </a:p>
        </p:txBody>
      </p:sp>
      <p:pic>
        <p:nvPicPr>
          <p:cNvPr id="26626" name="Content Placeholder 3" descr="201401102100.gif">
            <a:extLst>
              <a:ext uri="{FF2B5EF4-FFF2-40B4-BE49-F238E27FC236}">
                <a16:creationId xmlns:a16="http://schemas.microsoft.com/office/drawing/2014/main" id="{D5F190FA-38C3-4B44-8924-A760BE011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9CAD8880-9B48-9E48-8407-057DA286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2014011100_uil.gif">
            <a:extLst>
              <a:ext uri="{FF2B5EF4-FFF2-40B4-BE49-F238E27FC236}">
                <a16:creationId xmlns:a16="http://schemas.microsoft.com/office/drawing/2014/main" id="{D78CCDA7-DD26-164A-9A65-E4AE314BC7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75063" y="662330"/>
            <a:ext cx="10059988" cy="55324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C1E3C-5C54-544A-8E4B-857D887FAE6C}"/>
              </a:ext>
            </a:extLst>
          </p:cNvPr>
          <p:cNvSpPr txBox="1"/>
          <p:nvPr/>
        </p:nvSpPr>
        <p:spPr>
          <a:xfrm>
            <a:off x="6783185" y="6010102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Clockwise rotation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2AE7-6C46-F149-9A3E-DA94E224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Approaching Cold Front:  backing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F45112B-DC73-3748-8EDC-3C2B54345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2007"/>
            <a:ext cx="8229600" cy="4202348"/>
          </a:xfrm>
        </p:spPr>
      </p:pic>
    </p:spTree>
    <p:extLst>
      <p:ext uri="{BB962C8B-B14F-4D97-AF65-F5344CB8AC3E}">
        <p14:creationId xmlns:p14="http://schemas.microsoft.com/office/powerpoint/2010/main" val="3873236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10938DB-42A2-FA4D-A503-81004AD6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Cold advection sounding</a:t>
            </a: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0FA3E420-6FAD-AE4E-9719-B97750800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350" y="1560513"/>
            <a:ext cx="4806950" cy="50006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4994690-055B-B84A-80E5-93E5AC5B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381" y="274638"/>
            <a:ext cx="9645707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Weather Radar and Temperature Advection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EF706441-4C55-3940-91C4-4D36C504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44" y="1297146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can tell whether warm or cold advection is occurring by looking at the radar </a:t>
            </a:r>
            <a:r>
              <a:rPr lang="en-US" altLang="en-US" b="1" dirty="0">
                <a:ea typeface="ＭＳ Ｐゴシック" panose="020B0600070205080204" pitchFamily="34" charset="-128"/>
              </a:rPr>
              <a:t>Doppler velocities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Specifically, the zero radial velocity line (usually gray) is important.</a:t>
            </a:r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B4EA8D1-E2A3-B441-8A55-36CB331D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916" y="4006735"/>
            <a:ext cx="2834290" cy="257662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D144BD5-7C5F-0845-B0CE-6363EB8B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68" y="4062687"/>
            <a:ext cx="4007530" cy="247687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8B4EA8D1-E2A3-B441-8A55-36CB331D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586" y="1707808"/>
            <a:ext cx="5332652" cy="48478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E8646D-C3DB-0BDE-287A-3C839B91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17" y="582136"/>
            <a:ext cx="8241738" cy="510289"/>
          </a:xfrm>
        </p:spPr>
        <p:txBody>
          <a:bodyPr/>
          <a:lstStyle/>
          <a:p>
            <a:r>
              <a:rPr lang="en-US" sz="3600" b="1" dirty="0"/>
              <a:t>The Doppler Velocity (Radial Velocity towards or away from the radar)</a:t>
            </a:r>
          </a:p>
        </p:txBody>
      </p:sp>
    </p:spTree>
    <p:extLst>
      <p:ext uri="{BB962C8B-B14F-4D97-AF65-F5344CB8AC3E}">
        <p14:creationId xmlns:p14="http://schemas.microsoft.com/office/powerpoint/2010/main" val="2798663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0EBD12F-024E-2A49-AE96-D4711170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7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Radar Doppler Velocities Give Radial Wind Component toward or away from radar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B94B1910-9F9F-4C47-8ED6-F58E8EBB3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196" y="2203693"/>
            <a:ext cx="4938713" cy="398462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2D7EA367-89A6-A44A-B5F4-3F5ACA59D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Radar imagery is generally depicted on a tilted surface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A82D0E3-EA0A-E149-A4C5-3BE6563E0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19" y="176212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Scans in azimuth ( 0 to 360°) at a series of increasing scan angles from the horizontal.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9EE503D2-5A66-634E-915B-07A931784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755" y="3238564"/>
            <a:ext cx="4346619" cy="29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DA500DB-A132-B74C-923A-00485834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5">
            <a:extLst>
              <a:ext uri="{FF2B5EF4-FFF2-40B4-BE49-F238E27FC236}">
                <a16:creationId xmlns:a16="http://schemas.microsoft.com/office/drawing/2014/main" id="{308B4FA7-6FBA-B04B-9CA1-97F863CDEA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3" y="1417638"/>
            <a:ext cx="7699375" cy="467836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627B391-EA36-9D4B-94C2-FBE20092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Each radar elevation angle shown on a polar-type chart with range circles, with the beam ascending with distance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E1A2972B-D30F-1F41-AD8E-6E050B292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6771" y="3117273"/>
            <a:ext cx="3376266" cy="337626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DBD86-8AA4-DA0F-5347-F7410BD2D070}"/>
              </a:ext>
            </a:extLst>
          </p:cNvPr>
          <p:cNvSpPr txBox="1"/>
          <p:nvPr/>
        </p:nvSpPr>
        <p:spPr>
          <a:xfrm>
            <a:off x="5645874" y="47568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42D39-EC5C-46E0-7FAF-01CA1EC33BB5}"/>
              </a:ext>
            </a:extLst>
          </p:cNvPr>
          <p:cNvSpPr txBox="1"/>
          <p:nvPr/>
        </p:nvSpPr>
        <p:spPr>
          <a:xfrm>
            <a:off x="4832831" y="47338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805A-5B45-184D-8758-B324E7F10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009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</p:spPr>
            <p:txBody>
              <a:bodyPr/>
              <a:lstStyle/>
              <a:p>
                <a:r>
                  <a:rPr lang="en-US" dirty="0"/>
                  <a:t>Warmer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results in higher thickness</a:t>
                </a:r>
              </a:p>
              <a:p>
                <a:r>
                  <a:rPr lang="en-US" dirty="0"/>
                  <a:t>Cooler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/>
                  <a:t> produces lower thickness</a:t>
                </a:r>
              </a:p>
              <a:p>
                <a:r>
                  <a:rPr lang="en-US" dirty="0"/>
                  <a:t>Keep in mind that T</a:t>
                </a:r>
                <a:r>
                  <a:rPr lang="en-US" baseline="-25000" dirty="0"/>
                  <a:t>v</a:t>
                </a:r>
                <a:r>
                  <a:rPr lang="en-US" dirty="0"/>
                  <a:t> is similar to T, just slightly warmer, depending on water vapor content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1000-500 hPa thickness </a:t>
                </a:r>
                <a:r>
                  <a:rPr lang="en-US" dirty="0"/>
                  <a:t>is the most popular.  Provides a measure of temperature of the lower troposphere.  Many examples in online products and graphics</a:t>
                </a:r>
              </a:p>
              <a:p>
                <a:r>
                  <a:rPr lang="en-US" dirty="0"/>
                  <a:t>Other thickness are also used (e.g., 1000-850 hPa for snow forecasting)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48D921-5967-F04A-B36A-532E42B90E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34737"/>
                <a:ext cx="8229600" cy="4525963"/>
              </a:xfrm>
              <a:blipFill>
                <a:blip r:embed="rId2"/>
                <a:stretch>
                  <a:fillRect l="-1852" t="-1681" r="-1852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7626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0CDB516-2299-B141-9D33-525201EA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No turning with height, no advection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F7F0AA4F-C926-174B-AC4B-3DB2305EF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35125"/>
            <a:ext cx="7634287" cy="41402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457200" y="1293813"/>
            <a:ext cx="8405813" cy="5227637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618475" y="1297536"/>
            <a:ext cx="8405813" cy="5227637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D3A06E4F-3C36-B343-A55A-2A0424A0CB77}"/>
              </a:ext>
            </a:extLst>
          </p:cNvPr>
          <p:cNvSpPr/>
          <p:nvPr/>
        </p:nvSpPr>
        <p:spPr>
          <a:xfrm rot="19292509" flipH="1">
            <a:off x="5892343" y="2614019"/>
            <a:ext cx="45719" cy="932832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83C711-927C-BF46-B3D6-7E6FFA23C9C8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625118" y="2301827"/>
            <a:ext cx="567359" cy="4133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9FE6D5DE-17DC-C04F-8F2E-D063AAD51ECE}"/>
              </a:ext>
            </a:extLst>
          </p:cNvPr>
          <p:cNvSpPr/>
          <p:nvPr/>
        </p:nvSpPr>
        <p:spPr>
          <a:xfrm rot="20468085">
            <a:off x="6010928" y="2090427"/>
            <a:ext cx="45719" cy="1361106"/>
          </a:xfrm>
          <a:prstGeom prst="upArrow">
            <a:avLst>
              <a:gd name="adj1" fmla="val 60051"/>
              <a:gd name="adj2" fmla="val 349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243E8F-D439-0441-8D95-76DE91BDDDA5}"/>
              </a:ext>
            </a:extLst>
          </p:cNvPr>
          <p:cNvCxnSpPr/>
          <p:nvPr/>
        </p:nvCxnSpPr>
        <p:spPr>
          <a:xfrm flipV="1">
            <a:off x="5860473" y="1928553"/>
            <a:ext cx="665018" cy="1745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93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6AC62DE-858D-0548-8522-C265BFA5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6866" name="Content Placeholder 3" descr="waa_CXX_VEER_VE.gif">
            <a:extLst>
              <a:ext uri="{FF2B5EF4-FFF2-40B4-BE49-F238E27FC236}">
                <a16:creationId xmlns:a16="http://schemas.microsoft.com/office/drawing/2014/main" id="{6F0B614D-FD53-A24A-AAE7-BC63895C87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50850"/>
            <a:ext cx="7954963" cy="5965825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4685D2-983B-5745-874A-F77B043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201201181129.gif">
            <a:extLst>
              <a:ext uri="{FF2B5EF4-FFF2-40B4-BE49-F238E27FC236}">
                <a16:creationId xmlns:a16="http://schemas.microsoft.com/office/drawing/2014/main" id="{78001B58-68E9-1240-950A-71D22767A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4" r="-30424"/>
          <a:stretch>
            <a:fillRect/>
          </a:stretch>
        </p:blipFill>
        <p:spPr>
          <a:xfrm>
            <a:off x="-136525" y="668338"/>
            <a:ext cx="9925050" cy="5457825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C3F89965-EE64-9842-9B89-D4B715A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5E86EAAD-7EF7-CC43-BF94-45E07735D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875" y="711200"/>
            <a:ext cx="5145088" cy="514508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EB3BF46-8D47-EB47-A032-C983E90E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797B5AB5-6EF4-FF48-BA90-B7AD8319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88" y="274638"/>
            <a:ext cx="7662862" cy="595947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DE9D8F2-ED76-0645-8C28-72B579C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Backing:  Backwards S</a:t>
            </a:r>
          </a:p>
        </p:txBody>
      </p:sp>
      <p:pic>
        <p:nvPicPr>
          <p:cNvPr id="40962" name="Content Placeholder 3" descr="ptrn21.gif">
            <a:extLst>
              <a:ext uri="{FF2B5EF4-FFF2-40B4-BE49-F238E27FC236}">
                <a16:creationId xmlns:a16="http://schemas.microsoft.com/office/drawing/2014/main" id="{EFDB219E-5324-2F44-B8B1-B62625094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-51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B249-BE1B-266F-2F6D-20E44780B75A}"/>
              </a:ext>
            </a:extLst>
          </p:cNvPr>
          <p:cNvSpPr txBox="1"/>
          <p:nvPr/>
        </p:nvSpPr>
        <p:spPr>
          <a:xfrm>
            <a:off x="3496845" y="6126163"/>
            <a:ext cx="28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Cold Advection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A1FAA64-F0B5-D14B-A044-AA9600C3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25" y="2003425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Fronts and Wind Shear Example: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January 11, 2014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Washington Coast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AE17C44A-C9B7-434A-BCD7-F8B6F9BA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62388"/>
            <a:ext cx="8229600" cy="4527550"/>
          </a:xfrm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43DEF829-6519-C341-8FB0-5A697779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Warm Front Approaching UIL</a:t>
            </a:r>
          </a:p>
        </p:txBody>
      </p:sp>
      <p:pic>
        <p:nvPicPr>
          <p:cNvPr id="43010" name="Content Placeholder 3" descr="201401102100.gif">
            <a:extLst>
              <a:ext uri="{FF2B5EF4-FFF2-40B4-BE49-F238E27FC236}">
                <a16:creationId xmlns:a16="http://schemas.microsoft.com/office/drawing/2014/main" id="{0BEC3288-22EC-374A-AB73-D5AF8CDE5C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66" r="-7166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538F-05B0-4E43-B48D-879F33F4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180024" cy="408407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1961-2118-7147-8819-FC7CAC64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26" y="651697"/>
            <a:ext cx="8521547" cy="4525963"/>
          </a:xfrm>
        </p:spPr>
        <p:txBody>
          <a:bodyPr/>
          <a:lstStyle/>
          <a:p>
            <a:r>
              <a:rPr lang="en-US" sz="2800" dirty="0"/>
              <a:t>For every 60 m change in 1000-500 hPa thickness, temperature in the layer changes by 3C</a:t>
            </a:r>
          </a:p>
          <a:p>
            <a:r>
              <a:rPr lang="en-US" sz="2800" dirty="0"/>
              <a:t>1000-500 hPa thickness is good measure of lower tropospheric temperature and temperature change (baroclinicity).  </a:t>
            </a:r>
          </a:p>
          <a:p>
            <a:r>
              <a:rPr lang="en-US" sz="2800" dirty="0"/>
              <a:t>Can use to find frontal regions and more.</a:t>
            </a:r>
          </a:p>
          <a:p>
            <a:endParaRPr lang="en-US" dirty="0"/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290AA86-4E11-BA4E-9942-670AA4786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2"/>
          <a:stretch/>
        </p:blipFill>
        <p:spPr>
          <a:xfrm>
            <a:off x="1685121" y="3429000"/>
            <a:ext cx="6451419" cy="33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90FD4-76D8-DA44-A256-42CDFBFA52AE}"/>
              </a:ext>
            </a:extLst>
          </p:cNvPr>
          <p:cNvSpPr txBox="1"/>
          <p:nvPr/>
        </p:nvSpPr>
        <p:spPr>
          <a:xfrm>
            <a:off x="5883007" y="558555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thickness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A8028-59AE-CA43-B81B-BCDF2C6535E8}"/>
              </a:ext>
            </a:extLst>
          </p:cNvPr>
          <p:cNvSpPr txBox="1"/>
          <p:nvPr/>
        </p:nvSpPr>
        <p:spPr>
          <a:xfrm>
            <a:off x="2049138" y="393302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Lesser</a:t>
            </a:r>
          </a:p>
          <a:p>
            <a:r>
              <a:rPr lang="en-US" dirty="0"/>
              <a:t>thickness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A0AB-D5E4-294E-B714-DB0272EB47CA}"/>
              </a:ext>
            </a:extLst>
          </p:cNvPr>
          <p:cNvSpPr txBox="1"/>
          <p:nvPr/>
        </p:nvSpPr>
        <p:spPr>
          <a:xfrm>
            <a:off x="5832980" y="353273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Tight packing on</a:t>
            </a:r>
          </a:p>
          <a:p>
            <a:r>
              <a:rPr lang="en-US" dirty="0"/>
              <a:t>cold side of front</a:t>
            </a:r>
          </a:p>
        </p:txBody>
      </p:sp>
    </p:spTree>
    <p:extLst>
      <p:ext uri="{BB962C8B-B14F-4D97-AF65-F5344CB8AC3E}">
        <p14:creationId xmlns:p14="http://schemas.microsoft.com/office/powerpoint/2010/main" val="3248631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A9993933-635F-394E-8CF3-5F485822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2014011100_uil.gif">
            <a:extLst>
              <a:ext uri="{FF2B5EF4-FFF2-40B4-BE49-F238E27FC236}">
                <a16:creationId xmlns:a16="http://schemas.microsoft.com/office/drawing/2014/main" id="{A8992B55-174A-F242-BD99-4AB27A0E83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2" r="-20712"/>
          <a:stretch>
            <a:fillRect/>
          </a:stretch>
        </p:blipFill>
        <p:spPr>
          <a:xfrm>
            <a:off x="-666750" y="593725"/>
            <a:ext cx="10059988" cy="5532438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6D13F11-58C9-1746-A878-40F9DC57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201401110005.gif">
            <a:extLst>
              <a:ext uri="{FF2B5EF4-FFF2-40B4-BE49-F238E27FC236}">
                <a16:creationId xmlns:a16="http://schemas.microsoft.com/office/drawing/2014/main" id="{A8EF8F01-EF61-8D48-A431-24895275E9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51" r="-32651"/>
          <a:stretch>
            <a:fillRect/>
          </a:stretch>
        </p:blipFill>
        <p:spPr>
          <a:xfrm>
            <a:off x="-465138" y="841375"/>
            <a:ext cx="9609138" cy="528478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B514-A694-6342-85C5-50F45E71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389345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Classic Figure:  Palmen and Newton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5E6E386-B067-1243-AF1E-1419F5269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26" y="1630496"/>
            <a:ext cx="8960148" cy="4617687"/>
          </a:xfrm>
        </p:spPr>
      </p:pic>
    </p:spTree>
    <p:extLst>
      <p:ext uri="{BB962C8B-B14F-4D97-AF65-F5344CB8AC3E}">
        <p14:creationId xmlns:p14="http://schemas.microsoft.com/office/powerpoint/2010/main" val="128976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C672-2031-A945-8108-9B07DA25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3189383" cy="278805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Another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Version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8D06A422-2A99-C34F-9555-401E6C375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8275" y="274637"/>
            <a:ext cx="4101643" cy="6465727"/>
          </a:xfrm>
        </p:spPr>
      </p:pic>
    </p:spTree>
    <p:extLst>
      <p:ext uri="{BB962C8B-B14F-4D97-AF65-F5344CB8AC3E}">
        <p14:creationId xmlns:p14="http://schemas.microsoft.com/office/powerpoint/2010/main" val="366789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1D20-F13D-AE4C-9CD6-9F3D9651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69" y="296671"/>
            <a:ext cx="8334261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You</a:t>
            </a:r>
            <a:r>
              <a:rPr lang="en-US" sz="3600" b="1" dirty="0"/>
              <a:t> need to be able to relate thickness to fronts since numerical models DON’T Indicate fronts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3CDEC5FF-2DE4-F24B-A9CA-4C2414269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05" b="3286"/>
          <a:stretch/>
        </p:blipFill>
        <p:spPr>
          <a:xfrm>
            <a:off x="1714108" y="1829226"/>
            <a:ext cx="6107869" cy="4929622"/>
          </a:xfrm>
        </p:spPr>
      </p:pic>
    </p:spTree>
    <p:extLst>
      <p:ext uri="{BB962C8B-B14F-4D97-AF65-F5344CB8AC3E}">
        <p14:creationId xmlns:p14="http://schemas.microsoft.com/office/powerpoint/2010/main" val="3792394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5580</TotalTime>
  <Words>1242</Words>
  <Application>Microsoft Macintosh PowerPoint</Application>
  <PresentationFormat>On-screen Show (4:3)</PresentationFormat>
  <Paragraphs>154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ＭＳ Ｐゴシック</vt:lpstr>
      <vt:lpstr>Arial</vt:lpstr>
      <vt:lpstr>Calibri</vt:lpstr>
      <vt:lpstr>Cambria Math</vt:lpstr>
      <vt:lpstr>Office Theme</vt:lpstr>
      <vt:lpstr>Thickness, Thermal Winds, and the Hypsometric Equation</vt:lpstr>
      <vt:lpstr>Thickness</vt:lpstr>
      <vt:lpstr>PowerPoint Presentation</vt:lpstr>
      <vt:lpstr>PowerPoint Presentation</vt:lpstr>
      <vt:lpstr>Thickness</vt:lpstr>
      <vt:lpstr>Thickness</vt:lpstr>
      <vt:lpstr>Classic Figure:  Palmen and Newton</vt:lpstr>
      <vt:lpstr>Another Version</vt:lpstr>
      <vt:lpstr>You need to be able to relate thickness to fronts since numerical models DON’T Indicate fronts</vt:lpstr>
      <vt:lpstr>Generally given in decameters (dm) “540” indicates 5400 m thickness</vt:lpstr>
      <vt:lpstr>PowerPoint Presentation</vt:lpstr>
      <vt:lpstr>Thickness (1000-500 hPa)</vt:lpstr>
      <vt:lpstr>PowerPoint Presentation</vt:lpstr>
      <vt:lpstr>Thickness Useful For Forecasting, Particularly For Deciding on Rain versus Snow</vt:lpstr>
      <vt:lpstr>Why?</vt:lpstr>
      <vt:lpstr>Thickness</vt:lpstr>
      <vt:lpstr>Homework Assignment Go through COMET METED Thermal Wind Online Lesson</vt:lpstr>
      <vt:lpstr>COMET Thermal Wind Module</vt:lpstr>
      <vt:lpstr>The Thermal Wind</vt:lpstr>
      <vt:lpstr>The Thermal Wind is the Vector Difference of Geostrophic Winds at Two Levels</vt:lpstr>
      <vt:lpstr>Believe it or Not</vt:lpstr>
      <vt:lpstr>Thermal Wind and Thickness</vt:lpstr>
      <vt:lpstr>Thermal Wind And Thickness Mathematical Connection</vt:lpstr>
      <vt:lpstr>Derivation of Thermal Wind Equation</vt:lpstr>
      <vt:lpstr>Believe it or Not!</vt:lpstr>
      <vt:lpstr>N-S Vertical Cross Section </vt:lpstr>
      <vt:lpstr>Back of the envelope calculation using thermal wind is quite reasonable</vt:lpstr>
      <vt:lpstr>No only are horizontal temperature gradients associated with vertical wind shear, but directional changes in wind are related to temperature advection</vt:lpstr>
      <vt:lpstr>Temperature Advection</vt:lpstr>
      <vt:lpstr>Temperature Advection</vt:lpstr>
      <vt:lpstr>Thus, if you are on an isolated island with a radiosonde unit that provides wind with height, you can tell whether warm or cold air is approaching</vt:lpstr>
      <vt:lpstr>Does this make sense?</vt:lpstr>
      <vt:lpstr>Does this make sense?</vt:lpstr>
      <vt:lpstr>Does this make sense?</vt:lpstr>
      <vt:lpstr>Where in the atmosphere is there a lot of temperature advection?</vt:lpstr>
      <vt:lpstr>With Fronts! Where there are strong temperature gradients</vt:lpstr>
      <vt:lpstr>Frontal Zones</vt:lpstr>
      <vt:lpstr>PowerPoint Presentation</vt:lpstr>
      <vt:lpstr>PowerPoint Presentation</vt:lpstr>
      <vt:lpstr>Warm Front Approaching UIL (Quillayute)</vt:lpstr>
      <vt:lpstr>PowerPoint Presentation</vt:lpstr>
      <vt:lpstr>Approaching Cold Front:  backing</vt:lpstr>
      <vt:lpstr>Cold advection sounding</vt:lpstr>
      <vt:lpstr>Weather Radar and Temperature Advection</vt:lpstr>
      <vt:lpstr>The Doppler Velocity (Radial Velocity towards or away from the radar)</vt:lpstr>
      <vt:lpstr>Radar Doppler Velocities Give Radial Wind Component toward or away from radar</vt:lpstr>
      <vt:lpstr>Radar imagery is generally depicted on a tilted surface</vt:lpstr>
      <vt:lpstr>PowerPoint Presentation</vt:lpstr>
      <vt:lpstr>Each radar elevation angle shown on a polar-type chart with range circles, with the beam ascending with distance</vt:lpstr>
      <vt:lpstr>No turning with height, no advection</vt:lpstr>
      <vt:lpstr>“ S “ shape:  veering</vt:lpstr>
      <vt:lpstr>“ S “ shape:  veering</vt:lpstr>
      <vt:lpstr>PowerPoint Presentation</vt:lpstr>
      <vt:lpstr>PowerPoint Presentation</vt:lpstr>
      <vt:lpstr>PowerPoint Presentation</vt:lpstr>
      <vt:lpstr>PowerPoint Presentation</vt:lpstr>
      <vt:lpstr>Backing:  Backwards S</vt:lpstr>
      <vt:lpstr>Fronts and Wind Shear Example: January 11, 2014  Washington Coast</vt:lpstr>
      <vt:lpstr>Warm Front Approaching UIL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Doppler Radar And Temperature Advection</dc:title>
  <dc:creator>Clifford Mass</dc:creator>
  <cp:lastModifiedBy>Clifford F. Mass</cp:lastModifiedBy>
  <cp:revision>75</cp:revision>
  <dcterms:created xsi:type="dcterms:W3CDTF">2014-01-17T18:40:46Z</dcterms:created>
  <dcterms:modified xsi:type="dcterms:W3CDTF">2026-01-16T18:30:03Z</dcterms:modified>
</cp:coreProperties>
</file>