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93" r:id="rId2"/>
    <p:sldId id="452" r:id="rId3"/>
    <p:sldId id="455" r:id="rId4"/>
    <p:sldId id="468" r:id="rId5"/>
    <p:sldId id="473" r:id="rId6"/>
    <p:sldId id="453" r:id="rId7"/>
    <p:sldId id="454" r:id="rId8"/>
    <p:sldId id="343" r:id="rId9"/>
    <p:sldId id="330" r:id="rId10"/>
    <p:sldId id="441" r:id="rId11"/>
    <p:sldId id="490" r:id="rId12"/>
    <p:sldId id="421" r:id="rId13"/>
    <p:sldId id="469" r:id="rId14"/>
    <p:sldId id="478" r:id="rId15"/>
    <p:sldId id="423" r:id="rId16"/>
    <p:sldId id="422" r:id="rId17"/>
    <p:sldId id="470" r:id="rId18"/>
    <p:sldId id="424" r:id="rId19"/>
    <p:sldId id="475" r:id="rId20"/>
    <p:sldId id="467" r:id="rId21"/>
    <p:sldId id="489" r:id="rId22"/>
    <p:sldId id="297" r:id="rId23"/>
    <p:sldId id="279" r:id="rId24"/>
    <p:sldId id="280" r:id="rId25"/>
    <p:sldId id="426" r:id="rId26"/>
    <p:sldId id="427" r:id="rId27"/>
    <p:sldId id="283" r:id="rId28"/>
    <p:sldId id="372" r:id="rId29"/>
    <p:sldId id="284" r:id="rId30"/>
    <p:sldId id="285" r:id="rId31"/>
    <p:sldId id="286" r:id="rId32"/>
    <p:sldId id="307" r:id="rId33"/>
    <p:sldId id="306" r:id="rId34"/>
    <p:sldId id="456" r:id="rId35"/>
    <p:sldId id="315" r:id="rId36"/>
    <p:sldId id="316" r:id="rId37"/>
    <p:sldId id="317" r:id="rId38"/>
    <p:sldId id="318" r:id="rId39"/>
    <p:sldId id="450" r:id="rId40"/>
    <p:sldId id="432" r:id="rId41"/>
    <p:sldId id="336" r:id="rId42"/>
    <p:sldId id="338" r:id="rId43"/>
    <p:sldId id="342" r:id="rId44"/>
    <p:sldId id="319" r:id="rId45"/>
    <p:sldId id="434" r:id="rId46"/>
    <p:sldId id="344" r:id="rId47"/>
    <p:sldId id="345" r:id="rId48"/>
    <p:sldId id="347" r:id="rId49"/>
    <p:sldId id="348" r:id="rId50"/>
    <p:sldId id="352" r:id="rId51"/>
    <p:sldId id="320" r:id="rId52"/>
    <p:sldId id="457" r:id="rId53"/>
    <p:sldId id="321" r:id="rId54"/>
    <p:sldId id="446" r:id="rId55"/>
    <p:sldId id="416" r:id="rId56"/>
    <p:sldId id="417" r:id="rId57"/>
    <p:sldId id="418" r:id="rId58"/>
    <p:sldId id="419" r:id="rId59"/>
    <p:sldId id="451" r:id="rId60"/>
    <p:sldId id="460" r:id="rId61"/>
    <p:sldId id="313" r:id="rId62"/>
    <p:sldId id="461" r:id="rId63"/>
    <p:sldId id="436" r:id="rId64"/>
    <p:sldId id="447" r:id="rId65"/>
    <p:sldId id="443" r:id="rId6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86" charset="0"/>
        <a:ea typeface="ＭＳ Ｐゴシック" pitchFamily="-86" charset="-128"/>
        <a:cs typeface="ＭＳ Ｐゴシック" pitchFamily="-8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69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6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32BBB0-FC48-8B4F-BB80-F14A62D2C8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A102D9-644A-834F-9B1E-136226C18D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E559151-D317-C442-8EF2-08FC180F1D98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2A2B1-2668-3D48-AE1A-A6A594C240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BFCCC-82A8-C548-9236-657DC49059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D708C2A-5CEB-2549-877C-D55371521FE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AD1971-E5DF-EE4F-BAD3-180E5E6F5C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9F668C-561A-3A43-A88F-755D1D19809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013F243-E8AD-B44D-A6DF-951D6C70E2FB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FD70A56-D0DC-C049-B9E3-D4F485AE3E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EE9D4A5-7262-5748-9D0F-B92BBDAF0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D9A91-A794-9C44-BB8D-A2C187FA61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B4D8F-8D73-D140-87AE-0B6765B48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135E07D-7DF1-1646-B802-492E3EB9C28A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ＭＳ Ｐゴシック" pitchFamily="-10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939B9A12-7821-0045-9230-74AB93840966}" type="slidenum">
              <a:rPr lang="en-US" sz="1200">
                <a:latin typeface="Calibri" pitchFamily="-86" charset="0"/>
              </a:rPr>
              <a:pPr algn="r" eaLnBrk="1" hangingPunct="1"/>
              <a:t>30</a:t>
            </a:fld>
            <a:endParaRPr lang="en-US" sz="1200" dirty="0">
              <a:latin typeface="Calibri" pitchFamily="-86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-86" charset="0"/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fld id="{1E48AAE5-791D-C14D-B375-65281196A210}" type="slidenum">
              <a:rPr lang="en-US" sz="1200">
                <a:latin typeface="Calibri" pitchFamily="-86" charset="0"/>
              </a:rPr>
              <a:pPr algn="r" defTabSz="914400"/>
              <a:t>35</a:t>
            </a:fld>
            <a:endParaRPr lang="en-US" sz="1200" dirty="0">
              <a:latin typeface="Calibri" pitchFamily="-86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fld id="{628117DA-6344-414D-B427-7589A8C7CB95}" type="slidenum">
              <a:rPr lang="en-US" sz="1200">
                <a:latin typeface="Calibri" pitchFamily="-86" charset="0"/>
              </a:rPr>
              <a:pPr algn="r" defTabSz="914400"/>
              <a:t>36</a:t>
            </a:fld>
            <a:endParaRPr lang="en-US" sz="1200" dirty="0">
              <a:latin typeface="Calibri" pitchFamily="-86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fld id="{430C59A9-4415-374C-84D9-67DBE184DB51}" type="slidenum">
              <a:rPr lang="en-US" sz="1200">
                <a:latin typeface="Calibri" pitchFamily="-86" charset="0"/>
              </a:rPr>
              <a:pPr algn="r" defTabSz="914400"/>
              <a:t>37</a:t>
            </a:fld>
            <a:endParaRPr lang="en-US" sz="1200" dirty="0">
              <a:latin typeface="Calibri" pitchFamily="-86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fld id="{35EC5458-67D5-FA49-9663-54824981EE90}" type="slidenum">
              <a:rPr lang="en-US" sz="1200">
                <a:latin typeface="Calibri" pitchFamily="-86" charset="0"/>
              </a:rPr>
              <a:pPr algn="r" defTabSz="914400"/>
              <a:t>38</a:t>
            </a:fld>
            <a:endParaRPr lang="en-US" sz="1200" dirty="0">
              <a:latin typeface="Calibri" pitchFamily="-86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0DC2CA-7EE3-DE4B-9470-3FFDEE8A0B32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1E682-874A-C940-A5DF-4D5756A14F3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B2FE37-F486-1E40-B4E7-5A3D72A5446A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B765C-4105-EE45-9A8F-0465630852A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12F1B2-8491-5648-B409-3C3BEA608AD1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C3556-6D60-AE46-BE53-2C0A6513A2E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E1163E-5487-AA4C-8F40-B0B56844E713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3AD53-C972-2C4A-8FD4-07E641C7D54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36BC95-EFA9-D842-90FC-7BFA4B350889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DF3B0-6174-8C47-9634-7707FA09C98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4A7666-B056-164B-9F79-9801945FD080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758B5-D578-BF47-9BAC-7361C2BA45B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A7DE7C-3602-3C44-9DD7-9E9ACF4EB1D7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C652C-9150-B243-92BC-7DAF124E927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AAEB07-A2C7-3240-9B20-20C295E3E9F9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0B263-2D09-EC4E-9EAD-73C0D9698B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4D8901-CC21-1A4A-B14B-F0E24AA495CB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F80B3-EB38-9746-813E-AF0E50E248C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2296B2-8B4C-9D4D-B180-4F423571A3D8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2B3A8-9C43-5045-9464-4682698AD5C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96E487-2CFF-934D-98F2-3746D85C147C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2D47A-4150-384F-ADDF-343D60D1A86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7AD75-FBB8-6E47-80F3-95899328D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-86" charset="0"/>
              </a:defRPr>
            </a:lvl1pPr>
          </a:lstStyle>
          <a:p>
            <a:fld id="{513AA71A-F961-DB47-8555-DAF715AE69A3}" type="datetime1">
              <a:rPr lang="en-US"/>
              <a:pPr/>
              <a:t>10/19/20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1EB9-F457-D54C-854D-9D0914F23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78FCF-5792-A24C-BB89-FDBC24C74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-86" charset="0"/>
              </a:defRPr>
            </a:lvl1pPr>
          </a:lstStyle>
          <a:p>
            <a:fld id="{E857CD3E-7AFB-FF45-AE07-A8822E28031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86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86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6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6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6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577850" y="652463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Is Society Being Given Accurate Information Regarding Northwest Climate Change?</a:t>
            </a:r>
          </a:p>
        </p:txBody>
      </p:sp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1690688" y="2502143"/>
            <a:ext cx="5486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800" dirty="0"/>
              <a:t>Cliff Mass, Atmospheric Sciences</a:t>
            </a:r>
          </a:p>
          <a:p>
            <a:pPr algn="ctr" eaLnBrk="1" hangingPunct="1"/>
            <a:r>
              <a:rPr lang="en-US" sz="2800" dirty="0"/>
              <a:t>University of Washington</a:t>
            </a:r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4675" y="3456230"/>
            <a:ext cx="54387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0519" y="1704975"/>
            <a:ext cx="8229600" cy="1724025"/>
          </a:xfrm>
        </p:spPr>
      </p:pic>
      <p:pic>
        <p:nvPicPr>
          <p:cNvPr id="24579" name="Picture 2" descr="A screenshot of a cell phone&#10;&#10;Description automatically gener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0288" y="4049712"/>
            <a:ext cx="4310062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995BFEF-52B5-5342-965C-B722F6AE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Tipping Points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08989-A3BD-6F4C-B95D-137C7EBF1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81" y="102378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State of the Art Climate Models Show No Tipping Points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C31AC61-F185-3F4D-B69D-030F8AE1B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61" y="2498859"/>
            <a:ext cx="6059277" cy="363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 </a:t>
            </a:r>
            <a:r>
              <a:rPr lang="en-US" b="1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West Coast Wildfires and Climate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25602" name="Content Placeholder 4" descr="A screenshot of a person&#10;&#10;Description automatically generate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417638"/>
            <a:ext cx="7318375" cy="411638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C3FCF-E6B6-7C4B-B205-08F97C1B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person&#10;&#10;Description automatically generated">
            <a:extLst>
              <a:ext uri="{FF2B5EF4-FFF2-40B4-BE49-F238E27FC236}">
                <a16:creationId xmlns:a16="http://schemas.microsoft.com/office/drawing/2014/main" id="{CF2CC0D4-0D15-A54D-93CA-BBE2905DC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470" y="547049"/>
            <a:ext cx="6564440" cy="5520926"/>
          </a:xfrm>
        </p:spPr>
      </p:pic>
    </p:spTree>
    <p:extLst>
      <p:ext uri="{BB962C8B-B14F-4D97-AF65-F5344CB8AC3E}">
        <p14:creationId xmlns:p14="http://schemas.microsoft.com/office/powerpoint/2010/main" val="1766743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Increasing Risk of Major Wildfires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4525962"/>
          </a:xfrm>
        </p:spPr>
        <p:txBody>
          <a:bodyPr/>
          <a:lstStyle/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Climate change is a small part of this.</a:t>
            </a:r>
          </a:p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Suppression has produced unhealthy forests with lots of fuels ready to burn.</a:t>
            </a:r>
          </a:p>
        </p:txBody>
      </p:sp>
      <p:pic>
        <p:nvPicPr>
          <p:cNvPr id="890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25" y="3430588"/>
            <a:ext cx="3838575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/>
          </p:cNvPicPr>
          <p:nvPr/>
        </p:nvPicPr>
        <p:blipFill>
          <a:blip r:embed="rId3"/>
          <a:srcRect t="12527" r="14046" b="12640"/>
          <a:stretch>
            <a:fillRect/>
          </a:stretch>
        </p:blipFill>
        <p:spPr bwMode="auto">
          <a:xfrm>
            <a:off x="4498975" y="3459163"/>
            <a:ext cx="4321175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TextBox 5"/>
          <p:cNvSpPr txBox="1">
            <a:spLocks noChangeArrowheads="1"/>
          </p:cNvSpPr>
          <p:nvPr/>
        </p:nvSpPr>
        <p:spPr bwMode="auto">
          <a:xfrm>
            <a:off x="1890713" y="6391275"/>
            <a:ext cx="646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/>
              <a:t>Now</a:t>
            </a:r>
          </a:p>
        </p:txBody>
      </p:sp>
      <p:sp>
        <p:nvSpPr>
          <p:cNvPr id="89094" name="TextBox 6"/>
          <p:cNvSpPr txBox="1">
            <a:spLocks noChangeArrowheads="1"/>
          </p:cNvSpPr>
          <p:nvPr/>
        </p:nvSpPr>
        <p:spPr bwMode="auto">
          <a:xfrm>
            <a:off x="5835650" y="6421438"/>
            <a:ext cx="979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/>
              <a:t>Original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457200" y="41595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More fires in the early 20</a:t>
            </a:r>
            <a:r>
              <a:rPr lang="en-US" b="1" baseline="30000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th</a:t>
            </a:r>
            <a:r>
              <a:rPr lang="en-US" b="1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 century. Followed by suppression.  Followed by new policies</a:t>
            </a:r>
          </a:p>
        </p:txBody>
      </p:sp>
      <p:pic>
        <p:nvPicPr>
          <p:cNvPr id="87042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0025" y="2057400"/>
            <a:ext cx="6203950" cy="452596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88066" name="Content Placeholder 4" descr="A picture containing indoor, wall, photo&#10;&#10;Description automatically generate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90763" y="274638"/>
            <a:ext cx="4240212" cy="599281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Increasing Wildfire Risks</a:t>
            </a:r>
          </a:p>
        </p:txBody>
      </p:sp>
      <p:sp>
        <p:nvSpPr>
          <p:cNvPr id="90114" name="Content Placeholder 2"/>
          <p:cNvSpPr>
            <a:spLocks noGrp="1"/>
          </p:cNvSpPr>
          <p:nvPr>
            <p:ph idx="1"/>
          </p:nvPr>
        </p:nvSpPr>
        <p:spPr>
          <a:xfrm>
            <a:off x="457200" y="1549400"/>
            <a:ext cx="8229600" cy="4525963"/>
          </a:xfrm>
        </p:spPr>
        <p:txBody>
          <a:bodyPr/>
          <a:lstStyle/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Huge increases of population in the urban/fire interface</a:t>
            </a:r>
          </a:p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Large increase of recreation use of forests.</a:t>
            </a:r>
          </a:p>
        </p:txBody>
      </p:sp>
      <p:pic>
        <p:nvPicPr>
          <p:cNvPr id="90115" name="Picture 3"/>
          <p:cNvPicPr>
            <a:picLocks noChangeAspect="1"/>
          </p:cNvPicPr>
          <p:nvPr/>
        </p:nvPicPr>
        <p:blipFill>
          <a:blip r:embed="rId2"/>
          <a:srcRect l="1797" t="2274" r="2116" b="1813"/>
          <a:stretch>
            <a:fillRect/>
          </a:stretch>
        </p:blipFill>
        <p:spPr bwMode="auto">
          <a:xfrm>
            <a:off x="657225" y="3355975"/>
            <a:ext cx="3595688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/>
          </p:cNvPicPr>
          <p:nvPr/>
        </p:nvPicPr>
        <p:blipFill>
          <a:blip r:embed="rId3"/>
          <a:srcRect l="9213" t="20842" r="27248" b="13539"/>
          <a:stretch>
            <a:fillRect/>
          </a:stretch>
        </p:blipFill>
        <p:spPr bwMode="auto">
          <a:xfrm>
            <a:off x="4402138" y="3373438"/>
            <a:ext cx="3981450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D3B68-588C-4F49-9C92-E9EDD6D74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Invasive, Flammable Grasses like Cheatgrass</a:t>
            </a:r>
          </a:p>
        </p:txBody>
      </p:sp>
      <p:pic>
        <p:nvPicPr>
          <p:cNvPr id="5" name="Content Placeholder 4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3F003013-F016-D945-A940-9612F114E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039" y="1600200"/>
            <a:ext cx="8055921" cy="4525963"/>
          </a:xfrm>
        </p:spPr>
      </p:pic>
    </p:spTree>
    <p:extLst>
      <p:ext uri="{BB962C8B-B14F-4D97-AF65-F5344CB8AC3E}">
        <p14:creationId xmlns:p14="http://schemas.microsoft.com/office/powerpoint/2010/main" val="115250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16386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963613"/>
            <a:ext cx="8343900" cy="5097462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Problems Also on the Other Side</a:t>
            </a:r>
          </a:p>
        </p:txBody>
      </p:sp>
      <p:pic>
        <p:nvPicPr>
          <p:cNvPr id="26626" name="Content Placeholder 4" descr="A screenshot of a cell phone&#10;&#10;Description automatically generate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0563" y="3752850"/>
            <a:ext cx="4051300" cy="2386013"/>
          </a:xfrm>
        </p:spPr>
      </p:pic>
      <p:pic>
        <p:nvPicPr>
          <p:cNvPr id="26627" name="Picture 6" descr="A screenshot of a cell phone&#10;&#10;Description automatically gener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438" y="1136650"/>
            <a:ext cx="4594225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8" descr="A screenshot of a cell phone&#10;&#10;Description automatically gener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3813" y="2646363"/>
            <a:ext cx="3754437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6D2FA-AEF1-CE43-8ECA-DA8BFD708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E39413-3E5C-8A4A-8C19-FC30D25C3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07810"/>
            <a:ext cx="8229600" cy="43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22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Climate Change in the Northwest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60925" cy="4575175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Past </a:t>
            </a:r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climate change in the NW was mainly the result of natural variability and human impacts on surface conditions</a:t>
            </a:r>
          </a:p>
          <a:p>
            <a:pPr eaLnBrk="1" hangingPunct="1"/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But there is now a new player, whose impacts will increase in time.</a:t>
            </a:r>
          </a:p>
          <a:p>
            <a:pPr eaLnBrk="1" hangingPunct="1"/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  <a:p>
            <a:pPr eaLnBrk="1" hangingPunct="1"/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3891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8125" y="2406650"/>
            <a:ext cx="336867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xfrm>
            <a:off x="228600" y="838200"/>
            <a:ext cx="4191000" cy="4906963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Anthropogenic Climate Change Resulting from Increasing Greenhouse</a:t>
            </a:r>
            <a:b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</a:br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Gases</a:t>
            </a:r>
          </a:p>
        </p:txBody>
      </p:sp>
      <p:pic>
        <p:nvPicPr>
          <p:cNvPr id="39938" name="Picture 4" descr="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81000"/>
            <a:ext cx="408463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>
          <a:xfrm>
            <a:off x="457200" y="566738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Greenhouse gases </a:t>
            </a:r>
            <a:r>
              <a:rPr lang="en-US" altLang="ja-JP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warm the planet</a:t>
            </a:r>
            <a:endParaRPr lang="en-US" b="1" dirty="0">
              <a:solidFill>
                <a:srgbClr val="000090"/>
              </a:solidFill>
              <a:ea typeface="ＭＳ Ｐゴシック" pitchFamily="-86" charset="-128"/>
              <a:cs typeface="ＭＳ Ｐゴシック" pitchFamily="-86" charset="-128"/>
            </a:endParaRPr>
          </a:p>
        </p:txBody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>
          <a:xfrm>
            <a:off x="655638" y="2357438"/>
            <a:ext cx="4738687" cy="3287712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0000"/>
                </a:solidFill>
                <a:ea typeface="ＭＳ Ｐゴシック" pitchFamily="-86" charset="-128"/>
                <a:cs typeface="ＭＳ Ｐゴシック" pitchFamily="-86" charset="-128"/>
              </a:rPr>
              <a:t>Carbon Dioxide</a:t>
            </a:r>
          </a:p>
          <a:p>
            <a:pPr eaLnBrk="1" hangingPunct="1"/>
            <a:r>
              <a:rPr lang="en-US" sz="4000" b="1" dirty="0">
                <a:ea typeface="ＭＳ Ｐゴシック" pitchFamily="-86" charset="-128"/>
                <a:cs typeface="ＭＳ Ｐゴシック" pitchFamily="-86" charset="-128"/>
              </a:rPr>
              <a:t>Water Vapor</a:t>
            </a:r>
          </a:p>
          <a:p>
            <a:pPr eaLnBrk="1" hangingPunct="1"/>
            <a:r>
              <a:rPr lang="en-US" sz="4000" b="1" dirty="0">
                <a:solidFill>
                  <a:srgbClr val="FF0000"/>
                </a:solidFill>
                <a:ea typeface="ＭＳ Ｐゴシック" pitchFamily="-86" charset="-128"/>
                <a:cs typeface="ＭＳ Ｐゴシック" pitchFamily="-86" charset="-128"/>
              </a:rPr>
              <a:t>Methane</a:t>
            </a:r>
          </a:p>
          <a:p>
            <a:pPr eaLnBrk="1" hangingPunct="1"/>
            <a:r>
              <a:rPr lang="en-US" sz="4000" b="1" dirty="0">
                <a:solidFill>
                  <a:srgbClr val="FF0000"/>
                </a:solidFill>
                <a:ea typeface="ＭＳ Ｐゴシック" pitchFamily="-86" charset="-128"/>
                <a:cs typeface="ＭＳ Ｐゴシック" pitchFamily="-86" charset="-128"/>
              </a:rPr>
              <a:t>Nitrous Oxide</a:t>
            </a:r>
          </a:p>
          <a:p>
            <a:pPr eaLnBrk="1" hangingPunct="1"/>
            <a:r>
              <a:rPr lang="en-US" sz="4000" b="1" dirty="0">
                <a:ea typeface="ＭＳ Ｐゴシック" pitchFamily="-86" charset="-128"/>
                <a:cs typeface="ＭＳ Ｐゴシック" pitchFamily="-86" charset="-128"/>
              </a:rPr>
              <a:t>… and others</a:t>
            </a:r>
          </a:p>
        </p:txBody>
      </p:sp>
      <p:pic>
        <p:nvPicPr>
          <p:cNvPr id="41987" name="Picture 4"/>
          <p:cNvPicPr>
            <a:picLocks noChangeAspect="1"/>
          </p:cNvPicPr>
          <p:nvPr/>
        </p:nvPicPr>
        <p:blipFill>
          <a:blip r:embed="rId2"/>
          <a:srcRect l="21292" t="13033" r="7886" b="5431"/>
          <a:stretch>
            <a:fillRect/>
          </a:stretch>
        </p:blipFill>
        <p:spPr bwMode="auto">
          <a:xfrm>
            <a:off x="4756150" y="2235200"/>
            <a:ext cx="438785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5675313" y="5903913"/>
            <a:ext cx="3119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Greenhouse Gas Emissions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8229600" cy="1570037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The basic </a:t>
            </a:r>
            <a:r>
              <a:rPr lang="en-US" sz="4000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physics has been known for a long time</a:t>
            </a:r>
            <a:br>
              <a:rPr lang="en-US" dirty="0">
                <a:ea typeface="ＭＳ Ｐゴシック" pitchFamily="-86" charset="-128"/>
                <a:cs typeface="ＭＳ Ｐゴシック" pitchFamily="-86" charset="-128"/>
              </a:rPr>
            </a:br>
            <a:r>
              <a:rPr lang="en-US" sz="3200" dirty="0">
                <a:ea typeface="ＭＳ Ｐゴシック" pitchFamily="-86" charset="-128"/>
                <a:cs typeface="ＭＳ Ｐゴシック" pitchFamily="-86" charset="-128"/>
              </a:rPr>
              <a:t>Svante Arrhenius, 1896</a:t>
            </a:r>
          </a:p>
        </p:txBody>
      </p:sp>
      <p:pic>
        <p:nvPicPr>
          <p:cNvPr id="43010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826" b="826"/>
          <a:stretch>
            <a:fillRect/>
          </a:stretch>
        </p:blipFill>
        <p:spPr>
          <a:xfrm>
            <a:off x="628650" y="1965325"/>
            <a:ext cx="8229600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  <a:ea typeface="ＭＳ Ｐゴシック" pitchFamily="-86" charset="-128"/>
                <a:cs typeface="ＭＳ Ｐゴシック" pitchFamily="-86" charset="-128"/>
              </a:rPr>
              <a:t>We understand the greenhouse effect</a:t>
            </a:r>
          </a:p>
        </p:txBody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44035" name="Picture 4" descr="Greenhouse-effect"/>
          <p:cNvPicPr>
            <a:picLocks noChangeAspect="1" noChangeArrowheads="1"/>
          </p:cNvPicPr>
          <p:nvPr/>
        </p:nvPicPr>
        <p:blipFill>
          <a:blip r:embed="rId3"/>
          <a:srcRect r="51054"/>
          <a:stretch>
            <a:fillRect/>
          </a:stretch>
        </p:blipFill>
        <p:spPr bwMode="auto">
          <a:xfrm>
            <a:off x="2454275" y="1600200"/>
            <a:ext cx="3841750" cy="46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2209800" y="6307138"/>
            <a:ext cx="4381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pitchFamily="-86" charset="0"/>
              </a:rPr>
              <a:t>Graphic courtesy of the National Park Service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317500" y="1060450"/>
            <a:ext cx="8640763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Greenhouse gases act like a blanket</a:t>
            </a:r>
            <a:br>
              <a:rPr lang="en-US" b="1" dirty="0">
                <a:solidFill>
                  <a:srgbClr val="17375E"/>
                </a:solidFill>
                <a:ea typeface="ＭＳ Ｐゴシック" pitchFamily="-86" charset="-128"/>
                <a:cs typeface="ＭＳ Ｐゴシック" pitchFamily="-86" charset="-128"/>
              </a:rPr>
            </a:br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Thicker blankets (or more of them) make you warmer</a:t>
            </a:r>
          </a:p>
        </p:txBody>
      </p:sp>
      <p:pic>
        <p:nvPicPr>
          <p:cNvPr id="46082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40915" t="9804" r="-31799"/>
          <a:stretch>
            <a:fillRect/>
          </a:stretch>
        </p:blipFill>
        <p:spPr>
          <a:xfrm>
            <a:off x="1020763" y="2898775"/>
            <a:ext cx="6889750" cy="35988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85775" y="38735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CO2 concentrations are increasing rapidly</a:t>
            </a:r>
          </a:p>
        </p:txBody>
      </p:sp>
      <p:pic>
        <p:nvPicPr>
          <p:cNvPr id="4710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825" y="1716088"/>
            <a:ext cx="624522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457200" y="40322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We can predict the impacts of increasing greenhouse gases using </a:t>
            </a:r>
            <a:r>
              <a:rPr lang="en-US" sz="4000" b="1" u="sng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global </a:t>
            </a:r>
            <a:r>
              <a:rPr lang="en-US" altLang="ja-JP" sz="4000" b="1" u="sng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climate models</a:t>
            </a:r>
            <a:endParaRPr lang="en-US" sz="4000" b="1" u="sng" dirty="0">
              <a:solidFill>
                <a:srgbClr val="1F497D"/>
              </a:solidFill>
              <a:ea typeface="ＭＳ Ｐゴシック" pitchFamily="-86" charset="-128"/>
              <a:cs typeface="ＭＳ Ｐゴシック" pitchFamily="-86" charset="-128"/>
            </a:endParaRPr>
          </a:p>
        </p:txBody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>
          <a:xfrm>
            <a:off x="457200" y="1970088"/>
            <a:ext cx="8337550" cy="2568575"/>
          </a:xfrm>
        </p:spPr>
        <p:txBody>
          <a:bodyPr/>
          <a:lstStyle/>
          <a:p>
            <a:pPr eaLnBrk="1" hangingPunct="1"/>
            <a:r>
              <a:rPr lang="en-US" sz="3000" dirty="0">
                <a:ea typeface="ＭＳ Ｐゴシック" pitchFamily="-86" charset="-128"/>
                <a:cs typeface="ＭＳ Ｐゴシック" pitchFamily="-86" charset="-128"/>
              </a:rPr>
              <a:t>Sophisticated computer simulations based on the physics of the atmosphere and ocean.</a:t>
            </a:r>
          </a:p>
          <a:p>
            <a:pPr eaLnBrk="1" hangingPunct="1"/>
            <a:r>
              <a:rPr lang="en-US" sz="3000" dirty="0">
                <a:ea typeface="ＭＳ Ｐゴシック" pitchFamily="-86" charset="-128"/>
                <a:cs typeface="ＭＳ Ｐゴシック" pitchFamily="-86" charset="-128"/>
              </a:rPr>
              <a:t>Atmospheric parts are </a:t>
            </a:r>
            <a:r>
              <a:rPr lang="en-US" sz="3000" b="1" dirty="0">
                <a:ea typeface="ＭＳ Ｐゴシック" pitchFamily="-86" charset="-128"/>
                <a:cs typeface="ＭＳ Ｐゴシック" pitchFamily="-86" charset="-128"/>
              </a:rPr>
              <a:t>nearly identical to weather prediction models</a:t>
            </a:r>
            <a:r>
              <a:rPr lang="en-US" sz="3000" dirty="0">
                <a:ea typeface="ＭＳ Ｐゴシック" pitchFamily="-86" charset="-128"/>
                <a:cs typeface="ＭＳ Ｐゴシック" pitchFamily="-86" charset="-128"/>
              </a:rPr>
              <a:t>, which are tested every day, but with atmospheric gases vary in time.</a:t>
            </a:r>
          </a:p>
        </p:txBody>
      </p:sp>
      <p:pic>
        <p:nvPicPr>
          <p:cNvPr id="48131" name="Picture 4" descr="supercompu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75" y="4538663"/>
            <a:ext cx="35655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Key Messages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Global warming and its impacts on the Northwest are serious issues.</a:t>
            </a:r>
          </a:p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There has been a huge amount of hype and misinformation in the media and by some politicians.</a:t>
            </a:r>
          </a:p>
          <a:p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This is a solvable problem, that is not quite as dire as being communicated by some.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 idx="4294967295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10253F"/>
                </a:solidFill>
                <a:ea typeface="ＭＳ Ｐゴシック" pitchFamily="-86" charset="-128"/>
                <a:cs typeface="ＭＳ Ｐゴシック" pitchFamily="-86" charset="-128"/>
              </a:rPr>
              <a:t>Climate Model Output for 2100</a:t>
            </a:r>
            <a:endParaRPr lang="en-US" b="1" dirty="0">
              <a:solidFill>
                <a:srgbClr val="10253F"/>
              </a:solidFill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/>
          <a:srcRect l="14539" t="4839" r="14539" b="21774"/>
          <a:stretch>
            <a:fillRect/>
          </a:stretch>
        </p:blipFill>
        <p:spPr bwMode="auto">
          <a:xfrm>
            <a:off x="969963" y="1066800"/>
            <a:ext cx="7412037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Global Warming is NOT Uniform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Arctic warms quickly for a number of reasons, including the melting of sea ice.</a:t>
            </a:r>
          </a:p>
          <a:p>
            <a:pPr eaLnBrk="1" hangingPunct="1"/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Continents warm up more than oceans.</a:t>
            </a:r>
          </a:p>
          <a:p>
            <a:pPr eaLnBrk="1" hangingPunct="1"/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Eastern oceans up less than western oceans.</a:t>
            </a:r>
          </a:p>
          <a:p>
            <a:pPr eaLnBrk="1" hangingPunct="1"/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In general, the dry areas (e.g., the SW U.S.) get drier and wet areas (e.g., British Columbia) get wetter.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569913" y="744538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Problem: Global climate models are too coarse to simulate the effects of  critical Northwest terrain</a:t>
            </a:r>
          </a:p>
        </p:txBody>
      </p:sp>
      <p:pic>
        <p:nvPicPr>
          <p:cNvPr id="5222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913" y="2784475"/>
            <a:ext cx="7959725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5"/>
          <p:cNvSpPr txBox="1">
            <a:spLocks noChangeArrowheads="1"/>
          </p:cNvSpPr>
          <p:nvPr/>
        </p:nvSpPr>
        <p:spPr bwMode="auto">
          <a:xfrm>
            <a:off x="1466850" y="2414588"/>
            <a:ext cx="2425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/>
              <a:t>Climate Model Terrain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457200" y="2630488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A new technology to solve the resolution issue:</a:t>
            </a:r>
            <a:br>
              <a:rPr lang="en-US" dirty="0">
                <a:ea typeface="ＭＳ Ｐゴシック" pitchFamily="-86" charset="-128"/>
                <a:cs typeface="ＭＳ Ｐゴシック" pitchFamily="-86" charset="-128"/>
              </a:rPr>
            </a:br>
            <a:br>
              <a:rPr lang="en-US" dirty="0">
                <a:ea typeface="ＭＳ Ｐゴシック" pitchFamily="-86" charset="-128"/>
                <a:cs typeface="ＭＳ Ｐゴシック" pitchFamily="-86" charset="-128"/>
              </a:rPr>
            </a:br>
            <a:r>
              <a:rPr lang="en-US" b="1" dirty="0">
                <a:solidFill>
                  <a:srgbClr val="FF0000"/>
                </a:solidFill>
                <a:ea typeface="ＭＳ Ｐゴシック" pitchFamily="-86" charset="-128"/>
                <a:cs typeface="ＭＳ Ｐゴシック" pitchFamily="-86" charset="-128"/>
              </a:rPr>
              <a:t>Regional Climate Modeling</a:t>
            </a:r>
            <a:br>
              <a:rPr lang="en-US" b="1" dirty="0">
                <a:solidFill>
                  <a:srgbClr val="FF0000"/>
                </a:solidFill>
                <a:ea typeface="ＭＳ Ｐゴシック" pitchFamily="-86" charset="-128"/>
                <a:cs typeface="ＭＳ Ｐゴシック" pitchFamily="-86" charset="-128"/>
              </a:rPr>
            </a:br>
            <a:br>
              <a:rPr lang="en-US" b="1" dirty="0">
                <a:solidFill>
                  <a:srgbClr val="FF0000"/>
                </a:solidFill>
                <a:ea typeface="ＭＳ Ｐゴシック" pitchFamily="-86" charset="-128"/>
                <a:cs typeface="ＭＳ Ｐゴシック" pitchFamily="-86" charset="-128"/>
              </a:rPr>
            </a:br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Where we run high-resolution local models driven by global climate simulations.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80E02-B648-5D41-9F2A-5241A2D4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2286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17375E"/>
                </a:solidFill>
                <a:ea typeface="ＭＳ Ｐゴシック" pitchFamily="-86" charset="-128"/>
                <a:cs typeface="ＭＳ Ｐゴシック" pitchFamily="-86" charset="-128"/>
              </a:rPr>
              <a:t>A View of What Could Happen If Mankind Continues Its Current Course</a:t>
            </a:r>
            <a:br>
              <a:rPr lang="en-US" dirty="0">
                <a:ea typeface="ＭＳ Ｐゴシック" pitchFamily="-86" charset="-128"/>
                <a:cs typeface="ＭＳ Ｐゴシック" pitchFamily="-86" charset="-128"/>
              </a:rPr>
            </a:br>
            <a:br>
              <a:rPr lang="en-US" dirty="0">
                <a:ea typeface="ＭＳ Ｐゴシック" pitchFamily="-86" charset="-128"/>
                <a:cs typeface="ＭＳ Ｐゴシック" pitchFamily="-86" charset="-128"/>
              </a:rPr>
            </a:br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Worst case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3"/>
          <a:srcRect l="5647" t="17455" r="5647" b="8728"/>
          <a:stretch>
            <a:fillRect/>
          </a:stretch>
        </p:blipFill>
        <p:spPr bwMode="auto">
          <a:xfrm>
            <a:off x="1752600" y="228600"/>
            <a:ext cx="587216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477963" y="5311775"/>
            <a:ext cx="6586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/>
              <a:t>Change in Winter Surface Air Temperatures (F)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3"/>
          <a:srcRect l="5647" t="17455" r="5647" b="8728"/>
          <a:stretch>
            <a:fillRect/>
          </a:stretch>
        </p:blipFill>
        <p:spPr bwMode="auto">
          <a:xfrm>
            <a:off x="1752600" y="228600"/>
            <a:ext cx="58737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3"/>
          <a:srcRect l="5647" t="17455" r="5647" b="8728"/>
          <a:stretch>
            <a:fillRect/>
          </a:stretch>
        </p:blipFill>
        <p:spPr bwMode="auto">
          <a:xfrm>
            <a:off x="1752600" y="228600"/>
            <a:ext cx="58737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D5019EB6-8F7B-E641-8997-A3317B6E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5923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ea typeface="ＭＳ Ｐゴシック" panose="020B0600070205080204" pitchFamily="34" charset="-128"/>
              </a:rPr>
              <a:t>Warming is slowed in our region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ea typeface="ＭＳ Ｐゴシック" panose="020B0600070205080204" pitchFamily="34" charset="-128"/>
              </a:rPr>
              <a:t>Why??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292100" y="609219"/>
            <a:ext cx="88519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There has rarely been so much misinformation and exaggeration about any public issue of importance</a:t>
            </a:r>
          </a:p>
        </p:txBody>
      </p:sp>
      <p:pic>
        <p:nvPicPr>
          <p:cNvPr id="18434" name="Picture 4" descr="A screenshot of a newspaper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234" y="2574222"/>
            <a:ext cx="689610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536575" y="325438"/>
            <a:ext cx="8229600" cy="1143000"/>
          </a:xfrm>
        </p:spPr>
        <p:txBody>
          <a:bodyPr/>
          <a:lstStyle/>
          <a:p>
            <a:pPr eaLnBrk="1" hangingPunct="1"/>
            <a:b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</a:br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Northwest warming delayed and slowed by the Pacific Ocean</a:t>
            </a:r>
          </a:p>
        </p:txBody>
      </p:sp>
      <p:sp>
        <p:nvSpPr>
          <p:cNvPr id="64514" name="TextBox 5"/>
          <p:cNvSpPr txBox="1">
            <a:spLocks noChangeArrowheads="1"/>
          </p:cNvSpPr>
          <p:nvPr/>
        </p:nvSpPr>
        <p:spPr bwMode="auto">
          <a:xfrm>
            <a:off x="1987550" y="6488113"/>
            <a:ext cx="6327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/>
              <a:t>Observed Winter Surface Temperature Change (1975-2014)</a:t>
            </a:r>
          </a:p>
        </p:txBody>
      </p:sp>
      <p:pic>
        <p:nvPicPr>
          <p:cNvPr id="64515" name="Picture 6"/>
          <p:cNvPicPr>
            <a:picLocks noChangeAspect="1"/>
          </p:cNvPicPr>
          <p:nvPr/>
        </p:nvPicPr>
        <p:blipFill>
          <a:blip r:embed="rId2"/>
          <a:srcRect t="7146" b="-1787"/>
          <a:stretch>
            <a:fillRect/>
          </a:stretch>
        </p:blipFill>
        <p:spPr bwMode="auto">
          <a:xfrm>
            <a:off x="1158875" y="2233613"/>
            <a:ext cx="6985000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What about water, our most precious resource?</a:t>
            </a:r>
          </a:p>
        </p:txBody>
      </p:sp>
      <p:pic>
        <p:nvPicPr>
          <p:cNvPr id="66562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10843" r="-10843"/>
          <a:stretch>
            <a:fillRect/>
          </a:stretch>
        </p:blipFill>
        <p:spPr>
          <a:xfrm>
            <a:off x="1555750" y="1677988"/>
            <a:ext cx="4194175" cy="2305050"/>
          </a:xfrm>
        </p:spPr>
      </p:pic>
      <p:pic>
        <p:nvPicPr>
          <p:cNvPr id="6656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983038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181475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6650" y="1677988"/>
            <a:ext cx="2066925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ctrTitle"/>
          </p:nvPr>
        </p:nvSpPr>
        <p:spPr>
          <a:xfrm>
            <a:off x="685800" y="1554163"/>
            <a:ext cx="7772400" cy="1470025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7375E"/>
                </a:solidFill>
                <a:ea typeface="ＭＳ Ｐゴシック" pitchFamily="-86" charset="-128"/>
                <a:cs typeface="ＭＳ Ｐゴシック" pitchFamily="-86" charset="-128"/>
              </a:rPr>
              <a:t>Good news for average precipitation</a:t>
            </a:r>
          </a:p>
        </p:txBody>
      </p:sp>
      <p:sp>
        <p:nvSpPr>
          <p:cNvPr id="67586" name="Subtitle 2"/>
          <p:cNvSpPr>
            <a:spLocks noGrp="1"/>
          </p:cNvSpPr>
          <p:nvPr>
            <p:ph type="subTitle" idx="1"/>
          </p:nvPr>
        </p:nvSpPr>
        <p:spPr>
          <a:xfrm>
            <a:off x="1371600" y="3189288"/>
            <a:ext cx="6400800" cy="17526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tx1"/>
                </a:solidFill>
                <a:ea typeface="ＭＳ Ｐゴシック" pitchFamily="-86" charset="-128"/>
                <a:cs typeface="ＭＳ Ｐゴシック" pitchFamily="-86" charset="-128"/>
              </a:rPr>
              <a:t>Unlike some areas, we will still have plenty of precipitation, just more rain and less snow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Change in Regional Precipitation</a:t>
            </a:r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68610" name="Picture 2" descr="A close up of a map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88" y="1481138"/>
            <a:ext cx="6719887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wdiff_1990s-2090s_MAM"/>
          <p:cNvPicPr>
            <a:picLocks noChangeAspect="1" noChangeArrowheads="1"/>
          </p:cNvPicPr>
          <p:nvPr/>
        </p:nvPicPr>
        <p:blipFill>
          <a:blip r:embed="rId3"/>
          <a:srcRect t="20520" b="8640"/>
          <a:stretch>
            <a:fillRect/>
          </a:stretch>
        </p:blipFill>
        <p:spPr bwMode="auto">
          <a:xfrm>
            <a:off x="1995488" y="960438"/>
            <a:ext cx="586105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2270125" y="568166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pitchFamily="-86" charset="0"/>
              </a:rPr>
              <a:t>Lower</a:t>
            </a:r>
          </a:p>
        </p:txBody>
      </p:sp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4584700" y="571023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pitchFamily="-86" charset="0"/>
              </a:rPr>
              <a:t>0%</a:t>
            </a:r>
          </a:p>
        </p:txBody>
      </p:sp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6600825" y="5710238"/>
            <a:ext cx="1108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pitchFamily="-86" charset="0"/>
              </a:rPr>
              <a:t>Higher</a:t>
            </a:r>
          </a:p>
        </p:txBody>
      </p:sp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261938" y="1862138"/>
            <a:ext cx="200818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Calibri" pitchFamily="-86" charset="0"/>
              </a:rPr>
              <a:t>Change in Snowpack from 1990 to 2090</a:t>
            </a:r>
            <a:endParaRPr lang="en-US" b="1" dirty="0">
              <a:latin typeface="Calibri" pitchFamily="-86" charset="0"/>
            </a:endParaRPr>
          </a:p>
        </p:txBody>
      </p:sp>
      <p:sp>
        <p:nvSpPr>
          <p:cNvPr id="69638" name="TextBox 6"/>
          <p:cNvSpPr txBox="1">
            <a:spLocks noChangeArrowheads="1"/>
          </p:cNvSpPr>
          <p:nvPr/>
        </p:nvSpPr>
        <p:spPr bwMode="auto">
          <a:xfrm>
            <a:off x="261938" y="106363"/>
            <a:ext cx="83724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F497D"/>
                </a:solidFill>
              </a:rPr>
              <a:t>But warming will result in more precipitation falling as rain rather than snow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Risk Reduction Advice:</a:t>
            </a:r>
            <a:b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</a:br>
            <a:r>
              <a:rPr lang="en-US" b="1" dirty="0">
                <a:solidFill>
                  <a:srgbClr val="C00000"/>
                </a:solidFill>
                <a:ea typeface="ＭＳ Ｐゴシック" pitchFamily="-86" charset="-128"/>
                <a:cs typeface="ＭＳ Ｐゴシック" pitchFamily="-86" charset="-128"/>
              </a:rPr>
              <a:t>DON’T BUY THIS IN 2050</a:t>
            </a:r>
          </a:p>
        </p:txBody>
      </p:sp>
      <p:pic>
        <p:nvPicPr>
          <p:cNvPr id="7168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" y="1708150"/>
            <a:ext cx="9144000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Content Placeholder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9463" y="5424488"/>
            <a:ext cx="19431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But there is a dark side to the our future warmth:  more extreme precipitation and flooding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72707" name="Picture 3"/>
          <p:cNvPicPr>
            <a:picLocks noChangeAspect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1520825" y="2560638"/>
            <a:ext cx="610235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Super Atmospheric Rivers</a:t>
            </a:r>
          </a:p>
        </p:txBody>
      </p:sp>
      <p:pic>
        <p:nvPicPr>
          <p:cNvPr id="73730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22713" r="-22713"/>
          <a:stretch>
            <a:fillRect/>
          </a:stretch>
        </p:blipFill>
        <p:spPr>
          <a:xfrm>
            <a:off x="0" y="1417638"/>
            <a:ext cx="9482138" cy="5214937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When atmospheric rivers hit our terrain, intense precipitation falls</a:t>
            </a:r>
          </a:p>
        </p:txBody>
      </p:sp>
      <p:pic>
        <p:nvPicPr>
          <p:cNvPr id="7475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37340" r="-37340"/>
          <a:stretch>
            <a:fillRect/>
          </a:stretch>
        </p:blipFill>
        <p:spPr/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103188" y="220663"/>
            <a:ext cx="8918575" cy="1143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Global warming will intensify atmospheric rivers and heavy precipitation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447675" y="1671638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Warmer air holds more water vapor.</a:t>
            </a:r>
          </a:p>
          <a:p>
            <a:pPr eaLnBrk="1" hangingPunct="1"/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Climate model simulations based on </a:t>
            </a:r>
            <a:r>
              <a:rPr lang="ja-JP" altLang="en-US">
                <a:ea typeface="ＭＳ Ｐゴシック" pitchFamily="-86" charset="-128"/>
                <a:cs typeface="ＭＳ Ｐゴシック" pitchFamily="-86" charset="-128"/>
              </a:rPr>
              <a:t>“</a:t>
            </a:r>
            <a:r>
              <a:rPr lang="en-US" altLang="ja-JP" dirty="0">
                <a:ea typeface="ＭＳ Ｐゴシック" pitchFamily="-86" charset="-128"/>
                <a:cs typeface="ＭＳ Ｐゴシック" pitchFamily="-86" charset="-128"/>
              </a:rPr>
              <a:t>business as usual</a:t>
            </a:r>
            <a:r>
              <a:rPr lang="ja-JP" altLang="en-US">
                <a:ea typeface="ＭＳ Ｐゴシック" pitchFamily="-86" charset="-128"/>
                <a:cs typeface="ＭＳ Ｐゴシック" pitchFamily="-86" charset="-128"/>
              </a:rPr>
              <a:t>”</a:t>
            </a:r>
            <a:r>
              <a:rPr lang="en-US" altLang="ja-JP" dirty="0">
                <a:ea typeface="ＭＳ Ｐゴシック" pitchFamily="-86" charset="-128"/>
                <a:cs typeface="ＭＳ Ｐゴシック" pitchFamily="-86" charset="-128"/>
              </a:rPr>
              <a:t> greenhouse gas emissions.</a:t>
            </a:r>
          </a:p>
          <a:p>
            <a:pPr eaLnBrk="1" hangingPunct="1"/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Precipitation</a:t>
            </a:r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 </a:t>
            </a:r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on extreme atmospheric river days increases by 15-39% by the end of the century.</a:t>
            </a:r>
          </a:p>
          <a:p>
            <a:pPr eaLnBrk="1" hangingPunct="1"/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7577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4175" y="4489450"/>
            <a:ext cx="3014663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391852" y="4248240"/>
            <a:ext cx="88519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Claim:  725 will day in Seattle from a single heat wave</a:t>
            </a:r>
            <a:b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</a:br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Nonsense:  Assumes that no one buys an air conditioner </a:t>
            </a:r>
            <a:r>
              <a:rPr lang="en-US" b="1" dirty="0" err="1">
                <a:ea typeface="ＭＳ Ｐゴシック" pitchFamily="-86" charset="-128"/>
                <a:cs typeface="ＭＳ Ｐゴシック" pitchFamily="-86" charset="-128"/>
              </a:rPr>
              <a:t>plusunrealistic</a:t>
            </a:r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 warming </a:t>
            </a:r>
          </a:p>
        </p:txBody>
      </p:sp>
      <p:pic>
        <p:nvPicPr>
          <p:cNvPr id="18434" name="Picture 4" descr="A screenshot of a newspaper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7842" y="448277"/>
            <a:ext cx="5008315" cy="243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9094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86" charset="-128"/>
                <a:cs typeface="ＭＳ Ｐゴシック" pitchFamily="-86" charset="-128"/>
              </a:rPr>
              <a:t>Flooding Potential Increases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Snow absorbs rain.</a:t>
            </a:r>
          </a:p>
          <a:p>
            <a:pPr eaLnBrk="1" hangingPunct="1"/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With less snow, there will be less </a:t>
            </a:r>
            <a:r>
              <a:rPr lang="ja-JP" altLang="en-US">
                <a:ea typeface="ＭＳ Ｐゴシック" pitchFamily="-86" charset="-128"/>
                <a:cs typeface="ＭＳ Ｐゴシック" pitchFamily="-86" charset="-128"/>
              </a:rPr>
              <a:t>“</a:t>
            </a:r>
            <a:r>
              <a:rPr lang="en-US" altLang="ja-JP" dirty="0">
                <a:ea typeface="ＭＳ Ｐゴシック" pitchFamily="-86" charset="-128"/>
                <a:cs typeface="ＭＳ Ｐゴシック" pitchFamily="-86" charset="-128"/>
              </a:rPr>
              <a:t>protection.</a:t>
            </a:r>
            <a:r>
              <a:rPr lang="ja-JP" altLang="en-US">
                <a:ea typeface="ＭＳ Ｐゴシック" pitchFamily="-86" charset="-128"/>
                <a:cs typeface="ＭＳ Ｐゴシック" pitchFamily="-86" charset="-128"/>
              </a:rPr>
              <a:t>”</a:t>
            </a:r>
            <a:endParaRPr lang="en-US" altLang="ja-JP" dirty="0">
              <a:ea typeface="ＭＳ Ｐゴシック" pitchFamily="-86" charset="-128"/>
              <a:cs typeface="ＭＳ Ｐゴシック" pitchFamily="-86" charset="-128"/>
            </a:endParaRPr>
          </a:p>
          <a:p>
            <a:pPr eaLnBrk="1" hangingPunct="1"/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Thus, </a:t>
            </a:r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heavier rainfall could lead to greater flooding on major rivers.</a:t>
            </a:r>
          </a:p>
        </p:txBody>
      </p:sp>
      <p:pic>
        <p:nvPicPr>
          <p:cNvPr id="7680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8638" y="4162425"/>
            <a:ext cx="3006725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Northwest Windstorms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072438" cy="1350962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Will there be more of them?</a:t>
            </a:r>
          </a:p>
          <a:p>
            <a:pPr eaLnBrk="1" hangingPunct="1"/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Will they become more intense?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071813"/>
            <a:ext cx="38100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TextBox 4"/>
          <p:cNvSpPr txBox="1">
            <a:spLocks noChangeArrowheads="1"/>
          </p:cNvSpPr>
          <p:nvPr/>
        </p:nvSpPr>
        <p:spPr bwMode="auto">
          <a:xfrm>
            <a:off x="5602288" y="4195763"/>
            <a:ext cx="30845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/>
              <a:t>The Inauguration Day Storm</a:t>
            </a:r>
          </a:p>
          <a:p>
            <a:pPr eaLnBrk="1" hangingPunct="1"/>
            <a:r>
              <a:rPr lang="en-US" dirty="0"/>
              <a:t>1993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78850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143" r="-2477"/>
          <a:stretch>
            <a:fillRect/>
          </a:stretch>
        </p:blipFill>
        <p:spPr>
          <a:xfrm>
            <a:off x="1206500" y="815975"/>
            <a:ext cx="5910263" cy="578326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Northwest Windstorms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The real answer appears to be no</a:t>
            </a:r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.  No increasing trend in observations and none suggested by climate models.</a:t>
            </a:r>
          </a:p>
          <a:p>
            <a:pPr eaLnBrk="1" hangingPunct="1"/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UW investigated this issue for Seattle City Light</a:t>
            </a:r>
          </a:p>
        </p:txBody>
      </p:sp>
      <p:pic>
        <p:nvPicPr>
          <p:cNvPr id="79875" name="Content Placeholder 3"/>
          <p:cNvPicPr>
            <a:picLocks noGrp="1" noChangeAspect="1"/>
          </p:cNvPicPr>
          <p:nvPr/>
        </p:nvPicPr>
        <p:blipFill>
          <a:blip r:embed="rId2"/>
          <a:srcRect l="-16711" r="-16711"/>
          <a:stretch>
            <a:fillRect/>
          </a:stretch>
        </p:blipFill>
        <p:spPr bwMode="auto">
          <a:xfrm>
            <a:off x="2232025" y="3940175"/>
            <a:ext cx="4735513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257175" y="498475"/>
            <a:ext cx="8659813" cy="855663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90"/>
                </a:solidFill>
                <a:ea typeface="ＭＳ Ｐゴシック" pitchFamily="-86" charset="-128"/>
                <a:cs typeface="ＭＳ Ｐゴシック" pitchFamily="-86" charset="-128"/>
              </a:rPr>
              <a:t>Number of times per year winds exceed a high-wind threshold (DJF) at Seattle for several simulations</a:t>
            </a:r>
          </a:p>
        </p:txBody>
      </p:sp>
      <p:pic>
        <p:nvPicPr>
          <p:cNvPr id="80898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8333"/>
          <a:stretch>
            <a:fillRect/>
          </a:stretch>
        </p:blipFill>
        <p:spPr>
          <a:xfrm>
            <a:off x="457200" y="1981200"/>
            <a:ext cx="7962900" cy="48768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Sea Level 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135CE-73CB-DE44-BF52-D3B8232F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8125"/>
            <a:ext cx="8229600" cy="4525963"/>
          </a:xfrm>
        </p:spPr>
        <p:txBody>
          <a:bodyPr/>
          <a:lstStyle/>
          <a:p>
            <a:pPr marL="0" indent="0">
              <a:buFont typeface="Arial" pitchFamily="-86" charset="0"/>
              <a:buNone/>
            </a:pPr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Best estimates are 1-2 feet between 2000 and 2100, assuming continued greenhouse gas increases.</a:t>
            </a:r>
          </a:p>
          <a:p>
            <a:pPr marL="0" indent="0"/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819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4288" y="3192463"/>
            <a:ext cx="686752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But Sea Level Is Going Down in Some NW Locations</a:t>
            </a:r>
          </a:p>
        </p:txBody>
      </p:sp>
      <p:pic>
        <p:nvPicPr>
          <p:cNvPr id="82946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49425" y="1593850"/>
            <a:ext cx="6081713" cy="4811713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457200" y="4905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Slow Rise (2 mm a year, 8 inches a century)</a:t>
            </a:r>
          </a:p>
        </p:txBody>
      </p:sp>
      <p:pic>
        <p:nvPicPr>
          <p:cNvPr id="83970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960563"/>
            <a:ext cx="8229600" cy="3292475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482600" y="457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Relatively minor impacts overall because our land rises rapidly from the water in most locations</a:t>
            </a:r>
          </a:p>
        </p:txBody>
      </p:sp>
      <p:pic>
        <p:nvPicPr>
          <p:cNvPr id="8499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16175" y="2135188"/>
            <a:ext cx="4743450" cy="4525962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Wildfires in the Future</a:t>
            </a:r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Later in the century, warming temperatures, less snowpack and drying summers could enhance wildfire probabilities on both sides of the Cascades.</a:t>
            </a:r>
          </a:p>
          <a:p>
            <a:r>
              <a:rPr lang="en-US" b="1" dirty="0">
                <a:ea typeface="ＭＳ Ｐゴシック" pitchFamily="-86" charset="-128"/>
                <a:cs typeface="ＭＳ Ｐゴシック" pitchFamily="-86" charset="-128"/>
              </a:rPr>
              <a:t>We need to fix our forests and bring fire back.</a:t>
            </a:r>
          </a:p>
        </p:txBody>
      </p:sp>
      <p:pic>
        <p:nvPicPr>
          <p:cNvPr id="9113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25" y="4619625"/>
            <a:ext cx="7778750" cy="1963738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Another</a:t>
            </a:r>
          </a:p>
        </p:txBody>
      </p:sp>
      <p:pic>
        <p:nvPicPr>
          <p:cNvPr id="19458" name="Picture 8" descr="A screenshot of a newspaper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8575" y="1368425"/>
            <a:ext cx="65913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368300" y="523875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Global Warming is a Technical Problem and Will Probably Be Solved with Technology</a:t>
            </a: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700088" y="2252663"/>
            <a:ext cx="7743825" cy="3524250"/>
          </a:xfrm>
        </p:spPr>
        <p:txBody>
          <a:bodyPr/>
          <a:lstStyle/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Fusion and safe fission power</a:t>
            </a:r>
          </a:p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Better energy storage</a:t>
            </a:r>
          </a:p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Removal of CO2 from the atmosphere (sequestration)</a:t>
            </a:r>
          </a:p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Energy efficiency and better wind/solar</a:t>
            </a:r>
          </a:p>
        </p:txBody>
      </p:sp>
      <p:pic>
        <p:nvPicPr>
          <p:cNvPr id="10035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4700" y="5294313"/>
            <a:ext cx="23368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7375E"/>
                </a:solidFill>
                <a:ea typeface="ＭＳ Ｐゴシック" pitchFamily="-86" charset="-128"/>
                <a:cs typeface="ＭＳ Ｐゴシック" pitchFamily="-86" charset="-128"/>
              </a:rPr>
              <a:t>The Global Warming Debate Has Divided Into Tribal Warfare</a:t>
            </a:r>
          </a:p>
        </p:txBody>
      </p:sp>
      <p:pic>
        <p:nvPicPr>
          <p:cNvPr id="108546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450" r="-14386"/>
          <a:stretch>
            <a:fillRect/>
          </a:stretch>
        </p:blipFill>
        <p:spPr>
          <a:xfrm>
            <a:off x="4672013" y="1930400"/>
            <a:ext cx="4792662" cy="3690938"/>
          </a:xfrm>
        </p:spPr>
      </p:pic>
      <p:pic>
        <p:nvPicPr>
          <p:cNvPr id="4" name="Content Placeholder 3" descr="tribal warfa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200" y="1905000"/>
            <a:ext cx="3835400" cy="3733800"/>
          </a:xfrm>
          <a:prstGeom prst="rect">
            <a:avLst/>
          </a:prstGeom>
          <a:noFill/>
        </p:spPr>
      </p:pic>
      <p:sp>
        <p:nvSpPr>
          <p:cNvPr id="108548" name="TextBox 1"/>
          <p:cNvSpPr txBox="1">
            <a:spLocks noChangeArrowheads="1"/>
          </p:cNvSpPr>
          <p:nvPr/>
        </p:nvSpPr>
        <p:spPr bwMode="auto">
          <a:xfrm>
            <a:off x="320675" y="5938838"/>
            <a:ext cx="870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We must find a way to find rational middle ground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We must do this together as a nation in a bipartisan way</a:t>
            </a:r>
          </a:p>
        </p:txBody>
      </p:sp>
      <p:pic>
        <p:nvPicPr>
          <p:cNvPr id="101378" name="Content Placeholder 4" descr="A picture containing map&#10;&#10;Description automatically generate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63600" y="1693863"/>
            <a:ext cx="7134225" cy="4525962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685800" y="11509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With some global warming guaranteed in the short term, must work on adaptation and resilience</a:t>
            </a:r>
            <a:br>
              <a:rPr lang="en-US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</a:br>
            <a:endParaRPr lang="en-US" b="1" dirty="0">
              <a:solidFill>
                <a:schemeClr val="tx2"/>
              </a:solidFill>
              <a:ea typeface="ＭＳ Ｐゴシック" pitchFamily="-86" charset="-128"/>
              <a:cs typeface="ＭＳ Ｐゴシック" pitchFamily="-86" charset="-128"/>
            </a:endParaRP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>
          <a:xfrm>
            <a:off x="561975" y="2786063"/>
            <a:ext cx="4967288" cy="3733800"/>
          </a:xfrm>
        </p:spPr>
        <p:txBody>
          <a:bodyPr/>
          <a:lstStyle/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Make civilization more robust to climate change</a:t>
            </a:r>
          </a:p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Here in the NW this means dealing with flooding, water resources (bigger reservoirs), and fixing our forests.</a:t>
            </a:r>
          </a:p>
        </p:txBody>
      </p:sp>
      <p:pic>
        <p:nvPicPr>
          <p:cNvPr id="962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3438" y="3263900"/>
            <a:ext cx="2886075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>
          <a:xfrm>
            <a:off x="533400" y="509588"/>
            <a:ext cx="8469313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KING County West Point Treatment Plant</a:t>
            </a:r>
            <a:br>
              <a:rPr lang="en-US" sz="4000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</a:br>
            <a:r>
              <a:rPr lang="en-US" sz="4000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We are NOT Resilient Now</a:t>
            </a:r>
          </a:p>
        </p:txBody>
      </p:sp>
      <p:pic>
        <p:nvPicPr>
          <p:cNvPr id="97282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1950" y="1930400"/>
            <a:ext cx="8194675" cy="4525963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654050" y="2476500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The End</a:t>
            </a:r>
          </a:p>
        </p:txBody>
      </p:sp>
      <p:sp>
        <p:nvSpPr>
          <p:cNvPr id="1095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86" charset="-128"/>
                <a:cs typeface="ＭＳ Ｐゴシック" pitchFamily="-86" charset="-128"/>
              </a:rPr>
              <a:t>Wrong Gas!</a:t>
            </a:r>
          </a:p>
        </p:txBody>
      </p:sp>
      <p:pic>
        <p:nvPicPr>
          <p:cNvPr id="20482" name="Picture 12" descr="A screenshot of a cell phone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0305" y="1835150"/>
            <a:ext cx="435927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5E0183E-A53C-6649-BB59-A129647C861E}"/>
              </a:ext>
            </a:extLst>
          </p:cNvPr>
          <p:cNvCxnSpPr>
            <a:cxnSpLocks/>
          </p:cNvCxnSpPr>
          <p:nvPr/>
        </p:nvCxnSpPr>
        <p:spPr>
          <a:xfrm flipH="1">
            <a:off x="4287001" y="2883073"/>
            <a:ext cx="2182813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2B0E88-D5B2-9C46-BF8B-79CD6CBAF77D}"/>
              </a:ext>
            </a:extLst>
          </p:cNvPr>
          <p:cNvCxnSpPr>
            <a:cxnSpLocks/>
          </p:cNvCxnSpPr>
          <p:nvPr/>
        </p:nvCxnSpPr>
        <p:spPr>
          <a:xfrm>
            <a:off x="2142981" y="4014787"/>
            <a:ext cx="162083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0" y="1654816"/>
            <a:ext cx="58928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5" descr="Nickels_Greg!1078"/>
          <p:cNvPicPr>
            <a:picLocks noChangeAspect="1" noChangeArrowheads="1"/>
          </p:cNvPicPr>
          <p:nvPr/>
        </p:nvPicPr>
        <p:blipFill>
          <a:blip r:embed="rId3"/>
          <a:srcRect l="27777"/>
          <a:stretch>
            <a:fillRect/>
          </a:stretch>
        </p:blipFill>
        <p:spPr bwMode="auto">
          <a:xfrm>
            <a:off x="321426" y="1913082"/>
            <a:ext cx="2338388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2794000" y="4010025"/>
            <a:ext cx="5892800" cy="836613"/>
          </a:xfrm>
          <a:prstGeom prst="rect">
            <a:avLst/>
          </a:prstGeom>
          <a:solidFill>
            <a:schemeClr val="accent1">
              <a:alpha val="23137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2400" dirty="0"/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525463" y="200025"/>
            <a:ext cx="86185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375E"/>
                </a:solidFill>
              </a:rPr>
              <a:t>Seattle</a:t>
            </a:r>
            <a:r>
              <a:rPr lang="ja-JP" altLang="en-US" sz="3600" b="1">
                <a:solidFill>
                  <a:srgbClr val="17375E"/>
                </a:solidFill>
              </a:rPr>
              <a:t>’</a:t>
            </a:r>
            <a:r>
              <a:rPr lang="en-US" altLang="ja-JP" sz="3600" b="1" dirty="0">
                <a:solidFill>
                  <a:srgbClr val="17375E"/>
                </a:solidFill>
              </a:rPr>
              <a:t>s Mayor and others suggested our snowpack had declined by 50% </a:t>
            </a:r>
            <a:endParaRPr lang="en-US" sz="3600" dirty="0">
              <a:solidFill>
                <a:srgbClr val="17375E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solidFill>
                  <a:schemeClr val="tx2"/>
                </a:solidFill>
                <a:ea typeface="ＭＳ Ｐゴシック" pitchFamily="-86" charset="-128"/>
                <a:cs typeface="ＭＳ Ｐゴシック" pitchFamily="-86" charset="-128"/>
              </a:rPr>
              <a:t>Little trend in Cascade snowpack over the last 30 years (Mark Albright UW)</a:t>
            </a:r>
          </a:p>
        </p:txBody>
      </p:sp>
      <p:pic>
        <p:nvPicPr>
          <p:cNvPr id="22530" name="Picture 5" descr="A close up of text on a white background&#10;&#10;Description automatically gener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0950" y="1417638"/>
            <a:ext cx="6911975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2340</TotalTime>
  <Words>1051</Words>
  <Application>Microsoft Macintosh PowerPoint</Application>
  <PresentationFormat>On-screen Show (4:3)</PresentationFormat>
  <Paragraphs>116</Paragraphs>
  <Slides>65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Arial</vt:lpstr>
      <vt:lpstr>Calibri</vt:lpstr>
      <vt:lpstr>Office Theme</vt:lpstr>
      <vt:lpstr>Is Society Being Given Accurate Information Regarding Northwest Climate Change?</vt:lpstr>
      <vt:lpstr>PowerPoint Presentation</vt:lpstr>
      <vt:lpstr>Key Messages</vt:lpstr>
      <vt:lpstr>There has rarely been so much misinformation and exaggeration about any public issue of importance</vt:lpstr>
      <vt:lpstr>Claim:  725 will day in Seattle from a single heat wave Nonsense:  Assumes that no one buys an air conditioner plusunrealistic warming </vt:lpstr>
      <vt:lpstr>Another</vt:lpstr>
      <vt:lpstr>Wrong Gas!</vt:lpstr>
      <vt:lpstr>PowerPoint Presentation</vt:lpstr>
      <vt:lpstr>Little trend in Cascade snowpack over the last 30 years (Mark Albright UW)</vt:lpstr>
      <vt:lpstr>Tipping Points</vt:lpstr>
      <vt:lpstr>State of the Art Climate Models Show No Tipping Points</vt:lpstr>
      <vt:lpstr> West Coast Wildfires and Climate</vt:lpstr>
      <vt:lpstr>PowerPoint Presentation</vt:lpstr>
      <vt:lpstr>PowerPoint Presentation</vt:lpstr>
      <vt:lpstr>Increasing Risk of Major Wildfires</vt:lpstr>
      <vt:lpstr>More fires in the early 20th century. Followed by suppression.  Followed by new policies</vt:lpstr>
      <vt:lpstr>PowerPoint Presentation</vt:lpstr>
      <vt:lpstr>Increasing Wildfire Risks</vt:lpstr>
      <vt:lpstr>Invasive, Flammable Grasses like Cheatgrass</vt:lpstr>
      <vt:lpstr>Problems Also on the Other Side</vt:lpstr>
      <vt:lpstr>PowerPoint Presentation</vt:lpstr>
      <vt:lpstr>Climate Change in the Northwest</vt:lpstr>
      <vt:lpstr>Anthropogenic Climate Change Resulting from Increasing Greenhouse Gases</vt:lpstr>
      <vt:lpstr>Greenhouse gases warm the planet</vt:lpstr>
      <vt:lpstr>The basic physics has been known for a long time Svante Arrhenius, 1896</vt:lpstr>
      <vt:lpstr>We understand the greenhouse effect</vt:lpstr>
      <vt:lpstr>Greenhouse gases act like a blanket Thicker blankets (or more of them) make you warmer</vt:lpstr>
      <vt:lpstr>CO2 concentrations are increasing rapidly</vt:lpstr>
      <vt:lpstr>We can predict the impacts of increasing greenhouse gases using global climate models</vt:lpstr>
      <vt:lpstr>Climate Model Output for 2100</vt:lpstr>
      <vt:lpstr>Global Warming is NOT Uniform</vt:lpstr>
      <vt:lpstr>Problem: Global climate models are too coarse to simulate the effects of  critical Northwest terrain</vt:lpstr>
      <vt:lpstr>A new technology to solve the resolution issue:  Regional Climate Modeling  Where we run high-resolution local models driven by global climate simulations.</vt:lpstr>
      <vt:lpstr>A View of What Could Happen If Mankind Continues Its Current Course  Worst case</vt:lpstr>
      <vt:lpstr>PowerPoint Presentation</vt:lpstr>
      <vt:lpstr>PowerPoint Presentation</vt:lpstr>
      <vt:lpstr>PowerPoint Presentation</vt:lpstr>
      <vt:lpstr>PowerPoint Presentation</vt:lpstr>
      <vt:lpstr>Warming is slowed in our region Why??</vt:lpstr>
      <vt:lpstr> Northwest warming delayed and slowed by the Pacific Ocean</vt:lpstr>
      <vt:lpstr>What about water, our most precious resource?</vt:lpstr>
      <vt:lpstr>Good news for average precipitation</vt:lpstr>
      <vt:lpstr>Change in Regional Precipitation</vt:lpstr>
      <vt:lpstr>PowerPoint Presentation</vt:lpstr>
      <vt:lpstr>Risk Reduction Advice: DON’T BUY THIS IN 2050</vt:lpstr>
      <vt:lpstr>But there is a dark side to the our future warmth:  more extreme precipitation and flooding</vt:lpstr>
      <vt:lpstr>Super Atmospheric Rivers</vt:lpstr>
      <vt:lpstr>When atmospheric rivers hit our terrain, intense precipitation falls</vt:lpstr>
      <vt:lpstr>Global warming will intensify atmospheric rivers and heavy precipitation</vt:lpstr>
      <vt:lpstr>Flooding Potential Increases</vt:lpstr>
      <vt:lpstr>Northwest Windstorms</vt:lpstr>
      <vt:lpstr>PowerPoint Presentation</vt:lpstr>
      <vt:lpstr>Northwest Windstorms</vt:lpstr>
      <vt:lpstr>Number of times per year winds exceed a high-wind threshold (DJF) at Seattle for several simulations</vt:lpstr>
      <vt:lpstr>Sea Level Rise</vt:lpstr>
      <vt:lpstr>But Sea Level Is Going Down in Some NW Locations</vt:lpstr>
      <vt:lpstr>Slow Rise (2 mm a year, 8 inches a century)</vt:lpstr>
      <vt:lpstr>Relatively minor impacts overall because our land rises rapidly from the water in most locations</vt:lpstr>
      <vt:lpstr>Wildfires in the Future</vt:lpstr>
      <vt:lpstr>Global Warming is a Technical Problem and Will Probably Be Solved with Technology</vt:lpstr>
      <vt:lpstr>The Global Warming Debate Has Divided Into Tribal Warfare</vt:lpstr>
      <vt:lpstr>We must do this together as a nation in a bipartisan way</vt:lpstr>
      <vt:lpstr>With some global warming guaranteed in the short term, must work on adaptation and resilience </vt:lpstr>
      <vt:lpstr>KING County West Point Treatment Plant We are NOT Resilient Now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Human-forced climate change has already hit our region</dc:title>
  <dc:creator>Clifford Mass</dc:creator>
  <cp:lastModifiedBy>Cliff Mass</cp:lastModifiedBy>
  <cp:revision>100</cp:revision>
  <dcterms:created xsi:type="dcterms:W3CDTF">2019-10-09T17:07:46Z</dcterms:created>
  <dcterms:modified xsi:type="dcterms:W3CDTF">2020-10-20T01:20:05Z</dcterms:modified>
</cp:coreProperties>
</file>