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593" r:id="rId2"/>
    <p:sldId id="594" r:id="rId3"/>
    <p:sldId id="506" r:id="rId4"/>
    <p:sldId id="628" r:id="rId5"/>
    <p:sldId id="630" r:id="rId6"/>
    <p:sldId id="637" r:id="rId7"/>
    <p:sldId id="636" r:id="rId8"/>
    <p:sldId id="633" r:id="rId9"/>
    <p:sldId id="794" r:id="rId10"/>
    <p:sldId id="795" r:id="rId11"/>
    <p:sldId id="936" r:id="rId12"/>
    <p:sldId id="937" r:id="rId13"/>
    <p:sldId id="645" r:id="rId14"/>
    <p:sldId id="528" r:id="rId15"/>
    <p:sldId id="938" r:id="rId16"/>
    <p:sldId id="526" r:id="rId17"/>
    <p:sldId id="707" r:id="rId18"/>
    <p:sldId id="380" r:id="rId19"/>
    <p:sldId id="545" r:id="rId20"/>
    <p:sldId id="494" r:id="rId21"/>
    <p:sldId id="943" r:id="rId22"/>
    <p:sldId id="944" r:id="rId23"/>
    <p:sldId id="790" r:id="rId24"/>
    <p:sldId id="409" r:id="rId25"/>
    <p:sldId id="410" r:id="rId26"/>
    <p:sldId id="425" r:id="rId27"/>
    <p:sldId id="411" r:id="rId28"/>
    <p:sldId id="524" r:id="rId29"/>
    <p:sldId id="791" r:id="rId30"/>
    <p:sldId id="293" r:id="rId31"/>
    <p:sldId id="455" r:id="rId32"/>
    <p:sldId id="452" r:id="rId33"/>
    <p:sldId id="468" r:id="rId34"/>
    <p:sldId id="473" r:id="rId35"/>
    <p:sldId id="343" r:id="rId36"/>
    <p:sldId id="330" r:id="rId37"/>
    <p:sldId id="421" r:id="rId38"/>
    <p:sldId id="423" r:id="rId39"/>
    <p:sldId id="422" r:id="rId40"/>
    <p:sldId id="279" r:id="rId41"/>
    <p:sldId id="372" r:id="rId42"/>
    <p:sldId id="280" r:id="rId43"/>
    <p:sldId id="427" r:id="rId44"/>
    <p:sldId id="283" r:id="rId45"/>
    <p:sldId id="565" r:id="rId46"/>
    <p:sldId id="568" r:id="rId47"/>
    <p:sldId id="569" r:id="rId48"/>
    <p:sldId id="570" r:id="rId49"/>
    <p:sldId id="284" r:id="rId50"/>
    <p:sldId id="285" r:id="rId51"/>
    <p:sldId id="572" r:id="rId52"/>
    <p:sldId id="592" r:id="rId53"/>
    <p:sldId id="939" r:id="rId54"/>
    <p:sldId id="940" r:id="rId55"/>
    <p:sldId id="941" r:id="rId56"/>
    <p:sldId id="942" r:id="rId57"/>
    <p:sldId id="588" r:id="rId58"/>
    <p:sldId id="573" r:id="rId59"/>
    <p:sldId id="574" r:id="rId60"/>
    <p:sldId id="577" r:id="rId61"/>
    <p:sldId id="945" r:id="rId62"/>
    <p:sldId id="951" r:id="rId63"/>
    <p:sldId id="952" r:id="rId64"/>
    <p:sldId id="953" r:id="rId65"/>
    <p:sldId id="954" r:id="rId66"/>
    <p:sldId id="258" r:id="rId67"/>
    <p:sldId id="269" r:id="rId68"/>
    <p:sldId id="271" r:id="rId69"/>
    <p:sldId id="272" r:id="rId70"/>
    <p:sldId id="274" r:id="rId71"/>
    <p:sldId id="275" r:id="rId72"/>
    <p:sldId id="277" r:id="rId73"/>
    <p:sldId id="946" r:id="rId74"/>
    <p:sldId id="947" r:id="rId75"/>
    <p:sldId id="948" r:id="rId76"/>
    <p:sldId id="949" r:id="rId77"/>
    <p:sldId id="281" r:id="rId78"/>
    <p:sldId id="282" r:id="rId79"/>
    <p:sldId id="950" r:id="rId80"/>
    <p:sldId id="492" r:id="rId81"/>
    <p:sldId id="436" r:id="rId82"/>
    <p:sldId id="589" r:id="rId83"/>
    <p:sldId id="590" r:id="rId84"/>
    <p:sldId id="443" r:id="rId8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8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2BBB0-FC48-8B4F-BB80-F14A62D2C8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102D9-644A-834F-9B1E-136226C18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559151-D317-C442-8EF2-08FC180F1D98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2A2B1-2668-3D48-AE1A-A6A594C240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BFCCC-82A8-C548-9236-657DC49059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D708C2A-5CEB-2549-877C-D55371521FE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D1971-E5DF-EE4F-BAD3-180E5E6F5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F668C-561A-3A43-A88F-755D1D1980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13F243-E8AD-B44D-A6DF-951D6C70E2FB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D70A56-D0DC-C049-B9E3-D4F485AE3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EE9D4A5-7262-5748-9D0F-B92BBDAF0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9A91-A794-9C44-BB8D-A2C187FA61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4D8F-8D73-D140-87AE-0B6765B48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135E07D-7DF1-1646-B802-492E3EB9C28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92F03EB4-AB25-AB47-8525-B58B29BDDA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C5CC584-C023-E24B-AA8E-003C9CE5BC29}" type="slidenum">
              <a:rPr lang="en-US" altLang="en-US" sz="1200" smtClean="0"/>
              <a:pPr/>
              <a:t>18</a:t>
            </a:fld>
            <a:endParaRPr lang="en-US" altLang="en-US" sz="1200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39A98036-CCA9-7247-A793-E5849DAF6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CC094142-3728-4841-A0A9-0384FF407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939B9A12-7821-0045-9230-74AB93840966}" type="slidenum">
              <a:rPr lang="en-US" sz="1200">
                <a:latin typeface="Calibri" pitchFamily="-86" charset="0"/>
              </a:rPr>
              <a:pPr algn="r" eaLnBrk="1" hangingPunct="1"/>
              <a:t>50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-86" charset="0"/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34E3F1C5-00D4-5D4A-8AC4-ED2DE2332E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AD3FD7-6E88-C847-8553-F378AC795822}" type="slidenum">
              <a:rPr lang="en-US" altLang="en-US" sz="1200" smtClean="0"/>
              <a:pPr/>
              <a:t>23</a:t>
            </a:fld>
            <a:endParaRPr lang="en-US" altLang="en-US" sz="1200" dirty="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BF1BE50-1D37-994E-A14C-16B2B20E7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BDCEC721-18BB-304D-9D1D-216CCF55D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A6FDCC57-FD9B-2842-B676-3D9E8644B3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88D58F-2BCF-C046-8C98-CF2FA253D9FD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14230CB6-D4B9-784A-9576-BFE6FDE1EC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48940F63-E3BB-2F4F-9E8A-BF53146D6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39431407-5ABA-494A-87D0-58F9D5CBE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7D0326E-6B15-FC46-854B-92FBF54A1859}" type="slidenum">
              <a:rPr lang="en-US" altLang="en-US" sz="1200" smtClean="0"/>
              <a:pPr/>
              <a:t>25</a:t>
            </a:fld>
            <a:endParaRPr lang="en-US" altLang="en-US" sz="1200" dirty="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D415A66-84A3-1348-A3DD-4755151D9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C341F6E-73E5-2245-897A-9070F6C10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1AF39CE8-E6CC-804F-BAD9-823F559AF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BF236B-B838-E14F-9709-02E20D09C638}" type="slidenum">
              <a:rPr lang="en-US" altLang="en-US" sz="1200" smtClean="0"/>
              <a:pPr/>
              <a:t>26</a:t>
            </a:fld>
            <a:endParaRPr lang="en-US" altLang="en-US" sz="1200" dirty="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58632A8-2304-3A45-B0DF-25526022E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5725BF56-B773-A342-AD85-EF5BF87B9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3157D888-8BE4-154D-99D6-384A08941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92A9EC-94E3-AA43-98D6-C268D5402B97}" type="slidenum">
              <a:rPr lang="en-US" altLang="en-US" sz="1200" smtClean="0"/>
              <a:pPr/>
              <a:t>27</a:t>
            </a:fld>
            <a:endParaRPr lang="en-US" altLang="en-US" sz="1200" dirty="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84F7462-1012-D54A-A278-5045CE1D4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22F57C6-BA6B-8A4C-971B-12B913369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F393C10C-D0B5-B441-8394-E351A3EC17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7C9D72C-00EA-5349-BF73-46651F1B0621}" type="slidenum">
              <a:rPr lang="en-US" altLang="en-US" sz="1200" smtClean="0"/>
              <a:pPr/>
              <a:t>28</a:t>
            </a:fld>
            <a:endParaRPr lang="en-US" altLang="en-US" sz="1200" dirty="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D1DA522-415C-5D4E-BB04-2A2C26A9A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496502C7-B280-F94E-B34C-FCD366846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0DC2CA-7EE3-DE4B-9470-3FFDEE8A0B32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1E682-874A-C940-A5DF-4D5756A14F3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B2FE37-F486-1E40-B4E7-5A3D72A5446A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B765C-4105-EE45-9A8F-0465630852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12F1B2-8491-5648-B409-3C3BEA608AD1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C3556-6D60-AE46-BE53-2C0A6513A2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E5458-02E4-C348-8ED2-FBF4CF6A1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4155FE-BBCC-4943-B3C8-C0AFE0D65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84F39F-83AE-E144-B708-631CE0799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37BD8-C3A7-4D40-8888-1AEBA99D37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02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1163E-5487-AA4C-8F40-B0B56844E713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3AD53-C972-2C4A-8FD4-07E641C7D5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36BC95-EFA9-D842-90FC-7BFA4B350889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DF3B0-6174-8C47-9634-7707FA09C98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A7666-B056-164B-9F79-9801945FD080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758B5-D578-BF47-9BAC-7361C2BA45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A7DE7C-3602-3C44-9DD7-9E9ACF4EB1D7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C652C-9150-B243-92BC-7DAF124E927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AAEB07-A2C7-3240-9B20-20C295E3E9F9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0B263-2D09-EC4E-9EAD-73C0D9698B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4D8901-CC21-1A4A-B14B-F0E24AA495CB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F80B3-EB38-9746-813E-AF0E50E248C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2296B2-8B4C-9D4D-B180-4F423571A3D8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2B3A8-9C43-5045-9464-4682698AD5C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96E487-2CFF-934D-98F2-3746D85C147C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2D47A-4150-384F-ADDF-343D60D1A86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86" charset="0"/>
              </a:defRPr>
            </a:lvl1pPr>
          </a:lstStyle>
          <a:p>
            <a:fld id="{513AA71A-F961-DB47-8555-DAF715AE69A3}" type="datetime1">
              <a:rPr lang="en-US"/>
              <a:pPr/>
              <a:t>12/4/22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-86" charset="0"/>
              </a:defRPr>
            </a:lvl1pPr>
          </a:lstStyle>
          <a:p>
            <a:fld id="{E857CD3E-7AFB-FF45-AE07-A8822E28031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2C662-FC31-54D5-1A65-209680F1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5" y="99448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Northwest Weather Prediction and Climate Change:  An Appraisal of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1C25-9569-6A45-6868-625FA12A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038" y="2976664"/>
            <a:ext cx="6731542" cy="31592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Cliff Mass</a:t>
            </a:r>
          </a:p>
          <a:p>
            <a:pPr marL="0" indent="0" algn="ctr">
              <a:buNone/>
            </a:pPr>
            <a:r>
              <a:rPr lang="en-US" dirty="0"/>
              <a:t>Department of Atmospheric Sciences</a:t>
            </a:r>
          </a:p>
          <a:p>
            <a:pPr marL="0" indent="0" algn="ctr">
              <a:buNone/>
            </a:pPr>
            <a:r>
              <a:rPr lang="en-US" dirty="0"/>
              <a:t>University of Washington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6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13596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  <a:p>
            <a:r>
              <a:rPr lang="en-US" sz="3200" b="1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69925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DFEB1C41-E848-6D4E-8257-A9D07C539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1.33 km resolution available on the UW web site</a:t>
            </a:r>
          </a:p>
        </p:txBody>
      </p:sp>
      <p:pic>
        <p:nvPicPr>
          <p:cNvPr id="47106" name="Content Placeholder 3" descr="wa_tsfc.36.0000.gif">
            <a:extLst>
              <a:ext uri="{FF2B5EF4-FFF2-40B4-BE49-F238E27FC236}">
                <a16:creationId xmlns:a16="http://schemas.microsoft.com/office/drawing/2014/main" id="{F35EC5E9-7D8D-4E4D-AB41-405248610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22189" r="10645" b="19199"/>
          <a:stretch>
            <a:fillRect/>
          </a:stretch>
        </p:blipFill>
        <p:spPr>
          <a:xfrm>
            <a:off x="1244600" y="1892030"/>
            <a:ext cx="6654800" cy="4406900"/>
          </a:xfrm>
        </p:spPr>
      </p:pic>
    </p:spTree>
    <p:extLst>
      <p:ext uri="{BB962C8B-B14F-4D97-AF65-F5344CB8AC3E}">
        <p14:creationId xmlns:p14="http://schemas.microsoft.com/office/powerpoint/2010/main" val="32267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0CF777DF-8853-5442-BD5B-DAB2727F4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Weatherman Jokes Are No Longer Appropriate</a:t>
            </a:r>
          </a:p>
        </p:txBody>
      </p:sp>
      <p:pic>
        <p:nvPicPr>
          <p:cNvPr id="29698" name="Chart Placeholder 5" descr="weatherman.JPG">
            <a:extLst>
              <a:ext uri="{FF2B5EF4-FFF2-40B4-BE49-F238E27FC236}">
                <a16:creationId xmlns:a16="http://schemas.microsoft.com/office/drawing/2014/main" id="{B3E9DFE8-E402-E44F-9C1E-48121046A6FE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19" r="-29219"/>
          <a:stretch>
            <a:fillRect/>
          </a:stretch>
        </p:blipFill>
        <p:spPr>
          <a:xfrm>
            <a:off x="428017" y="2000656"/>
            <a:ext cx="8491538" cy="4495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76E9D818-1E08-F24C-BA33-B94869C13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 lIns="85725" tIns="42862" rIns="85725" bIns="42862"/>
          <a:lstStyle/>
          <a:p>
            <a:pPr defTabSz="852488"/>
            <a:r>
              <a:rPr lang="en-GB" altLang="en-US" b="1" dirty="0"/>
              <a:t>Skill Improvements (ECMWF)</a:t>
            </a:r>
            <a:endParaRPr lang="en-US" altLang="en-US" b="1" dirty="0"/>
          </a:p>
        </p:txBody>
      </p:sp>
      <p:sp>
        <p:nvSpPr>
          <p:cNvPr id="27650" name="Text Box 4">
            <a:extLst>
              <a:ext uri="{FF2B5EF4-FFF2-40B4-BE49-F238E27FC236}">
                <a16:creationId xmlns:a16="http://schemas.microsoft.com/office/drawing/2014/main" id="{8C09A72E-2A97-1C41-8C4C-2BF8052F1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38800"/>
            <a:ext cx="6765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Major improvements, mainly due to satellite data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improved models</a:t>
            </a:r>
          </a:p>
        </p:txBody>
      </p:sp>
      <p:pic>
        <p:nvPicPr>
          <p:cNvPr id="27651" name="Picture 4" descr="anomaly32correlation.gif">
            <a:extLst>
              <a:ext uri="{FF2B5EF4-FFF2-40B4-BE49-F238E27FC236}">
                <a16:creationId xmlns:a16="http://schemas.microsoft.com/office/drawing/2014/main" id="{C81D2814-0655-804C-AA84-6355CDA8E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722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E31E-FDA8-B127-393B-565AC1F3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77" y="131971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are weather forecasts getting more skillful and specific?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9B248-38C9-A5DD-7DB9-D8DC052085DE}"/>
              </a:ext>
            </a:extLst>
          </p:cNvPr>
          <p:cNvSpPr txBox="1"/>
          <p:nvPr/>
        </p:nvSpPr>
        <p:spPr>
          <a:xfrm>
            <a:off x="3550596" y="2889115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624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F96FFE4D-5417-CB43-80BC-CA6768747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The Key Technology: Numerical Weather Prediction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E458DF98-C246-3343-B3FF-A46B1175B6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144" y="1716932"/>
            <a:ext cx="7772400" cy="4114800"/>
          </a:xfrm>
        </p:spPr>
        <p:txBody>
          <a:bodyPr/>
          <a:lstStyle/>
          <a:p>
            <a:r>
              <a:rPr lang="en-US" altLang="en-US" dirty="0"/>
              <a:t>Starting with the current state of the atmosphere (known as the </a:t>
            </a:r>
            <a:r>
              <a:rPr lang="en-US" altLang="en-US" u="sng" dirty="0">
                <a:solidFill>
                  <a:srgbClr val="FF0000"/>
                </a:solidFill>
              </a:rPr>
              <a:t>initialization</a:t>
            </a:r>
            <a:r>
              <a:rPr lang="en-US" altLang="en-US" dirty="0"/>
              <a:t>) , you can predict the future by solving equations that describe the physics of the atmosphere.</a:t>
            </a:r>
          </a:p>
          <a:p>
            <a:r>
              <a:rPr lang="en-US" altLang="en-US" dirty="0"/>
              <a:t>These equations can be solved on a three-dimensional grid. </a:t>
            </a:r>
          </a:p>
          <a:p>
            <a:endParaRPr lang="en-US" altLang="en-US" dirty="0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81C652E2-08C9-2C4A-B180-B89964C6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89" y="4888149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>
            <a:extLst>
              <a:ext uri="{FF2B5EF4-FFF2-40B4-BE49-F238E27FC236}">
                <a16:creationId xmlns:a16="http://schemas.microsoft.com/office/drawing/2014/main" id="{CAB6FC07-35A0-9C48-9F78-AAFE68F40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Observation Collection Needed to Create the Initialization</a:t>
            </a:r>
            <a:endParaRPr lang="en-US" altLang="en-US" b="1" dirty="0"/>
          </a:p>
        </p:txBody>
      </p:sp>
      <p:pic>
        <p:nvPicPr>
          <p:cNvPr id="33794" name="Picture 4" descr="C:\Documents and Settings\Cliff Mass\Desktop\asos.gif">
            <a:extLst>
              <a:ext uri="{FF2B5EF4-FFF2-40B4-BE49-F238E27FC236}">
                <a16:creationId xmlns:a16="http://schemas.microsoft.com/office/drawing/2014/main" id="{61B8C5E2-537D-6242-BD06-B9559ABC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050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C:\Documents and Settings\Cliff Mass\Desktop\images.jpeg">
            <a:extLst>
              <a:ext uri="{FF2B5EF4-FFF2-40B4-BE49-F238E27FC236}">
                <a16:creationId xmlns:a16="http://schemas.microsoft.com/office/drawing/2014/main" id="{45B1D8D9-A114-634A-88A0-D3903630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C:\Documents and Settings\Cliff Mass\Desktop\sonde.jpg">
            <a:extLst>
              <a:ext uri="{FF2B5EF4-FFF2-40B4-BE49-F238E27FC236}">
                <a16:creationId xmlns:a16="http://schemas.microsoft.com/office/drawing/2014/main" id="{479B93C4-12D2-1F44-BB48-EC8EF7FC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C:\Documents and Settings\Cliff Mass\Desktop\buoy.jpg">
            <a:extLst>
              <a:ext uri="{FF2B5EF4-FFF2-40B4-BE49-F238E27FC236}">
                <a16:creationId xmlns:a16="http://schemas.microsoft.com/office/drawing/2014/main" id="{70E4C425-0F2D-104D-A0D2-DA20F1B6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1447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" descr="noaa-n2.jpg">
            <a:extLst>
              <a:ext uri="{FF2B5EF4-FFF2-40B4-BE49-F238E27FC236}">
                <a16:creationId xmlns:a16="http://schemas.microsoft.com/office/drawing/2014/main" id="{79537647-A506-7C40-B0C4-755F2EE03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6800"/>
            <a:ext cx="2133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17601001_BG1.jpg">
            <a:extLst>
              <a:ext uri="{FF2B5EF4-FFF2-40B4-BE49-F238E27FC236}">
                <a16:creationId xmlns:a16="http://schemas.microsoft.com/office/drawing/2014/main" id="{31A541DF-2493-104E-9E22-1617D5D58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1438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01DE704A-F993-6543-9E0A-DA801E5AE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9248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j-cs"/>
              </a:rPr>
              <a:t>Numerical Weather Prediction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B650D300-F94F-C74F-B444-A27EBB296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82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Numerical weather prediction uses the largest computers on the planet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As computer resources increase, the number of grid points increase.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More (and thus) closer grid points means we can simulate (forecast) smaller scale features.  </a:t>
            </a:r>
          </a:p>
        </p:txBody>
      </p:sp>
      <p:pic>
        <p:nvPicPr>
          <p:cNvPr id="41987" name="Picture 1" descr="IBM_POWER6_cluster_600px.jpg">
            <a:extLst>
              <a:ext uri="{FF2B5EF4-FFF2-40B4-BE49-F238E27FC236}">
                <a16:creationId xmlns:a16="http://schemas.microsoft.com/office/drawing/2014/main" id="{66BE5FF3-4576-B44E-B7BA-513F4562A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0"/>
            <a:ext cx="32766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>
            <a:extLst>
              <a:ext uri="{FF2B5EF4-FFF2-40B4-BE49-F238E27FC236}">
                <a16:creationId xmlns:a16="http://schemas.microsoft.com/office/drawing/2014/main" id="{9DED1E8A-5032-C043-BDCE-78D2C95C7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53000"/>
            <a:ext cx="276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National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Service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Prediction Computer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DFEB1C41-E848-6D4E-8257-A9D07C539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1.33 km resolution available on the UW web site</a:t>
            </a:r>
          </a:p>
        </p:txBody>
      </p:sp>
      <p:pic>
        <p:nvPicPr>
          <p:cNvPr id="47106" name="Content Placeholder 3" descr="wa_tsfc.36.0000.gif">
            <a:extLst>
              <a:ext uri="{FF2B5EF4-FFF2-40B4-BE49-F238E27FC236}">
                <a16:creationId xmlns:a16="http://schemas.microsoft.com/office/drawing/2014/main" id="{F35EC5E9-7D8D-4E4D-AB41-405248610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22189" r="10645" b="19199"/>
          <a:stretch>
            <a:fillRect/>
          </a:stretch>
        </p:blipFill>
        <p:spPr>
          <a:xfrm>
            <a:off x="1244600" y="1901757"/>
            <a:ext cx="6654800" cy="44069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2C662-FC31-54D5-1A65-209680F1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78047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1C25-9569-6A45-6868-625FA12A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676" y="2305456"/>
            <a:ext cx="6838545" cy="3159227"/>
          </a:xfrm>
        </p:spPr>
        <p:txBody>
          <a:bodyPr/>
          <a:lstStyle/>
          <a:p>
            <a:r>
              <a:rPr lang="en-US" dirty="0"/>
              <a:t>Weather prediction is considerably more skillful and specific than even 20 years ago</a:t>
            </a:r>
          </a:p>
          <a:p>
            <a:r>
              <a:rPr lang="en-US" dirty="0"/>
              <a:t>Human-caused global warming is real but is NOT the existential problem portrayed in the media</a:t>
            </a:r>
          </a:p>
        </p:txBody>
      </p:sp>
    </p:spTree>
    <p:extLst>
      <p:ext uri="{BB962C8B-B14F-4D97-AF65-F5344CB8AC3E}">
        <p14:creationId xmlns:p14="http://schemas.microsoft.com/office/powerpoint/2010/main" val="3666531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33E06BCF-EA14-E548-9B7E-A6FC97142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175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j-cs"/>
              </a:rPr>
              <a:t>The Numerical Forecasts Can Be Improved by Statistical Means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943F8-D85F-5ADC-64D3-97A3E659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497" y="2286000"/>
            <a:ext cx="7441660" cy="3781797"/>
          </a:xfrm>
        </p:spPr>
        <p:txBody>
          <a:bodyPr/>
          <a:lstStyle/>
          <a:p>
            <a:r>
              <a:rPr lang="en-US" sz="3600" dirty="0"/>
              <a:t>Can reduce biases </a:t>
            </a:r>
          </a:p>
          <a:p>
            <a:r>
              <a:rPr lang="en-US" sz="3600" dirty="0"/>
              <a:t>Correct for systematic errors</a:t>
            </a:r>
          </a:p>
          <a:p>
            <a:r>
              <a:rPr lang="en-US" sz="3600" dirty="0"/>
              <a:t>Produce calibrated forecasts where observations are available</a:t>
            </a:r>
          </a:p>
          <a:p>
            <a:r>
              <a:rPr lang="en-US" sz="3600" dirty="0"/>
              <a:t>Recently, machine learning has been used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0CF5-282F-36B8-AEB0-5A18E2EA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6952"/>
            <a:ext cx="8229600" cy="1143000"/>
          </a:xfrm>
        </p:spPr>
        <p:txBody>
          <a:bodyPr/>
          <a:lstStyle/>
          <a:p>
            <a:r>
              <a:rPr lang="en-US" b="1" dirty="0"/>
              <a:t>Better Statistical Post Processing Explains Why Some Private Sector Firms Have Superior Forecasts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E7490B7-71B0-9AEA-4137-9F96836C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1" y="3083533"/>
            <a:ext cx="5953328" cy="3633001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99795E1-C50D-F344-A086-C719E3BD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86" y="2279300"/>
            <a:ext cx="4083028" cy="8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5560-3D46-14CC-25F8-E81C34A9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1" y="2286000"/>
            <a:ext cx="8229600" cy="1143000"/>
          </a:xfrm>
        </p:spPr>
        <p:txBody>
          <a:bodyPr/>
          <a:lstStyle/>
          <a:p>
            <a:r>
              <a:rPr lang="en-US" dirty="0"/>
              <a:t>A major advance in weather forecasting will be the increasing availability of  </a:t>
            </a:r>
            <a:r>
              <a:rPr lang="en-US" b="1" dirty="0"/>
              <a:t>probabilistic weather prediction </a:t>
            </a:r>
          </a:p>
        </p:txBody>
      </p:sp>
    </p:spTree>
    <p:extLst>
      <p:ext uri="{BB962C8B-B14F-4D97-AF65-F5344CB8AC3E}">
        <p14:creationId xmlns:p14="http://schemas.microsoft.com/office/powerpoint/2010/main" val="353494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8038706B-C43C-6F4E-85C8-DC948D78C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This is Ridiculous!</a:t>
            </a:r>
          </a:p>
        </p:txBody>
      </p:sp>
      <p:graphicFrame>
        <p:nvGraphicFramePr>
          <p:cNvPr id="66562" name="Object 4">
            <a:extLst>
              <a:ext uri="{FF2B5EF4-FFF2-40B4-BE49-F238E27FC236}">
                <a16:creationId xmlns:a16="http://schemas.microsoft.com/office/drawing/2014/main" id="{9B2CFAF3-A9AD-3B4A-9EB2-E022985580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66562" name="Object 4">
                        <a:extLst>
                          <a:ext uri="{FF2B5EF4-FFF2-40B4-BE49-F238E27FC236}">
                            <a16:creationId xmlns:a16="http://schemas.microsoft.com/office/drawing/2014/main" id="{9B2CFAF3-A9AD-3B4A-9EB2-E022985580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AE3A49D9-0E2A-0041-BF3A-3E54A94E7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j-cs"/>
              </a:rPr>
              <a:t>A Fundamental Problem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21BA999-26F9-384C-A974-6F4919B93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6248400" cy="5334000"/>
          </a:xfrm>
        </p:spPr>
        <p:txBody>
          <a:bodyPr/>
          <a:lstStyle/>
          <a:p>
            <a:pPr eaLnBrk="1" hangingPunct="1"/>
            <a:r>
              <a:rPr lang="en-US" altLang="en-US" dirty="0"/>
              <a:t>The way we have been forecasting has been essentially flawed.</a:t>
            </a:r>
          </a:p>
          <a:p>
            <a:pPr eaLnBrk="1" hangingPunct="1"/>
            <a:r>
              <a:rPr lang="en-US" altLang="en-US" dirty="0"/>
              <a:t>Small differences in the initialization…well within observational error… can have large impacts on the forecasts, particularly for longer forecasts.</a:t>
            </a:r>
          </a:p>
          <a:p>
            <a:pPr eaLnBrk="1" hangingPunct="1"/>
            <a:r>
              <a:rPr lang="en-US" altLang="en-US" dirty="0"/>
              <a:t>Produces increasing error and uncertainty in forecasts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62467" name="Picture 4" descr="superman-pinball">
            <a:extLst>
              <a:ext uri="{FF2B5EF4-FFF2-40B4-BE49-F238E27FC236}">
                <a16:creationId xmlns:a16="http://schemas.microsoft.com/office/drawing/2014/main" id="{43D2CBD1-0CA0-E748-845E-97EF71F9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0A79A7A-8D42-A14B-B11F-56DF2EB8C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j-cs"/>
              </a:rPr>
              <a:t>A Fundamental Problem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B44F308-69FD-8540-9CB6-48AD2329D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Similarly, uncertainty in processes, like the development of clouds and precipitation, also produces uncertainty in forecasts.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n-cs"/>
              </a:rPr>
              <a:t>Thus, all forecasts have uncertainty</a:t>
            </a:r>
            <a:r>
              <a:rPr lang="en-US" dirty="0">
                <a:solidFill>
                  <a:schemeClr val="tx2"/>
                </a:solidFill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The uncertainty generally increases in time.</a:t>
            </a:r>
          </a:p>
        </p:txBody>
      </p:sp>
      <p:pic>
        <p:nvPicPr>
          <p:cNvPr id="64515" name="Picture 1" descr="uncertainty.jpg">
            <a:extLst>
              <a:ext uri="{FF2B5EF4-FFF2-40B4-BE49-F238E27FC236}">
                <a16:creationId xmlns:a16="http://schemas.microsoft.com/office/drawing/2014/main" id="{2BF54F49-E7BA-5E43-A4ED-EDFF0FCF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8170667-60CF-D040-896D-CF62DEFC7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2"/>
                </a:solidFill>
                <a:cs typeface="+mj-cs"/>
              </a:rPr>
              <a:t>Forecast Probabilistically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1BA9052F-D157-D04A-8B55-3F2CA1B11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We should be using probabilities for all our forecasts or at least providing the range of possibilities.</a:t>
            </a:r>
          </a:p>
          <a:p>
            <a:pPr eaLnBrk="1" hangingPunct="1"/>
            <a:r>
              <a:rPr lang="en-US" altLang="en-US" sz="3600" dirty="0"/>
              <a:t>There is an approach to handling this issue that is being explored by the forecasting community…</a:t>
            </a:r>
            <a:r>
              <a:rPr lang="en-US" altLang="en-US" sz="3600" b="1" dirty="0">
                <a:solidFill>
                  <a:srgbClr val="FFFF00"/>
                </a:solidFill>
              </a:rPr>
              <a:t>ensemble forecasts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2349BB54-3838-8440-8CDF-263410440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cs typeface="+mj-cs"/>
              </a:rPr>
              <a:t>Ensemble Prediction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6CD2C09-DCA0-3041-912F-BF5E7BF4E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Instead of making one forecast…make many…each with a slightly different initialization or different model physics.</a:t>
            </a:r>
          </a:p>
          <a:p>
            <a:pPr eaLnBrk="1" hangingPunct="1"/>
            <a:r>
              <a:rPr lang="en-US" altLang="en-US" sz="3600" dirty="0"/>
              <a:t>Possible to do this now with the vastly greater computation resources that are available.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merged.pcp3.2003013000_f21_.gif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C29C357D-B848-614D-8733-F679E659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>
            <a:extLst>
              <a:ext uri="{FF2B5EF4-FFF2-40B4-BE49-F238E27FC236}">
                <a16:creationId xmlns:a16="http://schemas.microsoft.com/office/drawing/2014/main" id="{04F3FF89-AEC7-004D-8D3E-9E5244B9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29773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3677796-AA5C-FF45-8E5F-CAB209F4F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298642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Technology and Future of Weather Forecasting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br>
              <a:rPr lang="en-US" altLang="en-US" sz="3200" dirty="0">
                <a:solidFill>
                  <a:schemeClr val="tx2"/>
                </a:solidFill>
              </a:rPr>
            </a:br>
            <a:endParaRPr lang="en-US" altLang="en-US" sz="3200" dirty="0">
              <a:solidFill>
                <a:schemeClr val="tx2"/>
              </a:solidFill>
            </a:endParaRPr>
          </a:p>
        </p:txBody>
      </p:sp>
      <p:pic>
        <p:nvPicPr>
          <p:cNvPr id="16387" name="Picture 2" descr="fortune-teller2.jpg">
            <a:extLst>
              <a:ext uri="{FF2B5EF4-FFF2-40B4-BE49-F238E27FC236}">
                <a16:creationId xmlns:a16="http://schemas.microsoft.com/office/drawing/2014/main" id="{E1D2BDDF-C009-AF47-80F3-2B43AC01F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286000"/>
            <a:ext cx="4940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77850" y="652463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Global Warming over the Northwest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612" y="2425099"/>
            <a:ext cx="54387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199" y="11035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Key Messages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60167" y="1245477"/>
            <a:ext cx="8423663" cy="4728237"/>
          </a:xfrm>
        </p:spPr>
        <p:txBody>
          <a:bodyPr/>
          <a:lstStyle/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Global warming and its impacts are serious issues.</a:t>
            </a:r>
          </a:p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There has been substantial misinformation by the media, activist groups, and some politicians.</a:t>
            </a:r>
          </a:p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Climate change/global warming is a manageable technical problem.  </a:t>
            </a:r>
          </a:p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It is not an existential threat to mankind, but one that needs to be dealt with by adaptation and mitigation.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0463" y="740009"/>
            <a:ext cx="8803074" cy="5377981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92100" y="708371"/>
            <a:ext cx="88519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There has rarely been so much misinformation and exaggeration about any public issue of importance</a:t>
            </a:r>
          </a:p>
        </p:txBody>
      </p:sp>
      <p:pic>
        <p:nvPicPr>
          <p:cNvPr id="18434" name="Picture 4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2695408"/>
            <a:ext cx="68961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91852" y="4248240"/>
            <a:ext cx="88519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Claim:  725 will day in Seattle from a single heat wave</a:t>
            </a:r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Nonsense:  Assumes that no one buys an air conditioner plus unrealistic warming </a:t>
            </a:r>
          </a:p>
        </p:txBody>
      </p:sp>
      <p:pic>
        <p:nvPicPr>
          <p:cNvPr id="18434" name="Picture 4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7842" y="448277"/>
            <a:ext cx="5008315" cy="243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909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1654816"/>
            <a:ext cx="58928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 descr="Nickels_Greg!1078"/>
          <p:cNvPicPr>
            <a:picLocks noChangeAspect="1" noChangeArrowheads="1"/>
          </p:cNvPicPr>
          <p:nvPr/>
        </p:nvPicPr>
        <p:blipFill>
          <a:blip r:embed="rId3"/>
          <a:srcRect l="27777"/>
          <a:stretch>
            <a:fillRect/>
          </a:stretch>
        </p:blipFill>
        <p:spPr bwMode="auto">
          <a:xfrm>
            <a:off x="321426" y="1913082"/>
            <a:ext cx="2338388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794000" y="4010025"/>
            <a:ext cx="5892800" cy="836613"/>
          </a:xfrm>
          <a:prstGeom prst="rect">
            <a:avLst/>
          </a:prstGeom>
          <a:solidFill>
            <a:schemeClr val="accent1">
              <a:alpha val="2313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2400" dirty="0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25463" y="200025"/>
            <a:ext cx="86185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375E"/>
                </a:solidFill>
              </a:rPr>
              <a:t>Seattle</a:t>
            </a:r>
            <a:r>
              <a:rPr lang="ja-JP" altLang="en-US" sz="3600" b="1">
                <a:solidFill>
                  <a:srgbClr val="17375E"/>
                </a:solidFill>
              </a:rPr>
              <a:t>’</a:t>
            </a:r>
            <a:r>
              <a:rPr lang="en-US" altLang="ja-JP" sz="3600" b="1" dirty="0">
                <a:solidFill>
                  <a:srgbClr val="17375E"/>
                </a:solidFill>
              </a:rPr>
              <a:t>s Mayor and others suggested our snowpack had declined by 50% </a:t>
            </a:r>
            <a:endParaRPr lang="en-US" sz="3600" dirty="0">
              <a:solidFill>
                <a:srgbClr val="17375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Little trend in Cascade snowpack over the last 30 years (Mark Albright UW)</a:t>
            </a:r>
          </a:p>
        </p:txBody>
      </p:sp>
      <p:pic>
        <p:nvPicPr>
          <p:cNvPr id="22530" name="Picture 5" descr="A close up of text on a white background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50" y="1417638"/>
            <a:ext cx="69119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457200" y="72022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West Coast Wildfires and Climate</a:t>
            </a:r>
          </a:p>
        </p:txBody>
      </p:sp>
      <p:pic>
        <p:nvPicPr>
          <p:cNvPr id="3" name="Content Placeholder 4" descr="A screenshot of a person&#10;&#10;Description automatically generated">
            <a:extLst>
              <a:ext uri="{FF2B5EF4-FFF2-40B4-BE49-F238E27FC236}">
                <a16:creationId xmlns:a16="http://schemas.microsoft.com/office/drawing/2014/main" id="{2B1E3164-0A82-A44E-BBAB-9691B20294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8089" r="54877" b="6228"/>
          <a:stretch/>
        </p:blipFill>
        <p:spPr>
          <a:xfrm>
            <a:off x="615081" y="1948746"/>
            <a:ext cx="2710309" cy="385999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40CEC-CD31-5940-8369-8839AA329FE9}"/>
              </a:ext>
            </a:extLst>
          </p:cNvPr>
          <p:cNvSpPr txBox="1"/>
          <p:nvPr/>
        </p:nvSpPr>
        <p:spPr>
          <a:xfrm>
            <a:off x="3325390" y="2114116"/>
            <a:ext cx="536141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politicians blame them on global warming (climate change)</a:t>
            </a:r>
          </a:p>
          <a:p>
            <a:endParaRPr lang="en-US" sz="2800" dirty="0"/>
          </a:p>
          <a:p>
            <a:r>
              <a:rPr lang="en-US" sz="2800" dirty="0"/>
              <a:t>“This has happened because we have changed the climate of the state of Washington in dramatic ways.”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Increasing Risk of Major Wildfires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492125" y="1196182"/>
            <a:ext cx="8229600" cy="4525962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Climate change actually a small contributor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Wildfire suppression has produced unhealthy forests with lots of fuels ready to burn.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Human ignitions</a:t>
            </a:r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/>
          </p:cNvPicPr>
          <p:nvPr/>
        </p:nvPicPr>
        <p:blipFill>
          <a:blip r:embed="rId3"/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Now</a:t>
            </a:r>
          </a:p>
        </p:txBody>
      </p:sp>
      <p:sp>
        <p:nvSpPr>
          <p:cNvPr id="89094" name="TextBox 6"/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Original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457200" y="415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More fires in the early 20</a:t>
            </a:r>
            <a:r>
              <a:rPr lang="en-US" b="1" baseline="30000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th</a:t>
            </a:r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 century. </a:t>
            </a:r>
          </a:p>
        </p:txBody>
      </p:sp>
      <p:pic>
        <p:nvPicPr>
          <p:cNvPr id="8704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5129" y="1822315"/>
            <a:ext cx="6203950" cy="45259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39157BD-F0A5-DE4C-90BA-AD597C310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924800" cy="990600"/>
          </a:xfrm>
        </p:spPr>
        <p:txBody>
          <a:bodyPr/>
          <a:lstStyle/>
          <a:p>
            <a:r>
              <a:rPr lang="en-US" altLang="en-US" dirty="0"/>
              <a:t>2012: Hurricane Sandy</a:t>
            </a:r>
          </a:p>
        </p:txBody>
      </p:sp>
      <p:pic>
        <p:nvPicPr>
          <p:cNvPr id="17411" name="Content Placeholder 7" descr="Hurricane_Sandy_ATVN_mike609.JPG">
            <a:extLst>
              <a:ext uri="{FF2B5EF4-FFF2-40B4-BE49-F238E27FC236}">
                <a16:creationId xmlns:a16="http://schemas.microsoft.com/office/drawing/2014/main" id="{5D60669D-75D5-9E4C-8045-F987ABBCCB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0001"/>
          <a:stretch>
            <a:fillRect/>
          </a:stretch>
        </p:blipFill>
        <p:spPr>
          <a:xfrm>
            <a:off x="762000" y="1600200"/>
            <a:ext cx="7772400" cy="4114800"/>
          </a:xfrm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99BA3C90-6D27-4440-B058-CB97D6969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867400"/>
            <a:ext cx="601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125 dead, 60+ billion dollars damage in an area with a population of tens of millions.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228600" y="838200"/>
            <a:ext cx="4191000" cy="49069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Anthropogenic Climate Change Resulting from Increasing Greenhouse</a:t>
            </a:r>
            <a:b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Gases</a:t>
            </a:r>
          </a:p>
        </p:txBody>
      </p:sp>
      <p:pic>
        <p:nvPicPr>
          <p:cNvPr id="39938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85775" y="38735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CO2 concentrations are increasing rapidly</a:t>
            </a:r>
          </a:p>
        </p:txBody>
      </p:sp>
      <p:pic>
        <p:nvPicPr>
          <p:cNvPr id="471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1716088"/>
            <a:ext cx="62452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Greenhouse gases </a:t>
            </a:r>
            <a:r>
              <a:rPr lang="en-US" altLang="ja-JP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warm the planet</a:t>
            </a:r>
            <a:endParaRPr lang="en-US" b="1" dirty="0">
              <a:solidFill>
                <a:srgbClr val="000090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655638" y="2357438"/>
            <a:ext cx="4738687" cy="3287712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Carbon Dioxide</a:t>
            </a:r>
          </a:p>
          <a:p>
            <a:pPr eaLnBrk="1" hangingPunct="1"/>
            <a:r>
              <a:rPr lang="en-US" sz="4000" b="1" dirty="0">
                <a:ea typeface="ＭＳ Ｐゴシック" pitchFamily="-86" charset="-128"/>
                <a:cs typeface="ＭＳ Ｐゴシック" pitchFamily="-86" charset="-128"/>
              </a:rPr>
              <a:t>Water Vapor</a:t>
            </a:r>
          </a:p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Methane</a:t>
            </a:r>
          </a:p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Nitrous Oxide</a:t>
            </a:r>
          </a:p>
          <a:p>
            <a:pPr eaLnBrk="1" hangingPunct="1"/>
            <a:r>
              <a:rPr lang="en-US" sz="4000" b="1" dirty="0">
                <a:ea typeface="ＭＳ Ｐゴシック" pitchFamily="-86" charset="-128"/>
                <a:cs typeface="ＭＳ Ｐゴシック" pitchFamily="-86" charset="-128"/>
              </a:rPr>
              <a:t>… and others</a:t>
            </a: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/>
          <a:srcRect l="21292" t="13033" r="7886" b="5431"/>
          <a:stretch>
            <a:fillRect/>
          </a:stretch>
        </p:blipFill>
        <p:spPr bwMode="auto">
          <a:xfrm>
            <a:off x="4756150" y="2235200"/>
            <a:ext cx="438785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5675313" y="5903913"/>
            <a:ext cx="311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Greenhouse Gas Emissions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  <a:ea typeface="ＭＳ Ｐゴシック" pitchFamily="-86" charset="-128"/>
                <a:cs typeface="ＭＳ Ｐゴシック" pitchFamily="-86" charset="-128"/>
              </a:rPr>
              <a:t>We understand the greenhouse effect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44035" name="Picture 4" descr="Greenhouse-effect"/>
          <p:cNvPicPr>
            <a:picLocks noChangeAspect="1" noChangeArrowheads="1"/>
          </p:cNvPicPr>
          <p:nvPr/>
        </p:nvPicPr>
        <p:blipFill>
          <a:blip r:embed="rId3"/>
          <a:srcRect r="51054"/>
          <a:stretch>
            <a:fillRect/>
          </a:stretch>
        </p:blipFill>
        <p:spPr bwMode="auto">
          <a:xfrm>
            <a:off x="2454275" y="1600200"/>
            <a:ext cx="384175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209800" y="6307138"/>
            <a:ext cx="4381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-86" charset="0"/>
              </a:rPr>
              <a:t>Graphic courtesy of the National Park Service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17500" y="1060450"/>
            <a:ext cx="8640763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Greenhouse gases act like a blanket</a:t>
            </a:r>
            <a:br>
              <a:rPr lang="en-US" b="1" dirty="0">
                <a:solidFill>
                  <a:srgbClr val="17375E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Thicker blankets (or more of them) make you warmer</a:t>
            </a:r>
          </a:p>
        </p:txBody>
      </p:sp>
      <p:pic>
        <p:nvPicPr>
          <p:cNvPr id="4608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40915" t="9804" r="-31799"/>
          <a:stretch>
            <a:fillRect/>
          </a:stretch>
        </p:blipFill>
        <p:spPr>
          <a:xfrm>
            <a:off x="1020763" y="2898775"/>
            <a:ext cx="6889750" cy="35988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 Has Been Modest So Far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43419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  We have contributed to this.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are also short-term ups and downs due to </a:t>
            </a:r>
            <a:r>
              <a:rPr lang="en-US" altLang="en-US" b="1" dirty="0">
                <a:ea typeface="ＭＳ Ｐゴシック" panose="020B0600070205080204" pitchFamily="34" charset="-128"/>
              </a:rPr>
              <a:t>natural variability </a:t>
            </a:r>
            <a:r>
              <a:rPr lang="en-US" altLang="en-US" dirty="0">
                <a:ea typeface="ＭＳ Ｐゴシック" panose="020B0600070205080204" pitchFamily="34" charset="-128"/>
              </a:rPr>
              <a:t>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  <p:extLst>
      <p:ext uri="{BB962C8B-B14F-4D97-AF65-F5344CB8AC3E}">
        <p14:creationId xmlns:p14="http://schemas.microsoft.com/office/powerpoint/2010/main" val="1962321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 dirty="0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E84B7FC-62F1-6EDA-BF64-96D07A24E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283"/>
          <a:stretch/>
        </p:blipFill>
        <p:spPr>
          <a:xfrm>
            <a:off x="958623" y="1533526"/>
            <a:ext cx="7193190" cy="4525963"/>
          </a:xfrm>
        </p:spPr>
      </p:pic>
    </p:spTree>
    <p:extLst>
      <p:ext uri="{BB962C8B-B14F-4D97-AF65-F5344CB8AC3E}">
        <p14:creationId xmlns:p14="http://schemas.microsoft.com/office/powerpoint/2010/main" val="598141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8499-E3B7-2259-99D2-FAD6CA11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Precipitation Trend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210B9DB-0073-0D18-748B-D1E4D9DEF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070"/>
          <a:stretch/>
        </p:blipFill>
        <p:spPr>
          <a:xfrm>
            <a:off x="1170487" y="1666302"/>
            <a:ext cx="6662506" cy="4525963"/>
          </a:xfrm>
        </p:spPr>
      </p:pic>
    </p:spTree>
    <p:extLst>
      <p:ext uri="{BB962C8B-B14F-4D97-AF65-F5344CB8AC3E}">
        <p14:creationId xmlns:p14="http://schemas.microsoft.com/office/powerpoint/2010/main" val="4241912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CE91-EB86-A2C8-7EA4-EE8480A4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Snowpack:  Not Much Trend</a:t>
            </a:r>
          </a:p>
        </p:txBody>
      </p:sp>
      <p:pic>
        <p:nvPicPr>
          <p:cNvPr id="4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8A1F289-D0E5-0D7C-FBA0-1C48F9423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0286" y="1279726"/>
            <a:ext cx="6829145" cy="512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981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We predict the impacts of increasing greenhouse gases using </a:t>
            </a:r>
            <a:r>
              <a:rPr lang="en-US" sz="4000" b="1" u="sng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global </a:t>
            </a:r>
            <a:r>
              <a:rPr lang="en-US" altLang="ja-JP" sz="4000" b="1" u="sng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climate models</a:t>
            </a:r>
            <a:endParaRPr lang="en-US" sz="4000" b="1" u="sng" dirty="0">
              <a:solidFill>
                <a:srgbClr val="1F497D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457200" y="1970088"/>
            <a:ext cx="8337550" cy="2568575"/>
          </a:xfrm>
        </p:spPr>
        <p:txBody>
          <a:bodyPr/>
          <a:lstStyle/>
          <a:p>
            <a:pPr eaLnBrk="1" hangingPunct="1"/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Sophisticated computer simulations based on the physics of the atmosphere and ocean.</a:t>
            </a:r>
          </a:p>
          <a:p>
            <a:pPr eaLnBrk="1" hangingPunct="1"/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Atmospheric parts are </a:t>
            </a:r>
            <a:r>
              <a:rPr lang="en-US" sz="3000" b="1" dirty="0">
                <a:ea typeface="ＭＳ Ｐゴシック" pitchFamily="-86" charset="-128"/>
                <a:cs typeface="ＭＳ Ｐゴシック" pitchFamily="-86" charset="-128"/>
              </a:rPr>
              <a:t>nearly identical to weather prediction models</a:t>
            </a:r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, which are tested every day, but with atmospheric gases vary in time.</a:t>
            </a:r>
          </a:p>
        </p:txBody>
      </p:sp>
      <p:pic>
        <p:nvPicPr>
          <p:cNvPr id="48131" name="Picture 4" descr="supercompu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75" y="4538663"/>
            <a:ext cx="35655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49571F9-71BD-7D43-81CB-F11F696DD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Well predicted, more than a week ahead</a:t>
            </a: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83EEF71A-9DB0-9844-9C4F-A36A50D2D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19800"/>
            <a:ext cx="596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ECMWF 6-day Forecast of Sea Level Pressure</a:t>
            </a:r>
          </a:p>
        </p:txBody>
      </p:sp>
      <p:pic>
        <p:nvPicPr>
          <p:cNvPr id="18435" name="Content Placeholder 2" descr="ECMWF6day.tiff">
            <a:extLst>
              <a:ext uri="{FF2B5EF4-FFF2-40B4-BE49-F238E27FC236}">
                <a16:creationId xmlns:a16="http://schemas.microsoft.com/office/drawing/2014/main" id="{9D98086C-FE36-6849-B7A9-12BC6B5792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46" r="-34946"/>
          <a:stretch>
            <a:fillRect/>
          </a:stretch>
        </p:blipFill>
        <p:spPr>
          <a:xfrm>
            <a:off x="457200" y="1600200"/>
            <a:ext cx="8348663" cy="44196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10253F"/>
                </a:solidFill>
                <a:ea typeface="ＭＳ Ｐゴシック" pitchFamily="-86" charset="-128"/>
                <a:cs typeface="ＭＳ Ｐゴシック" pitchFamily="-86" charset="-128"/>
              </a:rPr>
              <a:t>Climate Model Output for 2100 Assuming Unrealistic Increases in Greenhouse Gases</a:t>
            </a:r>
            <a:endParaRPr lang="en-US" b="1" dirty="0">
              <a:solidFill>
                <a:srgbClr val="10253F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/>
          <a:srcRect l="14539" t="4839" r="14539" b="21774"/>
          <a:stretch>
            <a:fillRect/>
          </a:stretch>
        </p:blipFill>
        <p:spPr bwMode="auto">
          <a:xfrm>
            <a:off x="1273366" y="1464611"/>
            <a:ext cx="6597267" cy="482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1F05-E482-72CC-68D3-02B14CBE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25" y="576195"/>
            <a:ext cx="8180962" cy="80513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More Realistic Greenhouse Gas Future Scenarios Reduces the Warming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C672FCE-CE19-1548-8BB2-92EF5987A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706" y="1944891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480042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8CC0-B694-3F96-CD28-3CFFE2BC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9" y="236608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Local Implications of Global Warming</a:t>
            </a:r>
          </a:p>
        </p:txBody>
      </p:sp>
    </p:spTree>
    <p:extLst>
      <p:ext uri="{BB962C8B-B14F-4D97-AF65-F5344CB8AC3E}">
        <p14:creationId xmlns:p14="http://schemas.microsoft.com/office/powerpoint/2010/main" val="1691481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2E79-CE5F-449F-1786-C9EF7BB5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544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New Technology: Regional Climate Modeling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3845D5E-21A0-23D8-5336-CFED2CAE3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65306"/>
            <a:ext cx="8229600" cy="2795751"/>
          </a:xfrm>
        </p:spPr>
      </p:pic>
    </p:spTree>
    <p:extLst>
      <p:ext uri="{BB962C8B-B14F-4D97-AF65-F5344CB8AC3E}">
        <p14:creationId xmlns:p14="http://schemas.microsoft.com/office/powerpoint/2010/main" val="765718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D4C4-D4FD-FF89-9DD7-463D11A9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Assuming Worst Case CO2 Increases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BD08343-7589-A3C4-84C2-A7617615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79" y="1417638"/>
            <a:ext cx="7772400" cy="48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7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D4C4-D4FD-FF89-9DD7-463D11A9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7DAD55C-46EE-BB7F-38BD-A94F299CA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76" y="1417638"/>
            <a:ext cx="7281655" cy="4525963"/>
          </a:xfrm>
        </p:spPr>
      </p:pic>
    </p:spTree>
    <p:extLst>
      <p:ext uri="{BB962C8B-B14F-4D97-AF65-F5344CB8AC3E}">
        <p14:creationId xmlns:p14="http://schemas.microsoft.com/office/powerpoint/2010/main" val="513042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D4C4-D4FD-FF89-9DD7-463D11A9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4DC9B06-E3EE-EE6C-03C2-31E678B3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91" y="1162156"/>
            <a:ext cx="7986409" cy="49640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79FAE-DD1A-731B-9ABA-B8BDCA68E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78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B3B7-C8F7-BD2F-9944-5400100A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Snowpack will decline 30-50% by the end of the century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2F17F641-3C3A-877E-D5E4-BD2E1A384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76"/>
          <a:stretch/>
        </p:blipFill>
        <p:spPr>
          <a:xfrm>
            <a:off x="1743273" y="1896894"/>
            <a:ext cx="5657453" cy="4346001"/>
          </a:xfrm>
        </p:spPr>
      </p:pic>
    </p:spTree>
    <p:extLst>
      <p:ext uri="{BB962C8B-B14F-4D97-AF65-F5344CB8AC3E}">
        <p14:creationId xmlns:p14="http://schemas.microsoft.com/office/powerpoint/2010/main" val="1732290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3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Enhanced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  <p:extLst>
      <p:ext uri="{BB962C8B-B14F-4D97-AF65-F5344CB8AC3E}">
        <p14:creationId xmlns:p14="http://schemas.microsoft.com/office/powerpoint/2010/main" val="328588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FD7C185-65B5-C646-831E-2CFE0172D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r>
              <a:rPr lang="en-US" altLang="en-US" b="1" dirty="0"/>
              <a:t>1962 Columbus Day Storm</a:t>
            </a:r>
          </a:p>
        </p:txBody>
      </p:sp>
      <p:pic>
        <p:nvPicPr>
          <p:cNvPr id="21506" name="Content Placeholder 5" descr="columbus-day-cover-1.jpg">
            <a:extLst>
              <a:ext uri="{FF2B5EF4-FFF2-40B4-BE49-F238E27FC236}">
                <a16:creationId xmlns:a16="http://schemas.microsoft.com/office/drawing/2014/main" id="{714A45E0-BB1C-4448-AAA5-57F8B15E94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66" r="-33366"/>
          <a:stretch>
            <a:fillRect/>
          </a:stretch>
        </p:blipFill>
        <p:spPr>
          <a:xfrm>
            <a:off x="533400" y="1733145"/>
            <a:ext cx="8509000" cy="450532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Extreme precipitation will increase about 20% if we keep on the current pathway.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Less snow to absorb heavy rain in the mountains.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Both effects will lead to more</a:t>
            </a:r>
          </a:p>
          <a:p>
            <a:pPr marL="457200" lvl="1" indent="0" eaLnBrk="1" hangingPunct="1">
              <a:buNone/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flooding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4" descr="snow-mountain.gif">
            <a:extLst>
              <a:ext uri="{FF2B5EF4-FFF2-40B4-BE49-F238E27FC236}">
                <a16:creationId xmlns:a16="http://schemas.microsoft.com/office/drawing/2014/main" id="{222E24D5-FB50-55F1-FAF4-E49CB71B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07" y="437086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66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2378-C3B1-41F8-5C39-AB5EA9FF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549"/>
            <a:ext cx="8229600" cy="1143000"/>
          </a:xfrm>
        </p:spPr>
        <p:txBody>
          <a:bodyPr/>
          <a:lstStyle/>
          <a:p>
            <a:r>
              <a:rPr lang="en-US" b="1" dirty="0"/>
              <a:t>Are Recent Extreme Weather Situations the Result of Global Warming?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26C3F-9E24-048F-735E-CB62F1E21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68" y="2969045"/>
            <a:ext cx="5695721" cy="3294828"/>
          </a:xfrm>
        </p:spPr>
        <p:txBody>
          <a:bodyPr/>
          <a:lstStyle/>
          <a:p>
            <a:r>
              <a:rPr lang="en-US" dirty="0"/>
              <a:t>June 2021 Heat Wave</a:t>
            </a:r>
          </a:p>
          <a:p>
            <a:r>
              <a:rPr lang="en-US" dirty="0"/>
              <a:t>April 2022 cold wave</a:t>
            </a:r>
          </a:p>
          <a:p>
            <a:r>
              <a:rPr lang="en-US" dirty="0"/>
              <a:t>December 2021 Flooding</a:t>
            </a:r>
          </a:p>
        </p:txBody>
      </p:sp>
    </p:spTree>
    <p:extLst>
      <p:ext uri="{BB962C8B-B14F-4D97-AF65-F5344CB8AC3E}">
        <p14:creationId xmlns:p14="http://schemas.microsoft.com/office/powerpoint/2010/main" val="259355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9A57-CA76-BE4B-4593-43675A67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Answer is Generally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5225-6EE7-207D-38D5-59052F2B2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variability is the dominant cause.</a:t>
            </a:r>
          </a:p>
        </p:txBody>
      </p:sp>
    </p:spTree>
    <p:extLst>
      <p:ext uri="{BB962C8B-B14F-4D97-AF65-F5344CB8AC3E}">
        <p14:creationId xmlns:p14="http://schemas.microsoft.com/office/powerpoint/2010/main" val="3649729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263A-D52D-BBFC-7772-BF733785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2022 Was Cold on the Eastern Slopes of the Cascades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81E2FE9-F8BB-E54A-F785-7B48CE9F5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62975"/>
            <a:ext cx="8229600" cy="1102119"/>
          </a:xfrm>
        </p:spPr>
      </p:pic>
    </p:spTree>
    <p:extLst>
      <p:ext uri="{BB962C8B-B14F-4D97-AF65-F5344CB8AC3E}">
        <p14:creationId xmlns:p14="http://schemas.microsoft.com/office/powerpoint/2010/main" val="615421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BD0F-7045-6EEB-366B-F6B08E11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Cold, But Not Unprecedented for Monthly Averages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EB4C69D-7D6F-15E9-7042-F755AE721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465" y="1417638"/>
            <a:ext cx="5814207" cy="5087431"/>
          </a:xfrm>
        </p:spPr>
      </p:pic>
    </p:spTree>
    <p:extLst>
      <p:ext uri="{BB962C8B-B14F-4D97-AF65-F5344CB8AC3E}">
        <p14:creationId xmlns:p14="http://schemas.microsoft.com/office/powerpoint/2010/main" val="1239796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E027-9E27-CE5E-1ACD-945C4589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extreme lows for daily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04439B1-1C2A-6982-163D-B39D80BA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671" y="4296211"/>
            <a:ext cx="3132288" cy="2363199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7F6DAAB-B1AD-F4AA-2BAD-D74A3D9C3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75325"/>
            <a:ext cx="7772400" cy="23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56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9BEB-9DE7-8B48-B9DE-FC0004E6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529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Many folks are suggesting that these events are tied together, the result of climate change/global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9A51-D3C1-0543-8C97-B7A7C185A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511549"/>
            <a:ext cx="4951695" cy="2677798"/>
          </a:xfrm>
        </p:spPr>
        <p:txBody>
          <a:bodyPr>
            <a:normAutofit fontScale="92500" lnSpcReduction="20000"/>
          </a:bodyPr>
          <a:lstStyle/>
          <a:p>
            <a:r>
              <a:rPr lang="en-US" sz="2700" dirty="0"/>
              <a:t>What do observations and best science say about this?</a:t>
            </a:r>
          </a:p>
          <a:p>
            <a:r>
              <a:rPr lang="en-US" sz="2700" dirty="0"/>
              <a:t>What are the origins of these features?</a:t>
            </a:r>
          </a:p>
          <a:p>
            <a:r>
              <a:rPr lang="en-US" sz="2700" dirty="0"/>
              <a:t>How unusual are they?</a:t>
            </a:r>
          </a:p>
          <a:p>
            <a:r>
              <a:rPr lang="en-US" sz="2700" dirty="0"/>
              <a:t>To what degree does global warming contribute?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2FD1DB-7CC5-4343-93BD-274A6AFF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89" y="2995374"/>
            <a:ext cx="3479104" cy="16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53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C884-7E68-FE43-89B9-56CD8C72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Extraordinary High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D41B-4945-4048-B5E2-DB615104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5552945" cy="3263504"/>
          </a:xfrm>
        </p:spPr>
        <p:txBody>
          <a:bodyPr>
            <a:normAutofit fontScale="77500" lnSpcReduction="20000"/>
          </a:bodyPr>
          <a:lstStyle/>
          <a:p>
            <a:r>
              <a:rPr lang="en-US" sz="2475" dirty="0"/>
              <a:t>SeaTac hit 108F, beating the previous record of 103F.</a:t>
            </a:r>
          </a:p>
          <a:p>
            <a:r>
              <a:rPr lang="en-US" sz="2475" dirty="0"/>
              <a:t>Olympia reached 109F, exceeding the previous record of 105F</a:t>
            </a:r>
          </a:p>
          <a:p>
            <a:r>
              <a:rPr lang="en-US" sz="2475" dirty="0"/>
              <a:t>Quillayute, on the WA coast, zoomed to 110F, absolutely smashing the previous record of 99F</a:t>
            </a:r>
          </a:p>
          <a:p>
            <a:r>
              <a:rPr lang="en-US" sz="2475" dirty="0"/>
              <a:t>Portland hit 116F, incinerating the previous record of 107F.</a:t>
            </a:r>
          </a:p>
          <a:p>
            <a:r>
              <a:rPr lang="en-US" sz="2475" dirty="0"/>
              <a:t>In eastern Washington, Dallesport tied the all-time state record of 118F</a:t>
            </a:r>
          </a:p>
          <a:p>
            <a:r>
              <a:rPr lang="en-US" sz="2475" dirty="0"/>
              <a:t>East of I5, many locations in western Washington exceeded 110F</a:t>
            </a:r>
          </a:p>
        </p:txBody>
      </p:sp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E0E7BEC-46F4-9442-AA19-017EAA98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447" y="2673715"/>
            <a:ext cx="2715284" cy="17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66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18A2-A8D7-E04F-AE0C-83C73F0D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How much of the heat wave was related to global warming?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0E0AB3E-1101-1D41-A80A-A8F9EF370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88762"/>
            <a:ext cx="7886700" cy="1817428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6A9DB1-3911-0448-843F-76E7DD14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38" y="4337714"/>
            <a:ext cx="56388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936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4851-3357-0947-B45A-B3CE603F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High Temps Over the State Have Warmed 1-2F over the Past Century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9A79020-14CE-7D43-8DB3-1C6A1D6F6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123" y="2345739"/>
            <a:ext cx="3729718" cy="32635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8BF78-246E-294F-B44A-9E20671F3A73}"/>
              </a:ext>
            </a:extLst>
          </p:cNvPr>
          <p:cNvSpPr txBox="1"/>
          <p:nvPr/>
        </p:nvSpPr>
        <p:spPr>
          <a:xfrm>
            <a:off x="4999384" y="3063737"/>
            <a:ext cx="3515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substantial proportion of that that temperature increase is probably due to global</a:t>
            </a:r>
          </a:p>
          <a:p>
            <a:r>
              <a:rPr lang="en-US" sz="2400" b="1" dirty="0"/>
              <a:t>warming</a:t>
            </a:r>
          </a:p>
        </p:txBody>
      </p:sp>
    </p:spTree>
    <p:extLst>
      <p:ext uri="{BB962C8B-B14F-4D97-AF65-F5344CB8AC3E}">
        <p14:creationId xmlns:p14="http://schemas.microsoft.com/office/powerpoint/2010/main" val="143721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October11Forecast 1.jpeg">
            <a:extLst>
              <a:ext uri="{FF2B5EF4-FFF2-40B4-BE49-F238E27FC236}">
                <a16:creationId xmlns:a16="http://schemas.microsoft.com/office/drawing/2014/main" id="{0AA6ADD7-69BC-5447-932D-C7A9C2BAA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49530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2">
            <a:extLst>
              <a:ext uri="{FF2B5EF4-FFF2-40B4-BE49-F238E27FC236}">
                <a16:creationId xmlns:a16="http://schemas.microsoft.com/office/drawing/2014/main" id="{3E852779-2B4B-5B40-8B4B-F00ECDFB0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Not forecast the day before either</a:t>
            </a:r>
          </a:p>
        </p:txBody>
      </p:sp>
      <p:pic>
        <p:nvPicPr>
          <p:cNvPr id="22531" name="Picture 3" descr="October11Forecastlong.jpeg">
            <a:extLst>
              <a:ext uri="{FF2B5EF4-FFF2-40B4-BE49-F238E27FC236}">
                <a16:creationId xmlns:a16="http://schemas.microsoft.com/office/drawing/2014/main" id="{F2FC27F0-CB8F-FD46-97AF-8F7956F5B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429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>
            <a:extLst>
              <a:ext uri="{FF2B5EF4-FFF2-40B4-BE49-F238E27FC236}">
                <a16:creationId xmlns:a16="http://schemas.microsoft.com/office/drawing/2014/main" id="{336104CF-F1FC-104B-8321-B315785A8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953000"/>
            <a:ext cx="185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Seattle Times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C79D-565D-C943-A55A-F259015E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But temperatures on June 28</a:t>
            </a:r>
            <a:r>
              <a:rPr lang="en-US" b="1" baseline="30000" dirty="0">
                <a:latin typeface="+mn-lt"/>
              </a:rPr>
              <a:t>th</a:t>
            </a:r>
            <a:r>
              <a:rPr lang="en-US" b="1" dirty="0">
                <a:latin typeface="+mn-lt"/>
              </a:rPr>
              <a:t> were approximately 30F above normal.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0D502-34A6-904B-A261-32AE80544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warming contributed a small amount to the heat wave but we would have still had a record-breaking extreme heat wave with it.</a:t>
            </a:r>
          </a:p>
          <a:p>
            <a:r>
              <a:rPr lang="en-US" dirty="0"/>
              <a:t>A number of moving pieces came together randomly to create record breaking heat.</a:t>
            </a:r>
          </a:p>
        </p:txBody>
      </p:sp>
      <p:pic>
        <p:nvPicPr>
          <p:cNvPr id="5" name="Picture 4" descr="A picture containing remote, controller, indoor, game&#10;&#10;Description automatically generated">
            <a:extLst>
              <a:ext uri="{FF2B5EF4-FFF2-40B4-BE49-F238E27FC236}">
                <a16:creationId xmlns:a16="http://schemas.microsoft.com/office/drawing/2014/main" id="{480C4D9E-5072-6542-A6F1-1C1B539D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6" y="3417897"/>
            <a:ext cx="3157331" cy="23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78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5A65-508F-5649-8FCE-211A381E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Another way to see that global warming was not the cause:  there is no trend toward more record high temperatures in the region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2B10A0DA-E5EC-C448-9D37-1E018497D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034" y="2517086"/>
            <a:ext cx="5044965" cy="3103054"/>
          </a:xfrm>
        </p:spPr>
      </p:pic>
    </p:spTree>
    <p:extLst>
      <p:ext uri="{BB962C8B-B14F-4D97-AF65-F5344CB8AC3E}">
        <p14:creationId xmlns:p14="http://schemas.microsoft.com/office/powerpoint/2010/main" val="2987373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2E5E-D89E-AF43-BE67-0452A63E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Northwest Washington Flooding: November 15-30</a:t>
            </a:r>
          </a:p>
        </p:txBody>
      </p:sp>
      <p:pic>
        <p:nvPicPr>
          <p:cNvPr id="5" name="Content Placeholder 4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BC49D5EB-F265-A443-B7AA-E786F6ABE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753" y="2226469"/>
            <a:ext cx="6094494" cy="3263504"/>
          </a:xfrm>
        </p:spPr>
      </p:pic>
    </p:spTree>
    <p:extLst>
      <p:ext uri="{BB962C8B-B14F-4D97-AF65-F5344CB8AC3E}">
        <p14:creationId xmlns:p14="http://schemas.microsoft.com/office/powerpoint/2010/main" val="24344498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FEAC-4838-5642-A77F-A58B413F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41" y="1459085"/>
            <a:ext cx="3943351" cy="373162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Associated with heavy rainfall from a moderate atmospheric river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5D6BD54-310B-9F4B-8ED6-886BDDD8F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061" y="1322258"/>
            <a:ext cx="3617290" cy="4213484"/>
          </a:xfrm>
        </p:spPr>
      </p:pic>
    </p:spTree>
    <p:extLst>
      <p:ext uri="{BB962C8B-B14F-4D97-AF65-F5344CB8AC3E}">
        <p14:creationId xmlns:p14="http://schemas.microsoft.com/office/powerpoint/2010/main" val="748261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CBC4-0CDD-7543-9276-AB7079C3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31094"/>
            <a:ext cx="3690257" cy="120389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Flooding is Not New to the Region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EED93F-78DC-4B43-AFF7-0D229753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80079"/>
            <a:ext cx="4169485" cy="4193963"/>
          </a:xfrm>
        </p:spPr>
      </p:pic>
      <p:pic>
        <p:nvPicPr>
          <p:cNvPr id="7" name="Picture 6" descr="A picture containing text, outdoor, street, city&#10;&#10;Description automatically generated">
            <a:extLst>
              <a:ext uri="{FF2B5EF4-FFF2-40B4-BE49-F238E27FC236}">
                <a16:creationId xmlns:a16="http://schemas.microsoft.com/office/drawing/2014/main" id="{28983966-326F-A04C-9323-AA203C45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81" y="2960473"/>
            <a:ext cx="3545711" cy="2655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1032F-32BD-7D46-8051-5FCECCAA11F2}"/>
              </a:ext>
            </a:extLst>
          </p:cNvPr>
          <p:cNvSpPr txBox="1"/>
          <p:nvPr/>
        </p:nvSpPr>
        <p:spPr>
          <a:xfrm>
            <a:off x="1458695" y="543162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February 2, 2020</a:t>
            </a:r>
          </a:p>
        </p:txBody>
      </p:sp>
    </p:spTree>
    <p:extLst>
      <p:ext uri="{BB962C8B-B14F-4D97-AF65-F5344CB8AC3E}">
        <p14:creationId xmlns:p14="http://schemas.microsoft.com/office/powerpoint/2010/main" val="1748406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E455-E5C1-2E4F-ADC3-3E72C34A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2323272" cy="2648261"/>
          </a:xfrm>
        </p:spPr>
        <p:txBody>
          <a:bodyPr/>
          <a:lstStyle/>
          <a:p>
            <a:r>
              <a:rPr lang="en-US" dirty="0"/>
              <a:t>Huge</a:t>
            </a:r>
            <a:br>
              <a:rPr lang="en-US" dirty="0"/>
            </a:br>
            <a:r>
              <a:rPr lang="en-US" dirty="0"/>
              <a:t>Three Day Totals</a:t>
            </a:r>
            <a:br>
              <a:rPr lang="en-US" dirty="0"/>
            </a:br>
            <a:r>
              <a:rPr lang="en-US" dirty="0"/>
              <a:t>(Nov 13-16)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A4A7157-24C7-C941-A26B-6345EF708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135" y="1282251"/>
            <a:ext cx="5498465" cy="3858764"/>
          </a:xfrm>
        </p:spPr>
      </p:pic>
    </p:spTree>
    <p:extLst>
      <p:ext uri="{BB962C8B-B14F-4D97-AF65-F5344CB8AC3E}">
        <p14:creationId xmlns:p14="http://schemas.microsoft.com/office/powerpoint/2010/main" val="22466536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5A87-DA60-4E43-9989-CECB925B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3907813" cy="2966313"/>
          </a:xfrm>
        </p:spPr>
        <p:txBody>
          <a:bodyPr/>
          <a:lstStyle/>
          <a:p>
            <a:r>
              <a:rPr lang="en-US" dirty="0"/>
              <a:t>Very Well Forecast</a:t>
            </a:r>
            <a:br>
              <a:rPr lang="en-US" dirty="0"/>
            </a:br>
            <a:r>
              <a:rPr lang="en-US" dirty="0"/>
              <a:t>by Forecast Models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877A07A-3FC8-4E42-ACAC-ABD3AD16C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1381643"/>
            <a:ext cx="3907813" cy="3907813"/>
          </a:xfrm>
        </p:spPr>
      </p:pic>
    </p:spTree>
    <p:extLst>
      <p:ext uri="{BB962C8B-B14F-4D97-AF65-F5344CB8AC3E}">
        <p14:creationId xmlns:p14="http://schemas.microsoft.com/office/powerpoint/2010/main" val="36266821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9BCB-5578-384B-AE2F-CFF46BEF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2452481" cy="3244609"/>
          </a:xfrm>
        </p:spPr>
        <p:txBody>
          <a:bodyPr/>
          <a:lstStyle/>
          <a:p>
            <a:r>
              <a:rPr lang="en-US" dirty="0"/>
              <a:t>No trend in annual maximum daily precipitation in the region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946BC208-74A9-EF4C-995B-CB0627C66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586" y="3451900"/>
            <a:ext cx="5591199" cy="2068084"/>
          </a:xfr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B674EE50-AC7E-8048-A294-8A7168FE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000" y="1237714"/>
            <a:ext cx="5697936" cy="21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082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4E2C-46EA-2348-BD32-77D6CC6D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19" y="1488903"/>
            <a:ext cx="3824081" cy="3244609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Regional Climate Models Driven By Increased Greenhouse Gases Don’t Suggest Wetter Conditions at this Time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B78E3F7F-DBC4-0744-B6CC-412AE6A26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748" y="1280440"/>
            <a:ext cx="2969316" cy="3939488"/>
          </a:xfrm>
        </p:spPr>
      </p:pic>
    </p:spTree>
    <p:extLst>
      <p:ext uri="{BB962C8B-B14F-4D97-AF65-F5344CB8AC3E}">
        <p14:creationId xmlns:p14="http://schemas.microsoft.com/office/powerpoint/2010/main" val="36369579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D194-B62F-604A-9C6E-BC93322A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Factual Support for these Headlines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183C54-A4A5-A642-8298-E77E513F5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76" y="2277549"/>
            <a:ext cx="7183448" cy="155198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B38CD60-0B5C-0F46-82A2-CC04E449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89" y="4145417"/>
            <a:ext cx="69913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197ADF2-D730-A843-9A14-B9BAE06CE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Jan 1993: Inauguration Day Storm:  Near Perfect Forecast</a:t>
            </a: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80CAF5C4-D775-1740-B673-954FEB8E3F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97" r="-30997"/>
          <a:stretch>
            <a:fillRect/>
          </a:stretch>
        </p:blipFill>
        <p:spPr/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0496-6BF1-0348-B3D9-9C019AB9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45" y="306016"/>
            <a:ext cx="8440109" cy="955526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Global Warming is NOT an Existential Threat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0F1E3-ADAC-A444-8484-3278F4951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36" y="1469928"/>
            <a:ext cx="6943519" cy="4708502"/>
          </a:xfrm>
        </p:spPr>
        <p:txBody>
          <a:bodyPr/>
          <a:lstStyle/>
          <a:p>
            <a:r>
              <a:rPr lang="en-US" b="1" dirty="0"/>
              <a:t>International Panel on Climate Change (IPCC), </a:t>
            </a:r>
            <a:r>
              <a:rPr lang="en-US" dirty="0"/>
              <a:t>a consensus view of many scientists and nations</a:t>
            </a:r>
          </a:p>
          <a:p>
            <a:pPr lvl="1"/>
            <a:r>
              <a:rPr lang="en-US" dirty="0"/>
              <a:t>GWP would be reduced 2.4% for a substantially greater income in 2100.</a:t>
            </a:r>
          </a:p>
          <a:p>
            <a:r>
              <a:rPr lang="en-US" b="1" dirty="0"/>
              <a:t>Fourth U.S. National Climate Assessment</a:t>
            </a:r>
          </a:p>
          <a:p>
            <a:pPr lvl="1"/>
            <a:r>
              <a:rPr lang="en-US" dirty="0"/>
              <a:t>Damage to the U.S. economy in 2100 would be about a 1% loss the substantially great GDP in 2100.   </a:t>
            </a:r>
          </a:p>
        </p:txBody>
      </p:sp>
      <p:pic>
        <p:nvPicPr>
          <p:cNvPr id="5" name="Picture 4" descr="A picture containing star, dark, bright, outdoor object&#10;&#10;Description automatically generated">
            <a:extLst>
              <a:ext uri="{FF2B5EF4-FFF2-40B4-BE49-F238E27FC236}">
                <a16:creationId xmlns:a16="http://schemas.microsoft.com/office/drawing/2014/main" id="{4368611A-502D-2D46-A764-DCFDDA0C5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3" t="13045" r="15180" b="12327"/>
          <a:stretch/>
        </p:blipFill>
        <p:spPr>
          <a:xfrm>
            <a:off x="6733111" y="2842226"/>
            <a:ext cx="2313513" cy="254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24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656617" y="12190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With some global warming guaranteed in the short term, can work on adaptation and resilience</a:t>
            </a:r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561975" y="2786063"/>
            <a:ext cx="4967288" cy="37338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Make civilization more robust to climate change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Here in the NW this means dealing with flooding, water resources (bigger reservoirs), and fixing our forests.</a:t>
            </a:r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3438" y="3263900"/>
            <a:ext cx="28860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1731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4379-03D8-C29E-DD14-E836FD48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740"/>
            <a:ext cx="8229600" cy="1143000"/>
          </a:xfrm>
        </p:spPr>
        <p:txBody>
          <a:bodyPr/>
          <a:lstStyle/>
          <a:p>
            <a:r>
              <a:rPr lang="en-US" b="1" dirty="0"/>
              <a:t>May Need to Build More Reservoirs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9B1CAA2-4418-0B67-A6A9-7E876ED3A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769" y="1925297"/>
            <a:ext cx="5336432" cy="3993933"/>
          </a:xfrm>
        </p:spPr>
      </p:pic>
    </p:spTree>
    <p:extLst>
      <p:ext uri="{BB962C8B-B14F-4D97-AF65-F5344CB8AC3E}">
        <p14:creationId xmlns:p14="http://schemas.microsoft.com/office/powerpoint/2010/main" val="2673114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E566-B2C6-5C14-1C48-6267A131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Need to Expand Nuclear Power and Renewables Where Viable</a:t>
            </a:r>
          </a:p>
        </p:txBody>
      </p:sp>
      <p:pic>
        <p:nvPicPr>
          <p:cNvPr id="5" name="Content Placeholder 4" descr="A picture containing factory, stack&#10;&#10;Description automatically generated">
            <a:extLst>
              <a:ext uri="{FF2B5EF4-FFF2-40B4-BE49-F238E27FC236}">
                <a16:creationId xmlns:a16="http://schemas.microsoft.com/office/drawing/2014/main" id="{E4C2F739-9E72-01CF-363D-590B56EF4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127" y="1823936"/>
            <a:ext cx="5925745" cy="4525963"/>
          </a:xfrm>
        </p:spPr>
      </p:pic>
    </p:spTree>
    <p:extLst>
      <p:ext uri="{BB962C8B-B14F-4D97-AF65-F5344CB8AC3E}">
        <p14:creationId xmlns:p14="http://schemas.microsoft.com/office/powerpoint/2010/main" val="24674867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654050" y="247650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The End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6225702" y="228600"/>
            <a:ext cx="2613498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Precipitation Prediction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3311" y="103187"/>
            <a:ext cx="7315200" cy="66516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1507</Words>
  <Application>Microsoft Macintosh PowerPoint</Application>
  <PresentationFormat>On-screen Show (4:3)</PresentationFormat>
  <Paragraphs>178</Paragraphs>
  <Slides>84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Times</vt:lpstr>
      <vt:lpstr>Office Theme</vt:lpstr>
      <vt:lpstr>Document</vt:lpstr>
      <vt:lpstr>Northwest Weather Prediction and Climate Change:  An Appraisal of the Future</vt:lpstr>
      <vt:lpstr>Take Home Messages</vt:lpstr>
      <vt:lpstr>The Technology and Future of Weather Forecasting  </vt:lpstr>
      <vt:lpstr>2012: Hurricane Sandy</vt:lpstr>
      <vt:lpstr>Well predicted, more than a week ahead</vt:lpstr>
      <vt:lpstr>1962 Columbus Day Storm</vt:lpstr>
      <vt:lpstr>Not forecast the day before either</vt:lpstr>
      <vt:lpstr> Jan 1993: Inauguration Day Storm:  Near Perfect Forecast</vt:lpstr>
      <vt:lpstr>1995 Precipitation Prediction</vt:lpstr>
      <vt:lpstr>1995</vt:lpstr>
      <vt:lpstr>PowerPoint Presentation</vt:lpstr>
      <vt:lpstr>1.33 km resolution available on the UW web site</vt:lpstr>
      <vt:lpstr>Weatherman Jokes Are No Longer Appropriate</vt:lpstr>
      <vt:lpstr>Skill Improvements (ECMWF)</vt:lpstr>
      <vt:lpstr>Why are weather forecasts getting more skillful and specific?</vt:lpstr>
      <vt:lpstr>The Key Technology: Numerical Weather Prediction</vt:lpstr>
      <vt:lpstr>PowerPoint Presentation</vt:lpstr>
      <vt:lpstr>Numerical Weather Prediction</vt:lpstr>
      <vt:lpstr>1.33 km resolution available on the UW web site</vt:lpstr>
      <vt:lpstr>The Numerical Forecasts Can Be Improved by Statistical Means</vt:lpstr>
      <vt:lpstr>Better Statistical Post Processing Explains Why Some Private Sector Firms Have Superior Forecasts</vt:lpstr>
      <vt:lpstr>A major advance in weather forecasting will be the increasing availability of  probabilistic weather prediction </vt:lpstr>
      <vt:lpstr>This is Ridiculous!</vt:lpstr>
      <vt:lpstr>A Fundamental Problem</vt:lpstr>
      <vt:lpstr>A Fundamental Problem</vt:lpstr>
      <vt:lpstr>Forecast Probabilistically</vt:lpstr>
      <vt:lpstr>Ensemble Prediction</vt:lpstr>
      <vt:lpstr>PowerPoint Presentation</vt:lpstr>
      <vt:lpstr>PowerPoint Presentation</vt:lpstr>
      <vt:lpstr>Global Warming over the Northwest</vt:lpstr>
      <vt:lpstr>Key Messages</vt:lpstr>
      <vt:lpstr>PowerPoint Presentation</vt:lpstr>
      <vt:lpstr>There has rarely been so much misinformation and exaggeration about any public issue of importance</vt:lpstr>
      <vt:lpstr>Claim:  725 will day in Seattle from a single heat wave Nonsense:  Assumes that no one buys an air conditioner plus unrealistic warming </vt:lpstr>
      <vt:lpstr>PowerPoint Presentation</vt:lpstr>
      <vt:lpstr>Little trend in Cascade snowpack over the last 30 years (Mark Albright UW)</vt:lpstr>
      <vt:lpstr> West Coast Wildfires and Climate</vt:lpstr>
      <vt:lpstr>Increasing Risk of Major Wildfires</vt:lpstr>
      <vt:lpstr>More fires in the early 20th century. </vt:lpstr>
      <vt:lpstr>Anthropogenic Climate Change Resulting from Increasing Greenhouse Gases</vt:lpstr>
      <vt:lpstr>CO2 concentrations are increasing rapidly</vt:lpstr>
      <vt:lpstr>Greenhouse gases warm the planet</vt:lpstr>
      <vt:lpstr>We understand the greenhouse effect</vt:lpstr>
      <vt:lpstr>Greenhouse gases act like a blanket Thicker blankets (or more of them) make you warmer</vt:lpstr>
      <vt:lpstr>Climate Change in the NW Has Been Modest So Far</vt:lpstr>
      <vt:lpstr>Temperature Trend for Washington</vt:lpstr>
      <vt:lpstr>Precipitation Trend</vt:lpstr>
      <vt:lpstr>Snowpack:  Not Much Trend</vt:lpstr>
      <vt:lpstr>We predict the impacts of increasing greenhouse gases using global climate models</vt:lpstr>
      <vt:lpstr>Climate Model Output for 2100 Assuming Unrealistic Increases in Greenhouse Gases</vt:lpstr>
      <vt:lpstr>More Realistic Greenhouse Gas Future Scenarios Reduces the Warming</vt:lpstr>
      <vt:lpstr>Some Local Implications of Global Warming</vt:lpstr>
      <vt:lpstr>New Technology: Regional Climate Modeling</vt:lpstr>
      <vt:lpstr>Assuming Worst Case CO2 Increases</vt:lpstr>
      <vt:lpstr>PowerPoint Presentation</vt:lpstr>
      <vt:lpstr>PowerPoint Presentation</vt:lpstr>
      <vt:lpstr>Snowpack will decline 30-50% by the end of the century</vt:lpstr>
      <vt:lpstr>More extreme precipitation and flooding</vt:lpstr>
      <vt:lpstr>Enhanced Atmospheric Rivers</vt:lpstr>
      <vt:lpstr>Global warming will intensify atmospheric rivers</vt:lpstr>
      <vt:lpstr>Are Recent Extreme Weather Situations the Result of Global Warming?</vt:lpstr>
      <vt:lpstr>The Answer is Generally No</vt:lpstr>
      <vt:lpstr>April 2022 Was Cold on the Eastern Slopes of the Cascades</vt:lpstr>
      <vt:lpstr>Cold, But Not Unprecedented for Monthly Averages</vt:lpstr>
      <vt:lpstr>But extreme lows for daily</vt:lpstr>
      <vt:lpstr>Many folks are suggesting that these events are tied together, the result of climate change/global warming</vt:lpstr>
      <vt:lpstr>Extraordinary High Temperatures</vt:lpstr>
      <vt:lpstr>How much of the heat wave was related to global warming?</vt:lpstr>
      <vt:lpstr>High Temps Over the State Have Warmed 1-2F over the Past Century</vt:lpstr>
      <vt:lpstr>But temperatures on June 28th were approximately 30F above normal. </vt:lpstr>
      <vt:lpstr>Another way to see that global warming was not the cause:  there is no trend toward more record high temperatures in the region</vt:lpstr>
      <vt:lpstr>Northwest Washington Flooding: November 15-30</vt:lpstr>
      <vt:lpstr>Associated with heavy rainfall from a moderate atmospheric river</vt:lpstr>
      <vt:lpstr>Flooding is Not New to the Region</vt:lpstr>
      <vt:lpstr>Huge Three Day Totals (Nov 13-16)</vt:lpstr>
      <vt:lpstr>Very Well Forecast by Forecast Models</vt:lpstr>
      <vt:lpstr>No trend in annual maximum daily precipitation in the region</vt:lpstr>
      <vt:lpstr>Regional Climate Models Driven By Increased Greenhouse Gases Don’t Suggest Wetter Conditions at this Time</vt:lpstr>
      <vt:lpstr>No Factual Support for these Headlines</vt:lpstr>
      <vt:lpstr>Global Warming is NOT an Existential Threat</vt:lpstr>
      <vt:lpstr>With some global warming guaranteed in the short term, can work on adaptation and resilience </vt:lpstr>
      <vt:lpstr>May Need to Build More Reservoirs</vt:lpstr>
      <vt:lpstr>Need to Expand Nuclear Power and Renewables Where Viable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Human-forced climate change has already hit our region</dc:title>
  <dc:creator>Clifford Mass</dc:creator>
  <cp:lastModifiedBy>Cliff Mass</cp:lastModifiedBy>
  <cp:revision>116</cp:revision>
  <dcterms:created xsi:type="dcterms:W3CDTF">2019-10-09T17:07:46Z</dcterms:created>
  <dcterms:modified xsi:type="dcterms:W3CDTF">2022-12-05T04:38:10Z</dcterms:modified>
</cp:coreProperties>
</file>