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3"/>
  </p:notesMasterIdLst>
  <p:handoutMasterIdLst>
    <p:handoutMasterId r:id="rId124"/>
  </p:handoutMasterIdLst>
  <p:sldIdLst>
    <p:sldId id="256" r:id="rId2"/>
    <p:sldId id="306" r:id="rId3"/>
    <p:sldId id="303" r:id="rId4"/>
    <p:sldId id="320" r:id="rId5"/>
    <p:sldId id="328" r:id="rId6"/>
    <p:sldId id="391" r:id="rId7"/>
    <p:sldId id="322" r:id="rId8"/>
    <p:sldId id="267" r:id="rId9"/>
    <p:sldId id="325" r:id="rId10"/>
    <p:sldId id="269" r:id="rId11"/>
    <p:sldId id="326" r:id="rId12"/>
    <p:sldId id="392" r:id="rId13"/>
    <p:sldId id="321" r:id="rId14"/>
    <p:sldId id="304" r:id="rId15"/>
    <p:sldId id="283" r:id="rId16"/>
    <p:sldId id="305" r:id="rId17"/>
    <p:sldId id="257" r:id="rId18"/>
    <p:sldId id="385" r:id="rId19"/>
    <p:sldId id="308" r:id="rId20"/>
    <p:sldId id="319" r:id="rId21"/>
    <p:sldId id="309" r:id="rId22"/>
    <p:sldId id="307" r:id="rId23"/>
    <p:sldId id="386" r:id="rId24"/>
    <p:sldId id="264" r:id="rId25"/>
    <p:sldId id="265" r:id="rId26"/>
    <p:sldId id="266" r:id="rId27"/>
    <p:sldId id="280" r:id="rId28"/>
    <p:sldId id="382" r:id="rId29"/>
    <p:sldId id="329" r:id="rId30"/>
    <p:sldId id="310" r:id="rId31"/>
    <p:sldId id="330" r:id="rId32"/>
    <p:sldId id="383" r:id="rId33"/>
    <p:sldId id="311" r:id="rId34"/>
    <p:sldId id="312" r:id="rId35"/>
    <p:sldId id="315" r:id="rId36"/>
    <p:sldId id="316" r:id="rId37"/>
    <p:sldId id="313" r:id="rId38"/>
    <p:sldId id="331" r:id="rId39"/>
    <p:sldId id="332" r:id="rId40"/>
    <p:sldId id="333" r:id="rId41"/>
    <p:sldId id="273" r:id="rId42"/>
    <p:sldId id="334" r:id="rId43"/>
    <p:sldId id="335" r:id="rId44"/>
    <p:sldId id="279" r:id="rId45"/>
    <p:sldId id="282" r:id="rId46"/>
    <p:sldId id="281" r:id="rId47"/>
    <p:sldId id="277" r:id="rId48"/>
    <p:sldId id="272" r:id="rId49"/>
    <p:sldId id="336" r:id="rId50"/>
    <p:sldId id="337" r:id="rId51"/>
    <p:sldId id="260" r:id="rId52"/>
    <p:sldId id="338" r:id="rId53"/>
    <p:sldId id="339" r:id="rId54"/>
    <p:sldId id="259" r:id="rId55"/>
    <p:sldId id="340" r:id="rId56"/>
    <p:sldId id="384" r:id="rId57"/>
    <p:sldId id="270" r:id="rId58"/>
    <p:sldId id="271" r:id="rId59"/>
    <p:sldId id="341" r:id="rId60"/>
    <p:sldId id="343" r:id="rId61"/>
    <p:sldId id="285" r:id="rId62"/>
    <p:sldId id="393" r:id="rId63"/>
    <p:sldId id="342" r:id="rId64"/>
    <p:sldId id="274" r:id="rId65"/>
    <p:sldId id="344" r:id="rId66"/>
    <p:sldId id="284" r:id="rId67"/>
    <p:sldId id="275" r:id="rId68"/>
    <p:sldId id="314" r:id="rId69"/>
    <p:sldId id="345" r:id="rId70"/>
    <p:sldId id="374" r:id="rId71"/>
    <p:sldId id="293" r:id="rId72"/>
    <p:sldId id="295" r:id="rId73"/>
    <p:sldId id="294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4" r:id="rId82"/>
    <p:sldId id="353" r:id="rId83"/>
    <p:sldId id="296" r:id="rId84"/>
    <p:sldId id="375" r:id="rId85"/>
    <p:sldId id="376" r:id="rId86"/>
    <p:sldId id="394" r:id="rId87"/>
    <p:sldId id="297" r:id="rId88"/>
    <p:sldId id="362" r:id="rId89"/>
    <p:sldId id="355" r:id="rId90"/>
    <p:sldId id="356" r:id="rId91"/>
    <p:sldId id="367" r:id="rId92"/>
    <p:sldId id="357" r:id="rId93"/>
    <p:sldId id="359" r:id="rId94"/>
    <p:sldId id="378" r:id="rId95"/>
    <p:sldId id="379" r:id="rId96"/>
    <p:sldId id="380" r:id="rId97"/>
    <p:sldId id="317" r:id="rId98"/>
    <p:sldId id="286" r:id="rId99"/>
    <p:sldId id="287" r:id="rId100"/>
    <p:sldId id="288" r:id="rId101"/>
    <p:sldId id="370" r:id="rId102"/>
    <p:sldId id="299" r:id="rId103"/>
    <p:sldId id="300" r:id="rId104"/>
    <p:sldId id="301" r:id="rId105"/>
    <p:sldId id="302" r:id="rId106"/>
    <p:sldId id="292" r:id="rId107"/>
    <p:sldId id="291" r:id="rId108"/>
    <p:sldId id="369" r:id="rId109"/>
    <p:sldId id="289" r:id="rId110"/>
    <p:sldId id="371" r:id="rId111"/>
    <p:sldId id="387" r:id="rId112"/>
    <p:sldId id="388" r:id="rId113"/>
    <p:sldId id="389" r:id="rId114"/>
    <p:sldId id="390" r:id="rId115"/>
    <p:sldId id="290" r:id="rId116"/>
    <p:sldId id="360" r:id="rId117"/>
    <p:sldId id="361" r:id="rId118"/>
    <p:sldId id="366" r:id="rId119"/>
    <p:sldId id="381" r:id="rId120"/>
    <p:sldId id="373" r:id="rId121"/>
    <p:sldId id="278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27"/>
    <p:restoredTop sz="94678"/>
  </p:normalViewPr>
  <p:slideViewPr>
    <p:cSldViewPr>
      <p:cViewPr varScale="1">
        <p:scale>
          <a:sx n="117" d="100"/>
          <a:sy n="117" d="100"/>
        </p:scale>
        <p:origin x="8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68E9E-DA40-87AC-28F1-71F8DD8FE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EE7FB-0850-95A1-5334-501D62DEC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016965-F232-C443-BBF4-B1E9DFEEAAFD}" type="datetimeFigureOut">
              <a:rPr lang="en-US"/>
              <a:pPr>
                <a:defRPr/>
              </a:pPr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78EA-37F5-5E21-64B2-06140AF96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3E65-95FB-B329-5175-862213E80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E2E48F-6598-BE44-A3EF-02210B278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43FAB-422E-F146-35D6-848834A67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CFE17-1D1E-9FCA-CA8C-0BF946B46D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8C5AD7D-5A0B-E945-B36F-9AAE3A5361EB}" type="datetimeFigureOut">
              <a:rPr lang="en-US"/>
              <a:pPr>
                <a:defRPr/>
              </a:pPr>
              <a:t>4/22/25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599C20-6513-2844-BBBA-39D2E268E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3DA43A-145B-ADB0-4E26-DB41D935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C68E-10C0-7C15-160F-56DD435AF9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4D06-D014-AFE8-A7E8-A4D0C78D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300B76-D50E-E44E-AA99-452DA130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DC22F0-BCCF-2C11-AA45-68D2DBA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92572-F4EC-082C-D6B8-2B8523BA2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3EA5D-96D0-0851-E8A3-938210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951B-FDA4-9C45-9521-026B395A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81454-279B-D52C-06AF-0093685B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0CEFE-89B5-36D8-2F81-C3A7A66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7FB16F-28E1-9D43-A414-6D4343621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C5A6-ABD4-3C4B-A66D-65F02223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37923-3C89-904D-5257-55F6AFB86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D5DA7-0661-9EA3-9E39-E3EB50DE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1CE2B3-5D10-3441-8019-B1079D88B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4EC3-949F-E84E-B601-1C601853B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5B626-CC3A-8E2E-CFF3-BA2F86511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EDAC4-F408-971A-9CCA-5DEBD9101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D663B5-7C52-65E5-6DA3-376E6F5E6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17CC-94FD-5640-975D-F6A833648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9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457A2-FBE5-AD2B-95E0-A728BF72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643B6-E27F-7BFF-83BD-5935C1BA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08E2A-651B-F52C-0745-F20A40126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5FCE-4278-D743-AEBB-6514F391F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EBE8-A8F1-7290-93F8-47683BBB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964D-A2D3-A226-D80F-D758120DE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ACFA-6ECF-A492-5609-86A41E0E4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8B37-BA1C-F543-B59E-EBE355D86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556241-1028-7979-1A2E-F1B2D937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E413E4-A630-54BB-9FB2-8D1B72316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1BBA62-800C-CFEA-CAF1-9E3C24D1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7376-D224-DD48-B9C4-1D7DA12C1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AB5348-BE8E-F803-E103-231C28CD7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9098-3C1D-CB29-9659-8686C57C2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11F35-EF2E-299C-3E8C-492E5EE70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6C3A-8425-C547-B224-DBFAFF02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3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BD3FC5-3314-8985-4EFA-BE0428481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B9514-C019-AF6F-A0AC-57F04C1FB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EA2C6-3191-018C-9447-2A547B8C7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A805-0AB1-AB4D-AC39-5BDB20FB3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B93CE-111E-BAAD-974A-5DA1F4436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DDA3-C4FC-F03B-E482-DF395BEB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A3C99-0681-FC92-ADBD-ACB5207F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6108-FF75-3846-9328-E5202C83C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4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BDECA-3B12-F48B-F429-9DAD73F46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47585-856C-41E7-C119-F76681C1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453CC-5F5C-9880-4F20-04F4EF0CA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189-3CC3-BF4A-96C0-AC4AF0513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0AF770-ECE0-6FA8-7E74-4353D61D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238A61-8C02-70E9-C9C6-630CF2C64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C2A5E-2371-ED60-F55A-3F20ABEBBC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D50384-9ECC-A311-1B57-1AD7B7B06A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F04673-4E88-210B-2349-4E2DD012E1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294328-434E-F04A-A671-C4F1F35C3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z6ne9x9yM" TargetMode="External"/><Relationship Id="rId2" Type="http://schemas.openxmlformats.org/officeDocument/2006/relationships/hyperlink" Target="https://www.youtube.com/watch?v=dTjxptZxD3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rapidrefresh.noaa.gov/hrrr/HRRRsmok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cliff/Roadway.htm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5673AD8-2610-E6A2-804F-2D5AD421EE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Visibility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973EFE2-96AB-04FE-0CEA-88CA70BD0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ATMS 452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2AE9C5-B8F3-FE41-9A9A-22B0A93B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Rain Over Roadways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ADD640D-54A1-F473-2900-D0567A2BE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19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loss from heavy rain can cause chain reaction accidents involving many vehicles.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First, one car slows as loses visibility entering rain, or being blinded leaving rain by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Following cars are too close and hit the first car, followed by more cars behind.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F6A7CE65-A9DE-9AD1-F9AB-A11D768EA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86013"/>
            <a:ext cx="3886200" cy="25781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4A9E290-004A-50F8-C57B-DF6C81789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April 21, 1931:  The Biggest Duststorm in NW History</a:t>
            </a:r>
          </a:p>
        </p:txBody>
      </p:sp>
      <p:pic>
        <p:nvPicPr>
          <p:cNvPr id="104450" name="Content Placeholder 3" descr="Figure 9.8.jpg">
            <a:extLst>
              <a:ext uri="{FF2B5EF4-FFF2-40B4-BE49-F238E27FC236}">
                <a16:creationId xmlns:a16="http://schemas.microsoft.com/office/drawing/2014/main" id="{A7B39C62-1422-F9A7-B976-D054C864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3" r="-31013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D8222B13-7AB5-4185-B771-1ADCF598D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>
            <a:extLst>
              <a:ext uri="{FF2B5EF4-FFF2-40B4-BE49-F238E27FC236}">
                <a16:creationId xmlns:a16="http://schemas.microsoft.com/office/drawing/2014/main" id="{7BE0C8E0-771C-3E1E-3C5A-7DC5EF21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713" r="36066" b="33566"/>
          <a:stretch>
            <a:fillRect/>
          </a:stretch>
        </p:blipFill>
        <p:spPr>
          <a:xfrm>
            <a:off x="1981200" y="228600"/>
            <a:ext cx="5257800" cy="60579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AD1D89D1-471C-359F-F61A-C46CB4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Phoenix Dust Storm</a:t>
            </a:r>
          </a:p>
        </p:txBody>
      </p:sp>
      <p:pic>
        <p:nvPicPr>
          <p:cNvPr id="106498" name="Content Placeholder 3" descr="PHOENIX-ARIZONA-DUST-STORM-PHOTOS-VIDEO.jpg">
            <a:extLst>
              <a:ext uri="{FF2B5EF4-FFF2-40B4-BE49-F238E27FC236}">
                <a16:creationId xmlns:a16="http://schemas.microsoft.com/office/drawing/2014/main" id="{4A557634-8E8E-76C9-8863-CB2FBADA8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7" r="-11307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F0C812E-8F74-1812-7C25-402CDA639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2" name="Content Placeholder 3" descr="110705_phoenix_dust_storm.jpg">
            <a:extLst>
              <a:ext uri="{FF2B5EF4-FFF2-40B4-BE49-F238E27FC236}">
                <a16:creationId xmlns:a16="http://schemas.microsoft.com/office/drawing/2014/main" id="{C13FEBD6-00FC-DB05-20F9-5885AE598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2" r="-20892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F970AA42-5697-8285-9F0D-5DBA1333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6" name="Content Placeholder 3" descr="111005-ariz-dust-hlarge-2a.grid-5x2.jpg">
            <a:extLst>
              <a:ext uri="{FF2B5EF4-FFF2-40B4-BE49-F238E27FC236}">
                <a16:creationId xmlns:a16="http://schemas.microsoft.com/office/drawing/2014/main" id="{F5121B29-FD68-0E4A-C8FB-23308DBB1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r="-8192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63C6B8C-F44A-8DEB-40CA-ECE581EC3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 descr="video-undefined-191479CA00000578-904_636x358.jpg">
            <a:extLst>
              <a:ext uri="{FF2B5EF4-FFF2-40B4-BE49-F238E27FC236}">
                <a16:creationId xmlns:a16="http://schemas.microsoft.com/office/drawing/2014/main" id="{6EB45F0C-0B6C-DFED-910A-C791B1636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2" r="-3162"/>
          <a:stretch>
            <a:fillRect/>
          </a:stretch>
        </p:blipFill>
        <p:spPr/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52D19FBA-2405-440D-E9EB-997A3CB3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Dust/sand storms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9CA8D104-B0FB-4F11-C22C-48868D03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683" y="176311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reduce visibility to near zero.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Strong winds are key.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strong cold fronts or the outflow from strong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Minimum wind speed threshold to lift sand/dust </a:t>
            </a:r>
            <a:r>
              <a:rPr lang="en-US" altLang="en-US" b="1" dirty="0">
                <a:ea typeface="ＭＳ Ｐゴシック" panose="020B0600070205080204" pitchFamily="34" charset="-128"/>
              </a:rPr>
              <a:t>depends on the characteristics of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Fine dust easier to loft (lower wind speeds) than large sand particles.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1CFA1B19-2FC6-4F0A-55FB-A98C24CCA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duststormtable.tiff">
            <a:extLst>
              <a:ext uri="{FF2B5EF4-FFF2-40B4-BE49-F238E27FC236}">
                <a16:creationId xmlns:a16="http://schemas.microsoft.com/office/drawing/2014/main" id="{9CB456C1-28AC-4688-12CC-CE47396F1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4" r="-20674"/>
          <a:stretch>
            <a:fillRect/>
          </a:stretch>
        </p:blipFill>
        <p:spPr>
          <a:xfrm>
            <a:off x="0" y="914400"/>
            <a:ext cx="9355138" cy="4953000"/>
          </a:xfrm>
        </p:spPr>
      </p:pic>
      <p:sp>
        <p:nvSpPr>
          <p:cNvPr id="102403" name="TextBox 1">
            <a:extLst>
              <a:ext uri="{FF2B5EF4-FFF2-40B4-BE49-F238E27FC236}">
                <a16:creationId xmlns:a16="http://schemas.microsoft.com/office/drawing/2014/main" id="{4D6AFC77-BE28-6568-D9A4-4F3E2497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8674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My rule of thumb:  when the sustained winds get to 20 kts and fine materials, consider forecasting dust.  When 30 kt…for sure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2C37C3B1-0FFE-6F01-E4EA-3E1B459E0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5A9D5310-CA46-CD52-692B-716EA3A35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https://www.youtube.com/watch?v=dTjxptZxD3g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https://www.youtube.com/watch?v=Esz6ne9x9yM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41B5E79-7D86-989B-0DCB-B879FF738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increases dust storms?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14087787-B15C-E620-2EDA-8EA6D6A62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407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Greater disturbance of soils—more agriculture, grazing, more off-road vehicles, more mountain biking, more exploration for oil and another  resources.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Drier/warmer periods over western U.S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F3F9-2F77-C0B7-0831-6DD5347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Within two weeks there were TWO multi-car accident incidents:  one with 56 cars and another with 55 cars involving reduced visibility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924F9972-2029-ED2D-9586-890F077483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4054"/>
          <a:stretch>
            <a:fillRect/>
          </a:stretch>
        </p:blipFill>
        <p:spPr>
          <a:xfrm rot="16200000">
            <a:off x="3067050" y="1276350"/>
            <a:ext cx="3314700" cy="62484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C39984E6-6C43-D36A-C60F-E3519BC26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152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New Challenge: Wildfire Smoke Reduces Visibility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97F421A0-934A-FF89-89A9-32E0B293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276942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3-D distribution of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stays high, less effect on surface visibility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aloft can mix down to the surface during day, degrading visibility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B64D949-FC6F-6138-2A24-B6C4810C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355922"/>
            <a:ext cx="7908925" cy="23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612-E28A-BA83-D709-761C270E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Fire:  Sept. 2022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2F2E4A7-CA0E-27B2-7256-1E8FD9E9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057400"/>
            <a:ext cx="7505700" cy="3962400"/>
          </a:xfrm>
        </p:spPr>
      </p:pic>
    </p:spTree>
    <p:extLst>
      <p:ext uri="{BB962C8B-B14F-4D97-AF65-F5344CB8AC3E}">
        <p14:creationId xmlns:p14="http://schemas.microsoft.com/office/powerpoint/2010/main" val="31245247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ED9-3A13-86C7-2B4A-D4375AA1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97A7A6-46B2-4F7B-1BD8-11663A6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7270922" cy="17526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6E7BD5-C084-572E-8874-375B853F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43601"/>
            <a:ext cx="5715719" cy="33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2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C85E-61E4-E853-7654-2ADC40F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Ceilometers at Airports and Other Locations can Follow Smoke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9B96C97-4E31-5AFC-99F4-60216BEB4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1" r="10441"/>
          <a:stretch/>
        </p:blipFill>
        <p:spPr>
          <a:xfrm>
            <a:off x="571500" y="1371600"/>
            <a:ext cx="8165168" cy="4840778"/>
          </a:xfrm>
        </p:spPr>
      </p:pic>
    </p:spTree>
    <p:extLst>
      <p:ext uri="{BB962C8B-B14F-4D97-AF65-F5344CB8AC3E}">
        <p14:creationId xmlns:p14="http://schemas.microsoft.com/office/powerpoint/2010/main" val="29119002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5EA-3C12-7785-D067-254FAED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635D35-A12D-C905-B634-52322373F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9864" y="1752600"/>
            <a:ext cx="2533930" cy="41148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10CA449-3407-1D08-E9F3-CCCB2919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55" y="1724439"/>
            <a:ext cx="4269355" cy="41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82791873-866E-39B9-1DA7-8A0785CF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Smog:  Reduction of visibility from photochemical smog</a:t>
            </a:r>
          </a:p>
        </p:txBody>
      </p:sp>
      <p:pic>
        <p:nvPicPr>
          <p:cNvPr id="113666" name="Content Placeholder 3" descr="LA-smog-2.jpg">
            <a:extLst>
              <a:ext uri="{FF2B5EF4-FFF2-40B4-BE49-F238E27FC236}">
                <a16:creationId xmlns:a16="http://schemas.microsoft.com/office/drawing/2014/main" id="{14201318-E1E7-E310-40FA-E6AFFC03B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-2888"/>
          <a:stretch>
            <a:fillRect/>
          </a:stretch>
        </p:blipFill>
        <p:spPr>
          <a:xfrm>
            <a:off x="685800" y="2362200"/>
            <a:ext cx="7772400" cy="4114800"/>
          </a:xfrm>
        </p:spPr>
      </p:pic>
      <p:sp>
        <p:nvSpPr>
          <p:cNvPr id="113667" name="TextBox 1">
            <a:extLst>
              <a:ext uri="{FF2B5EF4-FFF2-40B4-BE49-F238E27FC236}">
                <a16:creationId xmlns:a16="http://schemas.microsoft.com/office/drawing/2014/main" id="{B0E2E639-BE74-448E-73B1-C9297F26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2B3DE8-9F1B-2EB4-5429-C9D9E80CF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 and Visibility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56B6255C-EBD2-6A7E-A82E-ECFE75654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Requires the combination of No</a:t>
            </a:r>
            <a:r>
              <a:rPr lang="en-US" altLang="en-US" baseline="-25000">
                <a:ea typeface="ＭＳ Ｐゴシック" panose="020B0600070205080204" pitchFamily="34" charset="-128"/>
              </a:rPr>
              <a:t>x</a:t>
            </a:r>
            <a:r>
              <a:rPr lang="en-US" altLang="en-US">
                <a:ea typeface="ＭＳ Ｐゴシック" panose="020B0600070205080204" pitchFamily="34" charset="-128"/>
              </a:rPr>
              <a:t>, organic volatiles (natural—e.g. terpenes-- or man-made—dry cleaners), and ultraviolet radiation (UV)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Less of problem due to cleaner cars and air quality regulations.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B518DB28-24FA-9DEB-2374-6A342875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381000"/>
            <a:ext cx="8001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and Visibility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8C146937-5877-63BC-62E5-66FD42C95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13" y="1371600"/>
            <a:ext cx="824388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Heavy rain or snow can reduce horizontal visibility to &lt; ¼ mile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the other hand, after precipitation, visibility can improve as pollutants and CCN are removed.</a:t>
            </a:r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9AF50B45-600E-D263-32E7-24B29EF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4749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33CA4717-C35F-6FF1-940B-78A4BE0D6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4648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Aviation Weather Center Has Visibility Observations</a:t>
            </a: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4674D169-BCFC-BE7A-3A72-64DE8AD5F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350" y="609600"/>
            <a:ext cx="4416425" cy="5334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3672FF16-57B9-22C5-0172-BD438AD0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Tool: HRRR Smoke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https://rapidrefresh.noaa.gov/hrrr/HRRRsmoke</a:t>
            </a:r>
            <a:r>
              <a:rPr lang="en-US" altLang="en-US" sz="2800">
                <a:ea typeface="ＭＳ Ｐゴシック" panose="020B0600070205080204" pitchFamily="34" charset="-128"/>
              </a:rPr>
              <a:t>/</a:t>
            </a:r>
          </a:p>
        </p:txBody>
      </p:sp>
      <p:pic>
        <p:nvPicPr>
          <p:cNvPr id="12697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AFFB532-50DE-232D-1D44-3BEF91EC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2112963"/>
            <a:ext cx="59309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6A4A-FD92-4754-202F-3318203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course…fog..</a:t>
            </a:r>
          </a:p>
        </p:txBody>
      </p:sp>
      <p:pic>
        <p:nvPicPr>
          <p:cNvPr id="6" name="Content Placeholder 5" descr="A group of cars driving on a foggy road&#10;&#10;Description automatically generated">
            <a:extLst>
              <a:ext uri="{FF2B5EF4-FFF2-40B4-BE49-F238E27FC236}">
                <a16:creationId xmlns:a16="http://schemas.microsoft.com/office/drawing/2014/main" id="{DE8BA162-6171-89DD-FF8A-D45B7A3BE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52600"/>
            <a:ext cx="6705600" cy="4479731"/>
          </a:xfrm>
        </p:spPr>
      </p:pic>
    </p:spTree>
    <p:extLst>
      <p:ext uri="{BB962C8B-B14F-4D97-AF65-F5344CB8AC3E}">
        <p14:creationId xmlns:p14="http://schemas.microsoft.com/office/powerpoint/2010/main" val="2266888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DE4E39B-6E8E-8110-821D-33979C83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HRRR Model Predicts Visibility</a:t>
            </a:r>
          </a:p>
        </p:txBody>
      </p:sp>
      <p:pic>
        <p:nvPicPr>
          <p:cNvPr id="117762" name="Content Placeholder 4">
            <a:extLst>
              <a:ext uri="{FF2B5EF4-FFF2-40B4-BE49-F238E27FC236}">
                <a16:creationId xmlns:a16="http://schemas.microsoft.com/office/drawing/2014/main" id="{9D13CBBD-BCE0-5304-DD38-32163F12AA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1981200"/>
            <a:ext cx="6019800" cy="41148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12D7770E-3437-2CBF-3A06-0378ED78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30A1B2D-B09E-EE21-486C-D993B7D1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ABDFAAA-E0A4-A8AD-A7C7-A9572824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is a great weakness for models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2B24475-D82B-3665-2FE1-C206D525AD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Plays to failure modes, like poor boundary layer schemes. Poorly simulated fog.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localized problems (e.g., in valleys and near sources) that models often don’t have the resolution to deal with </a:t>
            </a:r>
            <a:r>
              <a:rPr lang="en-US" altLang="en-US" b="1" dirty="0">
                <a:ea typeface="ＭＳ Ｐゴシック" panose="020B0600070205080204" pitchFamily="34" charset="-128"/>
              </a:rPr>
              <a:t>or lack information about relevant particle sources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EF05C4F-32C5-A58F-A612-8BB87EFA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Visibility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BBDA7D4-0432-1F20-B98F-C208FDE96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Old days:  human observers would use local landmarks of known distances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31B3AA1A-044B-F5C5-D1CA-D393C49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8166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8FBEF8-358D-7070-777D-D8FB1E68A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9425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Today:  automated sensors such as the ASOS Visibility Sensor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88BF9AA-7BDA-A710-4BED-0E0247B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042" y="1981200"/>
            <a:ext cx="5181600" cy="358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Xenon light source and then measures how much light is scattered into the sensor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Scattered light can be related to visibility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Point value, not integrated over distance</a:t>
            </a:r>
            <a:r>
              <a:rPr lang="en-US" altLang="en-US" dirty="0">
                <a:ea typeface="ＭＳ Ｐゴシック" panose="020B0600070205080204" pitchFamily="34" charset="-128"/>
              </a:rPr>
              <a:t>.  A Problem.</a:t>
            </a:r>
          </a:p>
        </p:txBody>
      </p:sp>
      <p:pic>
        <p:nvPicPr>
          <p:cNvPr id="27651" name="Picture 4" descr="&#10;asos-5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D864BE7-B129-6864-D9C9-2727ABA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68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7EE647E-E6BD-3FCE-EFBD-83EA746BC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 size and visibility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62A24BF-E8C7-9230-793D-0717DBB35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the wavelength of light):  </a:t>
            </a:r>
            <a:r>
              <a:rPr lang="en-US" altLang="en-US" b="1" dirty="0">
                <a:ea typeface="ＭＳ Ｐゴシック" panose="020B0600070205080204" pitchFamily="34" charset="-128"/>
              </a:rPr>
              <a:t>Mie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Not wavelength dependent (whitish haze)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Large hygroscopic salt particles. Smoke.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light). Bluish haze. </a:t>
            </a:r>
            <a:r>
              <a:rPr lang="en-US" altLang="en-US" b="1" dirty="0">
                <a:ea typeface="ＭＳ Ｐゴシック" panose="020B0600070205080204" pitchFamily="34" charset="-128"/>
              </a:rPr>
              <a:t>Rayleigh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Scattering proportional to 1/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4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Combustion particles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616A698-4FD7-0C91-72D5-9557847C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Picture 4" descr="A_-Blue_Mountains_fr#18AE18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8EF9D1F-379A-B995-3ACC-2C65065A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79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longbeach-haze-aerial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D664823-BD88-D364-F3D6-8C9DDDDA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36563"/>
            <a:ext cx="4078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0525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5B5B0A-5062-E66D-A70D-EA4BF07D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EA141315-F519-034C-0F5F-F5F0FCF2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335713"/>
            <a:ext cx="212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Mie Scattering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B343EB31-B918-D95F-65F1-12CA745D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Rayleigh Scattering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6FA-1314-F589-DDEE-6C5725C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particles and larger particles result in lower visibility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954799-4E06-C1BC-DDAD-ABF8A02BD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91262"/>
            <a:ext cx="7772400" cy="4094675"/>
          </a:xfrm>
        </p:spPr>
      </p:pic>
    </p:spTree>
    <p:extLst>
      <p:ext uri="{BB962C8B-B14F-4D97-AF65-F5344CB8AC3E}">
        <p14:creationId xmlns:p14="http://schemas.microsoft.com/office/powerpoint/2010/main" val="212038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>
            <a:extLst>
              <a:ext uri="{FF2B5EF4-FFF2-40B4-BE49-F238E27FC236}">
                <a16:creationId xmlns:a16="http://schemas.microsoft.com/office/drawing/2014/main" id="{2ACEBD08-6FA6-FCD9-5A90-034F97CC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9544050" cy="4927600"/>
          </a:xfr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65A70F1B-304D-0A9A-28B9-897F3671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50"/>
            <a:ext cx="847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Relative humidity variations affect the size of particles, particularly </a:t>
            </a:r>
            <a:r>
              <a:rPr lang="en-US" altLang="en-US" sz="2800" b="1">
                <a:solidFill>
                  <a:schemeClr val="accent2"/>
                </a:solidFill>
              </a:rPr>
              <a:t>hygroscopic (water attracting)</a:t>
            </a:r>
            <a:r>
              <a:rPr lang="en-US" altLang="en-US" sz="2800" b="1"/>
              <a:t> substances (e.g., salt)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D50F79-4018-E71B-F1A6-80839E47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2133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Visibility deals with visible light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BD154257-CC25-AB80-8EB6-D535F75BD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60400"/>
            <a:ext cx="3810000" cy="2387600"/>
          </a:xfrm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7145D312-7D95-BB48-A746-B78118DA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486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C24B7C5-6791-3F53-AC9A-7C59AE8A9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8175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Hygroscopic nuclei can start to grow when RH is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below saturation (100% RH)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D307AA8-55E4-0ACD-AC2B-66A06241F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5634038" cy="3810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is growth starting around 60-70% RH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“Sticky” salt shaker example.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Other condensation nuclei are not effective until near 100% RH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93A98DED-E325-EBD3-2311-27319CA2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43200"/>
            <a:ext cx="212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AAC75DC-8791-C6CE-85D5-B96FE8DB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39042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Can Depend on Relative Humidity and the Presence of Hygroscopic Nuclei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B5775E6-E0CC-AFB7-E8D3-C4F1BB83C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7620000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Worsens as RH increases from 70 to 100%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Lots of implications!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82BB11-6F1B-5320-6E3F-B10FB578B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Temperatures increase, causing RH to decline.  Particles shrink.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Less stable during day, mixing near-surface water vapor into BL, drier mixed air down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Also, cleaner mixed air </a:t>
            </a:r>
          </a:p>
          <a:p>
            <a:pPr marL="0" indent="0"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 (with exceptions)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0131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449333" cy="48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6CC58A0-04A2-E345-91F9-E2AC09FB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B74F391-8B90-5C9C-7E4A-3A50B3D71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 descr="webcam-2006041809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251491A-AAF1-BC6B-1BFA-5F3EC56E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6574C82-DF40-1F39-BA52-2BC5F1E0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FABCC20-A861-04C0-AE3F-D1F46E937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3" name="Picture 4" descr="webcam-2006041812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1C8E9BE-56CA-8B11-6774-A059E30D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2395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9EA405-D66C-C913-F197-E496B90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DE418FA-5FE7-B067-3F85-E4A17B1B5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bcam-2006041815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9A672C8-4608-C34C-EF66-00C2CC8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81379DC-C10F-7CA3-7674-16D64434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Offshore-directed Flow/Downslope Flow Enhances Visibility.  Why?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8948231-EA9E-7763-9D00-D8A21DFC4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clearcascades.jpg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231F41-0552-E1EE-C873-47773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0483"/>
            <a:ext cx="5715000" cy="3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9E-5D02-03AA-D9A2-7010F447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61" y="2362200"/>
            <a:ext cx="2819400" cy="914400"/>
          </a:xfrm>
        </p:spPr>
        <p:txBody>
          <a:bodyPr/>
          <a:lstStyle/>
          <a:p>
            <a:r>
              <a:rPr lang="en-US" dirty="0"/>
              <a:t>Good for Visibility!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306ABE-8F2E-F1D5-2E48-07AB11CF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26" y="258430"/>
            <a:ext cx="5486400" cy="6341139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252DB9E3-45EB-3EA2-43D6-D6547DD9F4B2}"/>
              </a:ext>
            </a:extLst>
          </p:cNvPr>
          <p:cNvSpPr/>
          <p:nvPr/>
        </p:nvSpPr>
        <p:spPr bwMode="auto">
          <a:xfrm>
            <a:off x="2647726" y="2743200"/>
            <a:ext cx="1447800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6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91ADBB1-19E0-00FB-3A2E-5CBF4827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offshore-directed (generally easterly) flow has better visibility?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3C60C21-16FC-BFE4-F7CA-C2FA5F871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Offshore flow on the West Coast originates from a drier, continental area.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Descent over western slopes of Cascades increases temperature and reduces RH, shrinking particles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Interior CCN are less hygroscopic, not many salt particles.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E0D52A3-53A3-FFE6-CBFF-5DE25856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990600"/>
            <a:ext cx="7924800" cy="762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Reductions to visibility are caused by the </a:t>
            </a:r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scattering and absorption </a:t>
            </a:r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 visible light.  Major causes: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96F61C8-10D8-2401-2725-C602D5BB7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2590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Hydrometeors:</a:t>
            </a:r>
            <a:r>
              <a:rPr lang="en-US" altLang="en-US">
                <a:ea typeface="ＭＳ Ｐゴシック" panose="020B0600070205080204" pitchFamily="34" charset="-128"/>
              </a:rPr>
              <a:t>  fog, drizzle, snow, rain…particularly heavy rain and snow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Dust and smoke</a:t>
            </a:r>
            <a:r>
              <a:rPr lang="en-US" altLang="en-US">
                <a:ea typeface="ＭＳ Ｐゴシック" panose="020B0600070205080204" pitchFamily="34" charset="-128"/>
              </a:rPr>
              <a:t>:  wildfires, dust raised by strong winds, volcanic eruptions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Other particles </a:t>
            </a:r>
            <a:r>
              <a:rPr lang="en-US" altLang="en-US">
                <a:ea typeface="ＭＳ Ｐゴシック" panose="020B0600070205080204" pitchFamily="34" charset="-128"/>
              </a:rPr>
              <a:t>such as sand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Air pollution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C153E3D-FA99-F1B1-4168-0D9A3CF4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860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5AB50BE-52D2-25D1-40ED-18A2BE3F4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9150350" cy="2590800"/>
          </a:xfrm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B7B5F6F-D2C4-6CA3-8922-EDEA4CC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"/>
            <a:ext cx="304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Offshore flow situation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Often Degrades Rapidly with Onshore Flow (even without clouds)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0"/>
            <a:ext cx="4038600" cy="4038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677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Reasons:  high relative humidity over marine areas, more hygroscopic nuclei (salt particles)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2743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425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43709D-793D-7B48-6C8E-B05630689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Fog:  The most important (and difficult) visibility issue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08972D6-D79C-7286-0646-CBF318A72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Picture 3" descr="fog.gif                                                        00117778&#10;Macintosh2 HD                  ABA78158:">
            <a:extLst>
              <a:ext uri="{FF2B5EF4-FFF2-40B4-BE49-F238E27FC236}">
                <a16:creationId xmlns:a16="http://schemas.microsoft.com/office/drawing/2014/main" id="{D66AFE18-34A1-11D1-8313-257ECD2A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0574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9A99AF9-D540-1681-739B-C511B5356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plays to all forecast deficiencies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AE8FB7-38A6-B158-0CCB-8A113C64B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3000"/>
            <a:ext cx="861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Requires models to have ultra high resolution in both the horizontal and vertical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Typically, shallow and thus hard to simulate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PBL schemes…and current ones have major problems, as does other relevant physics (e.g., microphysics, radiation)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Requires accurate simulation of surface properties (e.g., soil moisture)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highly localized, and thus difficult to predict.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8379D0E-E55F-0CAF-0F7B-566C884B2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FB83DF79-80C4-CD90-EECC-BADECAF95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6853238" cy="5981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3D0D0C3-7E2D-D25D-9C66-0DB53EFBD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229DB230-7785-76DF-4934-6A3E0A860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7545" r="46768" b="43858"/>
          <a:stretch>
            <a:fillRect/>
          </a:stretch>
        </p:blipFill>
        <p:spPr>
          <a:xfrm>
            <a:off x="1371600" y="615950"/>
            <a:ext cx="5943600" cy="5943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8F92BC3-A74A-9DF1-1E64-E79B468F5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2362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Prediction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101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13BD01-3C0B-3628-226F-F9EE6946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10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is made of either liquid water droplets or ice crystals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6C49590-F4B0-5FB3-1828-2E3A610DD6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38375"/>
            <a:ext cx="57912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Produced by: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Cooling air to saturation (by radiation or adiabatic processes) or….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Adding moisture to the air to saturate (e.g., evaporation of precipitation, evap. from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a combination of the two.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F09EB56-A1F9-E459-036A-3259E1B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>
            <a:fillRect/>
          </a:stretch>
        </p:blipFill>
        <p:spPr bwMode="auto">
          <a:xfrm>
            <a:off x="6096000" y="2501900"/>
            <a:ext cx="276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FFEC06A-80DD-76EF-172C-BCC2E85B0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Depth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9D53DB4-ABFD-61BF-E1D2-4C3DCF3B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08125"/>
            <a:ext cx="7696200" cy="16922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shallow (ground fog, GF)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can extend to several hundred meters above the surface.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2F108F93-B3F5-EBB5-8B0E-0C0C02DF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/>
          <a:stretch>
            <a:fillRect/>
          </a:stretch>
        </p:blipFill>
        <p:spPr bwMode="auto">
          <a:xfrm>
            <a:off x="1524000" y="3406588"/>
            <a:ext cx="56832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81FF49E-A0BA-A0CC-6078-9C1765EA9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forecasting visibility is important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FE0F563-4F19-253C-E538-CE875708C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Essential for aviation</a:t>
            </a:r>
            <a:r>
              <a:rPr lang="en-US" altLang="en-US">
                <a:ea typeface="ＭＳ Ｐゴシック" panose="020B0600070205080204" pitchFamily="34" charset="-128"/>
              </a:rPr>
              <a:t>.  Flight rules (VFR, IFR) dependent on visibility.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Transportation safety</a:t>
            </a:r>
            <a:r>
              <a:rPr lang="en-US" altLang="en-US">
                <a:ea typeface="ＭＳ Ｐゴシック" panose="020B0600070205080204" pitchFamily="34" charset="-128"/>
              </a:rPr>
              <a:t>:  many accidents on roadways are related to visibility issues (dust, smoke, fog)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F9C977D-AA9B-00D7-00F3-2CFCE88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09800"/>
            <a:ext cx="3187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6B903D9-C004-BE5D-0034-5A89C040B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9C5A6F30-09A7-807C-9E3E-D4F052C32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Forecasters often compare T and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at the surface to predict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Fog seldom forms when T-Td &gt; 4F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 does when T –Td is 1-2 F or less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 some wind (and thus turbulence) to produce fog through any depth (more on this later)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792070A-AAC4-2276-AE47-ECD942B97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057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C1D9BD0-DE11-6576-FE7A-889CFAB6D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Houze.1.7a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C04300A-AAA0-945C-65BA-6BC3274E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83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derson_fog_0301_prc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94C4A1-537E-D46D-FA04-0E1D728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257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DE8423B-31CF-FDE1-4027-D873B877F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B3727A7-E0A7-8229-F63C-153135E5A2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good radiational (LW) cooling to space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Needs clear or nearly clear skies aloft (particularly no low to mid-level clouds)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high 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Moist surface/PBL helps.  e.g. swamps, wetlands, after rainy period).  Brings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up.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surface-based inversions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8A6A58D-03F8-27E9-4343-8F7B49C23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42900"/>
            <a:ext cx="78486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EA59A01-821D-2230-9B01-30443A96B4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066" y="1181100"/>
            <a:ext cx="849853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Dry in middle to upper troposphere helps.  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winds help (~2-7 knots).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Calm winds lead to ground fog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winds are strong, there is too much mixing of dry, warm air from above—no fog.</a:t>
            </a:r>
          </a:p>
        </p:txBody>
      </p:sp>
      <p:pic>
        <p:nvPicPr>
          <p:cNvPr id="3" name="Picture 2" descr="A picture containing outdoor, sky, sunset, night sky&#10;&#10;Description automatically generated">
            <a:extLst>
              <a:ext uri="{FF2B5EF4-FFF2-40B4-BE49-F238E27FC236}">
                <a16:creationId xmlns:a16="http://schemas.microsoft.com/office/drawing/2014/main" id="{AE39C3F1-C0FF-6CC6-8849-98B87195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8" y="4419600"/>
            <a:ext cx="3992484" cy="23033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4730FC-F6FE-BB5F-FF0C-235E7ACB0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97DB581-4275-C28B-3C0A-7AB58E927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3097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A96C871-BCB2-F562-E2A6-A2478E1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31825"/>
            <a:ext cx="818197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>
            <a:extLst>
              <a:ext uri="{FF2B5EF4-FFF2-40B4-BE49-F238E27FC236}">
                <a16:creationId xmlns:a16="http://schemas.microsoft.com/office/drawing/2014/main" id="{747DD7F8-BC4B-DBF6-7557-A6D0266B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265113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Fog Synoptics for Our Region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E23FE1B-0A51-33F6-823D-E3C4D6DC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27C45C2-2BFA-2B68-27DB-96F30E15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F5ABFBB-AD2C-E10F-4A5F-A78270E2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59D63B7-1A82-5B7C-BA7E-3DDA6AF4A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103AB048-D8FC-358D-4BF8-95EBC77F4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4" descr="2005111921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336307-2C03-AA21-C842-3EF07017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77862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1E52DD35-64F6-CF10-9C0C-BF4DC86E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 From Above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8995ADC-89E7-37E4-EE81-11A86BD1A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Fog2.jpg                                                       0015E32F&#10;Cliff Disk                     BB5EA40C:">
            <a:extLst>
              <a:ext uri="{FF2B5EF4-FFF2-40B4-BE49-F238E27FC236}">
                <a16:creationId xmlns:a16="http://schemas.microsoft.com/office/drawing/2014/main" id="{D6FFF7CE-F14F-2F2E-4DDD-3EB702CC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374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87321EEF-29E8-2D03-C0FB-8D723247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1" y="152400"/>
            <a:ext cx="9067799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Tule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Fog:Radiation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Fog in the Central Valley </a:t>
            </a:r>
          </a:p>
        </p:txBody>
      </p:sp>
      <p:pic>
        <p:nvPicPr>
          <p:cNvPr id="57346" name="Picture 4" descr="Houze.1.7b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754DCE3-F016-DC17-33F7-05BCE22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4321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2AE03445-0DC3-A103-D738-BCBEDF55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23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8E83532A-9155-54B9-F748-A926F37C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important element of fog forecasting is the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30238C0-A853-03B1-5666-579AE167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dirty="0">
                <a:ea typeface="ＭＳ Ｐゴシック" panose="020B0600070205080204" pitchFamily="34" charset="-128"/>
              </a:rPr>
              <a:t>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vertical gradient of 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If moisture is too limited in the vertical, may not get significant fog…just dew, frost, or ground fog.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Or nothing…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But how does a forecaster know 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7B7D93-25B3-646B-46A9-1EBA3029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Flight Rules:  Visibility is a Key Component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24D0E935-4C8A-7582-6649-3DE919B92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1781175"/>
            <a:ext cx="9028112" cy="3338513"/>
          </a:xfrm>
        </p:spPr>
      </p:pic>
      <p:sp>
        <p:nvSpPr>
          <p:cNvPr id="19459" name="Down Arrow 5">
            <a:extLst>
              <a:ext uri="{FF2B5EF4-FFF2-40B4-BE49-F238E27FC236}">
                <a16:creationId xmlns:a16="http://schemas.microsoft.com/office/drawing/2014/main" id="{F121C9EB-E7D8-5B30-31B5-38A6AAA7B6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77200" y="5257800"/>
            <a:ext cx="3048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683661D-3A74-CAD6-AB4B-DC72E68C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Determining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FBE25084-126C-0858-B155-78B26CCC8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Radiosondes (RAOBS) and aircraft observations can help (but not many aircraft observe water vapor)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operational forecasters look at the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 </a:t>
            </a:r>
            <a:r>
              <a:rPr lang="en-US" altLang="en-US" dirty="0">
                <a:ea typeface="ＭＳ Ｐゴシック" panose="020B0600070205080204" pitchFamily="34" charset="-128"/>
              </a:rPr>
              <a:t>at the surface during the </a:t>
            </a:r>
            <a:r>
              <a:rPr lang="en-US" altLang="en-US" b="1" dirty="0">
                <a:ea typeface="ＭＳ Ｐゴシック" panose="020B0600070205080204" pitchFamily="34" charset="-128"/>
              </a:rPr>
              <a:t>previous afternoon </a:t>
            </a:r>
            <a:r>
              <a:rPr lang="en-US" altLang="en-US" dirty="0">
                <a:ea typeface="ＭＳ Ｐゴシック" panose="020B0600070205080204" pitchFamily="34" charset="-128"/>
              </a:rPr>
              <a:t>near the time of max temp.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called the </a:t>
            </a:r>
            <a:r>
              <a:rPr lang="en-US" altLang="en-US" b="1" dirty="0">
                <a:ea typeface="ＭＳ Ｐゴシック" panose="020B0600070205080204" pitchFamily="34" charset="-128"/>
              </a:rPr>
              <a:t>crossover temp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Fogtemp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01369F-C272-F53C-F8E1-2C4B8008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040DC3E-1104-9606-7A34-19CAD8E1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978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E873D38B-EB81-1CEE-8D81-8390FBDC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86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Crossover temperature of 70F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325CC68-56E7-1DF6-541D-12C7C85A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crossover temp give information on moisture aloft?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E5A8-8247-10BC-6ECD-B58BFA19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max temp time, PBL mixing reaches its max height</a:t>
            </a:r>
          </a:p>
          <a:p>
            <a:pPr>
              <a:defRPr/>
            </a:pPr>
            <a:r>
              <a:rPr lang="en-US" dirty="0"/>
              <a:t>Mixing brings down air from aloft, so sampling T</a:t>
            </a:r>
            <a:r>
              <a:rPr lang="en-US" baseline="-25000" dirty="0"/>
              <a:t>d</a:t>
            </a:r>
            <a:r>
              <a:rPr lang="en-US" dirty="0"/>
              <a:t> at the top of the PBL.</a:t>
            </a:r>
          </a:p>
          <a:p>
            <a:pPr>
              <a:defRPr/>
            </a:pPr>
            <a:r>
              <a:rPr lang="en-US" dirty="0"/>
              <a:t>If T</a:t>
            </a:r>
            <a:r>
              <a:rPr lang="en-US" baseline="-25000" dirty="0"/>
              <a:t>d</a:t>
            </a:r>
            <a:r>
              <a:rPr lang="en-US" dirty="0"/>
              <a:t> drops substantially in the afternoon, that means moisture is shallow.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A500CF9F-6C04-C80C-7CAC-0FC2AE6FC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30638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Using the crossover temp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BF4BF3D-6D3B-AAA3-6C40-9010A01D3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3779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Expect substantial fog if the temperature at night is predicted to fall to or below the crossover temperature.</a:t>
            </a:r>
          </a:p>
        </p:txBody>
      </p:sp>
      <p:pic>
        <p:nvPicPr>
          <p:cNvPr id="62467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8E3D64-F0D8-D683-71C3-7C693A1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03538"/>
            <a:ext cx="48815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8938-57F0-B5D6-8C01-7B486DC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Discussion</a:t>
            </a:r>
          </a:p>
        </p:txBody>
      </p:sp>
      <p:sp>
        <p:nvSpPr>
          <p:cNvPr id="63489" name="Rectangle 3">
            <a:extLst>
              <a:ext uri="{FF2B5EF4-FFF2-40B4-BE49-F238E27FC236}">
                <a16:creationId xmlns:a16="http://schemas.microsoft.com/office/drawing/2014/main" id="{8724B057-354C-41BB-B747-99EE0CEB0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000 FXUS62 KGSP 131857 AFDGSP AREA FORECAST DISCUSSION NATIONAL WEATHER SERVICE GREENVILLE-SPARTANBURG SC 253 PM EDT THU APR 13 2006 .SHORT TERM /TONIGHT THROUGH SATURDAY/... NORTHWESTERLY FLOW ALOFT WILL REMAIN OVER THE AREA THRU FRIDAY. …. </a:t>
            </a:r>
            <a:r>
              <a:rPr lang="en-US" altLang="en-US" sz="1800" b="1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THERE IS THE POSSIBILITY THAT KAND/KCLT COULD HAVE A BRIEF PERIOD OF MVFR FOG AROUND SUNRISE FRI GIVEN THE FORECAST HYDROLAPSE. HOWEVER CROSSOVER TEMPS ARE WELL BELOW FORECAST LOW TEMPS...THEREFORE WILL LEAVE OUT FOR NOW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. CANNOT RULE OUT SOME VFR CEILINGS FROM TIME TO TIME...BUT CHANCE NOT HIGH ENOUGH TO INCLUDE AT THIS TIME. &amp;&amp; .GSP WATCHES/WARNINGS/ADVISORIES... GA...NONE. NC...NONE. SC...NONE. &amp;&amp; $$ SHORT TERM...RWH/CSH LONG TERM...CSH AVIATION...RWH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8566E97-585B-2F61-A499-66174CDC5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 evolution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07D49F3-8145-92FF-3A3A-E2D6EF32C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2766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Radiation fog often lifts during the day (burns up from the ground)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Burns off from the edges.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66BF497-9770-5041-5609-B30A670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7392"/>
          <a:stretch>
            <a:fillRect/>
          </a:stretch>
        </p:blipFill>
        <p:spPr bwMode="auto">
          <a:xfrm>
            <a:off x="4800600" y="2209800"/>
            <a:ext cx="3276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B6A2-2F34-0893-0B19-CEEBF0C9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D70F7-1227-1BBE-002C-B8209BD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12954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4284756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FE6FCD1-FE6E-5135-29E0-B324CE087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743200" cy="3048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773FB45-0AF1-0DB5-AEA3-29C840F87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advectionfog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C65B86-2CF2-A4FF-E27D-382E0089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226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H02068J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842580C-42EE-0353-2E35-99FA606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D1BA8A-7800-0DFC-68D9-73C13015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5AC565D-6C07-EFB3-A383-5BDDA3DC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ouze.1.7c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FE121D1-96BD-8128-1BAC-3D9954F6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138238"/>
            <a:ext cx="74326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522C50F-1C0C-0900-7456-1A2056B4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CD553FD-EA0B-835A-6803-1B12BB24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66900"/>
            <a:ext cx="518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relatively warm, moist air moving over a cooler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Examples:  warm/moist air passing over cool, upwelling coastal waters, snow.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Northern warm sectors over oceans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69EC6F2-4B32-B203-D218-720CBC05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771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141B-6EF5-1BC5-6794-0C8BD9A7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Examples of Major Reductions to Visibility</a:t>
            </a:r>
          </a:p>
        </p:txBody>
      </p:sp>
    </p:spTree>
    <p:extLst>
      <p:ext uri="{BB962C8B-B14F-4D97-AF65-F5344CB8AC3E}">
        <p14:creationId xmlns:p14="http://schemas.microsoft.com/office/powerpoint/2010/main" val="1928975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C06DF5-C94E-A5EA-0244-BEE7E1D8E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 of maritime Canada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D0C2F77C-C878-F8AB-854F-63736978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728788"/>
            <a:ext cx="5130800" cy="38481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DA0ACB3-7691-1793-1070-AE9D7139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4" descr="Oregon_AMO_2006272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BB0C806-874F-E5C4-9775-7EEC4AC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s0530_fog_opt.jpg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FB0D3C5-E01E-859C-024A-A3CFB7F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8115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9C488-7660-9EB8-5247-6219447801B6}"/>
              </a:ext>
            </a:extLst>
          </p:cNvPr>
          <p:cNvSpPr txBox="1"/>
          <p:nvPr/>
        </p:nvSpPr>
        <p:spPr>
          <a:xfrm>
            <a:off x="4991866" y="494853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Coast Advection Fog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EDCE-6CCF-0939-B70D-0A72FB24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743200" cy="4419600"/>
          </a:xfrm>
        </p:spPr>
        <p:txBody>
          <a:bodyPr/>
          <a:lstStyle/>
          <a:p>
            <a:r>
              <a:rPr lang="en-US" dirty="0"/>
              <a:t>Associated with cool coastal waters</a:t>
            </a:r>
          </a:p>
        </p:txBody>
      </p:sp>
      <p:pic>
        <p:nvPicPr>
          <p:cNvPr id="5" name="Content Placeholder 4" descr="A map of the north and south of the united states&#10;&#10;Description automatically generated">
            <a:extLst>
              <a:ext uri="{FF2B5EF4-FFF2-40B4-BE49-F238E27FC236}">
                <a16:creationId xmlns:a16="http://schemas.microsoft.com/office/drawing/2014/main" id="{9C49A7DA-695E-F1F0-B9AD-0F2C2632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609600"/>
            <a:ext cx="4531433" cy="6046744"/>
          </a:xfrm>
        </p:spPr>
      </p:pic>
    </p:spTree>
    <p:extLst>
      <p:ext uri="{BB962C8B-B14F-4D97-AF65-F5344CB8AC3E}">
        <p14:creationId xmlns:p14="http://schemas.microsoft.com/office/powerpoint/2010/main" val="3739924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D0C0819-A430-B939-6D87-628F508A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5788"/>
            <a:ext cx="2667000" cy="3505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Advection fog over snow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64AA6F27-FD24-DDEB-FB27-E9ED402D2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962400"/>
            <a:ext cx="5997575" cy="2559050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B4E8CEE8-C77E-FD40-060A-1B391A21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9039"/>
          <a:stretch>
            <a:fillRect/>
          </a:stretch>
        </p:blipFill>
        <p:spPr bwMode="auto">
          <a:xfrm>
            <a:off x="2873375" y="584200"/>
            <a:ext cx="558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F57B5A5-615F-C13A-7E42-8C36F94C8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B24D961-2598-798A-F5CD-081017E67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1683" name="Picture 4" descr="susnow_upslope_0796_#18B0F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097896-3CA5-B33B-F018-EC6CBD4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00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0DE5AF55-0580-4737-6365-841C77A7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605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Upslope Fog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4906A22-5312-27D0-1432-D1754F6E6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705641"/>
            <a:ext cx="3733800" cy="12954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Results from adiabatic cooling on slopes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Often in Cascade passes, from flow from either direction</a:t>
            </a: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CBBBAE5D-2229-38F6-9D4D-E3CAFFA68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74" y="857474"/>
            <a:ext cx="4279900" cy="2857500"/>
          </a:xfrm>
        </p:spPr>
      </p:pic>
      <p:pic>
        <p:nvPicPr>
          <p:cNvPr id="72707" name="Picture 6">
            <a:extLst>
              <a:ext uri="{FF2B5EF4-FFF2-40B4-BE49-F238E27FC236}">
                <a16:creationId xmlns:a16="http://schemas.microsoft.com/office/drawing/2014/main" id="{E8F55783-1FAC-3FBA-2FD2-6AA5A6A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9316"/>
            <a:ext cx="46275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1F259ABF-43E6-8DCC-74BD-C2974F06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Upslope Fog: Snoqualmie Pass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0BD8C672-B683-F647-07A7-DF33B7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4" descr="i-090_eb_exit_052_01.jpg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001351-9544-7ADE-8E58-F7E26610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EC9A8742-0990-0EC1-AB86-BB6B22B49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F83B03E-D18E-A55E-F837-E1D1788C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upslope_fog_Rocky_Mo#18B0F7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5914266-81D6-CF50-6434-0541284B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BFD823DE-7A9D-A6FE-7DA4-2B5849A3D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381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pic>
        <p:nvPicPr>
          <p:cNvPr id="75778" name="Picture 6">
            <a:extLst>
              <a:ext uri="{FF2B5EF4-FFF2-40B4-BE49-F238E27FC236}">
                <a16:creationId xmlns:a16="http://schemas.microsoft.com/office/drawing/2014/main" id="{1417C6B7-C5B9-F5EA-0776-9FE6EFE6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87325" y="8382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Content Placeholder 5">
            <a:extLst>
              <a:ext uri="{FF2B5EF4-FFF2-40B4-BE49-F238E27FC236}">
                <a16:creationId xmlns:a16="http://schemas.microsoft.com/office/drawing/2014/main" id="{36BCCE42-C63F-D020-69F8-F8D2ABA73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3660775" cy="24384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14CA716-F049-2481-5C2E-D6801BE9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8B8496A7-5ADE-4E4E-E9D7-C1F540627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Adding moisture to cool air below until it saturates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 player in warm frontal zone.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2D9450D-6EDD-A184-2421-8AD11C2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9963"/>
            <a:ext cx="40481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2E6-3350-6E38-3E17-6CC90150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Dust Storms in Eastern Washington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5E891A3-3A3F-61C2-D365-48DBF7009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4775"/>
            <a:ext cx="8351838" cy="142081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Winds, increasing rapidly from a thunderstorm outflow or a cold front, interacting with plowed fields, can cause rapid decline of visibility resulting in multiple accidents, sometimes involving 10-30 cars/trucks.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 close major roads, such as I-90.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E256A-0DFD-BF6C-C044-1B5636AC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3512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27B07304-72B9-82F4-E397-2A56CBC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10063"/>
            <a:ext cx="42433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5BA59FC-7C1E-BD39-5633-80C5D6599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Generally: Precipitation Fog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38E76E36-79A2-DD9F-98A3-24044E9CA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76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Precipitation often associated with fog.</a:t>
            </a:r>
          </a:p>
        </p:txBody>
      </p:sp>
      <p:pic>
        <p:nvPicPr>
          <p:cNvPr id="119811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B04F10D-22EE-5A5D-6A52-32BD4D3B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8225"/>
            <a:ext cx="82296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82258A61-5DC1-BDE9-EF0E-5826CC3E1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pic>
        <p:nvPicPr>
          <p:cNvPr id="77826" name="Content Placeholder 3" descr="index.jpg">
            <a:extLst>
              <a:ext uri="{FF2B5EF4-FFF2-40B4-BE49-F238E27FC236}">
                <a16:creationId xmlns:a16="http://schemas.microsoft.com/office/drawing/2014/main" id="{1CC635B3-9507-4748-DFE0-688CADE9F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/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C3CE735-422B-7622-577A-E6246258B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 descr="fog-and-steam18.jpg">
            <a:extLst>
              <a:ext uri="{FF2B5EF4-FFF2-40B4-BE49-F238E27FC236}">
                <a16:creationId xmlns:a16="http://schemas.microsoft.com/office/drawing/2014/main" id="{E31037A3-47EA-59C3-9236-EC1EB6537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CAE8C648-C29F-B8E9-C10F-5980A4648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Resulting from mixing of cold, dry air and moist, warm air</a:t>
            </a:r>
          </a:p>
        </p:txBody>
      </p:sp>
      <p:pic>
        <p:nvPicPr>
          <p:cNvPr id="79874" name="Content Placeholder 3" descr="seasmoke.jpg">
            <a:extLst>
              <a:ext uri="{FF2B5EF4-FFF2-40B4-BE49-F238E27FC236}">
                <a16:creationId xmlns:a16="http://schemas.microsoft.com/office/drawing/2014/main" id="{8B3FCE26-D444-26D8-396A-B90E5177D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685800" y="2133600"/>
            <a:ext cx="8204200" cy="43434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7F12AED5-D07F-FFAD-428A-FF1FFACE4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13058B51-78E4-EC34-D7FF-3D5BE642D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09079"/>
            <a:ext cx="480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Unsaturated cold air passing over warm water mixes with warmer and moister air adjacent to water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two air masses may not be saturated, but the mixture is.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CDD5E719-6524-2802-9C63-81CAD32F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8C982A49-AD32-A42C-EF17-FDCA1D0E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BCB1C642-631E-ED5D-9BBF-25D9EE72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772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need a big difference in temperature in the vertical between the two air masses, generally 20F or more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happens during arctic outbreaks here in the Northwest as cold air goes over our warm water (~50F).</a:t>
            </a:r>
          </a:p>
        </p:txBody>
      </p:sp>
      <p:pic>
        <p:nvPicPr>
          <p:cNvPr id="81923" name="Picture 2" descr="A lighthouse on a foggy day&#10;&#10;Description automatically generated with low confidence">
            <a:extLst>
              <a:ext uri="{FF2B5EF4-FFF2-40B4-BE49-F238E27FC236}">
                <a16:creationId xmlns:a16="http://schemas.microsoft.com/office/drawing/2014/main" id="{3762F7BD-2D64-DE70-EA11-B5C98AB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38613"/>
            <a:ext cx="5257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D7503D2-FF85-F156-7260-CD49EDF2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72C47BFB-EBA6-A2B2-BE42-F5320D92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5700"/>
            <a:ext cx="7772400" cy="32258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E469AAD-CC23-0861-958C-6F9FFE74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Geographical Distribution of Fog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EDFF0B6-877B-BB4A-6A15-FB39E783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5FB8F8A2-9A71-C1B9-C46E-F5D5C31C4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7251700" cy="5467350"/>
          </a:xfrm>
        </p:spPr>
      </p:pic>
      <p:sp>
        <p:nvSpPr>
          <p:cNvPr id="84995" name="TextBox 1">
            <a:extLst>
              <a:ext uri="{FF2B5EF4-FFF2-40B4-BE49-F238E27FC236}">
                <a16:creationId xmlns:a16="http://schemas.microsoft.com/office/drawing/2014/main" id="{112E1111-3600-7911-884B-E2850F5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Cold water offshore</a:t>
            </a:r>
          </a:p>
        </p:txBody>
      </p:sp>
      <p:sp>
        <p:nvSpPr>
          <p:cNvPr id="84996" name="TextBox 2">
            <a:extLst>
              <a:ext uri="{FF2B5EF4-FFF2-40B4-BE49-F238E27FC236}">
                <a16:creationId xmlns:a16="http://schemas.microsoft.com/office/drawing/2014/main" id="{84BDECFF-7445-BFCC-C209-B71A332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3581400"/>
            <a:ext cx="196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Upslope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Fog on Appalachians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C9BDAC29-A581-602C-64AD-F89A8470F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 One Fog Location in US</a:t>
            </a:r>
            <a:b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Cape Disappointment (106 days year of heavy fog)</a:t>
            </a: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B920691-9E59-C49D-EAB7-238A72E2D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3429000"/>
            <a:ext cx="3200400" cy="2089150"/>
          </a:xfrm>
        </p:spPr>
      </p:pic>
      <p:pic>
        <p:nvPicPr>
          <p:cNvPr id="86019" name="Picture 6">
            <a:extLst>
              <a:ext uri="{FF2B5EF4-FFF2-40B4-BE49-F238E27FC236}">
                <a16:creationId xmlns:a16="http://schemas.microsoft.com/office/drawing/2014/main" id="{D3EAF487-4644-3DD8-4F16-9EF1513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9465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val 1">
            <a:extLst>
              <a:ext uri="{FF2B5EF4-FFF2-40B4-BE49-F238E27FC236}">
                <a16:creationId xmlns:a16="http://schemas.microsoft.com/office/drawing/2014/main" id="{0675C52B-E6DB-CE9D-5BA4-ECD12F98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05400"/>
            <a:ext cx="228600" cy="228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369BD3D-F0F5-BCEE-BECA-757CF440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C8655D8A-4CB1-B4A6-0DCA-7D232DA22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588963"/>
            <a:ext cx="6162675" cy="1143000"/>
          </a:xfrm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9E915F53-2476-438E-1F11-1A8ED14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33600"/>
            <a:ext cx="6270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E2C33FAE-0127-F4F1-9BB8-672F6FE7B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09650"/>
            <a:ext cx="3200400" cy="480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often collects in bowls and valleys</a:t>
            </a:r>
          </a:p>
        </p:txBody>
      </p:sp>
      <p:pic>
        <p:nvPicPr>
          <p:cNvPr id="89090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4CA5416-C16E-7CDF-398D-466C6952F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81000"/>
            <a:ext cx="5291138" cy="5614988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E3AD76D-C057-72B5-40EB-297AC67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become very persistent, particularly in winter due to its radiative properties.</a:t>
            </a:r>
          </a:p>
        </p:txBody>
      </p:sp>
      <p:pic>
        <p:nvPicPr>
          <p:cNvPr id="90114" name="Content Placeholder 4">
            <a:extLst>
              <a:ext uri="{FF2B5EF4-FFF2-40B4-BE49-F238E27FC236}">
                <a16:creationId xmlns:a16="http://schemas.microsoft.com/office/drawing/2014/main" id="{7E42D2C5-F2E9-DA9D-6E34-F5960960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2362200"/>
            <a:ext cx="5391150" cy="3594100"/>
          </a:xfrm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51700EB5-1122-C38B-178B-74FCE23B3AAB}"/>
              </a:ext>
            </a:extLst>
          </p:cNvPr>
          <p:cNvSpPr/>
          <p:nvPr/>
        </p:nvSpPr>
        <p:spPr bwMode="auto">
          <a:xfrm>
            <a:off x="5334000" y="441960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C7262C14-9F70-6886-B673-302FE458138B}"/>
              </a:ext>
            </a:extLst>
          </p:cNvPr>
          <p:cNvSpPr/>
          <p:nvPr/>
        </p:nvSpPr>
        <p:spPr bwMode="auto">
          <a:xfrm>
            <a:off x="6238875" y="431165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63F6D-0BF2-72B4-BB3B-4FD479E02EAC}"/>
              </a:ext>
            </a:extLst>
          </p:cNvPr>
          <p:cNvSpPr txBox="1"/>
          <p:nvPr/>
        </p:nvSpPr>
        <p:spPr>
          <a:xfrm>
            <a:off x="1916034" y="6017567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emission at top of fog helps maintain 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52DECAC-7B92-1E89-F3BE-59D55B07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Fog Variation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E9012B1-9EA6-6F75-81BE-01ADC8C34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locations over land have a maximum radiation fog frequency in autumn because of: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Long nights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many big storms/clouds (good IR cooling)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Greater vertical stability (less mixing)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Moister ground in autumn than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Advection fog locations </a:t>
            </a:r>
            <a:r>
              <a:rPr lang="en-US" altLang="en-US" dirty="0">
                <a:ea typeface="ＭＳ Ｐゴシック" panose="020B0600070205080204" pitchFamily="34" charset="-128"/>
              </a:rPr>
              <a:t>are different…often have higher frequency in late spring and summer (e.g., US West Coast)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D45159D-80E3-ADB6-5740-DFF1D99BA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6331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Variation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Washington State</a:t>
            </a:r>
          </a:p>
        </p:txBody>
      </p:sp>
      <p:pic>
        <p:nvPicPr>
          <p:cNvPr id="87042" name="Content Placeholder 3" descr="fogclimo.JPG">
            <a:extLst>
              <a:ext uri="{FF2B5EF4-FFF2-40B4-BE49-F238E27FC236}">
                <a16:creationId xmlns:a16="http://schemas.microsoft.com/office/drawing/2014/main" id="{84BC2C63-0969-3C69-FF02-2CC014DB30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-989"/>
          <a:stretch/>
        </p:blipFill>
        <p:spPr>
          <a:xfrm>
            <a:off x="1371600" y="1568669"/>
            <a:ext cx="6963569" cy="4953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216FF01B-F623-8A5C-CAEA-6DE95237C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83324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 Along West Coast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Maximum in Spring and Summer When Coastal Northerlies are Strongest</a:t>
            </a:r>
          </a:p>
        </p:txBody>
      </p:sp>
      <p:pic>
        <p:nvPicPr>
          <p:cNvPr id="120834" name="Content Placeholder 4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72887D0C-4473-7078-1AA7-B58BAE2E5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3" y="2133600"/>
            <a:ext cx="3413125" cy="4114800"/>
          </a:xfrm>
        </p:spPr>
      </p:pic>
      <p:pic>
        <p:nvPicPr>
          <p:cNvPr id="12083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3D6B1935-6307-5074-651D-A219A746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304800" y="2089150"/>
            <a:ext cx="45212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810FD2-17E0-D4E7-83F9-6800EF5C0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Coastal waters are coldest then compared to water offshore due to upwelling</a:t>
            </a:r>
          </a:p>
        </p:txBody>
      </p:sp>
      <p:pic>
        <p:nvPicPr>
          <p:cNvPr id="121858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B10589E6-27FA-1FB2-F685-DD25F9028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93" r="24399" b="-5093"/>
          <a:stretch>
            <a:fillRect/>
          </a:stretch>
        </p:blipFill>
        <p:spPr>
          <a:xfrm>
            <a:off x="4968336" y="2209800"/>
            <a:ext cx="3725863" cy="4481512"/>
          </a:xfrm>
        </p:spPr>
      </p:pic>
      <p:pic>
        <p:nvPicPr>
          <p:cNvPr id="121859" name="Picture 6" descr="Diagram&#10;&#10;Description automatically generated">
            <a:extLst>
              <a:ext uri="{FF2B5EF4-FFF2-40B4-BE49-F238E27FC236}">
                <a16:creationId xmlns:a16="http://schemas.microsoft.com/office/drawing/2014/main" id="{895EC79C-88EC-1D9E-06B0-973B46D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>
            <a:fillRect/>
          </a:stretch>
        </p:blipFill>
        <p:spPr bwMode="auto">
          <a:xfrm>
            <a:off x="449801" y="2209800"/>
            <a:ext cx="42449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F96E-B2ED-3C84-07CB-CB2AB932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ter source&#10;&#10;Description automatically generated">
            <a:extLst>
              <a:ext uri="{FF2B5EF4-FFF2-40B4-BE49-F238E27FC236}">
                <a16:creationId xmlns:a16="http://schemas.microsoft.com/office/drawing/2014/main" id="{1801DF40-19FC-6E63-DC8C-28F5682E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8126686" cy="4591050"/>
          </a:xfrm>
        </p:spPr>
      </p:pic>
    </p:spTree>
    <p:extLst>
      <p:ext uri="{BB962C8B-B14F-4D97-AF65-F5344CB8AC3E}">
        <p14:creationId xmlns:p14="http://schemas.microsoft.com/office/powerpoint/2010/main" val="368380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8CE1811F-F8E3-AAC8-B38C-6385E1782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 is VERY Dense Fog often a good sign for later in the day?</a:t>
            </a:r>
          </a:p>
        </p:txBody>
      </p:sp>
      <p:pic>
        <p:nvPicPr>
          <p:cNvPr id="91138" name="Content Placeholder 3" descr="fog.jpg">
            <a:extLst>
              <a:ext uri="{FF2B5EF4-FFF2-40B4-BE49-F238E27FC236}">
                <a16:creationId xmlns:a16="http://schemas.microsoft.com/office/drawing/2014/main" id="{E93D4D7F-004D-7E3E-7FCF-CE758F14B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/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028CC66-9ADB-A98D-A584-1FE5B4AB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impact other critical forecasting issues like ice on roadways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24D58-2C4A-98EC-B311-48481A0F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667000"/>
            <a:ext cx="7543800" cy="3048000"/>
          </a:xfrm>
        </p:spPr>
        <p:txBody>
          <a:bodyPr/>
          <a:lstStyle/>
          <a:p>
            <a:r>
              <a:rPr lang="en-US" dirty="0"/>
              <a:t>The worst roadway icing is usually due to fog passing over a subfreezing roadway.</a:t>
            </a:r>
          </a:p>
          <a:p>
            <a:r>
              <a:rPr lang="en-US" dirty="0"/>
              <a:t>More information is here: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https://atmos.washington.edu/~cliff/Roadway.htm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547D5A2-3F47-6C9D-010F-EC77B6F50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Fog:  Some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4BA8-D42E-F88A-D834-6FF12806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Short-term, T vs T</a:t>
            </a:r>
            <a:r>
              <a:rPr lang="en-US" b="1" baseline="-25000" dirty="0"/>
              <a:t>d</a:t>
            </a:r>
          </a:p>
          <a:p>
            <a:pPr lvl="1">
              <a:defRPr/>
            </a:pPr>
            <a:r>
              <a:rPr lang="en-US" dirty="0"/>
              <a:t>Assume constant T</a:t>
            </a:r>
            <a:r>
              <a:rPr lang="en-US" baseline="-25000" dirty="0"/>
              <a:t>d</a:t>
            </a:r>
            <a:r>
              <a:rPr lang="en-US" dirty="0"/>
              <a:t>, extrapolate/forecast temp to within 1F of T</a:t>
            </a:r>
            <a:r>
              <a:rPr lang="en-US" baseline="-25000" dirty="0"/>
              <a:t>d</a:t>
            </a:r>
          </a:p>
          <a:p>
            <a:pPr lvl="1">
              <a:defRPr/>
            </a:pPr>
            <a:r>
              <a:rPr lang="en-US" dirty="0"/>
              <a:t>To forecast deep or persistent fog, remember the crossover temp.  If T predicted to drop to crossover temperature, better chance of fog.</a:t>
            </a:r>
          </a:p>
          <a:p>
            <a:pPr marL="514350" indent="-457200">
              <a:defRPr/>
            </a:pPr>
            <a:r>
              <a:rPr lang="en-US" dirty="0"/>
              <a:t>Very dense fog is usually shallow, will burn off early.</a:t>
            </a:r>
          </a:p>
          <a:p>
            <a:pPr marL="514350" indent="-457200">
              <a:defRPr/>
            </a:pPr>
            <a:r>
              <a:rPr lang="en-US" dirty="0"/>
              <a:t>Low–level moisture helps fog (recent rain, moist area)</a:t>
            </a:r>
          </a:p>
          <a:p>
            <a:pPr marL="514350" indent="-457200">
              <a:defRPr/>
            </a:pPr>
            <a:r>
              <a:rPr lang="en-US" dirty="0"/>
              <a:t>Rain can moisten air and cause fog.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11770A2-F8DE-898B-20CB-92B75213E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wildfire smoke can do the same….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62957368-2B46-44D0-0B41-046791EA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3597275"/>
            <a:ext cx="4949825" cy="1962150"/>
          </a:xfrm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B0811BE-0238-FD29-1950-418D87BDC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376488"/>
            <a:ext cx="3886200" cy="112712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BCCABD6C-90F0-BA81-C054-6E0A646A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ED173570-19E1-C46E-2A7A-D2373910A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74676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Climo is very useful.  Fog often develops in the same locations (e.g., bottoms of valleys)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fog.   Clear or nearly clear skies, 2-7 knots, very light winds produce ground fog, strong winds no fog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Mid-level and lower clouds reduce radiative cooling and lessen fog chances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Light fog often occurs after rain starts as T</a:t>
            </a:r>
            <a:r>
              <a:rPr lang="en-US" altLang="en-US" baseline="-25000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 rises and T falls.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09BA0FA-CFC7-F380-654B-A5281F6D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Rain Causing Fog Often Occurs </a:t>
            </a: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80D7C022-8EBE-ADC9-662D-D9ACCB8A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4113"/>
            <a:ext cx="7772400" cy="322897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09FF001-6F0B-0574-0D04-061D92F72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038A040A-42E8-CFED-E294-FE31C3649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burns off from edges and lifts into 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NWS offices have local fog rules.  In Seattle they talk about fog lifting 500 ft every two hours during the morning.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have trouble with fog, but are improving as vertical and horizontal resolution increases.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FF9AD0AA-874B-E587-22D2-7C302540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775"/>
            <a:ext cx="2530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B0CDA446-54AF-F3CB-DC41-E7C5D9A4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4">
            <a:extLst>
              <a:ext uri="{FF2B5EF4-FFF2-40B4-BE49-F238E27FC236}">
                <a16:creationId xmlns:a16="http://schemas.microsoft.com/office/drawing/2014/main" id="{99F135C2-AAB9-666B-0BD2-89F64E478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70075"/>
            <a:ext cx="3838575" cy="3810000"/>
          </a:xfrm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ABA512C7-F60D-19E7-CE78-B393C417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4338" r="49606" b="48129"/>
          <a:stretch>
            <a:fillRect/>
          </a:stretch>
        </p:blipFill>
        <p:spPr bwMode="auto">
          <a:xfrm>
            <a:off x="609600" y="762000"/>
            <a:ext cx="38369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F68AE9F-A293-4FD0-2E00-0DDC56E0D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3906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0774A3D-3132-201E-21F3-B01FECFF3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400800" cy="6400800"/>
          </a:xfrm>
        </p:spPr>
      </p:pic>
      <p:pic>
        <p:nvPicPr>
          <p:cNvPr id="12390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8FA787E0-7686-B1E1-0751-26E25168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>
            <a:fillRect/>
          </a:stretch>
        </p:blipFill>
        <p:spPr bwMode="auto">
          <a:xfrm>
            <a:off x="4940300" y="1524000"/>
            <a:ext cx="38227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CAA31981-CFA6-660E-4F1C-E8EDA8D8C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0C723-7874-96B6-05B9-4D96D0358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990600"/>
            <a:ext cx="5257800" cy="5257800"/>
          </a:xfrm>
        </p:spPr>
      </p:pic>
      <p:pic>
        <p:nvPicPr>
          <p:cNvPr id="124931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DDCA83DF-43E7-B827-7A3F-9C4F567D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4572000" y="1192213"/>
            <a:ext cx="4054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CA7AFBA5-381B-5F09-D09B-A90D6420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5954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126E9F94-9104-B0DA-FEC8-CD7AD4DF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5410200" y="1905000"/>
            <a:ext cx="340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0A98E09-886F-096D-494D-94BF4BF490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92213"/>
            <a:ext cx="5026025" cy="502602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C50D2B6C-2678-0494-D540-ACA8D93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MOS and NBM powerful tools for fog prediction when models are not good</a:t>
            </a:r>
          </a:p>
        </p:txBody>
      </p:sp>
      <p:pic>
        <p:nvPicPr>
          <p:cNvPr id="98306" name="Content Placeholder 3">
            <a:extLst>
              <a:ext uri="{FF2B5EF4-FFF2-40B4-BE49-F238E27FC236}">
                <a16:creationId xmlns:a16="http://schemas.microsoft.com/office/drawing/2014/main" id="{7A532BE2-1A0E-2FCD-90A8-34EFDE89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7" y="2362200"/>
            <a:ext cx="5407025" cy="41148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D039A708-B789-4D34-00A1-0A5A5D36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Dust storms:  An increasing visibility forecasting problem</a:t>
            </a:r>
          </a:p>
        </p:txBody>
      </p:sp>
      <p:pic>
        <p:nvPicPr>
          <p:cNvPr id="99330" name="Content Placeholder 3" descr="Figure9.6.jpg">
            <a:extLst>
              <a:ext uri="{FF2B5EF4-FFF2-40B4-BE49-F238E27FC236}">
                <a16:creationId xmlns:a16="http://schemas.microsoft.com/office/drawing/2014/main" id="{2B1419B2-E6D2-956D-9D4C-36EA5DF38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83" r="-20883"/>
          <a:stretch>
            <a:fillRect/>
          </a:stretch>
        </p:blipFill>
        <p:spPr>
          <a:xfrm>
            <a:off x="762000" y="1905000"/>
            <a:ext cx="7772400" cy="41148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BF281709-D34F-3E83-FD4E-2D8945EB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4" name="Content Placeholder 3" descr="Figure9.7a.jpg">
            <a:extLst>
              <a:ext uri="{FF2B5EF4-FFF2-40B4-BE49-F238E27FC236}">
                <a16:creationId xmlns:a16="http://schemas.microsoft.com/office/drawing/2014/main" id="{ADCFC67F-1C07-002F-CEE7-CD8E96D07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533400" y="228600"/>
            <a:ext cx="7772400" cy="4114800"/>
          </a:xfrm>
        </p:spPr>
      </p:pic>
      <p:pic>
        <p:nvPicPr>
          <p:cNvPr id="100355" name="Picture 4" descr="Figure9.7b.jpg">
            <a:extLst>
              <a:ext uri="{FF2B5EF4-FFF2-40B4-BE49-F238E27FC236}">
                <a16:creationId xmlns:a16="http://schemas.microsoft.com/office/drawing/2014/main" id="{5596A57A-E50F-8647-57ED-21D8AFE6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352800"/>
            <a:ext cx="4930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8036</TotalTime>
  <Words>2355</Words>
  <Application>Microsoft Macintosh PowerPoint</Application>
  <PresentationFormat>On-screen Show (4:3)</PresentationFormat>
  <Paragraphs>222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ＭＳ Ｐゴシック</vt:lpstr>
      <vt:lpstr>Calibri</vt:lpstr>
      <vt:lpstr>Lucida Grande</vt:lpstr>
      <vt:lpstr>Symbol</vt:lpstr>
      <vt:lpstr>Times</vt:lpstr>
      <vt:lpstr>Blank Presentation</vt:lpstr>
      <vt:lpstr>Forecasting Visibility</vt:lpstr>
      <vt:lpstr>Visibility deals with visible light</vt:lpstr>
      <vt:lpstr>Reductions to visibility are caused by the scattering and absorption of visible light.  Major causes:</vt:lpstr>
      <vt:lpstr>Why forecasting visibility is important</vt:lpstr>
      <vt:lpstr>Aviation Flight Rules:  Visibility is a Key Component</vt:lpstr>
      <vt:lpstr>Some Examples of Major Reductions to Visibility</vt:lpstr>
      <vt:lpstr>Dust Storms in Eastern Washington</vt:lpstr>
      <vt:lpstr>PowerPoint Presentation</vt:lpstr>
      <vt:lpstr>Heavy wildfire smoke can do the same….</vt:lpstr>
      <vt:lpstr>Heavy Rain Over Roadways</vt:lpstr>
      <vt:lpstr>Within two weeks there were TWO multi-car accident incidents:  one with 56 cars and another with 55 cars involving reduced visibility</vt:lpstr>
      <vt:lpstr>And of course…fog..</vt:lpstr>
      <vt:lpstr>Visibility is a great weakness for models</vt:lpstr>
      <vt:lpstr>Observing Visibility</vt:lpstr>
      <vt:lpstr>Today:  automated sensors such as the ASOS Visibility Sensor</vt:lpstr>
      <vt:lpstr>Particle size and visibility</vt:lpstr>
      <vt:lpstr>PowerPoint Presentation</vt:lpstr>
      <vt:lpstr>More particles and larger particles result in lower visibility</vt:lpstr>
      <vt:lpstr>PowerPoint Presentation</vt:lpstr>
      <vt:lpstr>Hygroscopic nuclei can start to grow when RH is below saturation (100% RH)</vt:lpstr>
      <vt:lpstr>Visibility Can Depend on Relative Humidity and the Presence of Hygroscopic Nuclei</vt:lpstr>
      <vt:lpstr>Visibility Generally Improves During the Day</vt:lpstr>
      <vt:lpstr>Visibility Generally Improves During the Day</vt:lpstr>
      <vt:lpstr>PowerPoint Presentation</vt:lpstr>
      <vt:lpstr>PowerPoint Presentation</vt:lpstr>
      <vt:lpstr>PowerPoint Presentation</vt:lpstr>
      <vt:lpstr>Offshore-directed Flow/Downslope Flow Enhances Visibility.  Why?</vt:lpstr>
      <vt:lpstr>Good for Visibility!</vt:lpstr>
      <vt:lpstr>Why offshore-directed (generally easterly) flow has better visibility?</vt:lpstr>
      <vt:lpstr>PowerPoint Presentation</vt:lpstr>
      <vt:lpstr>Visibility Often Degrades Rapidly with Onshore Flow (even without clouds)</vt:lpstr>
      <vt:lpstr>Reasons:  high relative humidity over marine areas, more hygroscopic nuclei (salt particles)</vt:lpstr>
      <vt:lpstr>Fog:  The most important (and difficult) visibility issue</vt:lpstr>
      <vt:lpstr>Fog plays to all forecast deficiencies</vt:lpstr>
      <vt:lpstr>PowerPoint Presentation</vt:lpstr>
      <vt:lpstr>PowerPoint Presentation</vt:lpstr>
      <vt:lpstr>FOG Prediction  101</vt:lpstr>
      <vt:lpstr>Fog is made of either liquid water droplets or ice crystals</vt:lpstr>
      <vt:lpstr>Fog Depth</vt:lpstr>
      <vt:lpstr>Fog Forecasting</vt:lpstr>
      <vt:lpstr>Radiation Fog</vt:lpstr>
      <vt:lpstr>Radiation Fog</vt:lpstr>
      <vt:lpstr>Radiation Fog</vt:lpstr>
      <vt:lpstr>PowerPoint Presentation</vt:lpstr>
      <vt:lpstr>PowerPoint Presentation</vt:lpstr>
      <vt:lpstr>PowerPoint Presentation</vt:lpstr>
      <vt:lpstr>Radiation Fog From Above</vt:lpstr>
      <vt:lpstr>PowerPoint Presentation</vt:lpstr>
      <vt:lpstr>An important element of fog forecasting is the hydrolapse</vt:lpstr>
      <vt:lpstr>Determining the Hydrolapse</vt:lpstr>
      <vt:lpstr>PowerPoint Presentation</vt:lpstr>
      <vt:lpstr>Why does crossover temp give information on moisture aloft?</vt:lpstr>
      <vt:lpstr>Using the crossover temp</vt:lpstr>
      <vt:lpstr>NWS Discussion</vt:lpstr>
      <vt:lpstr>Radiation fog evolution</vt:lpstr>
      <vt:lpstr>PowerPoint Presentation</vt:lpstr>
      <vt:lpstr>Advection Fog</vt:lpstr>
      <vt:lpstr>PowerPoint Presentation</vt:lpstr>
      <vt:lpstr>Advection Fog</vt:lpstr>
      <vt:lpstr>Off of maritime Canada</vt:lpstr>
      <vt:lpstr>PowerPoint Presentation</vt:lpstr>
      <vt:lpstr>Associated with cool coastal waters</vt:lpstr>
      <vt:lpstr>Advection fog over snow</vt:lpstr>
      <vt:lpstr>PowerPoint Presentation</vt:lpstr>
      <vt:lpstr>Results from adiabatic cooling on slopes Often in Cascade passes, from flow from either direction</vt:lpstr>
      <vt:lpstr>Upslope Fog: Snoqualmie Pass</vt:lpstr>
      <vt:lpstr>PowerPoint Presentation</vt:lpstr>
      <vt:lpstr>Frontal Fog</vt:lpstr>
      <vt:lpstr>Frontal fog</vt:lpstr>
      <vt:lpstr>More Generally: Precipitation Fog</vt:lpstr>
      <vt:lpstr>Steam Fog</vt:lpstr>
      <vt:lpstr>PowerPoint Presentation</vt:lpstr>
      <vt:lpstr>Resulting from mixing of cold, dry air and moist, warm air</vt:lpstr>
      <vt:lpstr>Steam Fog</vt:lpstr>
      <vt:lpstr>Steam Fog</vt:lpstr>
      <vt:lpstr>PowerPoint Presentation</vt:lpstr>
      <vt:lpstr>Geographical Distribution of Fog</vt:lpstr>
      <vt:lpstr>PowerPoint Presentation</vt:lpstr>
      <vt:lpstr>Number One Fog Location in US Cape Disappointment (106 days year of heavy fog)</vt:lpstr>
      <vt:lpstr>Fog often collects in bowls and valleys</vt:lpstr>
      <vt:lpstr>Fog can become very persistent, particularly in winter due to its radiative properties.</vt:lpstr>
      <vt:lpstr>Annual Fog Variation</vt:lpstr>
      <vt:lpstr>Annual Variation Washington State</vt:lpstr>
      <vt:lpstr>Advection Fog Along West Coast Maximum in Spring and Summer When Coastal Northerlies are Strongest</vt:lpstr>
      <vt:lpstr>Coastal waters are coldest then compared to water offshore due to upwelling</vt:lpstr>
      <vt:lpstr>PowerPoint Presentation</vt:lpstr>
      <vt:lpstr>Why is VERY Dense Fog often a good sign for later in the day?</vt:lpstr>
      <vt:lpstr>Fog can impact other critical forecasting issues like ice on roadways</vt:lpstr>
      <vt:lpstr>Forecasting Fog:  Some Tips</vt:lpstr>
      <vt:lpstr>Fog Forecasting</vt:lpstr>
      <vt:lpstr>Rain Causing Fog Often Occurs </vt:lpstr>
      <vt:lpstr>Forecasting Fog</vt:lpstr>
      <vt:lpstr>PowerPoint Presentation</vt:lpstr>
      <vt:lpstr>PowerPoint Presentation</vt:lpstr>
      <vt:lpstr>PowerPoint Presentation</vt:lpstr>
      <vt:lpstr>PowerPoint Presentation</vt:lpstr>
      <vt:lpstr>MOS and NBM powerful tools for fog prediction when models are not good</vt:lpstr>
      <vt:lpstr>Dust storms:  An increasing visibility forecasting problem</vt:lpstr>
      <vt:lpstr>PowerPoint Presentation</vt:lpstr>
      <vt:lpstr>April 21, 1931:  The Biggest Duststorm in NW History</vt:lpstr>
      <vt:lpstr>PowerPoint Presentation</vt:lpstr>
      <vt:lpstr>Phoenix Dust Storm</vt:lpstr>
      <vt:lpstr>PowerPoint Presentation</vt:lpstr>
      <vt:lpstr>PowerPoint Presentation</vt:lpstr>
      <vt:lpstr>PowerPoint Presentation</vt:lpstr>
      <vt:lpstr>Dust/sand storms</vt:lpstr>
      <vt:lpstr>PowerPoint Presentation</vt:lpstr>
      <vt:lpstr>Examples</vt:lpstr>
      <vt:lpstr>What increases dust storms?</vt:lpstr>
      <vt:lpstr>Big New Challenge: Wildfire Smoke Reduces Visibility</vt:lpstr>
      <vt:lpstr>Bolt Fire:  Sept. 2022</vt:lpstr>
      <vt:lpstr>PowerPoint Presentation</vt:lpstr>
      <vt:lpstr>Ceilometers at Airports and Other Locations can Follow Smoke</vt:lpstr>
      <vt:lpstr>PowerPoint Presentation</vt:lpstr>
      <vt:lpstr>Smog:  Reduction of visibility from photochemical smog</vt:lpstr>
      <vt:lpstr>Smog and Visibility</vt:lpstr>
      <vt:lpstr>Precipitation and Visibility</vt:lpstr>
      <vt:lpstr>Aviation Weather Center Has Visibility Observations</vt:lpstr>
      <vt:lpstr>Major Tool: HRRR Smoke https://rapidrefresh.noaa.gov/hrrr/HRRRsmoke/</vt:lpstr>
      <vt:lpstr>HRRR Model Predicts Visibility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Visibility</dc:title>
  <dc:creator>Clifford Mass</dc:creator>
  <cp:lastModifiedBy>Clifford F. Mass</cp:lastModifiedBy>
  <cp:revision>136</cp:revision>
  <dcterms:created xsi:type="dcterms:W3CDTF">2014-04-25T19:56:02Z</dcterms:created>
  <dcterms:modified xsi:type="dcterms:W3CDTF">2025-04-22T22:00:54Z</dcterms:modified>
</cp:coreProperties>
</file>