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94" r:id="rId9"/>
    <p:sldId id="274" r:id="rId10"/>
    <p:sldId id="275" r:id="rId11"/>
    <p:sldId id="307" r:id="rId12"/>
    <p:sldId id="310" r:id="rId13"/>
    <p:sldId id="276" r:id="rId14"/>
    <p:sldId id="279" r:id="rId15"/>
    <p:sldId id="277" r:id="rId16"/>
    <p:sldId id="278" r:id="rId17"/>
    <p:sldId id="282" r:id="rId18"/>
    <p:sldId id="283" r:id="rId19"/>
    <p:sldId id="284" r:id="rId20"/>
    <p:sldId id="285" r:id="rId21"/>
    <p:sldId id="281" r:id="rId22"/>
    <p:sldId id="286" r:id="rId23"/>
    <p:sldId id="287" r:id="rId24"/>
    <p:sldId id="288" r:id="rId25"/>
    <p:sldId id="299" r:id="rId26"/>
    <p:sldId id="300" r:id="rId27"/>
    <p:sldId id="301" r:id="rId28"/>
    <p:sldId id="308" r:id="rId29"/>
    <p:sldId id="289" r:id="rId30"/>
    <p:sldId id="290" r:id="rId31"/>
    <p:sldId id="263" r:id="rId32"/>
    <p:sldId id="261" r:id="rId33"/>
    <p:sldId id="295" r:id="rId34"/>
    <p:sldId id="262" r:id="rId35"/>
    <p:sldId id="303" r:id="rId36"/>
    <p:sldId id="302" r:id="rId37"/>
    <p:sldId id="266" r:id="rId38"/>
    <p:sldId id="296" r:id="rId39"/>
    <p:sldId id="291" r:id="rId40"/>
    <p:sldId id="304" r:id="rId41"/>
    <p:sldId id="305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35"/>
    <p:restoredTop sz="92711"/>
  </p:normalViewPr>
  <p:slideViewPr>
    <p:cSldViewPr>
      <p:cViewPr varScale="1">
        <p:scale>
          <a:sx n="110" d="100"/>
          <a:sy n="110" d="100"/>
        </p:scale>
        <p:origin x="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1E995-206D-6245-A8A6-A3215ABC8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3A206-1D3C-0543-A560-0AFF38393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3463A-CA44-0F40-AF88-3BDC8060C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5848-F823-AF42-AF18-42F9487B5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0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64F18-03FD-944A-AEA8-4534F95E0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26EF1-A93A-2641-9A0C-1A3F6B35A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A73D9-DF28-BF46-A596-E6D361A5D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3A53-EA0E-1C41-BAB1-687E0652BD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86073-C2C6-294A-AEC0-D465325CF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8BDF22-412A-5041-AC86-58E9A0CA7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3CDA7-8B83-9942-A6E2-7440BC403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DDE1-8B3A-BB44-AF50-D4DA2020EE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11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56E-BA4C-2B4A-8C45-373A79064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2B235-A96A-124D-8825-6F036146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FBD94-6B58-FB47-AAD5-F5AFDC5D3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DEDE-DDAA-DE40-A65A-A4012F7C0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34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A439F-B9C0-BD43-BD46-19088D09F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B64C1-CDC5-B347-9B6A-7D80F940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6FB02-A2D9-684C-BD73-0318A45B4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7AD4-81E5-434B-975B-63D6A5C12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4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3AEAA-0717-5B4E-8233-A1E5B27B6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E6203-8BF5-2540-AD6A-BF253084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1E9B7-AD70-F54E-8C00-E87962544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05C6-648C-2244-ACE3-FA3F51472D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0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3D9DA-56A2-8C46-AA3F-BCA1C91DD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5DF01F-A33B-004F-A341-B14A9A34F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94E2F-DC04-B247-A47E-07A277FF7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6A97-A3E4-E445-B6F3-CB830D2B89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6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E259BE-2C2A-C146-A5EE-0FFBB1113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91193-0664-014B-8267-43E39E89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6FCEB4-1B70-4345-B137-74FB9F752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F4C2-2E75-E348-9C23-405FF35E65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6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9E264-2970-4E46-B7F0-7C5596808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A7027-F582-B744-BB62-8C6AED023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AFB3FD-0B17-314C-B68E-18B035BCD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1B78-5842-D345-B29B-566E815A6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5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FA907-3726-844F-9FEC-B73CA8C89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D1F85-0E34-704A-8604-3306F9D04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EC038-2205-E541-A666-473EC144E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8B67-28EB-A64C-9778-6CC8ED7B3C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7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ECD0D-518C-9146-A98C-AA6C6E233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A057D-4B67-CD4F-AA45-D39538187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56AAC-A090-EF4A-B87E-56C47756C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51FA-3792-3E4E-AA61-7F037B66A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7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214677-0810-C34D-942F-BFB354E9E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1DC051-6D4C-5048-95BC-9EFEBE192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FFD358-3EDF-9743-9D9D-44B98C00D3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94CE43-E841-E24C-B810-F0941C875F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0DB270-E183-A146-BB56-C5F7D6382B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795A97C-AD0F-E344-957C-8E056F4C3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18184BF-AEAA-E142-ABD8-FAC81F79A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DC7A2A9-E250-AF4B-86F1-B9206F6FB8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Atmospheric Sciences 370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Winter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C3D7-09FD-B04D-84B6-3A8960F7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2" y="299808"/>
            <a:ext cx="9067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Curvature Vorticity: Vorticity Associated with a Curved Trajectory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4EE7F51-438B-4B4D-9516-3F83FC3C7BE6}"/>
              </a:ext>
            </a:extLst>
          </p:cNvPr>
          <p:cNvSpPr/>
          <p:nvPr/>
        </p:nvSpPr>
        <p:spPr bwMode="auto">
          <a:xfrm rot="7955469">
            <a:off x="1966124" y="-766577"/>
            <a:ext cx="5314636" cy="5532142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AF8E4-A314-B640-B699-E53FC371CD3F}"/>
              </a:ext>
            </a:extLst>
          </p:cNvPr>
          <p:cNvSpPr/>
          <p:nvPr/>
        </p:nvSpPr>
        <p:spPr bwMode="auto">
          <a:xfrm rot="1941793">
            <a:off x="3170002" y="3810022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0EB0D-0E61-BA46-88A5-F4722AEF8FBC}"/>
              </a:ext>
            </a:extLst>
          </p:cNvPr>
          <p:cNvSpPr/>
          <p:nvPr/>
        </p:nvSpPr>
        <p:spPr bwMode="auto">
          <a:xfrm>
            <a:off x="4655902" y="4223658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DAEC1-97A2-2D48-B4BB-228E8EE86F59}"/>
              </a:ext>
            </a:extLst>
          </p:cNvPr>
          <p:cNvSpPr/>
          <p:nvPr/>
        </p:nvSpPr>
        <p:spPr bwMode="auto">
          <a:xfrm rot="19207767">
            <a:off x="6186593" y="3787375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7B133-5A4E-7142-8385-40AB749FD608}"/>
              </a:ext>
            </a:extLst>
          </p:cNvPr>
          <p:cNvSpPr txBox="1"/>
          <p:nvPr/>
        </p:nvSpPr>
        <p:spPr>
          <a:xfrm>
            <a:off x="3372881" y="5717741"/>
            <a:ext cx="315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Trajectory:  black arrow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17ADB-D154-8B40-A5E8-6FC8447D923C}"/>
              </a:ext>
            </a:extLst>
          </p:cNvPr>
          <p:cNvSpPr/>
          <p:nvPr/>
        </p:nvSpPr>
        <p:spPr bwMode="auto">
          <a:xfrm>
            <a:off x="4730522" y="4566558"/>
            <a:ext cx="256518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173CE-16C8-204F-84DD-AABB64A2EA1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 flipV="1">
            <a:off x="6077033" y="3934226"/>
            <a:ext cx="678802" cy="86327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4BFDDC-9CE9-E04F-9F4A-EC673A000B94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 bwMode="auto">
          <a:xfrm flipV="1">
            <a:off x="4858781" y="4223658"/>
            <a:ext cx="0" cy="1143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432BE-A502-6C49-B86A-B2F21E4B998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V="1">
            <a:off x="3100872" y="3898792"/>
            <a:ext cx="577924" cy="83249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37A3EB-8B48-8F40-B1DF-4BFC149F6A2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8902" y="1926004"/>
            <a:ext cx="1912421" cy="207469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AE3F3-7F63-F44D-B732-04F1C0467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2294" y="1926004"/>
            <a:ext cx="134403" cy="2720079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B64C6-9C39-EB45-922E-316F380138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9081" y="1954421"/>
            <a:ext cx="1527062" cy="1957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FE6207-6C11-DB47-B523-CF173A8B0C7F}"/>
              </a:ext>
            </a:extLst>
          </p:cNvPr>
          <p:cNvSpPr txBox="1"/>
          <p:nvPr/>
        </p:nvSpPr>
        <p:spPr>
          <a:xfrm>
            <a:off x="5056229" y="19260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0AA96-CA69-5A65-ADD1-5930DA404EAB}"/>
              </a:ext>
            </a:extLst>
          </p:cNvPr>
          <p:cNvSpPr txBox="1"/>
          <p:nvPr/>
        </p:nvSpPr>
        <p:spPr>
          <a:xfrm>
            <a:off x="457200" y="2387669"/>
            <a:ext cx="238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trajectory is the path of the air motion</a:t>
            </a:r>
          </a:p>
        </p:txBody>
      </p:sp>
    </p:spTree>
    <p:extLst>
      <p:ext uri="{BB962C8B-B14F-4D97-AF65-F5344CB8AC3E}">
        <p14:creationId xmlns:p14="http://schemas.microsoft.com/office/powerpoint/2010/main" val="115068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5F1AA-A68B-A832-4F2B-5D5395EF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CFD6-E5A3-8D7F-D4E7-B4482BF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5318"/>
            <a:ext cx="8229601" cy="704168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The smaller the R (tighter the curve) the greater the vorticity.  The greater the speed the greater the vorticity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7F2C3D3-4720-BE19-0931-680B0B902BAE}"/>
              </a:ext>
            </a:extLst>
          </p:cNvPr>
          <p:cNvSpPr/>
          <p:nvPr/>
        </p:nvSpPr>
        <p:spPr bwMode="auto">
          <a:xfrm rot="7955469">
            <a:off x="1966124" y="-766577"/>
            <a:ext cx="5314636" cy="5532142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8503D-7100-473E-89AB-B95F9363687A}"/>
              </a:ext>
            </a:extLst>
          </p:cNvPr>
          <p:cNvSpPr/>
          <p:nvPr/>
        </p:nvSpPr>
        <p:spPr bwMode="auto">
          <a:xfrm rot="1941793">
            <a:off x="3170002" y="3810022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305F8-3561-C44E-7C76-0EEA0247EE1B}"/>
              </a:ext>
            </a:extLst>
          </p:cNvPr>
          <p:cNvSpPr/>
          <p:nvPr/>
        </p:nvSpPr>
        <p:spPr bwMode="auto">
          <a:xfrm>
            <a:off x="4655902" y="4223658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0B323-3F64-3EBB-1530-7034F2D6386C}"/>
              </a:ext>
            </a:extLst>
          </p:cNvPr>
          <p:cNvSpPr/>
          <p:nvPr/>
        </p:nvSpPr>
        <p:spPr bwMode="auto">
          <a:xfrm rot="19207767">
            <a:off x="6186593" y="3787375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FB2748-3781-01C3-3BF0-8FDE2512A878}"/>
              </a:ext>
            </a:extLst>
          </p:cNvPr>
          <p:cNvSpPr/>
          <p:nvPr/>
        </p:nvSpPr>
        <p:spPr bwMode="auto">
          <a:xfrm>
            <a:off x="4730522" y="4566558"/>
            <a:ext cx="256518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E33D8C-DBF0-C44A-0547-4A7BBE3C2A0E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 flipV="1">
            <a:off x="6077033" y="3934226"/>
            <a:ext cx="678802" cy="86327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67B79C-C4BC-3976-89A2-E74A54FD21DB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 bwMode="auto">
          <a:xfrm flipV="1">
            <a:off x="4858781" y="4223658"/>
            <a:ext cx="0" cy="1143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73F562-FD94-08BA-D747-443ABD71ED4C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V="1">
            <a:off x="3100872" y="3898792"/>
            <a:ext cx="577924" cy="83249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DBF19-2C1B-5ECD-2388-4B82BA879AF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8902" y="1926004"/>
            <a:ext cx="1912421" cy="207469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772EAE-F30E-1F5D-C657-BE482E6DB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2294" y="1926004"/>
            <a:ext cx="134403" cy="2720079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55B648-03CF-C21A-0D24-63A737F6DA9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9081" y="1954421"/>
            <a:ext cx="1527062" cy="1957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8247BF2-23F8-7AAD-678D-4596942F0552}"/>
              </a:ext>
            </a:extLst>
          </p:cNvPr>
          <p:cNvSpPr txBox="1"/>
          <p:nvPr/>
        </p:nvSpPr>
        <p:spPr>
          <a:xfrm>
            <a:off x="5056229" y="19260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8D4CF41-2389-23B3-4DC0-81D139B0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69" y="5641096"/>
            <a:ext cx="5480050" cy="1103967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B668FCFF-5842-1602-59B8-66399EB30B81}"/>
              </a:ext>
            </a:extLst>
          </p:cNvPr>
          <p:cNvSpPr/>
          <p:nvPr/>
        </p:nvSpPr>
        <p:spPr bwMode="auto">
          <a:xfrm rot="8288500">
            <a:off x="7548994" y="2815804"/>
            <a:ext cx="1410658" cy="1451509"/>
          </a:xfrm>
          <a:prstGeom prst="blockArc">
            <a:avLst>
              <a:gd name="adj1" fmla="val 13478937"/>
              <a:gd name="adj2" fmla="val 2048541"/>
              <a:gd name="adj3" fmla="val 50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350259-29D4-2DB4-CE87-4E65D68F4957}"/>
              </a:ext>
            </a:extLst>
          </p:cNvPr>
          <p:cNvCxnSpPr>
            <a:cxnSpLocks/>
          </p:cNvCxnSpPr>
          <p:nvPr/>
        </p:nvCxnSpPr>
        <p:spPr bwMode="auto">
          <a:xfrm>
            <a:off x="8278857" y="3611440"/>
            <a:ext cx="29813" cy="6122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12521-4C29-A373-58DB-BFE23FCC4C85}"/>
              </a:ext>
            </a:extLst>
          </p:cNvPr>
          <p:cNvCxnSpPr>
            <a:cxnSpLocks/>
          </p:cNvCxnSpPr>
          <p:nvPr/>
        </p:nvCxnSpPr>
        <p:spPr bwMode="auto">
          <a:xfrm>
            <a:off x="8355317" y="3611440"/>
            <a:ext cx="560083" cy="102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0D19E6-FABC-13EE-A9BF-674F31219F11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 flipH="1">
            <a:off x="7584336" y="3621686"/>
            <a:ext cx="724334" cy="106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76F7D-390B-C08B-EE6F-1D039396C502}"/>
              </a:ext>
            </a:extLst>
          </p:cNvPr>
          <p:cNvSpPr txBox="1"/>
          <p:nvPr/>
        </p:nvSpPr>
        <p:spPr>
          <a:xfrm>
            <a:off x="8212397" y="32860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3115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C556-1D5D-D7FF-DD03-6427AC14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Experience With This</a:t>
            </a:r>
          </a:p>
        </p:txBody>
      </p:sp>
      <p:pic>
        <p:nvPicPr>
          <p:cNvPr id="5" name="Content Placeholder 4" descr="A car driving on a winding road&#10;&#10;AI-generated content may be incorrect.">
            <a:extLst>
              <a:ext uri="{FF2B5EF4-FFF2-40B4-BE49-F238E27FC236}">
                <a16:creationId xmlns:a16="http://schemas.microsoft.com/office/drawing/2014/main" id="{A6B8489F-5DD4-CB20-8AAF-38CE8F147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2109787"/>
            <a:ext cx="60198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8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B077-51BE-DF4D-9B1C-4D952B9A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34" y="145567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Shear Vorticity</a:t>
            </a:r>
          </a:p>
        </p:txBody>
      </p:sp>
      <p:pic>
        <p:nvPicPr>
          <p:cNvPr id="18" name="Content Placeholder 17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89A036BE-31A9-E34F-8E87-194ED51E4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80" y="2251357"/>
            <a:ext cx="2941454" cy="2537285"/>
          </a:xfr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08DCEFC-9ED4-2440-BC86-853ABAA28BCC}"/>
              </a:ext>
            </a:extLst>
          </p:cNvPr>
          <p:cNvSpPr/>
          <p:nvPr/>
        </p:nvSpPr>
        <p:spPr bwMode="auto">
          <a:xfrm>
            <a:off x="789929" y="4161169"/>
            <a:ext cx="3962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AA1ED4D-2F03-D94D-8F09-4CD3EF2AACAE}"/>
              </a:ext>
            </a:extLst>
          </p:cNvPr>
          <p:cNvSpPr/>
          <p:nvPr/>
        </p:nvSpPr>
        <p:spPr bwMode="auto">
          <a:xfrm>
            <a:off x="782595" y="2995307"/>
            <a:ext cx="1600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58F9F1A-1B11-DD41-903B-18A3611FB676}"/>
              </a:ext>
            </a:extLst>
          </p:cNvPr>
          <p:cNvSpPr/>
          <p:nvPr/>
        </p:nvSpPr>
        <p:spPr bwMode="auto">
          <a:xfrm>
            <a:off x="782595" y="3593154"/>
            <a:ext cx="2492829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AE646A5-EE79-3F4B-88BB-632B7B97D046}"/>
              </a:ext>
            </a:extLst>
          </p:cNvPr>
          <p:cNvSpPr/>
          <p:nvPr/>
        </p:nvSpPr>
        <p:spPr bwMode="auto">
          <a:xfrm flipV="1">
            <a:off x="5498465" y="2266784"/>
            <a:ext cx="2525483" cy="2364695"/>
          </a:xfrm>
          <a:prstGeom prst="arc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DDEB5F8-8E83-6645-9709-96DFE5E5775C}"/>
              </a:ext>
            </a:extLst>
          </p:cNvPr>
          <p:cNvSpPr/>
          <p:nvPr/>
        </p:nvSpPr>
        <p:spPr bwMode="auto">
          <a:xfrm rot="1775795">
            <a:off x="2398185" y="5564442"/>
            <a:ext cx="431431" cy="96321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F2717-A2F9-214D-B8A2-3CEAC3B852F9}"/>
              </a:ext>
            </a:extLst>
          </p:cNvPr>
          <p:cNvSpPr/>
          <p:nvPr/>
        </p:nvSpPr>
        <p:spPr bwMode="auto">
          <a:xfrm>
            <a:off x="3350881" y="5631831"/>
            <a:ext cx="329201" cy="9632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92A17ABE-7897-9247-A208-621D5B5BCBDC}"/>
              </a:ext>
            </a:extLst>
          </p:cNvPr>
          <p:cNvSpPr/>
          <p:nvPr/>
        </p:nvSpPr>
        <p:spPr bwMode="auto">
          <a:xfrm rot="3745307">
            <a:off x="4011361" y="5917815"/>
            <a:ext cx="1091896" cy="35850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6D2FBE-1D25-0346-8263-D23BFF115E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87697" y="5699586"/>
            <a:ext cx="27784" cy="8153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09D50C-B274-5146-AA4C-08DA7F0C5337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V="1">
            <a:off x="2382795" y="5653915"/>
            <a:ext cx="515859" cy="7226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DFE9F9-DB15-D040-9E8F-1FC329B94A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13708" y="5726786"/>
            <a:ext cx="344305" cy="602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AC8249-3968-CE46-8E58-2C0CCA07ECA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0366" y="5924012"/>
            <a:ext cx="391260" cy="6710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49EF4A-24E3-D148-AC45-56C2A017FC9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58000" y="5924011"/>
            <a:ext cx="0" cy="6574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935E67-3A43-C441-BBF9-4273E671F5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33834" y="5906607"/>
            <a:ext cx="423918" cy="6884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1B0BEE-B344-744E-BDC4-B8D862186F2F}"/>
              </a:ext>
            </a:extLst>
          </p:cNvPr>
          <p:cNvSpPr txBox="1"/>
          <p:nvPr/>
        </p:nvSpPr>
        <p:spPr>
          <a:xfrm>
            <a:off x="617098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FC3BF9-ED50-0844-ACC4-D32308932ABA}"/>
              </a:ext>
            </a:extLst>
          </p:cNvPr>
          <p:cNvSpPr txBox="1"/>
          <p:nvPr/>
        </p:nvSpPr>
        <p:spPr>
          <a:xfrm>
            <a:off x="6832824" y="57056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DC5A18-08D5-3840-9001-3E5AE596A5BB}"/>
              </a:ext>
            </a:extLst>
          </p:cNvPr>
          <p:cNvSpPr txBox="1"/>
          <p:nvPr/>
        </p:nvSpPr>
        <p:spPr>
          <a:xfrm>
            <a:off x="744644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4E869-6367-3744-8921-E129C705D58F}"/>
              </a:ext>
            </a:extLst>
          </p:cNvPr>
          <p:cNvSpPr txBox="1"/>
          <p:nvPr/>
        </p:nvSpPr>
        <p:spPr>
          <a:xfrm>
            <a:off x="685800" y="5631831"/>
            <a:ext cx="174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over</a:t>
            </a:r>
          </a:p>
          <a:p>
            <a:r>
              <a:rPr lang="en-US" dirty="0"/>
              <a:t>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04B7C-4830-5D4A-8196-BDACEC23A80F}"/>
              </a:ext>
            </a:extLst>
          </p:cNvPr>
          <p:cNvSpPr txBox="1"/>
          <p:nvPr/>
        </p:nvSpPr>
        <p:spPr>
          <a:xfrm>
            <a:off x="1559597" y="231805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3B63C-7D5C-784E-80B7-31E07BDAE30E}"/>
              </a:ext>
            </a:extLst>
          </p:cNvPr>
          <p:cNvSpPr txBox="1"/>
          <p:nvPr/>
        </p:nvSpPr>
        <p:spPr>
          <a:xfrm>
            <a:off x="1559596" y="47741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4BE51-8BDE-3643-87E9-5E306EAFBB24}"/>
              </a:ext>
            </a:extLst>
          </p:cNvPr>
          <p:cNvCxnSpPr/>
          <p:nvPr/>
        </p:nvCxnSpPr>
        <p:spPr bwMode="auto">
          <a:xfrm>
            <a:off x="505113" y="5334000"/>
            <a:ext cx="8305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0F69DAD-C9DE-A823-A4DC-1CA5A769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53" y="955772"/>
            <a:ext cx="5251450" cy="1057915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ECD95D62-03AF-FD61-F67E-0B8645C6C34B}"/>
              </a:ext>
            </a:extLst>
          </p:cNvPr>
          <p:cNvSpPr/>
          <p:nvPr/>
        </p:nvSpPr>
        <p:spPr bwMode="auto">
          <a:xfrm rot="11131991">
            <a:off x="8388552" y="238842"/>
            <a:ext cx="304800" cy="838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6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681-651D-FB44-9BE0-D54DD38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jets?  Lots of relative vorticity from shear! 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C2F36E-609D-6648-A159-4BE9F9559C84}"/>
              </a:ext>
            </a:extLst>
          </p:cNvPr>
          <p:cNvSpPr/>
          <p:nvPr/>
        </p:nvSpPr>
        <p:spPr bwMode="auto">
          <a:xfrm>
            <a:off x="1600200" y="3962400"/>
            <a:ext cx="53340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C27119-E486-464B-9B67-BF2874E32420}"/>
              </a:ext>
            </a:extLst>
          </p:cNvPr>
          <p:cNvSpPr/>
          <p:nvPr/>
        </p:nvSpPr>
        <p:spPr bwMode="auto">
          <a:xfrm>
            <a:off x="1611086" y="4310743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5E638A7-6146-A645-AB43-C53F4F200A1D}"/>
              </a:ext>
            </a:extLst>
          </p:cNvPr>
          <p:cNvSpPr/>
          <p:nvPr/>
        </p:nvSpPr>
        <p:spPr bwMode="auto">
          <a:xfrm>
            <a:off x="1600200" y="3657600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C2EB6E0-82F6-2D4B-A843-D974F9562D14}"/>
              </a:ext>
            </a:extLst>
          </p:cNvPr>
          <p:cNvSpPr/>
          <p:nvPr/>
        </p:nvSpPr>
        <p:spPr bwMode="auto">
          <a:xfrm>
            <a:off x="1589314" y="3276600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0E309A8-8F2C-1E44-95D8-89A3EF193A2E}"/>
              </a:ext>
            </a:extLst>
          </p:cNvPr>
          <p:cNvSpPr/>
          <p:nvPr/>
        </p:nvSpPr>
        <p:spPr bwMode="auto">
          <a:xfrm>
            <a:off x="1589314" y="4659086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1C8-FD96-CC4A-9B70-3E7C032A7F2E}"/>
              </a:ext>
            </a:extLst>
          </p:cNvPr>
          <p:cNvSpPr txBox="1"/>
          <p:nvPr/>
        </p:nvSpPr>
        <p:spPr>
          <a:xfrm>
            <a:off x="6943315" y="388396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Jet Core</a:t>
            </a:r>
          </a:p>
        </p:txBody>
      </p:sp>
      <p:pic>
        <p:nvPicPr>
          <p:cNvPr id="11" name="Picture 10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AE85FD61-34DD-AC41-935C-359B09E4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9" y="2760911"/>
            <a:ext cx="1075915" cy="928079"/>
          </a:xfrm>
          <a:prstGeom prst="rect">
            <a:avLst/>
          </a:prstGeom>
        </p:spPr>
      </p:pic>
      <p:pic>
        <p:nvPicPr>
          <p:cNvPr id="13" name="Picture 1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5089588D-A98A-D24D-ABC6-AE05F45F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30486"/>
            <a:ext cx="1075915" cy="928079"/>
          </a:xfrm>
          <a:prstGeom prst="rect">
            <a:avLst/>
          </a:prstGeom>
        </p:spPr>
      </p:pic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101897C5-026A-CC4A-899F-E971EC7CD8C8}"/>
              </a:ext>
            </a:extLst>
          </p:cNvPr>
          <p:cNvSpPr/>
          <p:nvPr/>
        </p:nvSpPr>
        <p:spPr bwMode="auto">
          <a:xfrm rot="4111925">
            <a:off x="7654947" y="4393960"/>
            <a:ext cx="978680" cy="100112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Circular Arrow 16">
            <a:extLst>
              <a:ext uri="{FF2B5EF4-FFF2-40B4-BE49-F238E27FC236}">
                <a16:creationId xmlns:a16="http://schemas.microsoft.com/office/drawing/2014/main" id="{89423C35-22A2-C945-A956-81B36F14F971}"/>
              </a:ext>
            </a:extLst>
          </p:cNvPr>
          <p:cNvSpPr/>
          <p:nvPr/>
        </p:nvSpPr>
        <p:spPr bwMode="auto">
          <a:xfrm rot="4286430" flipH="1">
            <a:off x="7491477" y="2581800"/>
            <a:ext cx="1059423" cy="12169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789574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E914-0C55-F24E-9714-CB2D3470FFEA}"/>
              </a:ext>
            </a:extLst>
          </p:cNvPr>
          <p:cNvSpPr txBox="1"/>
          <p:nvPr/>
        </p:nvSpPr>
        <p:spPr>
          <a:xfrm>
            <a:off x="4265418" y="51816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DDBE3-8796-FC4B-81A8-023372385766}"/>
              </a:ext>
            </a:extLst>
          </p:cNvPr>
          <p:cNvSpPr txBox="1"/>
          <p:nvPr/>
        </p:nvSpPr>
        <p:spPr>
          <a:xfrm>
            <a:off x="4163504" y="282839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</a:t>
            </a:r>
          </a:p>
        </p:txBody>
      </p:sp>
    </p:spTree>
    <p:extLst>
      <p:ext uri="{BB962C8B-B14F-4D97-AF65-F5344CB8AC3E}">
        <p14:creationId xmlns:p14="http://schemas.microsoft.com/office/powerpoint/2010/main" val="210813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26F1-7C8C-6546-A82B-C18C460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153400" cy="14700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Vorticity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can </a:t>
            </a:r>
            <a:r>
              <a:rPr lang="en-US" b="1">
                <a:solidFill>
                  <a:schemeClr val="accent2"/>
                </a:solidFill>
                <a:latin typeface="+mn-lt"/>
              </a:rPr>
              <a:t>either be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+ (cyclonic, counterclockwise-NH) or – (anticyclonic, clockwise)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9EE87-028B-CF41-A661-C0744E4AB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819400"/>
            <a:ext cx="7239000" cy="1752600"/>
          </a:xfrm>
        </p:spPr>
        <p:txBody>
          <a:bodyPr/>
          <a:lstStyle/>
          <a:p>
            <a:r>
              <a:rPr lang="en-US" dirty="0"/>
              <a:t>Rotation in the same sense of the earth’s rotation is defined as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0E37A3-974B-8947-8992-F6A683F4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07885"/>
            <a:ext cx="3073400" cy="2455379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870ACD-655C-4844-B973-EDB70814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60042"/>
            <a:ext cx="1600200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161-1413-164A-B791-93BDF31D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Relative vorticity with upper ridge and trough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CCA8F5B-76D3-7249-9771-053B04D8E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54520" y="983980"/>
            <a:ext cx="4634960" cy="6629400"/>
          </a:xfrm>
        </p:spPr>
      </p:pic>
    </p:spTree>
    <p:extLst>
      <p:ext uri="{BB962C8B-B14F-4D97-AF65-F5344CB8AC3E}">
        <p14:creationId xmlns:p14="http://schemas.microsoft.com/office/powerpoint/2010/main" val="234611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672E-AA15-754F-BE72-ACED9D8C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Relative Vorticity—</a:t>
            </a:r>
            <a:r>
              <a:rPr lang="en-US" b="1" dirty="0"/>
              <a:t>rotation with respect to the earth-- is </a:t>
            </a:r>
            <a:r>
              <a:rPr lang="en-US" b="1" dirty="0">
                <a:solidFill>
                  <a:srgbClr val="FF0000"/>
                </a:solidFill>
              </a:rPr>
              <a:t>only part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1F7C-5790-BE46-BC84-F423DA67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2200"/>
            <a:ext cx="5715000" cy="4114800"/>
          </a:xfrm>
        </p:spPr>
        <p:txBody>
          <a:bodyPr/>
          <a:lstStyle/>
          <a:p>
            <a:r>
              <a:rPr lang="en-US" dirty="0"/>
              <a:t>The earth itself is rotating, so there is some inherent “spin” even if there is </a:t>
            </a:r>
            <a:r>
              <a:rPr lang="en-US" b="1" dirty="0"/>
              <a:t>no wind</a:t>
            </a:r>
          </a:p>
          <a:p>
            <a:r>
              <a:rPr lang="en-US" dirty="0"/>
              <a:t>The rotation at any location derived from the earth’s rotation is called </a:t>
            </a:r>
            <a:r>
              <a:rPr lang="en-US" b="1" dirty="0"/>
              <a:t>planetary vorticity</a:t>
            </a:r>
            <a:r>
              <a:rPr lang="en-US" dirty="0"/>
              <a:t> and denoted by the letter “f”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54716-D187-AB4C-A177-22F19E3E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7000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FAF-7A59-1443-8203-B2F017DD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Planetary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200" y="2057400"/>
                <a:ext cx="5257800" cy="4114800"/>
              </a:xfrm>
            </p:spPr>
            <p:txBody>
              <a:bodyPr/>
              <a:lstStyle/>
              <a:p>
                <a:r>
                  <a:rPr lang="en-US" dirty="0"/>
                  <a:t>Mathematically: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Earth’s angular velocity (7.292 x 10</a:t>
                </a:r>
                <a:r>
                  <a:rPr lang="en-US" baseline="30000" dirty="0"/>
                  <a:t>-5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degrees latitude</a:t>
                </a:r>
              </a:p>
              <a:p>
                <a:pPr marL="514350" indent="-457200"/>
                <a:r>
                  <a:rPr lang="en-US" dirty="0"/>
                  <a:t>Thus, f is maximum at the poles and zero at the equator.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2057400"/>
                <a:ext cx="5257800" cy="4114800"/>
              </a:xfrm>
              <a:blipFill>
                <a:blip r:embed="rId2"/>
                <a:stretch>
                  <a:fillRect l="-2657" t="-184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86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5647-B717-694E-B3F6-C1EA9CB6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or Total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</p:spPr>
            <p:txBody>
              <a:bodyPr/>
              <a:lstStyle/>
              <a:p>
                <a:r>
                  <a:rPr lang="en-US" dirty="0"/>
                  <a:t>Absolute or total vorticity = relative vorticity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) + planetary vorticity (f)</a:t>
                </a:r>
              </a:p>
              <a:p>
                <a:r>
                  <a:rPr lang="en-US" dirty="0"/>
                  <a:t>Absolute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 is always positive and large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 can be negative or positive</a:t>
                </a:r>
              </a:p>
              <a:p>
                <a:r>
                  <a:rPr lang="en-US" dirty="0"/>
                  <a:t>Absolute vorticity is always positive</a:t>
                </a:r>
              </a:p>
              <a:p>
                <a:r>
                  <a:rPr lang="en-US" dirty="0"/>
                  <a:t>Weather maps generally show absolute vorticity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  <a:blipFill>
                <a:blip r:embed="rId2"/>
                <a:stretch>
                  <a:fillRect l="-1890" t="-1846" b="-13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5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356E-40A0-CE45-A1BC-CAF620AA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Many weather maps and forecast charts show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vorticity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—a measure of atmospheric rotation around a vertical axis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8BE465-47E2-8F45-A935-3663F839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426D-203E-E040-8E67-7FE82D1F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62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vorticity is small in ridges and large (+) in troughs.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495F-DEC8-2246-9255-0B4CAAF3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4152900" cy="4114800"/>
          </a:xfrm>
        </p:spPr>
        <p:txBody>
          <a:bodyPr/>
          <a:lstStyle/>
          <a:p>
            <a:r>
              <a:rPr lang="en-US" dirty="0"/>
              <a:t>In ridges, planetary vorticity is +, while relative vorticity is -.  </a:t>
            </a:r>
            <a:r>
              <a:rPr lang="en-US" b="1" dirty="0"/>
              <a:t>Total is small + </a:t>
            </a:r>
            <a:endParaRPr lang="en-US" dirty="0"/>
          </a:p>
          <a:p>
            <a:r>
              <a:rPr lang="en-US" dirty="0"/>
              <a:t>In troughs, planetary vorticity is +, while relative vorticity is +.  </a:t>
            </a:r>
            <a:r>
              <a:rPr lang="en-US" b="1" dirty="0"/>
              <a:t>Total is large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B7BA1C5-E63A-3648-A4BE-48C41FCC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3548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CD07-BE53-DD48-9136-B3CC0C86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6C15683-FFEA-184F-824C-73E6FF77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609600"/>
            <a:ext cx="5943600" cy="5943600"/>
          </a:xfrm>
        </p:spPr>
      </p:pic>
    </p:spTree>
    <p:extLst>
      <p:ext uri="{BB962C8B-B14F-4D97-AF65-F5344CB8AC3E}">
        <p14:creationId xmlns:p14="http://schemas.microsoft.com/office/powerpoint/2010/main" val="300620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1D22-7496-414E-A553-CFB79D1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3D168AD8-5B48-1947-B0B1-EDF6234EF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323850"/>
            <a:ext cx="8280400" cy="6210300"/>
          </a:xfrm>
        </p:spPr>
      </p:pic>
    </p:spTree>
    <p:extLst>
      <p:ext uri="{BB962C8B-B14F-4D97-AF65-F5344CB8AC3E}">
        <p14:creationId xmlns:p14="http://schemas.microsoft.com/office/powerpoint/2010/main" val="471150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A2A-EDE3-F346-9CA6-E6AA4169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Vorticity is Useful for Tracking Troughs and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FA1F-479A-8F41-A1C8-17BDF42B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36849"/>
            <a:ext cx="6400800" cy="3200400"/>
          </a:xfrm>
        </p:spPr>
        <p:txBody>
          <a:bodyPr/>
          <a:lstStyle/>
          <a:p>
            <a:r>
              <a:rPr lang="en-US" dirty="0"/>
              <a:t>Particularly useful when a short-wave trough moves into a ridge</a:t>
            </a:r>
          </a:p>
          <a:p>
            <a:r>
              <a:rPr lang="en-US" dirty="0"/>
              <a:t>Why? Can be hard to see the curvature of height lines, but vorticity shows the feature.</a:t>
            </a:r>
          </a:p>
        </p:txBody>
      </p:sp>
    </p:spTree>
    <p:extLst>
      <p:ext uri="{BB962C8B-B14F-4D97-AF65-F5344CB8AC3E}">
        <p14:creationId xmlns:p14="http://schemas.microsoft.com/office/powerpoint/2010/main" val="311238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BE06-67DD-104A-A85B-FE9DFAF5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31A831-9B29-BD49-BE89-4F0AA5E56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874"/>
          <a:stretch/>
        </p:blipFill>
        <p:spPr>
          <a:xfrm>
            <a:off x="2209800" y="3276600"/>
            <a:ext cx="5065736" cy="3128211"/>
          </a:xfrm>
        </p:spPr>
      </p:pic>
      <p:pic>
        <p:nvPicPr>
          <p:cNvPr id="7" name="Picture 6" descr="A close - up of a map&#10;&#10;Description automatically generated">
            <a:extLst>
              <a:ext uri="{FF2B5EF4-FFF2-40B4-BE49-F238E27FC236}">
                <a16:creationId xmlns:a16="http://schemas.microsoft.com/office/drawing/2014/main" id="{3835E22A-FEF9-B948-9F0F-DAC32FDBC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37"/>
          <a:stretch/>
        </p:blipFill>
        <p:spPr>
          <a:xfrm>
            <a:off x="4606018" y="232611"/>
            <a:ext cx="4292058" cy="274872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436BE4-7A23-434D-85B4-C1E0F6A63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20"/>
          <a:stretch/>
        </p:blipFill>
        <p:spPr>
          <a:xfrm>
            <a:off x="245924" y="228599"/>
            <a:ext cx="4249876" cy="2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681-651D-FB44-9BE0-D54DD38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Remember Vorticity and Jets!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Differing relative vorticity on the sides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C2F36E-609D-6648-A159-4BE9F9559C84}"/>
              </a:ext>
            </a:extLst>
          </p:cNvPr>
          <p:cNvSpPr/>
          <p:nvPr/>
        </p:nvSpPr>
        <p:spPr bwMode="auto">
          <a:xfrm>
            <a:off x="1600200" y="3962400"/>
            <a:ext cx="53340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C27119-E486-464B-9B67-BF2874E32420}"/>
              </a:ext>
            </a:extLst>
          </p:cNvPr>
          <p:cNvSpPr/>
          <p:nvPr/>
        </p:nvSpPr>
        <p:spPr bwMode="auto">
          <a:xfrm>
            <a:off x="1611086" y="4310743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5E638A7-6146-A645-AB43-C53F4F200A1D}"/>
              </a:ext>
            </a:extLst>
          </p:cNvPr>
          <p:cNvSpPr/>
          <p:nvPr/>
        </p:nvSpPr>
        <p:spPr bwMode="auto">
          <a:xfrm>
            <a:off x="1600200" y="3657600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C2EB6E0-82F6-2D4B-A843-D974F9562D14}"/>
              </a:ext>
            </a:extLst>
          </p:cNvPr>
          <p:cNvSpPr/>
          <p:nvPr/>
        </p:nvSpPr>
        <p:spPr bwMode="auto">
          <a:xfrm>
            <a:off x="1589314" y="3276600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0E309A8-8F2C-1E44-95D8-89A3EF193A2E}"/>
              </a:ext>
            </a:extLst>
          </p:cNvPr>
          <p:cNvSpPr/>
          <p:nvPr/>
        </p:nvSpPr>
        <p:spPr bwMode="auto">
          <a:xfrm>
            <a:off x="1589314" y="4659086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1C8-FD96-CC4A-9B70-3E7C032A7F2E}"/>
              </a:ext>
            </a:extLst>
          </p:cNvPr>
          <p:cNvSpPr txBox="1"/>
          <p:nvPr/>
        </p:nvSpPr>
        <p:spPr>
          <a:xfrm>
            <a:off x="6943315" y="388396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Jet Core</a:t>
            </a:r>
          </a:p>
        </p:txBody>
      </p:sp>
      <p:pic>
        <p:nvPicPr>
          <p:cNvPr id="11" name="Picture 10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AE85FD61-34DD-AC41-935C-359B09E4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9" y="2760911"/>
            <a:ext cx="1075915" cy="928079"/>
          </a:xfrm>
          <a:prstGeom prst="rect">
            <a:avLst/>
          </a:prstGeom>
        </p:spPr>
      </p:pic>
      <p:pic>
        <p:nvPicPr>
          <p:cNvPr id="13" name="Picture 1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5089588D-A98A-D24D-ABC6-AE05F45F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30486"/>
            <a:ext cx="1075915" cy="928079"/>
          </a:xfrm>
          <a:prstGeom prst="rect">
            <a:avLst/>
          </a:prstGeom>
        </p:spPr>
      </p:pic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101897C5-026A-CC4A-899F-E971EC7CD8C8}"/>
              </a:ext>
            </a:extLst>
          </p:cNvPr>
          <p:cNvSpPr/>
          <p:nvPr/>
        </p:nvSpPr>
        <p:spPr bwMode="auto">
          <a:xfrm rot="4111925">
            <a:off x="7654947" y="4393960"/>
            <a:ext cx="978680" cy="100112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Circular Arrow 16">
            <a:extLst>
              <a:ext uri="{FF2B5EF4-FFF2-40B4-BE49-F238E27FC236}">
                <a16:creationId xmlns:a16="http://schemas.microsoft.com/office/drawing/2014/main" id="{89423C35-22A2-C945-A956-81B36F14F971}"/>
              </a:ext>
            </a:extLst>
          </p:cNvPr>
          <p:cNvSpPr/>
          <p:nvPr/>
        </p:nvSpPr>
        <p:spPr bwMode="auto">
          <a:xfrm rot="5400000" flipH="1">
            <a:off x="7144806" y="2453376"/>
            <a:ext cx="1059423" cy="141784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E914-0C55-F24E-9714-CB2D3470FFEA}"/>
              </a:ext>
            </a:extLst>
          </p:cNvPr>
          <p:cNvSpPr txBox="1"/>
          <p:nvPr/>
        </p:nvSpPr>
        <p:spPr>
          <a:xfrm>
            <a:off x="4265418" y="51816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DDBE3-8796-FC4B-81A8-023372385766}"/>
              </a:ext>
            </a:extLst>
          </p:cNvPr>
          <p:cNvSpPr txBox="1"/>
          <p:nvPr/>
        </p:nvSpPr>
        <p:spPr>
          <a:xfrm>
            <a:off x="4163504" y="282839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13A25762-B81E-EBE8-2E73-A8F67440B4A0}"/>
              </a:ext>
            </a:extLst>
          </p:cNvPr>
          <p:cNvSpPr/>
          <p:nvPr/>
        </p:nvSpPr>
        <p:spPr bwMode="auto">
          <a:xfrm>
            <a:off x="8596170" y="2895600"/>
            <a:ext cx="547830" cy="533400"/>
          </a:xfrm>
          <a:prstGeom prst="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77C4C3-5625-9D41-D831-D809D457B02D}"/>
              </a:ext>
            </a:extLst>
          </p:cNvPr>
          <p:cNvCxnSpPr>
            <a:cxnSpLocks/>
          </p:cNvCxnSpPr>
          <p:nvPr/>
        </p:nvCxnSpPr>
        <p:spPr bwMode="auto">
          <a:xfrm>
            <a:off x="8649918" y="4800600"/>
            <a:ext cx="27858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753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A2C6-E3C0-5757-EF50-CD4B660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map of a storm&#10;&#10;Description automatically generated">
            <a:extLst>
              <a:ext uri="{FF2B5EF4-FFF2-40B4-BE49-F238E27FC236}">
                <a16:creationId xmlns:a16="http://schemas.microsoft.com/office/drawing/2014/main" id="{EC5C882D-D593-DB17-0A7F-D4715FBF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533400"/>
            <a:ext cx="7416800" cy="551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B4EC6-A48E-B03A-F702-255517A9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121400"/>
            <a:ext cx="6146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A2C6-E3C0-5757-EF50-CD4B6603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C274DC2C-6745-14B1-0C4F-83FB6199A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457200"/>
            <a:ext cx="5816764" cy="554261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8976B-9056-5830-E38F-EDF72DE0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6172200"/>
            <a:ext cx="6146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047D-CD14-4557-B4ED-36BE40C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5F744DF-84F6-E3E4-DDDF-AE50E3A6C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81100"/>
            <a:ext cx="7772400" cy="1729762"/>
          </a:xfr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816268-2BE6-C5A1-ACF5-11E53A56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91572"/>
            <a:ext cx="77724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58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404B-8633-724C-8FE2-542E8572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Vorticity Advection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51D6-AA12-F745-9797-F21E174C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b="1" dirty="0"/>
              <a:t>Vorticity advection </a:t>
            </a:r>
            <a:r>
              <a:rPr lang="en-US" dirty="0"/>
              <a:t>is the movement of vorticity by the horizontal winds</a:t>
            </a:r>
          </a:p>
          <a:p>
            <a:r>
              <a:rPr lang="en-US" dirty="0"/>
              <a:t>Connected with vertical motion.</a:t>
            </a:r>
          </a:p>
          <a:p>
            <a:r>
              <a:rPr lang="en-US" b="1" dirty="0"/>
              <a:t>Positive vorticity advection</a:t>
            </a:r>
            <a:r>
              <a:rPr lang="en-US" dirty="0"/>
              <a:t>:  bringing in higher values.  Associated with </a:t>
            </a:r>
            <a:r>
              <a:rPr lang="en-US" dirty="0">
                <a:solidFill>
                  <a:srgbClr val="FF0000"/>
                </a:solidFill>
              </a:rPr>
              <a:t>upward motion</a:t>
            </a:r>
          </a:p>
          <a:p>
            <a:r>
              <a:rPr lang="en-US" b="1" dirty="0"/>
              <a:t>Negative vorticity advection</a:t>
            </a:r>
            <a:r>
              <a:rPr lang="en-US" dirty="0"/>
              <a:t>:  bringing in lower values. Associated with </a:t>
            </a:r>
            <a:r>
              <a:rPr lang="en-US" dirty="0">
                <a:solidFill>
                  <a:srgbClr val="FF0000"/>
                </a:solidFill>
              </a:rPr>
              <a:t>downward 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495C-FFD9-1345-923E-65324003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Rotation is a fundamental aspect of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1561-F3F7-B845-8DF7-2547C264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r>
              <a:rPr lang="en-US" dirty="0"/>
              <a:t>Cyclones rotate counterclockwise (NH)</a:t>
            </a:r>
          </a:p>
          <a:p>
            <a:r>
              <a:rPr lang="en-US" dirty="0"/>
              <a:t>Anticyclones rotate clockwise (NH)</a:t>
            </a:r>
          </a:p>
          <a:p>
            <a:r>
              <a:rPr lang="en-US" dirty="0"/>
              <a:t>Rotation is connected with other important aspects of the atmosphere (e.g., vertical motion)</a:t>
            </a:r>
          </a:p>
          <a:p>
            <a:r>
              <a:rPr lang="en-US" dirty="0"/>
              <a:t>As we shall see, </a:t>
            </a:r>
            <a:r>
              <a:rPr lang="en-US" b="1" dirty="0"/>
              <a:t>vorticity</a:t>
            </a:r>
            <a:r>
              <a:rPr lang="en-US" dirty="0"/>
              <a:t> is a measure of local rotation that is frequently used.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15CF1C50-23FB-E34B-8554-8BBB46F7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27" y="2743200"/>
            <a:ext cx="1512673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DB2A-69E9-4E4C-B347-84C50E8F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- up of a leaf&#10;&#10;Description automatically generated with low confidence">
            <a:extLst>
              <a:ext uri="{FF2B5EF4-FFF2-40B4-BE49-F238E27FC236}">
                <a16:creationId xmlns:a16="http://schemas.microsoft.com/office/drawing/2014/main" id="{2C1EE63E-2D18-E141-95E8-70420304A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85917" y="-271807"/>
            <a:ext cx="5257800" cy="822900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089037-E010-8049-8F16-22FE5B0C771D}"/>
              </a:ext>
            </a:extLst>
          </p:cNvPr>
          <p:cNvSpPr/>
          <p:nvPr/>
        </p:nvSpPr>
        <p:spPr bwMode="auto">
          <a:xfrm>
            <a:off x="3810000" y="3173931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EAC913-0ACB-5C41-81C9-D30897E35236}"/>
              </a:ext>
            </a:extLst>
          </p:cNvPr>
          <p:cNvSpPr/>
          <p:nvPr/>
        </p:nvSpPr>
        <p:spPr bwMode="auto">
          <a:xfrm>
            <a:off x="4076700" y="3593031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7916-18E4-4546-8E9F-FF46F7D8C51E}"/>
              </a:ext>
            </a:extLst>
          </p:cNvPr>
          <p:cNvSpPr txBox="1"/>
          <p:nvPr/>
        </p:nvSpPr>
        <p:spPr>
          <a:xfrm>
            <a:off x="4487797" y="411538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3129D-645A-AB4C-A433-FEA38B7E3D66}"/>
              </a:ext>
            </a:extLst>
          </p:cNvPr>
          <p:cNvSpPr txBox="1"/>
          <p:nvPr/>
        </p:nvSpPr>
        <p:spPr>
          <a:xfrm>
            <a:off x="4063866" y="2344530"/>
            <a:ext cx="125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6E1F6-8238-6140-803D-89320F459256}"/>
              </a:ext>
            </a:extLst>
          </p:cNvPr>
          <p:cNvSpPr/>
          <p:nvPr/>
        </p:nvSpPr>
        <p:spPr bwMode="auto">
          <a:xfrm>
            <a:off x="4814817" y="3139440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EDE2F5-0724-AC4F-9C05-8AE13AABCACC}"/>
              </a:ext>
            </a:extLst>
          </p:cNvPr>
          <p:cNvSpPr/>
          <p:nvPr/>
        </p:nvSpPr>
        <p:spPr bwMode="auto">
          <a:xfrm>
            <a:off x="5143992" y="3625886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C4079-3271-BF4D-AD50-38EC63776624}"/>
              </a:ext>
            </a:extLst>
          </p:cNvPr>
          <p:cNvSpPr txBox="1"/>
          <p:nvPr/>
        </p:nvSpPr>
        <p:spPr>
          <a:xfrm>
            <a:off x="7230200" y="3834675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7389CE26-863A-8345-9947-B65D56AC75AC}"/>
              </a:ext>
            </a:extLst>
          </p:cNvPr>
          <p:cNvSpPr/>
          <p:nvPr/>
        </p:nvSpPr>
        <p:spPr bwMode="auto">
          <a:xfrm>
            <a:off x="6697790" y="4355446"/>
            <a:ext cx="462241" cy="15878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1876037-74F9-E64F-AA59-CCD2E36BC3CF}"/>
              </a:ext>
            </a:extLst>
          </p:cNvPr>
          <p:cNvSpPr/>
          <p:nvPr/>
        </p:nvSpPr>
        <p:spPr bwMode="auto">
          <a:xfrm rot="18700154">
            <a:off x="6330615" y="240710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699EE6E-FD26-6D45-91B2-AB9358190E70}"/>
              </a:ext>
            </a:extLst>
          </p:cNvPr>
          <p:cNvSpPr/>
          <p:nvPr/>
        </p:nvSpPr>
        <p:spPr bwMode="auto">
          <a:xfrm rot="3182514">
            <a:off x="2846710" y="251112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18FDAB3-433E-A84E-BB8B-94B84E9EEF2E}"/>
              </a:ext>
            </a:extLst>
          </p:cNvPr>
          <p:cNvSpPr/>
          <p:nvPr/>
        </p:nvSpPr>
        <p:spPr bwMode="auto">
          <a:xfrm rot="3035814">
            <a:off x="2580488" y="351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3A9F7AD-EFF7-6F4A-9739-A42F4DCA50BC}"/>
              </a:ext>
            </a:extLst>
          </p:cNvPr>
          <p:cNvSpPr/>
          <p:nvPr/>
        </p:nvSpPr>
        <p:spPr bwMode="auto">
          <a:xfrm rot="18700154">
            <a:off x="7050513" y="312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34F98D-9C4F-8F4F-ADA3-973F8B9292CB}"/>
              </a:ext>
            </a:extLst>
          </p:cNvPr>
          <p:cNvSpPr/>
          <p:nvPr/>
        </p:nvSpPr>
        <p:spPr bwMode="auto">
          <a:xfrm flipH="1">
            <a:off x="2880561" y="3210018"/>
            <a:ext cx="1607235" cy="252022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28B2B-38C2-7E4D-A6F7-6ACD7C05242D}"/>
              </a:ext>
            </a:extLst>
          </p:cNvPr>
          <p:cNvSpPr/>
          <p:nvPr/>
        </p:nvSpPr>
        <p:spPr bwMode="auto">
          <a:xfrm>
            <a:off x="3108341" y="3767457"/>
            <a:ext cx="1185418" cy="162818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F3BBD-5DE6-FE45-B2B7-12382099902A}"/>
              </a:ext>
            </a:extLst>
          </p:cNvPr>
          <p:cNvSpPr txBox="1"/>
          <p:nvPr/>
        </p:nvSpPr>
        <p:spPr>
          <a:xfrm>
            <a:off x="1153816" y="4469331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84CA369-4816-D34A-988F-01CD0A6A02B0}"/>
              </a:ext>
            </a:extLst>
          </p:cNvPr>
          <p:cNvSpPr/>
          <p:nvPr/>
        </p:nvSpPr>
        <p:spPr bwMode="auto">
          <a:xfrm>
            <a:off x="2502025" y="4953000"/>
            <a:ext cx="402091" cy="152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16718-69A2-FA4F-A085-10D8403F2F04}"/>
              </a:ext>
            </a:extLst>
          </p:cNvPr>
          <p:cNvSpPr txBox="1"/>
          <p:nvPr/>
        </p:nvSpPr>
        <p:spPr>
          <a:xfrm>
            <a:off x="5638800" y="5873326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Rising 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35814-A4E7-B642-8E9E-822212C36D09}"/>
              </a:ext>
            </a:extLst>
          </p:cNvPr>
          <p:cNvSpPr txBox="1"/>
          <p:nvPr/>
        </p:nvSpPr>
        <p:spPr>
          <a:xfrm>
            <a:off x="2535238" y="585931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Sinking motion</a:t>
            </a:r>
          </a:p>
        </p:txBody>
      </p:sp>
    </p:spTree>
    <p:extLst>
      <p:ext uri="{BB962C8B-B14F-4D97-AF65-F5344CB8AC3E}">
        <p14:creationId xmlns:p14="http://schemas.microsoft.com/office/powerpoint/2010/main" val="821855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4F16C9E-8AE8-6745-B0F4-946B586B2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9EFEACE-57F4-2642-BA87-92561065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39" name="Picture 4" descr="vorticity">
            <a:extLst>
              <a:ext uri="{FF2B5EF4-FFF2-40B4-BE49-F238E27FC236}">
                <a16:creationId xmlns:a16="http://schemas.microsoft.com/office/drawing/2014/main" id="{035F7CCD-916E-5E49-AEFA-D3B4F230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77789" cy="4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EF8600B-D8DC-A74D-85A9-3B727908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 Advection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CEAE16-D352-5048-9416-35360EA4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5363" name="Picture 4" descr="Vortadvection">
            <a:extLst>
              <a:ext uri="{FF2B5EF4-FFF2-40B4-BE49-F238E27FC236}">
                <a16:creationId xmlns:a16="http://schemas.microsoft.com/office/drawing/2014/main" id="{1B0CF50F-DE04-B047-BA6B-DFE3292E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5291"/>
            <a:ext cx="6388100" cy="49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9F83-A571-D61F-419F-A30CA168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Positive Vorticity Advection</a:t>
            </a:r>
            <a:r>
              <a:rPr lang="en-US" b="1" dirty="0"/>
              <a:t> is Associated with Upward Motion and Often Precipitation</a:t>
            </a:r>
          </a:p>
        </p:txBody>
      </p:sp>
    </p:spTree>
    <p:extLst>
      <p:ext uri="{BB962C8B-B14F-4D97-AF65-F5344CB8AC3E}">
        <p14:creationId xmlns:p14="http://schemas.microsoft.com/office/powerpoint/2010/main" val="3844550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D3DFDAC-CF32-F646-ABCA-B02FB1DD9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Vorticity Advection and Precipitation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D7B9ED2-6C72-FD4B-925D-DCB08FD6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6387" name="Picture 4" descr="advectionprecip">
            <a:extLst>
              <a:ext uri="{FF2B5EF4-FFF2-40B4-BE49-F238E27FC236}">
                <a16:creationId xmlns:a16="http://schemas.microsoft.com/office/drawing/2014/main" id="{2AE93FF0-2E12-1A4C-A39A-48B99EEF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8522"/>
            <a:ext cx="6248400" cy="46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91A7-542D-36FE-AE21-C0C88131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3058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National Weather Service Forecast Discussions Frequently Mention Vorticity</a:t>
            </a:r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7301429F-1DFA-FAD0-F4E5-7D749EDD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772400" cy="35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1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91A7-542D-36FE-AE21-C0C88131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3058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National Weather Service Forecast Discussions Frequently Mention Vorticity</a:t>
            </a:r>
          </a:p>
        </p:txBody>
      </p:sp>
      <p:pic>
        <p:nvPicPr>
          <p:cNvPr id="5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F451A565-0CB7-AE38-1F23-9C0E3F14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450" y="2432119"/>
            <a:ext cx="7620000" cy="2531962"/>
          </a:xfrm>
        </p:spPr>
      </p:pic>
    </p:spTree>
    <p:extLst>
      <p:ext uri="{BB962C8B-B14F-4D97-AF65-F5344CB8AC3E}">
        <p14:creationId xmlns:p14="http://schemas.microsoft.com/office/powerpoint/2010/main" val="3314312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12D848-C569-0548-B9BD-E4B6636DB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Reminder:Potential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Vorticity:  </a:t>
            </a:r>
            <a:b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very important dynamical quantity in the atmosphere</a:t>
            </a:r>
          </a:p>
        </p:txBody>
      </p:sp>
      <p:pic>
        <p:nvPicPr>
          <p:cNvPr id="18434" name="Content Placeholder 3" descr="pvsk1.gif">
            <a:extLst>
              <a:ext uri="{FF2B5EF4-FFF2-40B4-BE49-F238E27FC236}">
                <a16:creationId xmlns:a16="http://schemas.microsoft.com/office/drawing/2014/main" id="{0128535E-E899-A041-AEBA-2EC27921B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6" r="-11206"/>
          <a:stretch>
            <a:fillRect/>
          </a:stretch>
        </p:blipFill>
        <p:spPr>
          <a:xfrm>
            <a:off x="228600" y="1905000"/>
            <a:ext cx="8458200" cy="4477871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12D848-C569-0548-B9BD-E4B6636DB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 Vorticity combines 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absolute vorticity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stability</a:t>
            </a:r>
          </a:p>
        </p:txBody>
      </p:sp>
      <p:pic>
        <p:nvPicPr>
          <p:cNvPr id="18434" name="Content Placeholder 3" descr="pvsk1.gif">
            <a:extLst>
              <a:ext uri="{FF2B5EF4-FFF2-40B4-BE49-F238E27FC236}">
                <a16:creationId xmlns:a16="http://schemas.microsoft.com/office/drawing/2014/main" id="{0128535E-E899-A041-AEBA-2EC27921B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15316" r="17468" b="64264"/>
          <a:stretch/>
        </p:blipFill>
        <p:spPr>
          <a:xfrm>
            <a:off x="2286000" y="2590801"/>
            <a:ext cx="4419600" cy="914400"/>
          </a:xfr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D63859C3-7F55-0B17-18DD-A1E1DD6571F8}"/>
              </a:ext>
            </a:extLst>
          </p:cNvPr>
          <p:cNvSpPr/>
          <p:nvPr/>
        </p:nvSpPr>
        <p:spPr bwMode="auto">
          <a:xfrm rot="643490">
            <a:off x="4343400" y="3505201"/>
            <a:ext cx="2286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6A44525-56CE-68C2-37FF-B280987422CD}"/>
              </a:ext>
            </a:extLst>
          </p:cNvPr>
          <p:cNvSpPr/>
          <p:nvPr/>
        </p:nvSpPr>
        <p:spPr bwMode="auto">
          <a:xfrm rot="20663509">
            <a:off x="5246032" y="3614570"/>
            <a:ext cx="228600" cy="990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0D7A3-8FAD-C837-34DF-8F082CCB83A4}"/>
              </a:ext>
            </a:extLst>
          </p:cNvPr>
          <p:cNvSpPr txBox="1"/>
          <p:nvPr/>
        </p:nvSpPr>
        <p:spPr>
          <a:xfrm>
            <a:off x="3505200" y="4588014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Absolute</a:t>
            </a:r>
          </a:p>
          <a:p>
            <a:r>
              <a:rPr lang="en-US" b="1" dirty="0"/>
              <a:t>Vorticity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779CD-1D92-BACF-E04B-83CBBA36A849}"/>
              </a:ext>
            </a:extLst>
          </p:cNvPr>
          <p:cNvSpPr txBox="1"/>
          <p:nvPr/>
        </p:nvSpPr>
        <p:spPr>
          <a:xfrm>
            <a:off x="5181600" y="471453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166496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54B7-864B-7D41-AC5F-65FC4C02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Potential Vorticity is Large In the Stratosphere.  </a:t>
            </a:r>
          </a:p>
        </p:txBody>
      </p:sp>
      <p:pic>
        <p:nvPicPr>
          <p:cNvPr id="4" name="Content Placeholder 3" descr="UpperF1.tiff">
            <a:extLst>
              <a:ext uri="{FF2B5EF4-FFF2-40B4-BE49-F238E27FC236}">
                <a16:creationId xmlns:a16="http://schemas.microsoft.com/office/drawing/2014/main" id="{8B67A20C-89B8-6C4C-AF80-C32FC0C77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4" r="-13434"/>
          <a:stretch>
            <a:fillRect/>
          </a:stretch>
        </p:blipFill>
        <p:spPr>
          <a:xfrm>
            <a:off x="-609600" y="1299882"/>
            <a:ext cx="10114564" cy="5562600"/>
          </a:xfrm>
        </p:spPr>
      </p:pic>
    </p:spTree>
    <p:extLst>
      <p:ext uri="{BB962C8B-B14F-4D97-AF65-F5344CB8AC3E}">
        <p14:creationId xmlns:p14="http://schemas.microsoft.com/office/powerpoint/2010/main" val="220993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9E80-55EA-DC4B-92FD-BFBA2BD6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The rotation of a solid body is characterized by a single angular velocity (</a:t>
            </a:r>
            <a:r>
              <a:rPr lang="en-US" sz="3600" b="1" dirty="0">
                <a:solidFill>
                  <a:schemeClr val="accent2"/>
                </a:solidFill>
                <a:latin typeface="Symbol" pitchFamily="2" charset="2"/>
              </a:rPr>
              <a:t>w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) about an axis of rotation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C03469-3FA1-0745-8A8F-85AFD1AA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22"/>
          <a:stretch/>
        </p:blipFill>
        <p:spPr>
          <a:xfrm>
            <a:off x="1564724" y="3429000"/>
            <a:ext cx="6501590" cy="29713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5A8C5D-1F4F-674E-92E0-58A454B9C178}"/>
              </a:ext>
            </a:extLst>
          </p:cNvPr>
          <p:cNvSpPr/>
          <p:nvPr/>
        </p:nvSpPr>
        <p:spPr>
          <a:xfrm>
            <a:off x="4564488" y="2971800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ymbol" pitchFamily="2" charset="2"/>
              </a:rPr>
              <a:t>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010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2377-9DF5-2532-16BA-F921A504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b="1" dirty="0"/>
              <a:t>Why is potential vorticity high in the stratosphere?</a:t>
            </a:r>
          </a:p>
        </p:txBody>
      </p:sp>
    </p:spTree>
    <p:extLst>
      <p:ext uri="{BB962C8B-B14F-4D97-AF65-F5344CB8AC3E}">
        <p14:creationId xmlns:p14="http://schemas.microsoft.com/office/powerpoint/2010/main" val="1753438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19-4491-3A46-A0DC-30A39A18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CCED-3945-4342-A692-44038CB5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65" y="1600200"/>
            <a:ext cx="7772400" cy="4114800"/>
          </a:xfrm>
        </p:spPr>
        <p:txBody>
          <a:bodyPr/>
          <a:lstStyle/>
          <a:p>
            <a:r>
              <a:rPr lang="en-US" dirty="0"/>
              <a:t>PV is usually large in the stratosphere.</a:t>
            </a:r>
          </a:p>
          <a:p>
            <a:r>
              <a:rPr lang="en-US" dirty="0"/>
              <a:t>Why?  Because stability is large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607B98-728E-484F-BDEC-1E2791B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3733800" cy="1435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8D9A0D-C50B-4049-B8BD-F02DFC215E57}"/>
              </a:ext>
            </a:extLst>
          </p:cNvPr>
          <p:cNvSpPr/>
          <p:nvPr/>
        </p:nvSpPr>
        <p:spPr bwMode="auto">
          <a:xfrm>
            <a:off x="5257800" y="3162300"/>
            <a:ext cx="914400" cy="13589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81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19-4491-3A46-A0DC-30A39A18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PV can be used to track the tropopause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CCED-3945-4342-A692-44038CB5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4486"/>
            <a:ext cx="7772400" cy="4114800"/>
          </a:xfrm>
        </p:spPr>
        <p:txBody>
          <a:bodyPr/>
          <a:lstStyle/>
          <a:p>
            <a:r>
              <a:rPr lang="en-US" dirty="0"/>
              <a:t>Tropopause is often defined by PV.  PVU=2 </a:t>
            </a:r>
          </a:p>
          <a:p>
            <a:r>
              <a:rPr lang="en-US" dirty="0"/>
              <a:t>1.0 × 10</a:t>
            </a:r>
            <a:r>
              <a:rPr lang="en-US" baseline="30000" dirty="0"/>
              <a:t>-6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s</a:t>
            </a:r>
            <a:r>
              <a:rPr lang="en-US" baseline="30000" dirty="0"/>
              <a:t>-1</a:t>
            </a:r>
            <a:r>
              <a:rPr lang="en-US" dirty="0"/>
              <a:t>K kg</a:t>
            </a:r>
            <a:r>
              <a:rPr lang="en-US" baseline="30000" dirty="0"/>
              <a:t>-1</a:t>
            </a:r>
            <a:r>
              <a:rPr lang="en-US" dirty="0"/>
              <a:t> is one potential vorticity unit (1 PVU).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607B98-728E-484F-BDEC-1E2791B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55143"/>
            <a:ext cx="37338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1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2D6-7BEA-B143-BFE8-758291DF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More PV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59EC-A60C-C74A-98AC-940F2AD1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56"/>
            <a:ext cx="8229600" cy="4114800"/>
          </a:xfrm>
        </p:spPr>
        <p:txBody>
          <a:bodyPr/>
          <a:lstStyle/>
          <a:p>
            <a:r>
              <a:rPr lang="en-US" sz="3600" dirty="0"/>
              <a:t>Potential vorticity tends to be conserved when diabatic heating (e.g., condensation) and drag/friction are small.</a:t>
            </a:r>
          </a:p>
          <a:p>
            <a:r>
              <a:rPr lang="en-US" sz="3600" dirty="0"/>
              <a:t>A very good tracer of air parcels</a:t>
            </a:r>
          </a:p>
          <a:p>
            <a:r>
              <a:rPr lang="en-US" sz="3600" dirty="0"/>
              <a:t>Large near lows and troughs, and in upper fronts.</a:t>
            </a:r>
          </a:p>
        </p:txBody>
      </p:sp>
    </p:spTree>
    <p:extLst>
      <p:ext uri="{BB962C8B-B14F-4D97-AF65-F5344CB8AC3E}">
        <p14:creationId xmlns:p14="http://schemas.microsoft.com/office/powerpoint/2010/main" val="113404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DE86-32D7-FA4D-B087-DDE4469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The atmosphere is a fluid and each point of the fluid can move relative to others and possess different motions and angular velocities</a:t>
            </a:r>
            <a:r>
              <a:rPr lang="en-US" sz="32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0B9B-04B1-204C-BCA9-9E1433FE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429000"/>
          </a:xfrm>
        </p:spPr>
        <p:txBody>
          <a:bodyPr/>
          <a:lstStyle/>
          <a:p>
            <a:r>
              <a:rPr lang="en-US" sz="2800" dirty="0"/>
              <a:t>So, in the atmosphere we need to define rotation at </a:t>
            </a:r>
            <a:r>
              <a:rPr lang="en-US" sz="2800" b="1" dirty="0"/>
              <a:t>individual points</a:t>
            </a:r>
            <a:r>
              <a:rPr lang="en-US" sz="2800" dirty="0"/>
              <a:t>. Locally.  Called </a:t>
            </a:r>
            <a:r>
              <a:rPr lang="en-US" sz="2800" b="1" dirty="0"/>
              <a:t>vorticity</a:t>
            </a:r>
            <a:r>
              <a:rPr lang="en-US" sz="2800" dirty="0"/>
              <a:t>.</a:t>
            </a:r>
          </a:p>
          <a:p>
            <a:r>
              <a:rPr lang="en-US" sz="2800" dirty="0"/>
              <a:t>Atmospheric rotation is a “</a:t>
            </a:r>
            <a:r>
              <a:rPr lang="en-US" sz="2800" b="1" dirty="0"/>
              <a:t>microscopic</a:t>
            </a:r>
            <a:r>
              <a:rPr lang="en-US" sz="2800" dirty="0"/>
              <a:t>”  or a point quantity versus being a “</a:t>
            </a:r>
            <a:r>
              <a:rPr lang="en-US" sz="2800" b="1" dirty="0"/>
              <a:t>macroscopic</a:t>
            </a:r>
            <a:r>
              <a:rPr lang="en-US" sz="2800" dirty="0"/>
              <a:t>” quality, representative of a solid body </a:t>
            </a:r>
          </a:p>
        </p:txBody>
      </p:sp>
      <p:pic>
        <p:nvPicPr>
          <p:cNvPr id="5" name="Picture 4" descr="A picture containing swimming, pool, fish&#10;&#10;Description automatically generated">
            <a:extLst>
              <a:ext uri="{FF2B5EF4-FFF2-40B4-BE49-F238E27FC236}">
                <a16:creationId xmlns:a16="http://schemas.microsoft.com/office/drawing/2014/main" id="{52D31C50-463F-7748-BF93-B2E5D9A6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17421"/>
            <a:ext cx="3238500" cy="26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C7CA-2D3F-0347-AFF6-2F6A47F7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Local spin or vorticity can be defined for any direction but most frequently in synoptic meteorology we discuss vorticity around a vertical (z) 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8A55-E481-2240-994E-EB313645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429000"/>
            <a:ext cx="6934200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18B8EE-08D6-4641-8690-E5A1DDA6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22"/>
          <a:stretch/>
        </p:blipFill>
        <p:spPr bwMode="auto">
          <a:xfrm>
            <a:off x="1545771" y="3124200"/>
            <a:ext cx="6501590" cy="29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5DF0B-2558-6249-8D36-ED55668F1322}"/>
              </a:ext>
            </a:extLst>
          </p:cNvPr>
          <p:cNvSpPr txBox="1"/>
          <p:nvPr/>
        </p:nvSpPr>
        <p:spPr>
          <a:xfrm>
            <a:off x="4542787" y="249964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z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068A370-D2FD-EF4B-9955-4827C69761D4}"/>
              </a:ext>
            </a:extLst>
          </p:cNvPr>
          <p:cNvSpPr/>
          <p:nvPr/>
        </p:nvSpPr>
        <p:spPr bwMode="auto">
          <a:xfrm>
            <a:off x="5410200" y="2459502"/>
            <a:ext cx="381000" cy="914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2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Relative vorticity</a:t>
            </a:r>
            <a:r>
              <a:rPr lang="en-US" sz="3600" b="1" dirty="0">
                <a:solidFill>
                  <a:schemeClr val="accent2"/>
                </a:solidFill>
              </a:rPr>
              <a:t>:  vorticity around a vertical axis relative to the earth’s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2D65-D985-FE4F-A4AA-29B38685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7086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natural coordinates, can be expressed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62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72A732-28D9-4348-BB49-8BF179627BED}"/>
              </a:ext>
            </a:extLst>
          </p:cNvPr>
          <p:cNvSpPr txBox="1"/>
          <p:nvPr/>
        </p:nvSpPr>
        <p:spPr>
          <a:xfrm>
            <a:off x="800100" y="4648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the </a:t>
            </a:r>
            <a:r>
              <a:rPr lang="en-US" b="1" dirty="0"/>
              <a:t>Greek letter zeta </a:t>
            </a:r>
            <a:r>
              <a:rPr lang="en-US" dirty="0"/>
              <a:t>represents relative vorticity, R is the radius of curvature of the parcel trajectory going through a point, V is the wind speed along the direction of motion and the n direction is normal to the direction of motion</a:t>
            </a:r>
          </a:p>
        </p:txBody>
      </p:sp>
    </p:spTree>
    <p:extLst>
      <p:ext uri="{BB962C8B-B14F-4D97-AF65-F5344CB8AC3E}">
        <p14:creationId xmlns:p14="http://schemas.microsoft.com/office/powerpoint/2010/main" val="178386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B752-1AF9-5650-714B-72B18C91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 Natural Coordinates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F78ABF9-4ABD-5656-B1B6-B14D977E7BA7}"/>
              </a:ext>
            </a:extLst>
          </p:cNvPr>
          <p:cNvSpPr/>
          <p:nvPr/>
        </p:nvSpPr>
        <p:spPr bwMode="auto">
          <a:xfrm>
            <a:off x="3962400" y="4267200"/>
            <a:ext cx="2667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0F8FA-BC0A-CF73-E86A-735E1B3BA74A}"/>
              </a:ext>
            </a:extLst>
          </p:cNvPr>
          <p:cNvSpPr txBox="1"/>
          <p:nvPr/>
        </p:nvSpPr>
        <p:spPr>
          <a:xfrm>
            <a:off x="6858000" y="4267200"/>
            <a:ext cx="203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V, Wind vector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AEA4856-3F6B-4D09-6B51-7BAAF1427CCD}"/>
              </a:ext>
            </a:extLst>
          </p:cNvPr>
          <p:cNvSpPr/>
          <p:nvPr/>
        </p:nvSpPr>
        <p:spPr bwMode="auto">
          <a:xfrm>
            <a:off x="3962400" y="2819400"/>
            <a:ext cx="152400" cy="1336638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28810-FD3B-23A0-CB97-1D9804B8DDBA}"/>
              </a:ext>
            </a:extLst>
          </p:cNvPr>
          <p:cNvSpPr txBox="1"/>
          <p:nvPr/>
        </p:nvSpPr>
        <p:spPr>
          <a:xfrm>
            <a:off x="4121379" y="3805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2F0FD1F5-BB6F-29E3-29FA-C03DF093DD67}"/>
              </a:ext>
            </a:extLst>
          </p:cNvPr>
          <p:cNvSpPr/>
          <p:nvPr/>
        </p:nvSpPr>
        <p:spPr bwMode="auto">
          <a:xfrm rot="5400000">
            <a:off x="4630719" y="4204016"/>
            <a:ext cx="152400" cy="1336638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5CB78-0CDE-F760-67A4-6A2F8A9FC889}"/>
              </a:ext>
            </a:extLst>
          </p:cNvPr>
          <p:cNvSpPr txBox="1"/>
          <p:nvPr/>
        </p:nvSpPr>
        <p:spPr>
          <a:xfrm flipH="1">
            <a:off x="5486400" y="4648200"/>
            <a:ext cx="7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034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Relative vorticity has two major components:  curvature and shear.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71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5711F3-97D2-8947-A9CB-EC98FE469485}"/>
              </a:ext>
            </a:extLst>
          </p:cNvPr>
          <p:cNvSpPr txBox="1"/>
          <p:nvPr/>
        </p:nvSpPr>
        <p:spPr>
          <a:xfrm>
            <a:off x="4572000" y="45720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2632-25C4-FF47-8794-FC123BEF081D}"/>
              </a:ext>
            </a:extLst>
          </p:cNvPr>
          <p:cNvSpPr txBox="1"/>
          <p:nvPr/>
        </p:nvSpPr>
        <p:spPr>
          <a:xfrm>
            <a:off x="7116955" y="457199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1B2983-AE28-A546-84D3-5718AD33C343}"/>
              </a:ext>
            </a:extLst>
          </p:cNvPr>
          <p:cNvSpPr/>
          <p:nvPr/>
        </p:nvSpPr>
        <p:spPr bwMode="auto">
          <a:xfrm rot="18395945">
            <a:off x="4729683" y="3707682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80D7C3-AB3B-5649-A369-E42713E5C889}"/>
              </a:ext>
            </a:extLst>
          </p:cNvPr>
          <p:cNvSpPr/>
          <p:nvPr/>
        </p:nvSpPr>
        <p:spPr bwMode="auto">
          <a:xfrm rot="14611137">
            <a:off x="6712368" y="3737557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849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9641</TotalTime>
  <Words>889</Words>
  <Application>Microsoft Macintosh PowerPoint</Application>
  <PresentationFormat>On-screen Show (4:3)</PresentationFormat>
  <Paragraphs>117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Cambria Math</vt:lpstr>
      <vt:lpstr>Symbol</vt:lpstr>
      <vt:lpstr>Times</vt:lpstr>
      <vt:lpstr>Blank Presentation</vt:lpstr>
      <vt:lpstr>Vorticity</vt:lpstr>
      <vt:lpstr>Many weather maps and forecast charts show vorticity—a measure of atmospheric rotation around a vertical axis.</vt:lpstr>
      <vt:lpstr>Rotation is a fundamental aspect of the atmosphere</vt:lpstr>
      <vt:lpstr>The rotation of a solid body is characterized by a single angular velocity (w) about an axis of rotation</vt:lpstr>
      <vt:lpstr>The atmosphere is a fluid and each point of the fluid can move relative to others and possess different motions and angular velocities.</vt:lpstr>
      <vt:lpstr>Local spin or vorticity can be defined for any direction but most frequently in synoptic meteorology we discuss vorticity around a vertical (z) axis</vt:lpstr>
      <vt:lpstr>Relative vorticity:  vorticity around a vertical axis relative to the earth’s surface</vt:lpstr>
      <vt:lpstr>Review:  Natural Coordinates</vt:lpstr>
      <vt:lpstr>Relative vorticity has two major components:  curvature and shear.</vt:lpstr>
      <vt:lpstr>Curvature Vorticity: Vorticity Associated with a Curved Trajectory</vt:lpstr>
      <vt:lpstr>The smaller the R (tighter the curve) the greater the vorticity.  The greater the speed the greater the vorticity</vt:lpstr>
      <vt:lpstr>You Have Experience With This</vt:lpstr>
      <vt:lpstr>Shear Vorticity</vt:lpstr>
      <vt:lpstr>What about jets?  Lots of relative vorticity from shear!  </vt:lpstr>
      <vt:lpstr>Relative Vorticity can either be + (cyclonic, counterclockwise-NH) or – (anticyclonic, clockwise)</vt:lpstr>
      <vt:lpstr>Relative vorticity with upper ridge and trough</vt:lpstr>
      <vt:lpstr>Relative Vorticity—rotation with respect to the earth-- is only part of the story</vt:lpstr>
      <vt:lpstr>Planetary Vorticity</vt:lpstr>
      <vt:lpstr>Absolute or Total Vorticity</vt:lpstr>
      <vt:lpstr>Absolute vorticity is small in ridges and large (+) in troughs. </vt:lpstr>
      <vt:lpstr>PowerPoint Presentation</vt:lpstr>
      <vt:lpstr>PowerPoint Presentation</vt:lpstr>
      <vt:lpstr>Absolute Vorticity is Useful for Tracking Troughs and Other Features</vt:lpstr>
      <vt:lpstr>PowerPoint Presentation</vt:lpstr>
      <vt:lpstr>Remember Vorticity and Jets! Differing relative vorticity on the sides</vt:lpstr>
      <vt:lpstr>PowerPoint Presentation</vt:lpstr>
      <vt:lpstr>PowerPoint Presentation</vt:lpstr>
      <vt:lpstr>PowerPoint Presentation</vt:lpstr>
      <vt:lpstr>Vorticity Advection is Important</vt:lpstr>
      <vt:lpstr>PowerPoint Presentation</vt:lpstr>
      <vt:lpstr>Vorticity</vt:lpstr>
      <vt:lpstr>Vorticity Advection</vt:lpstr>
      <vt:lpstr>Positive Vorticity Advection is Associated with Upward Motion and Often Precipitation</vt:lpstr>
      <vt:lpstr>Vorticity Advection and Precipitation</vt:lpstr>
      <vt:lpstr>National Weather Service Forecast Discussions Frequently Mention Vorticity</vt:lpstr>
      <vt:lpstr>National Weather Service Forecast Discussions Frequently Mention Vorticity</vt:lpstr>
      <vt:lpstr>Reminder:Potential Vorticity:   very important dynamical quantity in the atmosphere</vt:lpstr>
      <vt:lpstr>Potential Vorticity combines absolute vorticity and stability</vt:lpstr>
      <vt:lpstr>Potential Vorticity is Large In the Stratosphere.  </vt:lpstr>
      <vt:lpstr>Why is potential vorticity high in the stratosphere?</vt:lpstr>
      <vt:lpstr>Answer</vt:lpstr>
      <vt:lpstr>PV can be used to track the tropopause</vt:lpstr>
      <vt:lpstr>More PV Facts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vorticity</dc:title>
  <dc:creator>Clifford Mass</dc:creator>
  <cp:lastModifiedBy>Clifford F. Mass</cp:lastModifiedBy>
  <cp:revision>58</cp:revision>
  <dcterms:created xsi:type="dcterms:W3CDTF">2014-01-29T17:32:58Z</dcterms:created>
  <dcterms:modified xsi:type="dcterms:W3CDTF">2026-02-23T01:42:43Z</dcterms:modified>
</cp:coreProperties>
</file>