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468" r:id="rId7"/>
    <p:sldId id="473" r:id="rId8"/>
    <p:sldId id="469" r:id="rId9"/>
    <p:sldId id="485" r:id="rId10"/>
    <p:sldId id="476" r:id="rId11"/>
    <p:sldId id="474" r:id="rId12"/>
    <p:sldId id="475" r:id="rId13"/>
    <p:sldId id="477" r:id="rId14"/>
    <p:sldId id="478" r:id="rId15"/>
    <p:sldId id="479" r:id="rId16"/>
    <p:sldId id="257" r:id="rId17"/>
    <p:sldId id="259" r:id="rId18"/>
    <p:sldId id="260" r:id="rId19"/>
    <p:sldId id="482" r:id="rId20"/>
    <p:sldId id="481" r:id="rId21"/>
    <p:sldId id="480" r:id="rId22"/>
    <p:sldId id="483" r:id="rId23"/>
    <p:sldId id="4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/>
    <p:restoredTop sz="94711"/>
  </p:normalViewPr>
  <p:slideViewPr>
    <p:cSldViewPr snapToGrid="0" snapToObjects="1">
      <p:cViewPr varScale="1">
        <p:scale>
          <a:sx n="145" d="100"/>
          <a:sy n="145" d="100"/>
        </p:scale>
        <p:origin x="192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5AAC-28A6-2D4E-A4AF-3BA1DF0BE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BE64E-491B-844D-9509-B7BF16B7D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4127-2C01-2041-BB5F-4BD93D4D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69692-1ABD-DE40-B2F6-32D1001D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E070E-F644-2A49-9416-AC0776F6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7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AD5A-A012-4C42-9949-3DA64EAA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9F79D-B7FF-124E-9BCE-9153F72A1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52DAF-5B61-B941-8AE3-B1E8CC05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38605-A1C1-554C-862B-8A1BFAB4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AB7BF-A883-2B4C-AE57-BA6E3EDD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8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494DF-D6DB-7944-A142-A2CDF0996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A73BA-E4FB-F34D-8975-8C8C8557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97BAD-E6B3-4B41-9F87-9D6EFC15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C2E32-FD52-A046-B11E-1B498E4F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3BBC6-4E02-C54D-8A78-B8F00230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BE90-E4BB-1947-B9C2-3578C94D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0D1C-E530-4E43-A497-22AA29573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BB03D-D42C-1242-ACD4-20DCC7EC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38142-79BD-BB4E-9C50-78AA2CB0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C9E9F-3160-BE4F-AD74-7DE243D3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4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8C84-7F39-9A42-AD84-2B377168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96E15-A47A-414A-8162-B0B7A9ABF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79198-5F40-9C4F-924A-FB9A2D2F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51319-B813-274D-B49D-790AEBC7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83134-BB9F-3548-A6EF-E30AABC4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0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7C10-B9B9-7840-9140-220A19A0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7CA6-7D34-D64B-933B-25B7D02DD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89747-087F-204F-8FA6-20C6C76B5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6F0CB-1AF6-3841-BD3D-3CEDAFB0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D4398-F7A1-0642-942C-DF51A034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655A4-6CEF-0B4F-9912-BD492585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02F7-20C1-2640-B784-5E2BB4AB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17F20-C65E-BF45-9334-E9F8BD1E5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2117B-8F91-FA4B-8377-B43B5FD74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B7A27-94A6-3045-807F-09342BF1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ABBE1-6BC5-0440-9621-A9A0E97E9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3FDA7-0870-2544-9711-A7B1D9BE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99B40-D005-EB45-A4DF-D66B2289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FFEBB-2479-BD47-8E62-AE45695D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7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373D-69D8-C248-BDF9-CC6B3E23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36D04-72D5-4943-94A2-E8EF3E5E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A4EF0-36B2-C645-9F53-7232AA73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3B5FA-A7FE-F144-A76D-780BC212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1A3E1-8553-9643-9E84-D100DFE3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BA605-1A04-CB42-B3BF-076ED511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40C3F-8573-A24A-9A98-CDF9C4A8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7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71B2-8E26-714B-AC71-32F77F35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7C1C-63CB-5548-B9D0-42D276055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B4871-7AB8-194F-91C7-BC83232C3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3DCC-3810-3149-A62F-FE862850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E96A-C787-5B4E-8B78-56C77609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0AA6E-05BA-2B47-B439-59466810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3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ACDD-2A2C-7A4A-8165-53081DA1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8CCD0-7315-2F49-B052-6129D729E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47257-5B15-3548-B4B7-3E9BFCDED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1CA2F-82ED-9646-837B-1185C256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665F7-BB2E-044E-AC7B-F415B026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642B4-7B77-7E4C-A422-7210D3FC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4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7E2C1-713F-6E42-A45B-536B54B1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D622-338C-F342-94D1-D9A8A9E84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96FCC-E47D-814B-A816-63FA331B6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0A4A-2E3C-9A4B-B3BB-15B5F0EB95AE}" type="datetimeFigureOut">
              <a:rPr lang="en-US" smtClean="0"/>
              <a:t>12/10/19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A37F2-E074-0549-9D3B-42C43AE1E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CE63B-5C14-654E-8D6A-5C606F615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AA54-AE2C-C845-8F81-46BDFA40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7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E411-3A27-4344-83D1-8DBBB0B38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How Effective is Washington State’s Response to Global Warming?</a:t>
            </a:r>
            <a:br>
              <a:rPr lang="en-US" b="1" dirty="0">
                <a:solidFill>
                  <a:schemeClr val="tx2"/>
                </a:solidFill>
                <a:latin typeface="+mn-lt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A Reality Check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A0009-874E-AC4A-AC8F-B62BA42120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Cliff Mass</a:t>
            </a:r>
          </a:p>
          <a:p>
            <a:r>
              <a:rPr lang="en-US" dirty="0"/>
              <a:t>University of Washington</a:t>
            </a:r>
          </a:p>
        </p:txBody>
      </p:sp>
      <p:pic>
        <p:nvPicPr>
          <p:cNvPr id="5" name="Picture 4" descr="A red stop sign sitting on the side of a pole&#10;&#10;Description automatically generated">
            <a:extLst>
              <a:ext uri="{FF2B5EF4-FFF2-40B4-BE49-F238E27FC236}">
                <a16:creationId xmlns:a16="http://schemas.microsoft.com/office/drawing/2014/main" id="{C42EABA0-F415-6349-8E23-882062020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51"/>
          <a:stretch/>
        </p:blipFill>
        <p:spPr>
          <a:xfrm>
            <a:off x="4078014" y="4537562"/>
            <a:ext cx="3708168" cy="21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47DA-A014-D542-9B6C-E3DF180A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What needs to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4E81-91E2-2547-93F8-9238DB38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88"/>
            <a:ext cx="11165114" cy="4351338"/>
          </a:xfrm>
        </p:spPr>
        <p:txBody>
          <a:bodyPr/>
          <a:lstStyle/>
          <a:p>
            <a:r>
              <a:rPr lang="en-US" b="1" dirty="0"/>
              <a:t>The state must invest in essential research to better clarify the regional implications of global warming</a:t>
            </a:r>
          </a:p>
          <a:p>
            <a:r>
              <a:rPr lang="en-US" b="1" dirty="0"/>
              <a:t>The hype and exaggeration by the media and certain politicians needs to be reduced.</a:t>
            </a:r>
          </a:p>
          <a:p>
            <a:r>
              <a:rPr lang="en-US" b="1" dirty="0"/>
              <a:t>Those suggesting there is no future problem should rethink their claims</a:t>
            </a:r>
          </a:p>
          <a:p>
            <a:r>
              <a:rPr lang="en-US" b="1" dirty="0"/>
              <a:t>We need a non-political consensus on the science.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E4D35-7696-7B4E-A9E3-D4E2BD0A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3" y="4636998"/>
            <a:ext cx="5254172" cy="19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7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327F-1955-364B-A4E2-923F28C6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Resilience and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8E5EF-891C-6D4A-8FB8-7391C5572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28771" cy="4351338"/>
          </a:xfrm>
        </p:spPr>
        <p:txBody>
          <a:bodyPr>
            <a:normAutofit/>
          </a:bodyPr>
          <a:lstStyle/>
          <a:p>
            <a:r>
              <a:rPr lang="en-US" sz="3600" dirty="0"/>
              <a:t>Substantial warming is </a:t>
            </a:r>
            <a:r>
              <a:rPr lang="en-US" sz="3600" b="1" dirty="0"/>
              <a:t>unavoidable</a:t>
            </a:r>
            <a:r>
              <a:rPr lang="en-US" sz="3600" dirty="0"/>
              <a:t>.</a:t>
            </a:r>
          </a:p>
          <a:p>
            <a:r>
              <a:rPr lang="en-US" sz="3600" dirty="0"/>
              <a:t>The atmosphere/ocean has not caught up with what is up there now.</a:t>
            </a:r>
          </a:p>
          <a:p>
            <a:r>
              <a:rPr lang="en-US" sz="3600" dirty="0"/>
              <a:t>Human emissions of CO2 is accelerating.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35629-2666-1C4E-A7F0-0D2F23F7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30" y="2104022"/>
            <a:ext cx="4642756" cy="36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C9D8-1ABF-A043-8C20-FAA8270B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Resilience and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312C-EE75-6D46-8FEB-0E2B3086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make our state more resilient to future climate change.</a:t>
            </a:r>
          </a:p>
          <a:p>
            <a:r>
              <a:rPr lang="en-US" dirty="0"/>
              <a:t>We are neither resilient or adapted to the </a:t>
            </a:r>
            <a:r>
              <a:rPr lang="en-US" b="1" dirty="0"/>
              <a:t>CURRENT climate.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55588-C1A2-5C43-A668-2B78C720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7" y="3087913"/>
            <a:ext cx="3684814" cy="2721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F4E3B-FCD4-9F4D-88DF-2C014689332F}"/>
              </a:ext>
            </a:extLst>
          </p:cNvPr>
          <p:cNvSpPr txBox="1"/>
          <p:nvPr/>
        </p:nvSpPr>
        <p:spPr>
          <a:xfrm>
            <a:off x="1213757" y="5863772"/>
            <a:ext cx="394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Overgrown and Poorly Managed Forests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BE608-4CC0-8047-BDAE-BF0B2B03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63" y="3149599"/>
            <a:ext cx="4963854" cy="2603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F9B01F-3814-3F4A-AB75-77D2A0C87346}"/>
              </a:ext>
            </a:extLst>
          </p:cNvPr>
          <p:cNvSpPr txBox="1"/>
          <p:nvPr/>
        </p:nvSpPr>
        <p:spPr>
          <a:xfrm>
            <a:off x="5763063" y="5809006"/>
            <a:ext cx="535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many living in vulnerable areas (slopes, near rivers)</a:t>
            </a:r>
          </a:p>
        </p:txBody>
      </p:sp>
    </p:spTree>
    <p:extLst>
      <p:ext uri="{BB962C8B-B14F-4D97-AF65-F5344CB8AC3E}">
        <p14:creationId xmlns:p14="http://schemas.microsoft.com/office/powerpoint/2010/main" val="46073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7014-D2CC-5947-B531-5D2DE1DE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Not Resilient to Current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41EFD-C6CD-AE43-BA3A-6BADEDBF6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544996"/>
            <a:ext cx="10515600" cy="9125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C36CC-119B-6548-96D5-715EAB57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86" y="1520776"/>
            <a:ext cx="12192000" cy="2853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5C748-7F9F-824A-B1A2-B4AA5963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644" y="4190961"/>
            <a:ext cx="3937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0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836A-7D2D-3F46-ACC9-7E0F3716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6" y="11838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State Needs to Take Resilience Seriously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DC5D2-ED6E-934F-AC78-EB78735A1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179739"/>
            <a:ext cx="7227951" cy="4546146"/>
          </a:xfrm>
        </p:spPr>
        <p:txBody>
          <a:bodyPr>
            <a:noAutofit/>
          </a:bodyPr>
          <a:lstStyle/>
          <a:p>
            <a:r>
              <a:rPr lang="en-US" sz="3200" dirty="0"/>
              <a:t>Massive program to thin the eastside forests and bring back fire</a:t>
            </a:r>
          </a:p>
          <a:p>
            <a:r>
              <a:rPr lang="en-US" sz="3200" dirty="0"/>
              <a:t>Move people away from rivers and vulnerable slopes</a:t>
            </a:r>
          </a:p>
          <a:p>
            <a:r>
              <a:rPr lang="en-US" sz="3200" dirty="0"/>
              <a:t>Build reservoir capacity that will enable the State to deal with less snowpack (there will be plenty of precipitation, just less snowpack)</a:t>
            </a:r>
          </a:p>
          <a:p>
            <a:r>
              <a:rPr lang="en-US" sz="3200" dirty="0"/>
              <a:t>Encourage agriculture to move away from water-thirsty crops and figure out the water rights issue.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08DFD-24F5-2040-84B5-108ABFAE2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951" y="1959428"/>
            <a:ext cx="4024691" cy="31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D995-E553-8548-B8E6-512B168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15" y="190953"/>
            <a:ext cx="6970486" cy="292236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Mitigation:  Reducing Carbon Emissions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F7C632-C402-B146-B05F-1C18DAC8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58" y="2407557"/>
            <a:ext cx="400594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C9F1-74AC-2841-8020-412EBDE8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Washington is making little progress in reducing net carbon emissions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F3CB28-4009-084E-BF06-92B0D64E3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797" y="1812003"/>
            <a:ext cx="4647506" cy="45267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FC763-F1F0-FA41-BF5C-47764878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09" y="1980968"/>
            <a:ext cx="6594167" cy="4028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6FBED0-9EF0-504B-AF27-FB942111E946}"/>
              </a:ext>
            </a:extLst>
          </p:cNvPr>
          <p:cNvSpPr/>
          <p:nvPr/>
        </p:nvSpPr>
        <p:spPr>
          <a:xfrm>
            <a:off x="5863771" y="2583543"/>
            <a:ext cx="2808515" cy="239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4FB9-3E3D-E445-92A3-F0C06024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Legislation for carbon-free electricity will not help much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F082-C7F9-1244-8C76-D3B985EBF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Already get most of electricity from carbon free sources:  hydropower, wind energy, and one nuclear plant.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C2D0E1-1C01-1D4B-9B5B-725C8F790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289" y="2761008"/>
            <a:ext cx="6329855" cy="38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0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FA30-464A-E349-BE5F-9971BC3A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And the effect of “clean fuels” legislation would be small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6871D-E390-F74E-B1C9-E216C93B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reduction of emissions by 20-25% by 2035.</a:t>
            </a:r>
          </a:p>
          <a:p>
            <a:r>
              <a:rPr lang="en-US" dirty="0"/>
              <a:t>Very expensive way to get a small reduction in emissions.</a:t>
            </a:r>
          </a:p>
          <a:p>
            <a:endParaRPr lang="en-US" dirty="0"/>
          </a:p>
        </p:txBody>
      </p:sp>
      <p:pic>
        <p:nvPicPr>
          <p:cNvPr id="5" name="Picture 4" descr="A picture containing sitting, computer&#10;&#10;Description automatically generated">
            <a:extLst>
              <a:ext uri="{FF2B5EF4-FFF2-40B4-BE49-F238E27FC236}">
                <a16:creationId xmlns:a16="http://schemas.microsoft.com/office/drawing/2014/main" id="{B3D2D3BD-39E4-8B49-8007-F5956180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21" y="3038228"/>
            <a:ext cx="6568966" cy="34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B0F2-101B-1943-B2E6-66EDCB2D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4" y="458035"/>
            <a:ext cx="7884885" cy="184830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Move to Effective Mass Transit Has Been Slow Motion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FA621-D3DA-CD4D-8FB2-7F750C7B9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8169" y="410481"/>
            <a:ext cx="3410860" cy="53855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5239FC-CF47-D44A-9AAA-CC8B083C2620}"/>
              </a:ext>
            </a:extLst>
          </p:cNvPr>
          <p:cNvSpPr txBox="1"/>
          <p:nvPr/>
        </p:nvSpPr>
        <p:spPr>
          <a:xfrm>
            <a:off x="8599714" y="5796050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Finished in 2041!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57AC1-A395-8345-8848-549390B05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6" y="2306339"/>
            <a:ext cx="5943600" cy="157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20F38B-AB06-DA4C-AF8F-E54869A5F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4162736"/>
            <a:ext cx="3742286" cy="21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8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C458-9DEC-DB45-99CB-37EFB24F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deal effectively with global warming, our state needs to do three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090B-532F-0948-A09D-DD19FFD2D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Secure the best information </a:t>
            </a:r>
            <a:r>
              <a:rPr lang="en-US" sz="3600" dirty="0"/>
              <a:t>on how global warming will influence WA, and accurately communicate this information to decision makers and the public.</a:t>
            </a:r>
          </a:p>
          <a:p>
            <a:r>
              <a:rPr lang="en-US" sz="3600" b="1" dirty="0"/>
              <a:t>Make our state resilient </a:t>
            </a:r>
            <a:r>
              <a:rPr lang="en-US" sz="3600" dirty="0"/>
              <a:t>to the current climate as well as the effects of global warming (</a:t>
            </a:r>
            <a:r>
              <a:rPr lang="en-US" sz="3600" b="1" dirty="0"/>
              <a:t>adaptation</a:t>
            </a:r>
            <a:r>
              <a:rPr lang="en-US" sz="3600" dirty="0"/>
              <a:t>). </a:t>
            </a:r>
          </a:p>
          <a:p>
            <a:r>
              <a:rPr lang="en-US" sz="3600" b="1" dirty="0"/>
              <a:t>Reduce our carbon </a:t>
            </a:r>
            <a:r>
              <a:rPr lang="en-US" sz="3600" dirty="0"/>
              <a:t>emissions (</a:t>
            </a:r>
            <a:r>
              <a:rPr lang="en-US" sz="3600" b="1" dirty="0"/>
              <a:t>mitigation</a:t>
            </a:r>
            <a:r>
              <a:rPr lang="en-US" sz="3600" dirty="0"/>
              <a:t>), serving as an example to the nation and the world.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139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0890-2D78-954A-B1E4-7BE2C858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And no one seems to want to talk about our huge contributions to global warming from our local businesses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E9EF12-3A3F-B246-A473-4C0656E4B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618" y="2322286"/>
            <a:ext cx="3877921" cy="29482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8356C-ABA5-FF40-A9FA-3FFB1FA8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007" y="2216150"/>
            <a:ext cx="2784299" cy="1383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25586-7E9D-C246-B212-0550BD971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220" y="3724898"/>
            <a:ext cx="2881086" cy="1863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B4FBF2-45A6-E043-8310-91B707EC2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774" y="2793999"/>
            <a:ext cx="3807380" cy="20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4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62C7-EBAE-374C-8D9F-8F563178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If we want to do something meaningful, we must develop and use technologies that can be applied worldwide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A0274-60A7-F04C-9424-B9DFBAA39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2191657"/>
            <a:ext cx="7213601" cy="3629706"/>
          </a:xfrm>
        </p:spPr>
        <p:txBody>
          <a:bodyPr/>
          <a:lstStyle/>
          <a:p>
            <a:r>
              <a:rPr lang="en-US" dirty="0"/>
              <a:t>New-Technology Fission and Fusion Power</a:t>
            </a:r>
          </a:p>
          <a:p>
            <a:r>
              <a:rPr lang="en-US" dirty="0"/>
              <a:t>Sequestration of carbon</a:t>
            </a:r>
          </a:p>
          <a:p>
            <a:r>
              <a:rPr lang="en-US" dirty="0"/>
              <a:t>Improved battery technologies</a:t>
            </a:r>
          </a:p>
          <a:p>
            <a:r>
              <a:rPr lang="en-US" dirty="0"/>
              <a:t>And yes, improved renewables.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81CC5-D0D9-414E-BD51-315C5D3C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92" y="3033486"/>
            <a:ext cx="4946372" cy="29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5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6AA8-97A8-0C40-9B50-73AD660E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And we should work on mitigation efforts that make sense financially and have other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4B34-1CD6-8445-A61D-032F6B266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86" y="1905453"/>
            <a:ext cx="6635121" cy="4351338"/>
          </a:xfrm>
        </p:spPr>
        <p:txBody>
          <a:bodyPr>
            <a:noAutofit/>
          </a:bodyPr>
          <a:lstStyle/>
          <a:p>
            <a:r>
              <a:rPr lang="en-US" sz="3200" dirty="0"/>
              <a:t>Much more rapid development of rail and mass transit</a:t>
            </a:r>
          </a:p>
          <a:p>
            <a:r>
              <a:rPr lang="en-US" sz="3200" dirty="0"/>
              <a:t>Promotion of the infrastructure that will facilitate electric vehicles</a:t>
            </a:r>
          </a:p>
          <a:p>
            <a:r>
              <a:rPr lang="en-US" sz="3200" dirty="0"/>
              <a:t>Denser development to reduce long commutes.</a:t>
            </a:r>
          </a:p>
          <a:p>
            <a:r>
              <a:rPr lang="en-US" sz="3200" dirty="0"/>
              <a:t>Economical carbon capture</a:t>
            </a:r>
          </a:p>
          <a:p>
            <a:r>
              <a:rPr lang="en-US" sz="3200" dirty="0"/>
              <a:t>Make reasonable compromises in use of natural gas (e.g., Tacoma LNG)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7D3EE-A91C-BF4B-A4D0-5740710FF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982" y="2769576"/>
            <a:ext cx="3833859" cy="21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58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80A0-BA8F-4E40-A65F-E9589AE4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Final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F332-057A-2F49-9823-9B627A20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608"/>
            <a:ext cx="8748486" cy="43513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We must depoliticize the issue of global warming</a:t>
            </a:r>
            <a:r>
              <a:rPr lang="en-US" sz="32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3200" dirty="0"/>
              <a:t>Democrats, Republicans, and Independents care about this issue.</a:t>
            </a:r>
          </a:p>
          <a:p>
            <a:r>
              <a:rPr lang="en-US" sz="3200" dirty="0"/>
              <a:t>Only bipartisan action will succeed and be transferable to the rest of the nation</a:t>
            </a:r>
          </a:p>
          <a:p>
            <a:r>
              <a:rPr lang="en-US" sz="3200" dirty="0"/>
              <a:t>Should not bring in ancillary political issues.</a:t>
            </a:r>
          </a:p>
          <a:p>
            <a:r>
              <a:rPr lang="en-US" sz="3200" dirty="0"/>
              <a:t>In the end, it is a technical issue (too much of a certain gas) that will be solved with technological/scientific advances.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287EB-BA8C-C24C-B61A-5291E234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043" y="3099554"/>
            <a:ext cx="2692400" cy="19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8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9761-06FE-9C48-802F-BD5FD9F5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35171" cy="448264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A Non-Political Report Card on Progress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794977-BF0E-A843-9097-D5D317587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026" y="577396"/>
            <a:ext cx="4402087" cy="5440247"/>
          </a:xfrm>
        </p:spPr>
      </p:pic>
    </p:spTree>
    <p:extLst>
      <p:ext uri="{BB962C8B-B14F-4D97-AF65-F5344CB8AC3E}">
        <p14:creationId xmlns:p14="http://schemas.microsoft.com/office/powerpoint/2010/main" val="25217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37F7-4FAE-424F-8617-BBA3BCE5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57" y="27804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Information on How Global Warming Will Impact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7B65-084F-2143-A002-E1416E1A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29" y="1658712"/>
            <a:ext cx="10990942" cy="4351338"/>
          </a:xfrm>
        </p:spPr>
        <p:txBody>
          <a:bodyPr>
            <a:normAutofit/>
          </a:bodyPr>
          <a:lstStyle/>
          <a:p>
            <a:r>
              <a:rPr lang="en-US" sz="3600" dirty="0"/>
              <a:t>Some basic information is available, </a:t>
            </a:r>
            <a:r>
              <a:rPr lang="en-US" sz="3600" b="1" dirty="0"/>
              <a:t>but much more needs to be done</a:t>
            </a:r>
            <a:r>
              <a:rPr lang="en-US" sz="3600" dirty="0"/>
              <a:t>, particularly to describe uncertainties and how impacts will vary around the state.</a:t>
            </a:r>
          </a:p>
          <a:p>
            <a:r>
              <a:rPr lang="en-US" sz="3600" dirty="0"/>
              <a:t>The state has </a:t>
            </a:r>
            <a:r>
              <a:rPr lang="en-US" sz="3600" b="1" dirty="0"/>
              <a:t>not sufficiently invested </a:t>
            </a:r>
            <a:r>
              <a:rPr lang="en-US" sz="3600" dirty="0"/>
              <a:t>in such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B5749-D15D-E146-AB8B-E557C1392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49" y="3940628"/>
            <a:ext cx="3256643" cy="26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0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FB98-D2DE-C849-A3BE-7EBA5435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Global Warming Communication Failure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D3845-B5F3-1244-82FE-41B86E905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65571" cy="4351338"/>
          </a:xfrm>
        </p:spPr>
        <p:txBody>
          <a:bodyPr>
            <a:noAutofit/>
          </a:bodyPr>
          <a:lstStyle/>
          <a:p>
            <a:r>
              <a:rPr lang="en-US" sz="3600" dirty="0"/>
              <a:t>Some media and politicians are providing patently false or problematic information</a:t>
            </a:r>
          </a:p>
          <a:p>
            <a:r>
              <a:rPr lang="en-US" sz="3600" dirty="0"/>
              <a:t>This includes exaggeration of current and past impacts of global warming.</a:t>
            </a:r>
          </a:p>
          <a:p>
            <a:r>
              <a:rPr lang="en-US" sz="3600" dirty="0"/>
              <a:t>Particularly egregious have been claims that recent wildfires are predominantly the result of global warming.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A85C-E887-9B46-89C3-CCD3395CA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242" y="2598056"/>
            <a:ext cx="3167744" cy="21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EA308C-618B-D145-A7EE-6AECF182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0" y="966788"/>
            <a:ext cx="88519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1"/>
                </a:solidFill>
                <a:latin typeface="+mn-lt"/>
                <a:ea typeface="ＭＳ Ｐゴシック" panose="020B0600070205080204" pitchFamily="34" charset="-128"/>
              </a:rPr>
              <a:t>There has rarely been so much misinformation and exaggeration about any public issue of importance</a:t>
            </a:r>
          </a:p>
        </p:txBody>
      </p:sp>
      <p:pic>
        <p:nvPicPr>
          <p:cNvPr id="18435" name="Picture 4" descr="A screenshot of a newspaper&#10;&#10;Description automatically generated">
            <a:extLst>
              <a:ext uri="{FF2B5EF4-FFF2-40B4-BE49-F238E27FC236}">
                <a16:creationId xmlns:a16="http://schemas.microsoft.com/office/drawing/2014/main" id="{671F6C4F-B686-4B46-A3DB-DB2EBCA10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986089"/>
            <a:ext cx="68961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1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BA80E6B-F17C-F546-8721-079F2BB5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14" y="4630057"/>
            <a:ext cx="88519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725 will die in each heat wave!</a:t>
            </a:r>
            <a:b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</a:br>
            <a:b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Assumes unreasonable warming and that no one will buy an air conditioner during this century</a:t>
            </a:r>
          </a:p>
        </p:txBody>
      </p:sp>
      <p:pic>
        <p:nvPicPr>
          <p:cNvPr id="19459" name="Picture 4" descr="A screenshot of a newspaper&#10;&#10;Description automatically generated">
            <a:extLst>
              <a:ext uri="{FF2B5EF4-FFF2-40B4-BE49-F238E27FC236}">
                <a16:creationId xmlns:a16="http://schemas.microsoft.com/office/drawing/2014/main" id="{5F543F91-C1C2-044D-895F-9AF9658D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455614"/>
            <a:ext cx="68961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6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0F03003-7F54-B041-A9D4-3504A78E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Wildfire and Climate</a:t>
            </a:r>
          </a:p>
        </p:txBody>
      </p:sp>
      <p:pic>
        <p:nvPicPr>
          <p:cNvPr id="27651" name="Content Placeholder 4" descr="A screenshot of a person&#10;&#10;Description automatically generated">
            <a:extLst>
              <a:ext uri="{FF2B5EF4-FFF2-40B4-BE49-F238E27FC236}">
                <a16:creationId xmlns:a16="http://schemas.microsoft.com/office/drawing/2014/main" id="{41A4B4E9-31F2-D847-85DD-EC3F03D9A7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904" y="1627298"/>
            <a:ext cx="4981441" cy="280192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62CC4D-A10C-7A47-A174-30C39254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243" y="2090634"/>
            <a:ext cx="5253557" cy="2184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4C17D-74C4-F745-99F2-9F573C288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972" y="428513"/>
            <a:ext cx="5894028" cy="1198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A0B85-0C71-1144-9F02-39AA067EA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29" y="4736383"/>
            <a:ext cx="7433771" cy="16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6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64B9-5A5A-5A48-8517-253270F2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2B0C-841A-2149-AEC9-C6C2A59B0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0" y="246017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Historically, there used to be many more wildfires. Our ecological systems depend on it.</a:t>
            </a:r>
          </a:p>
          <a:p>
            <a:r>
              <a:rPr lang="en-US" sz="3200" dirty="0"/>
              <a:t>Mismanagement of our forests have made them vulnerable to catastrophic fires</a:t>
            </a:r>
          </a:p>
          <a:p>
            <a:r>
              <a:rPr lang="en-US" sz="3200" dirty="0"/>
              <a:t>Flammable invasive grasses have invaded the State</a:t>
            </a:r>
          </a:p>
          <a:p>
            <a:r>
              <a:rPr lang="en-US" sz="3200" dirty="0"/>
              <a:t>Western WA wildfires are associated with easterly winds that should LESSEN under global warming</a:t>
            </a:r>
          </a:p>
          <a:p>
            <a:r>
              <a:rPr lang="en-US" sz="3200" dirty="0"/>
              <a:t>There is poor correlation between climate parameters and WA wildfires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29124-E67E-5D45-8E9A-B61EAA30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38" y="188687"/>
            <a:ext cx="3381504" cy="21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0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771</Words>
  <Application>Microsoft Macintosh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Office Theme</vt:lpstr>
      <vt:lpstr>How Effective is Washington State’s Response to Global Warming? A Reality Check</vt:lpstr>
      <vt:lpstr>To deal effectively with global warming, our state needs to do three things</vt:lpstr>
      <vt:lpstr>A Non-Political Report Card on Progress</vt:lpstr>
      <vt:lpstr>Information on How Global Warming Will Impact the State</vt:lpstr>
      <vt:lpstr>The Global Warming Communication Failure Mode</vt:lpstr>
      <vt:lpstr>There has rarely been so much misinformation and exaggeration about any public issue of importance</vt:lpstr>
      <vt:lpstr>725 will die in each heat wave!  Assumes unreasonable warming and that no one will buy an air conditioner during this century</vt:lpstr>
      <vt:lpstr>Wildfire and Climate</vt:lpstr>
      <vt:lpstr>The Truth?</vt:lpstr>
      <vt:lpstr>What needs to be done</vt:lpstr>
      <vt:lpstr>Resilience and Adaptation</vt:lpstr>
      <vt:lpstr>Resilience and Adaptation</vt:lpstr>
      <vt:lpstr>Not Resilient to Current Conditions</vt:lpstr>
      <vt:lpstr>The State Needs to Take Resilience Seriously</vt:lpstr>
      <vt:lpstr>Mitigation:  Reducing Carbon Emissions</vt:lpstr>
      <vt:lpstr>Washington is making little progress in reducing net carbon emissions</vt:lpstr>
      <vt:lpstr>Legislation for carbon-free electricity will not help much</vt:lpstr>
      <vt:lpstr>And the effect of “clean fuels” legislation would be small</vt:lpstr>
      <vt:lpstr>The Move to Effective Mass Transit Has Been Slow Motion</vt:lpstr>
      <vt:lpstr>And no one seems to want to talk about our huge contributions to global warming from our local businesses</vt:lpstr>
      <vt:lpstr>If we want to do something meaningful, we must develop and use technologies that can be applied worldwide</vt:lpstr>
      <vt:lpstr>And we should work on mitigation efforts that make sense financially and have other benefits</vt:lpstr>
      <vt:lpstr>Final Note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Effective is the State Response to Global Warming?</dc:title>
  <dc:creator>Cliff Mass</dc:creator>
  <cp:lastModifiedBy>Cliff Mass</cp:lastModifiedBy>
  <cp:revision>33</cp:revision>
  <dcterms:created xsi:type="dcterms:W3CDTF">2019-12-04T22:36:42Z</dcterms:created>
  <dcterms:modified xsi:type="dcterms:W3CDTF">2019-12-10T18:19:52Z</dcterms:modified>
</cp:coreProperties>
</file>