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Lst>
  <p:sldIdLst>
    <p:sldId id="256" r:id="rId2"/>
    <p:sldId id="273" r:id="rId3"/>
    <p:sldId id="270" r:id="rId4"/>
    <p:sldId id="257" r:id="rId5"/>
    <p:sldId id="267" r:id="rId6"/>
    <p:sldId id="258" r:id="rId7"/>
    <p:sldId id="265" r:id="rId8"/>
    <p:sldId id="271" r:id="rId9"/>
    <p:sldId id="260" r:id="rId10"/>
    <p:sldId id="268" r:id="rId11"/>
    <p:sldId id="266" r:id="rId12"/>
    <p:sldId id="259" r:id="rId13"/>
    <p:sldId id="272" r:id="rId14"/>
    <p:sldId id="269" r:id="rId15"/>
    <p:sldId id="263" r:id="rId16"/>
    <p:sldId id="261" r:id="rId17"/>
    <p:sldId id="262" r:id="rId18"/>
    <p:sldId id="274"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0952"/>
  </p:normalViewPr>
  <p:slideViewPr>
    <p:cSldViewPr>
      <p:cViewPr varScale="1">
        <p:scale>
          <a:sx n="116" d="100"/>
          <a:sy n="116" d="100"/>
        </p:scale>
        <p:origin x="105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33FED30-9E9F-55AD-6052-9CD230168E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08EBAB5-0F12-9FB2-E39E-51A514ED01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E49D659-EE40-07C8-6F43-47DF956DA2FF}"/>
              </a:ext>
            </a:extLst>
          </p:cNvPr>
          <p:cNvSpPr>
            <a:spLocks noGrp="1" noChangeArrowheads="1"/>
          </p:cNvSpPr>
          <p:nvPr>
            <p:ph type="sldNum" sz="quarter" idx="12"/>
          </p:nvPr>
        </p:nvSpPr>
        <p:spPr>
          <a:ln/>
        </p:spPr>
        <p:txBody>
          <a:bodyPr/>
          <a:lstStyle>
            <a:lvl1pPr>
              <a:defRPr/>
            </a:lvl1pPr>
          </a:lstStyle>
          <a:p>
            <a:pPr>
              <a:defRPr/>
            </a:pPr>
            <a:fld id="{59DE3D80-0D38-7F4A-BC6F-F7F18DDE7C4E}" type="slidenum">
              <a:rPr lang="en-US" altLang="en-US"/>
              <a:pPr>
                <a:defRPr/>
              </a:pPr>
              <a:t>‹#›</a:t>
            </a:fld>
            <a:endParaRPr lang="en-US" altLang="en-US"/>
          </a:p>
        </p:txBody>
      </p:sp>
    </p:spTree>
    <p:extLst>
      <p:ext uri="{BB962C8B-B14F-4D97-AF65-F5344CB8AC3E}">
        <p14:creationId xmlns:p14="http://schemas.microsoft.com/office/powerpoint/2010/main" val="872269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5DE3F86-D872-C027-2F7F-3D0CC07825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8350088-753C-644C-CAAD-FE3FE54555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73CF6F8-D41C-70C4-4BE9-3F4BE6805CC9}"/>
              </a:ext>
            </a:extLst>
          </p:cNvPr>
          <p:cNvSpPr>
            <a:spLocks noGrp="1" noChangeArrowheads="1"/>
          </p:cNvSpPr>
          <p:nvPr>
            <p:ph type="sldNum" sz="quarter" idx="12"/>
          </p:nvPr>
        </p:nvSpPr>
        <p:spPr>
          <a:ln/>
        </p:spPr>
        <p:txBody>
          <a:bodyPr/>
          <a:lstStyle>
            <a:lvl1pPr>
              <a:defRPr/>
            </a:lvl1pPr>
          </a:lstStyle>
          <a:p>
            <a:pPr>
              <a:defRPr/>
            </a:pPr>
            <a:fld id="{4B56D4A5-ED2D-6745-9A78-FBEB711AFEF1}" type="slidenum">
              <a:rPr lang="en-US" altLang="en-US"/>
              <a:pPr>
                <a:defRPr/>
              </a:pPr>
              <a:t>‹#›</a:t>
            </a:fld>
            <a:endParaRPr lang="en-US" altLang="en-US"/>
          </a:p>
        </p:txBody>
      </p:sp>
    </p:spTree>
    <p:extLst>
      <p:ext uri="{BB962C8B-B14F-4D97-AF65-F5344CB8AC3E}">
        <p14:creationId xmlns:p14="http://schemas.microsoft.com/office/powerpoint/2010/main" val="37262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B6073C-2C2C-EAB3-AE26-67DE7E8226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3550DC8-5B40-B4B2-CB5C-F09395A9A8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6444E30-EFD6-D610-630B-8BD4FE442804}"/>
              </a:ext>
            </a:extLst>
          </p:cNvPr>
          <p:cNvSpPr>
            <a:spLocks noGrp="1" noChangeArrowheads="1"/>
          </p:cNvSpPr>
          <p:nvPr>
            <p:ph type="sldNum" sz="quarter" idx="12"/>
          </p:nvPr>
        </p:nvSpPr>
        <p:spPr>
          <a:ln/>
        </p:spPr>
        <p:txBody>
          <a:bodyPr/>
          <a:lstStyle>
            <a:lvl1pPr>
              <a:defRPr/>
            </a:lvl1pPr>
          </a:lstStyle>
          <a:p>
            <a:pPr>
              <a:defRPr/>
            </a:pPr>
            <a:fld id="{0387CAF8-F87D-C944-9312-302643C59370}" type="slidenum">
              <a:rPr lang="en-US" altLang="en-US"/>
              <a:pPr>
                <a:defRPr/>
              </a:pPr>
              <a:t>‹#›</a:t>
            </a:fld>
            <a:endParaRPr lang="en-US" altLang="en-US"/>
          </a:p>
        </p:txBody>
      </p:sp>
    </p:spTree>
    <p:extLst>
      <p:ext uri="{BB962C8B-B14F-4D97-AF65-F5344CB8AC3E}">
        <p14:creationId xmlns:p14="http://schemas.microsoft.com/office/powerpoint/2010/main" val="277192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A8B123-6BA9-FFA7-743A-4C1A380481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5269BFE-02D6-4058-36CA-1D14030326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17A67D7-B765-8326-4390-33553924A076}"/>
              </a:ext>
            </a:extLst>
          </p:cNvPr>
          <p:cNvSpPr>
            <a:spLocks noGrp="1" noChangeArrowheads="1"/>
          </p:cNvSpPr>
          <p:nvPr>
            <p:ph type="sldNum" sz="quarter" idx="12"/>
          </p:nvPr>
        </p:nvSpPr>
        <p:spPr>
          <a:ln/>
        </p:spPr>
        <p:txBody>
          <a:bodyPr/>
          <a:lstStyle>
            <a:lvl1pPr>
              <a:defRPr/>
            </a:lvl1pPr>
          </a:lstStyle>
          <a:p>
            <a:pPr>
              <a:defRPr/>
            </a:pPr>
            <a:fld id="{C94403DF-A460-F044-8BA9-EDF105E82451}" type="slidenum">
              <a:rPr lang="en-US" altLang="en-US"/>
              <a:pPr>
                <a:defRPr/>
              </a:pPr>
              <a:t>‹#›</a:t>
            </a:fld>
            <a:endParaRPr lang="en-US" altLang="en-US"/>
          </a:p>
        </p:txBody>
      </p:sp>
    </p:spTree>
    <p:extLst>
      <p:ext uri="{BB962C8B-B14F-4D97-AF65-F5344CB8AC3E}">
        <p14:creationId xmlns:p14="http://schemas.microsoft.com/office/powerpoint/2010/main" val="426021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55B5E32-4CA7-D5DE-DA3D-25664FA25CD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8C9D08-DEE5-9DB3-A430-B205B6CB17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EAEE37D-9483-D384-E070-714C6C74EBD7}"/>
              </a:ext>
            </a:extLst>
          </p:cNvPr>
          <p:cNvSpPr>
            <a:spLocks noGrp="1" noChangeArrowheads="1"/>
          </p:cNvSpPr>
          <p:nvPr>
            <p:ph type="sldNum" sz="quarter" idx="12"/>
          </p:nvPr>
        </p:nvSpPr>
        <p:spPr>
          <a:ln/>
        </p:spPr>
        <p:txBody>
          <a:bodyPr/>
          <a:lstStyle>
            <a:lvl1pPr>
              <a:defRPr/>
            </a:lvl1pPr>
          </a:lstStyle>
          <a:p>
            <a:pPr>
              <a:defRPr/>
            </a:pPr>
            <a:fld id="{90563C6A-6439-244F-A3C5-6ABB9CC520FA}" type="slidenum">
              <a:rPr lang="en-US" altLang="en-US"/>
              <a:pPr>
                <a:defRPr/>
              </a:pPr>
              <a:t>‹#›</a:t>
            </a:fld>
            <a:endParaRPr lang="en-US" altLang="en-US"/>
          </a:p>
        </p:txBody>
      </p:sp>
    </p:spTree>
    <p:extLst>
      <p:ext uri="{BB962C8B-B14F-4D97-AF65-F5344CB8AC3E}">
        <p14:creationId xmlns:p14="http://schemas.microsoft.com/office/powerpoint/2010/main" val="1974515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3B07306-7A5C-B33C-A293-CE2819DEB13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20F42D3-5A81-97A5-7F15-63EA43F9D6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846C6A4-8CB3-FAD7-EF0F-47D18301286E}"/>
              </a:ext>
            </a:extLst>
          </p:cNvPr>
          <p:cNvSpPr>
            <a:spLocks noGrp="1" noChangeArrowheads="1"/>
          </p:cNvSpPr>
          <p:nvPr>
            <p:ph type="sldNum" sz="quarter" idx="12"/>
          </p:nvPr>
        </p:nvSpPr>
        <p:spPr>
          <a:ln/>
        </p:spPr>
        <p:txBody>
          <a:bodyPr/>
          <a:lstStyle>
            <a:lvl1pPr>
              <a:defRPr/>
            </a:lvl1pPr>
          </a:lstStyle>
          <a:p>
            <a:pPr>
              <a:defRPr/>
            </a:pPr>
            <a:fld id="{6398F5B6-16E5-CB45-923A-842FD5DFB6B7}" type="slidenum">
              <a:rPr lang="en-US" altLang="en-US"/>
              <a:pPr>
                <a:defRPr/>
              </a:pPr>
              <a:t>‹#›</a:t>
            </a:fld>
            <a:endParaRPr lang="en-US" altLang="en-US"/>
          </a:p>
        </p:txBody>
      </p:sp>
    </p:spTree>
    <p:extLst>
      <p:ext uri="{BB962C8B-B14F-4D97-AF65-F5344CB8AC3E}">
        <p14:creationId xmlns:p14="http://schemas.microsoft.com/office/powerpoint/2010/main" val="3525331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B706F5-763E-D0C6-A0DD-663A978053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E03D572-F36A-AE35-AE5B-2488E3B835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08BF1410-E919-00A3-3258-1DFC5677D09A}"/>
              </a:ext>
            </a:extLst>
          </p:cNvPr>
          <p:cNvSpPr>
            <a:spLocks noGrp="1" noChangeArrowheads="1"/>
          </p:cNvSpPr>
          <p:nvPr>
            <p:ph type="sldNum" sz="quarter" idx="12"/>
          </p:nvPr>
        </p:nvSpPr>
        <p:spPr>
          <a:ln/>
        </p:spPr>
        <p:txBody>
          <a:bodyPr/>
          <a:lstStyle>
            <a:lvl1pPr>
              <a:defRPr/>
            </a:lvl1pPr>
          </a:lstStyle>
          <a:p>
            <a:pPr>
              <a:defRPr/>
            </a:pPr>
            <a:fld id="{E6EEF8A7-FE20-1D4E-B302-9890FB26EE87}" type="slidenum">
              <a:rPr lang="en-US" altLang="en-US"/>
              <a:pPr>
                <a:defRPr/>
              </a:pPr>
              <a:t>‹#›</a:t>
            </a:fld>
            <a:endParaRPr lang="en-US" altLang="en-US"/>
          </a:p>
        </p:txBody>
      </p:sp>
    </p:spTree>
    <p:extLst>
      <p:ext uri="{BB962C8B-B14F-4D97-AF65-F5344CB8AC3E}">
        <p14:creationId xmlns:p14="http://schemas.microsoft.com/office/powerpoint/2010/main" val="416251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3A4FF15-7D85-E449-7928-AEAD74AB87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E1155B0-593C-DF6E-54CF-6AC8F44686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ADF97D5-8F57-74C0-A749-8A890F4632D3}"/>
              </a:ext>
            </a:extLst>
          </p:cNvPr>
          <p:cNvSpPr>
            <a:spLocks noGrp="1" noChangeArrowheads="1"/>
          </p:cNvSpPr>
          <p:nvPr>
            <p:ph type="sldNum" sz="quarter" idx="12"/>
          </p:nvPr>
        </p:nvSpPr>
        <p:spPr>
          <a:ln/>
        </p:spPr>
        <p:txBody>
          <a:bodyPr/>
          <a:lstStyle>
            <a:lvl1pPr>
              <a:defRPr/>
            </a:lvl1pPr>
          </a:lstStyle>
          <a:p>
            <a:pPr>
              <a:defRPr/>
            </a:pPr>
            <a:fld id="{93DD7E11-0B09-EA44-AEB1-F3338A330078}" type="slidenum">
              <a:rPr lang="en-US" altLang="en-US"/>
              <a:pPr>
                <a:defRPr/>
              </a:pPr>
              <a:t>‹#›</a:t>
            </a:fld>
            <a:endParaRPr lang="en-US" altLang="en-US"/>
          </a:p>
        </p:txBody>
      </p:sp>
    </p:spTree>
    <p:extLst>
      <p:ext uri="{BB962C8B-B14F-4D97-AF65-F5344CB8AC3E}">
        <p14:creationId xmlns:p14="http://schemas.microsoft.com/office/powerpoint/2010/main" val="1500908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FB09AC3-F401-9DBB-2A84-62F819FFD2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431E24C-25C6-8E97-AABA-6CB4FED1CF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53BF23A3-5FB2-5A08-D04D-084431289833}"/>
              </a:ext>
            </a:extLst>
          </p:cNvPr>
          <p:cNvSpPr>
            <a:spLocks noGrp="1" noChangeArrowheads="1"/>
          </p:cNvSpPr>
          <p:nvPr>
            <p:ph type="sldNum" sz="quarter" idx="12"/>
          </p:nvPr>
        </p:nvSpPr>
        <p:spPr>
          <a:ln/>
        </p:spPr>
        <p:txBody>
          <a:bodyPr/>
          <a:lstStyle>
            <a:lvl1pPr>
              <a:defRPr/>
            </a:lvl1pPr>
          </a:lstStyle>
          <a:p>
            <a:pPr>
              <a:defRPr/>
            </a:pPr>
            <a:fld id="{8370E995-FB12-164D-B045-9E2C92CE24CE}" type="slidenum">
              <a:rPr lang="en-US" altLang="en-US"/>
              <a:pPr>
                <a:defRPr/>
              </a:pPr>
              <a:t>‹#›</a:t>
            </a:fld>
            <a:endParaRPr lang="en-US" altLang="en-US"/>
          </a:p>
        </p:txBody>
      </p:sp>
    </p:spTree>
    <p:extLst>
      <p:ext uri="{BB962C8B-B14F-4D97-AF65-F5344CB8AC3E}">
        <p14:creationId xmlns:p14="http://schemas.microsoft.com/office/powerpoint/2010/main" val="54809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BA11465-AA8B-EE3F-E416-92292A65D5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31DF780-C9FE-A7EE-CBA9-8279A6415F7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0ACB029-6AE4-3252-62A6-2E8D58F53012}"/>
              </a:ext>
            </a:extLst>
          </p:cNvPr>
          <p:cNvSpPr>
            <a:spLocks noGrp="1" noChangeArrowheads="1"/>
          </p:cNvSpPr>
          <p:nvPr>
            <p:ph type="sldNum" sz="quarter" idx="12"/>
          </p:nvPr>
        </p:nvSpPr>
        <p:spPr>
          <a:ln/>
        </p:spPr>
        <p:txBody>
          <a:bodyPr/>
          <a:lstStyle>
            <a:lvl1pPr>
              <a:defRPr/>
            </a:lvl1pPr>
          </a:lstStyle>
          <a:p>
            <a:pPr>
              <a:defRPr/>
            </a:pPr>
            <a:fld id="{E3C9A203-208B-334C-9C84-E252CDAA0B6D}" type="slidenum">
              <a:rPr lang="en-US" altLang="en-US"/>
              <a:pPr>
                <a:defRPr/>
              </a:pPr>
              <a:t>‹#›</a:t>
            </a:fld>
            <a:endParaRPr lang="en-US" altLang="en-US"/>
          </a:p>
        </p:txBody>
      </p:sp>
    </p:spTree>
    <p:extLst>
      <p:ext uri="{BB962C8B-B14F-4D97-AF65-F5344CB8AC3E}">
        <p14:creationId xmlns:p14="http://schemas.microsoft.com/office/powerpoint/2010/main" val="315171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58CB86D-7380-2D42-C383-4F8EA7C8765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EF5DC36-5231-3F11-19BA-906A8A4AAB8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2923758-788B-5F1E-9DAF-7B3F36C6A693}"/>
              </a:ext>
            </a:extLst>
          </p:cNvPr>
          <p:cNvSpPr>
            <a:spLocks noGrp="1" noChangeArrowheads="1"/>
          </p:cNvSpPr>
          <p:nvPr>
            <p:ph type="sldNum" sz="quarter" idx="12"/>
          </p:nvPr>
        </p:nvSpPr>
        <p:spPr>
          <a:ln/>
        </p:spPr>
        <p:txBody>
          <a:bodyPr/>
          <a:lstStyle>
            <a:lvl1pPr>
              <a:defRPr/>
            </a:lvl1pPr>
          </a:lstStyle>
          <a:p>
            <a:pPr>
              <a:defRPr/>
            </a:pPr>
            <a:fld id="{DCF15ED5-6947-6441-8EC2-91EAB2AE302C}" type="slidenum">
              <a:rPr lang="en-US" altLang="en-US"/>
              <a:pPr>
                <a:defRPr/>
              </a:pPr>
              <a:t>‹#›</a:t>
            </a:fld>
            <a:endParaRPr lang="en-US" altLang="en-US"/>
          </a:p>
        </p:txBody>
      </p:sp>
    </p:spTree>
    <p:extLst>
      <p:ext uri="{BB962C8B-B14F-4D97-AF65-F5344CB8AC3E}">
        <p14:creationId xmlns:p14="http://schemas.microsoft.com/office/powerpoint/2010/main" val="210485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9B5B2AE-06D4-7EDF-9F10-FE01EE66B3E4}"/>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9EE9B58-C95C-D57E-30C2-6AF8C4635374}"/>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4DF1C00-CB65-7145-3C44-5308F83AD0F9}"/>
              </a:ext>
            </a:extLst>
          </p:cNvPr>
          <p:cNvSpPr>
            <a:spLocks noGrp="1" noChangeArrowheads="1"/>
          </p:cNvSpPr>
          <p:nvPr>
            <p:ph type="dt" sz="half" idx="2"/>
          </p:nvPr>
        </p:nvSpPr>
        <p:spPr bwMode="auto">
          <a:xfrm>
            <a:off x="6858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56360E4F-C2AC-46EA-BCB8-7BD23807C17C}"/>
              </a:ext>
            </a:extLst>
          </p:cNvPr>
          <p:cNvSpPr>
            <a:spLocks noGrp="1" noChangeArrowheads="1"/>
          </p:cNvSpPr>
          <p:nvPr>
            <p:ph type="ftr" sz="quarter" idx="3"/>
          </p:nvPr>
        </p:nvSpPr>
        <p:spPr bwMode="auto">
          <a:xfrm>
            <a:off x="31242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9D9AC702-510A-26E7-95E9-3063DC7B6E9B}"/>
              </a:ext>
            </a:extLst>
          </p:cNvPr>
          <p:cNvSpPr>
            <a:spLocks noGrp="1" noChangeArrowheads="1"/>
          </p:cNvSpPr>
          <p:nvPr>
            <p:ph type="sldNum" sz="quarter" idx="4"/>
          </p:nvPr>
        </p:nvSpPr>
        <p:spPr bwMode="auto">
          <a:xfrm>
            <a:off x="65532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lvl1pPr>
          </a:lstStyle>
          <a:p>
            <a:pPr>
              <a:defRPr/>
            </a:pPr>
            <a:fld id="{9E5C7F9F-B3CB-6947-AC41-A852C5995E2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ＭＳ Ｐゴシック"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BAF2D3B2-CFAB-7830-DB3E-873CEB7F271C}"/>
              </a:ext>
            </a:extLst>
          </p:cNvPr>
          <p:cNvSpPr>
            <a:spLocks noGrp="1" noChangeArrowheads="1"/>
          </p:cNvSpPr>
          <p:nvPr>
            <p:ph type="ctrTitle"/>
          </p:nvPr>
        </p:nvSpPr>
        <p:spPr>
          <a:xfrm>
            <a:off x="685800" y="381000"/>
            <a:ext cx="7772400" cy="1143000"/>
          </a:xfrm>
        </p:spPr>
        <p:txBody>
          <a:bodyPr anchor="ctr"/>
          <a:lstStyle/>
          <a:p>
            <a:pPr eaLnBrk="1" hangingPunct="1"/>
            <a:r>
              <a:rPr lang="en-US" altLang="en-US" sz="4400" b="1"/>
              <a:t>Forecasting Ocean Waves</a:t>
            </a:r>
            <a:endParaRPr lang="en-US" altLang="en-US" sz="4400"/>
          </a:p>
        </p:txBody>
      </p:sp>
      <p:sp>
        <p:nvSpPr>
          <p:cNvPr id="13314" name="Rectangle 3">
            <a:extLst>
              <a:ext uri="{FF2B5EF4-FFF2-40B4-BE49-F238E27FC236}">
                <a16:creationId xmlns:a16="http://schemas.microsoft.com/office/drawing/2014/main" id="{18F05282-5A20-4EBB-7F88-1426F19B116A}"/>
              </a:ext>
            </a:extLst>
          </p:cNvPr>
          <p:cNvSpPr>
            <a:spLocks noGrp="1" noChangeArrowheads="1"/>
          </p:cNvSpPr>
          <p:nvPr>
            <p:ph type="subTitle" idx="1"/>
          </p:nvPr>
        </p:nvSpPr>
        <p:spPr>
          <a:xfrm>
            <a:off x="1143000" y="1905000"/>
            <a:ext cx="6400800" cy="1752600"/>
          </a:xfrm>
        </p:spPr>
        <p:txBody>
          <a:bodyPr/>
          <a:lstStyle/>
          <a:p>
            <a:pPr eaLnBrk="1" hangingPunct="1"/>
            <a:r>
              <a:rPr lang="en-US" altLang="en-US" sz="3200"/>
              <a:t>Problem: Given observed or expected weather, what will be the sea state?</a:t>
            </a:r>
          </a:p>
          <a:p>
            <a:pPr eaLnBrk="1" hangingPunct="1"/>
            <a:endParaRPr lang="en-US" altLang="en-US" sz="3200"/>
          </a:p>
          <a:p>
            <a:pPr eaLnBrk="1" hangingPunct="1"/>
            <a:r>
              <a:rPr lang="en-US" altLang="en-US" sz="3200"/>
              <a:t>Ships are sunk not by winds, but by waves!</a:t>
            </a:r>
          </a:p>
          <a:p>
            <a:pPr eaLnBrk="1" hangingPunct="1"/>
            <a:endParaRPr lang="en-US" altLang="en-US" sz="3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a:extLst>
              <a:ext uri="{FF2B5EF4-FFF2-40B4-BE49-F238E27FC236}">
                <a16:creationId xmlns:a16="http://schemas.microsoft.com/office/drawing/2014/main" id="{E9F47386-EA38-64A7-87D1-036EAA06B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457200"/>
            <a:ext cx="9144000" cy="264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3">
            <a:extLst>
              <a:ext uri="{FF2B5EF4-FFF2-40B4-BE49-F238E27FC236}">
                <a16:creationId xmlns:a16="http://schemas.microsoft.com/office/drawing/2014/main" id="{59C38A15-0C28-6606-A22D-F2DD297593EC}"/>
              </a:ext>
            </a:extLst>
          </p:cNvPr>
          <p:cNvSpPr txBox="1">
            <a:spLocks noChangeArrowheads="1"/>
          </p:cNvSpPr>
          <p:nvPr/>
        </p:nvSpPr>
        <p:spPr bwMode="auto">
          <a:xfrm>
            <a:off x="533400" y="3198813"/>
            <a:ext cx="4454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How waves grow</a:t>
            </a:r>
          </a:p>
          <a:p>
            <a:pPr>
              <a:spcBef>
                <a:spcPct val="0"/>
              </a:spcBef>
              <a:buFontTx/>
              <a:buNone/>
            </a:pPr>
            <a:r>
              <a:rPr lang="en-US" altLang="en-US" sz="2400"/>
              <a:t>                                          Wind</a:t>
            </a:r>
          </a:p>
        </p:txBody>
      </p:sp>
      <p:sp>
        <p:nvSpPr>
          <p:cNvPr id="22531" name="Freeform 4">
            <a:extLst>
              <a:ext uri="{FF2B5EF4-FFF2-40B4-BE49-F238E27FC236}">
                <a16:creationId xmlns:a16="http://schemas.microsoft.com/office/drawing/2014/main" id="{EA2A6CC5-8797-E4D6-D5E0-311405C14AA5}"/>
              </a:ext>
            </a:extLst>
          </p:cNvPr>
          <p:cNvSpPr>
            <a:spLocks/>
          </p:cNvSpPr>
          <p:nvPr/>
        </p:nvSpPr>
        <p:spPr bwMode="auto">
          <a:xfrm>
            <a:off x="742950" y="4594225"/>
            <a:ext cx="6797675" cy="817563"/>
          </a:xfrm>
          <a:custGeom>
            <a:avLst/>
            <a:gdLst>
              <a:gd name="T0" fmla="*/ 225796 w 6798833"/>
              <a:gd name="T1" fmla="*/ 796012 h 817581"/>
              <a:gd name="T2" fmla="*/ 419335 w 6798833"/>
              <a:gd name="T3" fmla="*/ 720715 h 817581"/>
              <a:gd name="T4" fmla="*/ 612874 w 6798833"/>
              <a:gd name="T5" fmla="*/ 656175 h 817581"/>
              <a:gd name="T6" fmla="*/ 720393 w 6798833"/>
              <a:gd name="T7" fmla="*/ 580874 h 817581"/>
              <a:gd name="T8" fmla="*/ 838667 w 6798833"/>
              <a:gd name="T9" fmla="*/ 516334 h 817581"/>
              <a:gd name="T10" fmla="*/ 967693 w 6798833"/>
              <a:gd name="T11" fmla="*/ 419522 h 817581"/>
              <a:gd name="T12" fmla="*/ 1085967 w 6798833"/>
              <a:gd name="T13" fmla="*/ 279681 h 817581"/>
              <a:gd name="T14" fmla="*/ 1139728 w 6798833"/>
              <a:gd name="T15" fmla="*/ 193626 h 817581"/>
              <a:gd name="T16" fmla="*/ 1311763 w 6798833"/>
              <a:gd name="T17" fmla="*/ 204383 h 817581"/>
              <a:gd name="T18" fmla="*/ 1440788 w 6798833"/>
              <a:gd name="T19" fmla="*/ 258166 h 817581"/>
              <a:gd name="T20" fmla="*/ 1645080 w 6798833"/>
              <a:gd name="T21" fmla="*/ 344221 h 817581"/>
              <a:gd name="T22" fmla="*/ 1806360 w 6798833"/>
              <a:gd name="T23" fmla="*/ 441034 h 817581"/>
              <a:gd name="T24" fmla="*/ 1956892 w 6798833"/>
              <a:gd name="T25" fmla="*/ 516334 h 817581"/>
              <a:gd name="T26" fmla="*/ 2096670 w 6798833"/>
              <a:gd name="T27" fmla="*/ 591632 h 817581"/>
              <a:gd name="T28" fmla="*/ 2225696 w 6798833"/>
              <a:gd name="T29" fmla="*/ 666929 h 817581"/>
              <a:gd name="T30" fmla="*/ 2354721 w 6798833"/>
              <a:gd name="T31" fmla="*/ 720715 h 817581"/>
              <a:gd name="T32" fmla="*/ 2483747 w 6798833"/>
              <a:gd name="T33" fmla="*/ 763742 h 817581"/>
              <a:gd name="T34" fmla="*/ 3075115 w 6798833"/>
              <a:gd name="T35" fmla="*/ 688445 h 817581"/>
              <a:gd name="T36" fmla="*/ 3193389 w 6798833"/>
              <a:gd name="T37" fmla="*/ 602390 h 817581"/>
              <a:gd name="T38" fmla="*/ 3365423 w 6798833"/>
              <a:gd name="T39" fmla="*/ 430279 h 817581"/>
              <a:gd name="T40" fmla="*/ 3440689 w 6798833"/>
              <a:gd name="T41" fmla="*/ 311951 h 817581"/>
              <a:gd name="T42" fmla="*/ 3515953 w 6798833"/>
              <a:gd name="T43" fmla="*/ 150598 h 817581"/>
              <a:gd name="T44" fmla="*/ 3677235 w 6798833"/>
              <a:gd name="T45" fmla="*/ 193626 h 817581"/>
              <a:gd name="T46" fmla="*/ 3806261 w 6798833"/>
              <a:gd name="T47" fmla="*/ 247411 h 817581"/>
              <a:gd name="T48" fmla="*/ 3892279 w 6798833"/>
              <a:gd name="T49" fmla="*/ 301193 h 817581"/>
              <a:gd name="T50" fmla="*/ 4042808 w 6798833"/>
              <a:gd name="T51" fmla="*/ 398006 h 817581"/>
              <a:gd name="T52" fmla="*/ 4161082 w 6798833"/>
              <a:gd name="T53" fmla="*/ 462549 h 817581"/>
              <a:gd name="T54" fmla="*/ 4257852 w 6798833"/>
              <a:gd name="T55" fmla="*/ 516334 h 817581"/>
              <a:gd name="T56" fmla="*/ 4548159 w 6798833"/>
              <a:gd name="T57" fmla="*/ 613146 h 817581"/>
              <a:gd name="T58" fmla="*/ 5032006 w 6798833"/>
              <a:gd name="T59" fmla="*/ 613146 h 817581"/>
              <a:gd name="T60" fmla="*/ 5128775 w 6798833"/>
              <a:gd name="T61" fmla="*/ 516334 h 817581"/>
              <a:gd name="T62" fmla="*/ 5225546 w 6798833"/>
              <a:gd name="T63" fmla="*/ 398006 h 817581"/>
              <a:gd name="T64" fmla="*/ 5268553 w 6798833"/>
              <a:gd name="T65" fmla="*/ 301193 h 817581"/>
              <a:gd name="T66" fmla="*/ 5354572 w 6798833"/>
              <a:gd name="T67" fmla="*/ 107571 h 817581"/>
              <a:gd name="T68" fmla="*/ 5494349 w 6798833"/>
              <a:gd name="T69" fmla="*/ 21516 h 817581"/>
              <a:gd name="T70" fmla="*/ 5558862 w 6798833"/>
              <a:gd name="T71" fmla="*/ 139841 h 817581"/>
              <a:gd name="T72" fmla="*/ 5677136 w 6798833"/>
              <a:gd name="T73" fmla="*/ 215138 h 817581"/>
              <a:gd name="T74" fmla="*/ 5784657 w 6798833"/>
              <a:gd name="T75" fmla="*/ 301193 h 817581"/>
              <a:gd name="T76" fmla="*/ 5945939 w 6798833"/>
              <a:gd name="T77" fmla="*/ 387249 h 817581"/>
              <a:gd name="T78" fmla="*/ 6031956 w 6798833"/>
              <a:gd name="T79" fmla="*/ 441034 h 817581"/>
              <a:gd name="T80" fmla="*/ 6128726 w 6798833"/>
              <a:gd name="T81" fmla="*/ 494819 h 817581"/>
              <a:gd name="T82" fmla="*/ 6257752 w 6798833"/>
              <a:gd name="T83" fmla="*/ 548604 h 817581"/>
              <a:gd name="T84" fmla="*/ 6386778 w 6798833"/>
              <a:gd name="T85" fmla="*/ 602390 h 817581"/>
              <a:gd name="T86" fmla="*/ 6612573 w 6798833"/>
              <a:gd name="T87" fmla="*/ 591632 h 817581"/>
              <a:gd name="T88" fmla="*/ 6687838 w 6798833"/>
              <a:gd name="T89" fmla="*/ 516334 h 817581"/>
              <a:gd name="T90" fmla="*/ 6795359 w 6798833"/>
              <a:gd name="T91" fmla="*/ 322709 h 8175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798833" h="817581">
                <a:moveTo>
                  <a:pt x="0" y="806824"/>
                </a:moveTo>
                <a:cubicBezTo>
                  <a:pt x="25101" y="810410"/>
                  <a:pt x="49947" y="817581"/>
                  <a:pt x="75303" y="817581"/>
                </a:cubicBezTo>
                <a:cubicBezTo>
                  <a:pt x="125154" y="817581"/>
                  <a:pt x="177636" y="810548"/>
                  <a:pt x="225910" y="796066"/>
                </a:cubicBezTo>
                <a:cubicBezTo>
                  <a:pt x="247633" y="789549"/>
                  <a:pt x="271586" y="787131"/>
                  <a:pt x="290456" y="774551"/>
                </a:cubicBezTo>
                <a:cubicBezTo>
                  <a:pt x="301214" y="767379"/>
                  <a:pt x="310914" y="758287"/>
                  <a:pt x="322729" y="753036"/>
                </a:cubicBezTo>
                <a:cubicBezTo>
                  <a:pt x="322754" y="753025"/>
                  <a:pt x="403398" y="726146"/>
                  <a:pt x="419548" y="720763"/>
                </a:cubicBezTo>
                <a:lnTo>
                  <a:pt x="548640" y="677732"/>
                </a:lnTo>
                <a:lnTo>
                  <a:pt x="580913" y="666974"/>
                </a:lnTo>
                <a:lnTo>
                  <a:pt x="613186" y="656217"/>
                </a:lnTo>
                <a:cubicBezTo>
                  <a:pt x="655209" y="614192"/>
                  <a:pt x="611115" y="651873"/>
                  <a:pt x="666974" y="623944"/>
                </a:cubicBezTo>
                <a:cubicBezTo>
                  <a:pt x="678538" y="618162"/>
                  <a:pt x="689151" y="610506"/>
                  <a:pt x="699247" y="602429"/>
                </a:cubicBezTo>
                <a:cubicBezTo>
                  <a:pt x="707167" y="596093"/>
                  <a:pt x="711690" y="585449"/>
                  <a:pt x="720762" y="580913"/>
                </a:cubicBezTo>
                <a:cubicBezTo>
                  <a:pt x="741047" y="570770"/>
                  <a:pt x="766438" y="571978"/>
                  <a:pt x="785308" y="559398"/>
                </a:cubicBezTo>
                <a:cubicBezTo>
                  <a:pt x="796066" y="552226"/>
                  <a:pt x="807485" y="545960"/>
                  <a:pt x="817581" y="537883"/>
                </a:cubicBezTo>
                <a:cubicBezTo>
                  <a:pt x="825501" y="531547"/>
                  <a:pt x="830399" y="521585"/>
                  <a:pt x="839096" y="516367"/>
                </a:cubicBezTo>
                <a:cubicBezTo>
                  <a:pt x="848820" y="510533"/>
                  <a:pt x="860611" y="509196"/>
                  <a:pt x="871369" y="505610"/>
                </a:cubicBezTo>
                <a:cubicBezTo>
                  <a:pt x="922418" y="454561"/>
                  <a:pt x="895156" y="468994"/>
                  <a:pt x="946673" y="451821"/>
                </a:cubicBezTo>
                <a:cubicBezTo>
                  <a:pt x="953845" y="441064"/>
                  <a:pt x="959674" y="429279"/>
                  <a:pt x="968188" y="419549"/>
                </a:cubicBezTo>
                <a:cubicBezTo>
                  <a:pt x="984885" y="400467"/>
                  <a:pt x="1007911" y="386858"/>
                  <a:pt x="1021976" y="365760"/>
                </a:cubicBezTo>
                <a:cubicBezTo>
                  <a:pt x="1088197" y="266427"/>
                  <a:pt x="1003692" y="388615"/>
                  <a:pt x="1065007" y="311972"/>
                </a:cubicBezTo>
                <a:cubicBezTo>
                  <a:pt x="1073084" y="301876"/>
                  <a:pt x="1080740" y="291263"/>
                  <a:pt x="1086522" y="279699"/>
                </a:cubicBezTo>
                <a:cubicBezTo>
                  <a:pt x="1091593" y="269557"/>
                  <a:pt x="1090196" y="256281"/>
                  <a:pt x="1097280" y="247426"/>
                </a:cubicBezTo>
                <a:cubicBezTo>
                  <a:pt x="1105357" y="237330"/>
                  <a:pt x="1118795" y="233083"/>
                  <a:pt x="1129553" y="225911"/>
                </a:cubicBezTo>
                <a:cubicBezTo>
                  <a:pt x="1133139" y="215153"/>
                  <a:pt x="1133719" y="202865"/>
                  <a:pt x="1140310" y="193638"/>
                </a:cubicBezTo>
                <a:cubicBezTo>
                  <a:pt x="1152100" y="177131"/>
                  <a:pt x="1172089" y="167485"/>
                  <a:pt x="1183341" y="150607"/>
                </a:cubicBezTo>
                <a:lnTo>
                  <a:pt x="1204856" y="118334"/>
                </a:lnTo>
                <a:cubicBezTo>
                  <a:pt x="1266171" y="179649"/>
                  <a:pt x="1231010" y="150114"/>
                  <a:pt x="1312433" y="204396"/>
                </a:cubicBezTo>
                <a:cubicBezTo>
                  <a:pt x="1323191" y="211568"/>
                  <a:pt x="1332440" y="221822"/>
                  <a:pt x="1344706" y="225911"/>
                </a:cubicBezTo>
                <a:lnTo>
                  <a:pt x="1409251" y="247426"/>
                </a:lnTo>
                <a:cubicBezTo>
                  <a:pt x="1420009" y="251012"/>
                  <a:pt x="1432089" y="251894"/>
                  <a:pt x="1441524" y="258184"/>
                </a:cubicBezTo>
                <a:cubicBezTo>
                  <a:pt x="1452282" y="265356"/>
                  <a:pt x="1461982" y="274448"/>
                  <a:pt x="1473797" y="279699"/>
                </a:cubicBezTo>
                <a:cubicBezTo>
                  <a:pt x="1507469" y="294664"/>
                  <a:pt x="1545613" y="303032"/>
                  <a:pt x="1581374" y="311972"/>
                </a:cubicBezTo>
                <a:cubicBezTo>
                  <a:pt x="1673864" y="373631"/>
                  <a:pt x="1556843" y="299706"/>
                  <a:pt x="1645920" y="344245"/>
                </a:cubicBezTo>
                <a:cubicBezTo>
                  <a:pt x="1729336" y="385953"/>
                  <a:pt x="1629347" y="349477"/>
                  <a:pt x="1710466" y="376518"/>
                </a:cubicBezTo>
                <a:cubicBezTo>
                  <a:pt x="1734259" y="400312"/>
                  <a:pt x="1745055" y="415328"/>
                  <a:pt x="1775011" y="430306"/>
                </a:cubicBezTo>
                <a:cubicBezTo>
                  <a:pt x="1785153" y="435377"/>
                  <a:pt x="1796526" y="437478"/>
                  <a:pt x="1807284" y="441064"/>
                </a:cubicBezTo>
                <a:cubicBezTo>
                  <a:pt x="1849310" y="483088"/>
                  <a:pt x="1805213" y="445407"/>
                  <a:pt x="1861073" y="473337"/>
                </a:cubicBezTo>
                <a:cubicBezTo>
                  <a:pt x="1872637" y="479119"/>
                  <a:pt x="1881531" y="489601"/>
                  <a:pt x="1893346" y="494852"/>
                </a:cubicBezTo>
                <a:cubicBezTo>
                  <a:pt x="1914070" y="504063"/>
                  <a:pt x="1957891" y="516367"/>
                  <a:pt x="1957891" y="516367"/>
                </a:cubicBezTo>
                <a:cubicBezTo>
                  <a:pt x="2012410" y="570886"/>
                  <a:pt x="1941852" y="506743"/>
                  <a:pt x="2011680" y="548640"/>
                </a:cubicBezTo>
                <a:cubicBezTo>
                  <a:pt x="2020377" y="553858"/>
                  <a:pt x="2024123" y="565620"/>
                  <a:pt x="2033195" y="570156"/>
                </a:cubicBezTo>
                <a:cubicBezTo>
                  <a:pt x="2053480" y="580299"/>
                  <a:pt x="2078871" y="579091"/>
                  <a:pt x="2097741" y="591671"/>
                </a:cubicBezTo>
                <a:cubicBezTo>
                  <a:pt x="2119256" y="606014"/>
                  <a:pt x="2137756" y="626524"/>
                  <a:pt x="2162287" y="634701"/>
                </a:cubicBezTo>
                <a:cubicBezTo>
                  <a:pt x="2173045" y="638287"/>
                  <a:pt x="2184418" y="640388"/>
                  <a:pt x="2194560" y="645459"/>
                </a:cubicBezTo>
                <a:cubicBezTo>
                  <a:pt x="2206124" y="651241"/>
                  <a:pt x="2215269" y="661192"/>
                  <a:pt x="2226833" y="666974"/>
                </a:cubicBezTo>
                <a:cubicBezTo>
                  <a:pt x="2236975" y="672045"/>
                  <a:pt x="2248964" y="672661"/>
                  <a:pt x="2259106" y="677732"/>
                </a:cubicBezTo>
                <a:cubicBezTo>
                  <a:pt x="2270670" y="683514"/>
                  <a:pt x="2279564" y="693996"/>
                  <a:pt x="2291378" y="699247"/>
                </a:cubicBezTo>
                <a:cubicBezTo>
                  <a:pt x="2312102" y="708458"/>
                  <a:pt x="2334409" y="713591"/>
                  <a:pt x="2355924" y="720763"/>
                </a:cubicBezTo>
                <a:lnTo>
                  <a:pt x="2420470" y="742278"/>
                </a:lnTo>
                <a:lnTo>
                  <a:pt x="2452743" y="753036"/>
                </a:lnTo>
                <a:lnTo>
                  <a:pt x="2485016" y="763793"/>
                </a:lnTo>
                <a:cubicBezTo>
                  <a:pt x="2653553" y="760207"/>
                  <a:pt x="2822366" y="763338"/>
                  <a:pt x="2990626" y="753036"/>
                </a:cubicBezTo>
                <a:cubicBezTo>
                  <a:pt x="3000750" y="752416"/>
                  <a:pt x="3004027" y="737606"/>
                  <a:pt x="3012141" y="731520"/>
                </a:cubicBezTo>
                <a:cubicBezTo>
                  <a:pt x="3032827" y="716005"/>
                  <a:pt x="3058403" y="706775"/>
                  <a:pt x="3076687" y="688490"/>
                </a:cubicBezTo>
                <a:cubicBezTo>
                  <a:pt x="3083859" y="681318"/>
                  <a:pt x="3090088" y="673060"/>
                  <a:pt x="3098202" y="666974"/>
                </a:cubicBezTo>
                <a:cubicBezTo>
                  <a:pt x="3118888" y="651459"/>
                  <a:pt x="3141233" y="638287"/>
                  <a:pt x="3162748" y="623944"/>
                </a:cubicBezTo>
                <a:cubicBezTo>
                  <a:pt x="3173506" y="616772"/>
                  <a:pt x="3185879" y="611571"/>
                  <a:pt x="3195021" y="602429"/>
                </a:cubicBezTo>
                <a:cubicBezTo>
                  <a:pt x="3202193" y="595257"/>
                  <a:pt x="3208422" y="586999"/>
                  <a:pt x="3216536" y="580913"/>
                </a:cubicBezTo>
                <a:cubicBezTo>
                  <a:pt x="3254900" y="552140"/>
                  <a:pt x="3296577" y="536156"/>
                  <a:pt x="3324113" y="494852"/>
                </a:cubicBezTo>
                <a:lnTo>
                  <a:pt x="3367143" y="430306"/>
                </a:lnTo>
                <a:cubicBezTo>
                  <a:pt x="3374315" y="419548"/>
                  <a:pt x="3379516" y="407175"/>
                  <a:pt x="3388658" y="398033"/>
                </a:cubicBezTo>
                <a:cubicBezTo>
                  <a:pt x="3408672" y="378020"/>
                  <a:pt x="3418117" y="371389"/>
                  <a:pt x="3431689" y="344245"/>
                </a:cubicBezTo>
                <a:cubicBezTo>
                  <a:pt x="3436760" y="334103"/>
                  <a:pt x="3436940" y="321885"/>
                  <a:pt x="3442447" y="311972"/>
                </a:cubicBezTo>
                <a:cubicBezTo>
                  <a:pt x="3455005" y="289368"/>
                  <a:pt x="3477300" y="271957"/>
                  <a:pt x="3485477" y="247426"/>
                </a:cubicBezTo>
                <a:lnTo>
                  <a:pt x="3506993" y="182880"/>
                </a:lnTo>
                <a:cubicBezTo>
                  <a:pt x="3510579" y="172122"/>
                  <a:pt x="3509732" y="158625"/>
                  <a:pt x="3517750" y="150607"/>
                </a:cubicBezTo>
                <a:cubicBezTo>
                  <a:pt x="3548408" y="119950"/>
                  <a:pt x="3533640" y="137531"/>
                  <a:pt x="3560781" y="96819"/>
                </a:cubicBezTo>
                <a:cubicBezTo>
                  <a:pt x="3637451" y="173489"/>
                  <a:pt x="3550435" y="90692"/>
                  <a:pt x="3625327" y="150607"/>
                </a:cubicBezTo>
                <a:cubicBezTo>
                  <a:pt x="3658683" y="177293"/>
                  <a:pt x="3634962" y="171561"/>
                  <a:pt x="3679115" y="193638"/>
                </a:cubicBezTo>
                <a:cubicBezTo>
                  <a:pt x="3689257" y="198709"/>
                  <a:pt x="3701246" y="199325"/>
                  <a:pt x="3711388" y="204396"/>
                </a:cubicBezTo>
                <a:cubicBezTo>
                  <a:pt x="3722952" y="210178"/>
                  <a:pt x="3731846" y="220660"/>
                  <a:pt x="3743661" y="225911"/>
                </a:cubicBezTo>
                <a:cubicBezTo>
                  <a:pt x="3764385" y="235122"/>
                  <a:pt x="3808207" y="247426"/>
                  <a:pt x="3808207" y="247426"/>
                </a:cubicBezTo>
                <a:cubicBezTo>
                  <a:pt x="3818965" y="254598"/>
                  <a:pt x="3830384" y="260864"/>
                  <a:pt x="3840480" y="268941"/>
                </a:cubicBezTo>
                <a:cubicBezTo>
                  <a:pt x="3848400" y="275277"/>
                  <a:pt x="3853298" y="285239"/>
                  <a:pt x="3861995" y="290457"/>
                </a:cubicBezTo>
                <a:cubicBezTo>
                  <a:pt x="3871719" y="296291"/>
                  <a:pt x="3883510" y="297628"/>
                  <a:pt x="3894268" y="301214"/>
                </a:cubicBezTo>
                <a:cubicBezTo>
                  <a:pt x="3914281" y="321228"/>
                  <a:pt x="3920912" y="330673"/>
                  <a:pt x="3948056" y="344245"/>
                </a:cubicBezTo>
                <a:cubicBezTo>
                  <a:pt x="3958198" y="349316"/>
                  <a:pt x="3970416" y="349496"/>
                  <a:pt x="3980329" y="355003"/>
                </a:cubicBezTo>
                <a:cubicBezTo>
                  <a:pt x="4002933" y="367561"/>
                  <a:pt x="4026591" y="379748"/>
                  <a:pt x="4044875" y="398033"/>
                </a:cubicBezTo>
                <a:cubicBezTo>
                  <a:pt x="4052047" y="405205"/>
                  <a:pt x="4057693" y="414331"/>
                  <a:pt x="4066390" y="419549"/>
                </a:cubicBezTo>
                <a:cubicBezTo>
                  <a:pt x="4076114" y="425383"/>
                  <a:pt x="4087905" y="426720"/>
                  <a:pt x="4098663" y="430306"/>
                </a:cubicBezTo>
                <a:cubicBezTo>
                  <a:pt x="4191153" y="491965"/>
                  <a:pt x="4074132" y="418040"/>
                  <a:pt x="4163209" y="462579"/>
                </a:cubicBezTo>
                <a:cubicBezTo>
                  <a:pt x="4174773" y="468361"/>
                  <a:pt x="4183918" y="478312"/>
                  <a:pt x="4195482" y="484094"/>
                </a:cubicBezTo>
                <a:cubicBezTo>
                  <a:pt x="4205624" y="489165"/>
                  <a:pt x="4217613" y="489781"/>
                  <a:pt x="4227755" y="494852"/>
                </a:cubicBezTo>
                <a:cubicBezTo>
                  <a:pt x="4239319" y="500634"/>
                  <a:pt x="4248213" y="511116"/>
                  <a:pt x="4260028" y="516367"/>
                </a:cubicBezTo>
                <a:cubicBezTo>
                  <a:pt x="4280753" y="525578"/>
                  <a:pt x="4303059" y="530711"/>
                  <a:pt x="4324574" y="537883"/>
                </a:cubicBezTo>
                <a:lnTo>
                  <a:pt x="4453666" y="580913"/>
                </a:lnTo>
                <a:lnTo>
                  <a:pt x="4550484" y="613186"/>
                </a:lnTo>
                <a:lnTo>
                  <a:pt x="4582757" y="623944"/>
                </a:lnTo>
                <a:lnTo>
                  <a:pt x="4615030" y="634701"/>
                </a:lnTo>
                <a:cubicBezTo>
                  <a:pt x="4736940" y="631116"/>
                  <a:pt x="4900480" y="646710"/>
                  <a:pt x="5034578" y="613186"/>
                </a:cubicBezTo>
                <a:cubicBezTo>
                  <a:pt x="5045579" y="610436"/>
                  <a:pt x="5056093" y="606015"/>
                  <a:pt x="5066851" y="602429"/>
                </a:cubicBezTo>
                <a:cubicBezTo>
                  <a:pt x="5133084" y="503082"/>
                  <a:pt x="5048559" y="625296"/>
                  <a:pt x="5109882" y="548640"/>
                </a:cubicBezTo>
                <a:cubicBezTo>
                  <a:pt x="5117959" y="538544"/>
                  <a:pt x="5123320" y="526463"/>
                  <a:pt x="5131397" y="516367"/>
                </a:cubicBezTo>
                <a:cubicBezTo>
                  <a:pt x="5137733" y="508447"/>
                  <a:pt x="5146577" y="502772"/>
                  <a:pt x="5152913" y="494852"/>
                </a:cubicBezTo>
                <a:cubicBezTo>
                  <a:pt x="5160990" y="484756"/>
                  <a:pt x="5166151" y="472511"/>
                  <a:pt x="5174428" y="462579"/>
                </a:cubicBezTo>
                <a:cubicBezTo>
                  <a:pt x="5204169" y="426890"/>
                  <a:pt x="5208183" y="438099"/>
                  <a:pt x="5228216" y="398033"/>
                </a:cubicBezTo>
                <a:cubicBezTo>
                  <a:pt x="5233287" y="387891"/>
                  <a:pt x="5233903" y="375902"/>
                  <a:pt x="5238974" y="365760"/>
                </a:cubicBezTo>
                <a:cubicBezTo>
                  <a:pt x="5244756" y="354196"/>
                  <a:pt x="5254707" y="345051"/>
                  <a:pt x="5260489" y="333487"/>
                </a:cubicBezTo>
                <a:cubicBezTo>
                  <a:pt x="5265560" y="323345"/>
                  <a:pt x="5266176" y="311356"/>
                  <a:pt x="5271247" y="301214"/>
                </a:cubicBezTo>
                <a:cubicBezTo>
                  <a:pt x="5277029" y="289650"/>
                  <a:pt x="5287511" y="280756"/>
                  <a:pt x="5292762" y="268941"/>
                </a:cubicBezTo>
                <a:cubicBezTo>
                  <a:pt x="5343967" y="153730"/>
                  <a:pt x="5287101" y="245158"/>
                  <a:pt x="5335793" y="172123"/>
                </a:cubicBezTo>
                <a:cubicBezTo>
                  <a:pt x="5342965" y="150608"/>
                  <a:pt x="5344728" y="126447"/>
                  <a:pt x="5357308" y="107577"/>
                </a:cubicBezTo>
                <a:cubicBezTo>
                  <a:pt x="5364480" y="96819"/>
                  <a:pt x="5373572" y="87119"/>
                  <a:pt x="5378823" y="75304"/>
                </a:cubicBezTo>
                <a:cubicBezTo>
                  <a:pt x="5413746" y="-3274"/>
                  <a:pt x="5373912" y="19567"/>
                  <a:pt x="5432611" y="0"/>
                </a:cubicBezTo>
                <a:cubicBezTo>
                  <a:pt x="5454126" y="7172"/>
                  <a:pt x="5489985" y="1"/>
                  <a:pt x="5497157" y="21516"/>
                </a:cubicBezTo>
                <a:cubicBezTo>
                  <a:pt x="5500743" y="32274"/>
                  <a:pt x="5502844" y="43647"/>
                  <a:pt x="5507915" y="53789"/>
                </a:cubicBezTo>
                <a:cubicBezTo>
                  <a:pt x="5521485" y="80929"/>
                  <a:pt x="5530934" y="87565"/>
                  <a:pt x="5550946" y="107577"/>
                </a:cubicBezTo>
                <a:cubicBezTo>
                  <a:pt x="5554532" y="118335"/>
                  <a:pt x="5553685" y="131832"/>
                  <a:pt x="5561703" y="139850"/>
                </a:cubicBezTo>
                <a:cubicBezTo>
                  <a:pt x="5579987" y="158134"/>
                  <a:pt x="5607965" y="164595"/>
                  <a:pt x="5626249" y="182880"/>
                </a:cubicBezTo>
                <a:cubicBezTo>
                  <a:pt x="5633421" y="190052"/>
                  <a:pt x="5639067" y="199178"/>
                  <a:pt x="5647764" y="204396"/>
                </a:cubicBezTo>
                <a:cubicBezTo>
                  <a:pt x="5657488" y="210230"/>
                  <a:pt x="5669279" y="211567"/>
                  <a:pt x="5680037" y="215153"/>
                </a:cubicBezTo>
                <a:cubicBezTo>
                  <a:pt x="5687209" y="222325"/>
                  <a:pt x="5693439" y="230583"/>
                  <a:pt x="5701553" y="236669"/>
                </a:cubicBezTo>
                <a:cubicBezTo>
                  <a:pt x="5722239" y="252184"/>
                  <a:pt x="5747813" y="261415"/>
                  <a:pt x="5766098" y="279699"/>
                </a:cubicBezTo>
                <a:cubicBezTo>
                  <a:pt x="5773270" y="286871"/>
                  <a:pt x="5778917" y="295996"/>
                  <a:pt x="5787614" y="301214"/>
                </a:cubicBezTo>
                <a:cubicBezTo>
                  <a:pt x="5797338" y="307048"/>
                  <a:pt x="5809745" y="306901"/>
                  <a:pt x="5819887" y="311972"/>
                </a:cubicBezTo>
                <a:cubicBezTo>
                  <a:pt x="5903303" y="353680"/>
                  <a:pt x="5803314" y="317204"/>
                  <a:pt x="5884433" y="344245"/>
                </a:cubicBezTo>
                <a:cubicBezTo>
                  <a:pt x="5966497" y="426309"/>
                  <a:pt x="5871138" y="340572"/>
                  <a:pt x="5948978" y="387276"/>
                </a:cubicBezTo>
                <a:cubicBezTo>
                  <a:pt x="5957675" y="392494"/>
                  <a:pt x="5962574" y="402455"/>
                  <a:pt x="5970494" y="408791"/>
                </a:cubicBezTo>
                <a:cubicBezTo>
                  <a:pt x="5980590" y="416868"/>
                  <a:pt x="5991203" y="424524"/>
                  <a:pt x="6002767" y="430306"/>
                </a:cubicBezTo>
                <a:cubicBezTo>
                  <a:pt x="6012909" y="435377"/>
                  <a:pt x="6024898" y="435993"/>
                  <a:pt x="6035040" y="441064"/>
                </a:cubicBezTo>
                <a:cubicBezTo>
                  <a:pt x="6046604" y="446846"/>
                  <a:pt x="6055749" y="456797"/>
                  <a:pt x="6067313" y="462579"/>
                </a:cubicBezTo>
                <a:cubicBezTo>
                  <a:pt x="6077455" y="467650"/>
                  <a:pt x="6089444" y="468266"/>
                  <a:pt x="6099586" y="473337"/>
                </a:cubicBezTo>
                <a:cubicBezTo>
                  <a:pt x="6111150" y="479119"/>
                  <a:pt x="6120294" y="489070"/>
                  <a:pt x="6131858" y="494852"/>
                </a:cubicBezTo>
                <a:cubicBezTo>
                  <a:pt x="6142000" y="499923"/>
                  <a:pt x="6153989" y="500539"/>
                  <a:pt x="6164131" y="505610"/>
                </a:cubicBezTo>
                <a:cubicBezTo>
                  <a:pt x="6175695" y="511392"/>
                  <a:pt x="6184589" y="521874"/>
                  <a:pt x="6196404" y="527125"/>
                </a:cubicBezTo>
                <a:cubicBezTo>
                  <a:pt x="6217128" y="536336"/>
                  <a:pt x="6239435" y="541468"/>
                  <a:pt x="6260950" y="548640"/>
                </a:cubicBezTo>
                <a:cubicBezTo>
                  <a:pt x="6271708" y="552226"/>
                  <a:pt x="6283788" y="553108"/>
                  <a:pt x="6293223" y="559398"/>
                </a:cubicBezTo>
                <a:cubicBezTo>
                  <a:pt x="6303981" y="566570"/>
                  <a:pt x="6313681" y="575662"/>
                  <a:pt x="6325496" y="580913"/>
                </a:cubicBezTo>
                <a:cubicBezTo>
                  <a:pt x="6346221" y="590124"/>
                  <a:pt x="6368527" y="595257"/>
                  <a:pt x="6390042" y="602429"/>
                </a:cubicBezTo>
                <a:cubicBezTo>
                  <a:pt x="6436330" y="617858"/>
                  <a:pt x="6411329" y="610439"/>
                  <a:pt x="6465346" y="623944"/>
                </a:cubicBezTo>
                <a:cubicBezTo>
                  <a:pt x="6490447" y="620358"/>
                  <a:pt x="6515702" y="617722"/>
                  <a:pt x="6540649" y="613186"/>
                </a:cubicBezTo>
                <a:cubicBezTo>
                  <a:pt x="6570374" y="607782"/>
                  <a:pt x="6588296" y="600890"/>
                  <a:pt x="6615953" y="591671"/>
                </a:cubicBezTo>
                <a:cubicBezTo>
                  <a:pt x="6623125" y="580913"/>
                  <a:pt x="6628326" y="568540"/>
                  <a:pt x="6637468" y="559398"/>
                </a:cubicBezTo>
                <a:cubicBezTo>
                  <a:pt x="6646610" y="550256"/>
                  <a:pt x="6659645" y="545960"/>
                  <a:pt x="6669741" y="537883"/>
                </a:cubicBezTo>
                <a:cubicBezTo>
                  <a:pt x="6677661" y="531547"/>
                  <a:pt x="6684084" y="523539"/>
                  <a:pt x="6691256" y="516367"/>
                </a:cubicBezTo>
                <a:cubicBezTo>
                  <a:pt x="6716836" y="439629"/>
                  <a:pt x="6680564" y="532405"/>
                  <a:pt x="6734287" y="451821"/>
                </a:cubicBezTo>
                <a:cubicBezTo>
                  <a:pt x="6790147" y="368031"/>
                  <a:pt x="6699551" y="465042"/>
                  <a:pt x="6766560" y="398033"/>
                </a:cubicBezTo>
                <a:cubicBezTo>
                  <a:pt x="6789679" y="328676"/>
                  <a:pt x="6772038" y="349523"/>
                  <a:pt x="6798833" y="322730"/>
                </a:cubicBezTo>
              </a:path>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2" name="Freeform 5">
            <a:extLst>
              <a:ext uri="{FF2B5EF4-FFF2-40B4-BE49-F238E27FC236}">
                <a16:creationId xmlns:a16="http://schemas.microsoft.com/office/drawing/2014/main" id="{C2B9E8D3-7D08-C1A9-75EC-41C979CB8957}"/>
              </a:ext>
            </a:extLst>
          </p:cNvPr>
          <p:cNvSpPr>
            <a:spLocks/>
          </p:cNvSpPr>
          <p:nvPr/>
        </p:nvSpPr>
        <p:spPr bwMode="auto">
          <a:xfrm>
            <a:off x="1323975" y="4421188"/>
            <a:ext cx="5567363" cy="1130300"/>
          </a:xfrm>
          <a:custGeom>
            <a:avLst/>
            <a:gdLst>
              <a:gd name="T0" fmla="*/ 182823 w 5567930"/>
              <a:gd name="T1" fmla="*/ 959332 h 1129553"/>
              <a:gd name="T2" fmla="*/ 290366 w 5567930"/>
              <a:gd name="T3" fmla="*/ 883878 h 1129553"/>
              <a:gd name="T4" fmla="*/ 397910 w 5567930"/>
              <a:gd name="T5" fmla="*/ 786867 h 1129553"/>
              <a:gd name="T6" fmla="*/ 516208 w 5567930"/>
              <a:gd name="T7" fmla="*/ 668298 h 1129553"/>
              <a:gd name="T8" fmla="*/ 634506 w 5567930"/>
              <a:gd name="T9" fmla="*/ 538950 h 1129553"/>
              <a:gd name="T10" fmla="*/ 688279 w 5567930"/>
              <a:gd name="T11" fmla="*/ 452718 h 1129553"/>
              <a:gd name="T12" fmla="*/ 752804 w 5567930"/>
              <a:gd name="T13" fmla="*/ 291032 h 1129553"/>
              <a:gd name="T14" fmla="*/ 892611 w 5567930"/>
              <a:gd name="T15" fmla="*/ 194022 h 1129553"/>
              <a:gd name="T16" fmla="*/ 1032419 w 5567930"/>
              <a:gd name="T17" fmla="*/ 291032 h 1129553"/>
              <a:gd name="T18" fmla="*/ 1139962 w 5567930"/>
              <a:gd name="T19" fmla="*/ 377265 h 1129553"/>
              <a:gd name="T20" fmla="*/ 1279770 w 5567930"/>
              <a:gd name="T21" fmla="*/ 485055 h 1129553"/>
              <a:gd name="T22" fmla="*/ 1398068 w 5567930"/>
              <a:gd name="T23" fmla="*/ 549729 h 1129553"/>
              <a:gd name="T24" fmla="*/ 1484102 w 5567930"/>
              <a:gd name="T25" fmla="*/ 603624 h 1129553"/>
              <a:gd name="T26" fmla="*/ 1602400 w 5567930"/>
              <a:gd name="T27" fmla="*/ 679077 h 1129553"/>
              <a:gd name="T28" fmla="*/ 1731453 w 5567930"/>
              <a:gd name="T29" fmla="*/ 743752 h 1129553"/>
              <a:gd name="T30" fmla="*/ 1860505 w 5567930"/>
              <a:gd name="T31" fmla="*/ 829984 h 1129553"/>
              <a:gd name="T32" fmla="*/ 1957294 w 5567930"/>
              <a:gd name="T33" fmla="*/ 873099 h 1129553"/>
              <a:gd name="T34" fmla="*/ 2140117 w 5567930"/>
              <a:gd name="T35" fmla="*/ 970110 h 1129553"/>
              <a:gd name="T36" fmla="*/ 2355204 w 5567930"/>
              <a:gd name="T37" fmla="*/ 1088679 h 1129553"/>
              <a:gd name="T38" fmla="*/ 2581046 w 5567930"/>
              <a:gd name="T39" fmla="*/ 1110238 h 1129553"/>
              <a:gd name="T40" fmla="*/ 2720853 w 5567930"/>
              <a:gd name="T41" fmla="*/ 1034784 h 1129553"/>
              <a:gd name="T42" fmla="*/ 2839151 w 5567930"/>
              <a:gd name="T43" fmla="*/ 873099 h 1129553"/>
              <a:gd name="T44" fmla="*/ 2892922 w 5567930"/>
              <a:gd name="T45" fmla="*/ 743752 h 1129553"/>
              <a:gd name="T46" fmla="*/ 2989711 w 5567930"/>
              <a:gd name="T47" fmla="*/ 485055 h 1129553"/>
              <a:gd name="T48" fmla="*/ 3075748 w 5567930"/>
              <a:gd name="T49" fmla="*/ 323370 h 1129553"/>
              <a:gd name="T50" fmla="*/ 3151027 w 5567930"/>
              <a:gd name="T51" fmla="*/ 172464 h 1129553"/>
              <a:gd name="T52" fmla="*/ 3226307 w 5567930"/>
              <a:gd name="T53" fmla="*/ 64675 h 1129553"/>
              <a:gd name="T54" fmla="*/ 3323098 w 5567930"/>
              <a:gd name="T55" fmla="*/ 183243 h 1129553"/>
              <a:gd name="T56" fmla="*/ 3462903 w 5567930"/>
              <a:gd name="T57" fmla="*/ 366486 h 1129553"/>
              <a:gd name="T58" fmla="*/ 3624220 w 5567930"/>
              <a:gd name="T59" fmla="*/ 495834 h 1129553"/>
              <a:gd name="T60" fmla="*/ 3828552 w 5567930"/>
              <a:gd name="T61" fmla="*/ 657519 h 1129553"/>
              <a:gd name="T62" fmla="*/ 3925341 w 5567930"/>
              <a:gd name="T63" fmla="*/ 743752 h 1129553"/>
              <a:gd name="T64" fmla="*/ 4054394 w 5567930"/>
              <a:gd name="T65" fmla="*/ 829984 h 1129553"/>
              <a:gd name="T66" fmla="*/ 4215710 w 5567930"/>
              <a:gd name="T67" fmla="*/ 894657 h 1129553"/>
              <a:gd name="T68" fmla="*/ 4484567 w 5567930"/>
              <a:gd name="T69" fmla="*/ 959332 h 1129553"/>
              <a:gd name="T70" fmla="*/ 4731918 w 5567930"/>
              <a:gd name="T71" fmla="*/ 926995 h 1129553"/>
              <a:gd name="T72" fmla="*/ 4817952 w 5567930"/>
              <a:gd name="T73" fmla="*/ 840762 h 1129553"/>
              <a:gd name="T74" fmla="*/ 4893235 w 5567930"/>
              <a:gd name="T75" fmla="*/ 689856 h 1129553"/>
              <a:gd name="T76" fmla="*/ 4947005 w 5567930"/>
              <a:gd name="T77" fmla="*/ 560508 h 1129553"/>
              <a:gd name="T78" fmla="*/ 5065303 w 5567930"/>
              <a:gd name="T79" fmla="*/ 204800 h 1129553"/>
              <a:gd name="T80" fmla="*/ 5097567 w 5567930"/>
              <a:gd name="T81" fmla="*/ 75453 h 1129553"/>
              <a:gd name="T82" fmla="*/ 5237374 w 5567930"/>
              <a:gd name="T83" fmla="*/ 43115 h 1129553"/>
              <a:gd name="T84" fmla="*/ 5377179 w 5567930"/>
              <a:gd name="T85" fmla="*/ 161686 h 1129553"/>
              <a:gd name="T86" fmla="*/ 5484723 w 5567930"/>
              <a:gd name="T87" fmla="*/ 301811 h 1129553"/>
              <a:gd name="T88" fmla="*/ 5560005 w 5567930"/>
              <a:gd name="T89" fmla="*/ 431161 h 112955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5567930" h="1129553">
                <a:moveTo>
                  <a:pt x="0" y="1000461"/>
                </a:moveTo>
                <a:cubicBezTo>
                  <a:pt x="108568" y="986890"/>
                  <a:pt x="58632" y="998845"/>
                  <a:pt x="150607" y="968188"/>
                </a:cubicBezTo>
                <a:lnTo>
                  <a:pt x="182880" y="957431"/>
                </a:lnTo>
                <a:cubicBezTo>
                  <a:pt x="237394" y="902914"/>
                  <a:pt x="166843" y="967053"/>
                  <a:pt x="236668" y="925158"/>
                </a:cubicBezTo>
                <a:cubicBezTo>
                  <a:pt x="245365" y="919940"/>
                  <a:pt x="250263" y="909978"/>
                  <a:pt x="258183" y="903642"/>
                </a:cubicBezTo>
                <a:cubicBezTo>
                  <a:pt x="268279" y="895565"/>
                  <a:pt x="280524" y="890404"/>
                  <a:pt x="290456" y="882127"/>
                </a:cubicBezTo>
                <a:cubicBezTo>
                  <a:pt x="302143" y="872388"/>
                  <a:pt x="311042" y="859593"/>
                  <a:pt x="322729" y="849854"/>
                </a:cubicBezTo>
                <a:cubicBezTo>
                  <a:pt x="332661" y="841577"/>
                  <a:pt x="345186" y="836753"/>
                  <a:pt x="355002" y="828339"/>
                </a:cubicBezTo>
                <a:cubicBezTo>
                  <a:pt x="370404" y="815138"/>
                  <a:pt x="381155" y="796560"/>
                  <a:pt x="398033" y="785308"/>
                </a:cubicBezTo>
                <a:cubicBezTo>
                  <a:pt x="408790" y="778136"/>
                  <a:pt x="420489" y="772207"/>
                  <a:pt x="430305" y="763793"/>
                </a:cubicBezTo>
                <a:cubicBezTo>
                  <a:pt x="445706" y="750592"/>
                  <a:pt x="462084" y="737640"/>
                  <a:pt x="473336" y="720762"/>
                </a:cubicBezTo>
                <a:cubicBezTo>
                  <a:pt x="489313" y="696796"/>
                  <a:pt x="494466" y="684494"/>
                  <a:pt x="516367" y="666974"/>
                </a:cubicBezTo>
                <a:cubicBezTo>
                  <a:pt x="584209" y="612702"/>
                  <a:pt x="518215" y="675885"/>
                  <a:pt x="570155" y="623943"/>
                </a:cubicBezTo>
                <a:cubicBezTo>
                  <a:pt x="573741" y="613186"/>
                  <a:pt x="574109" y="600742"/>
                  <a:pt x="580913" y="591671"/>
                </a:cubicBezTo>
                <a:cubicBezTo>
                  <a:pt x="596127" y="571386"/>
                  <a:pt x="634701" y="537882"/>
                  <a:pt x="634701" y="537882"/>
                </a:cubicBezTo>
                <a:cubicBezTo>
                  <a:pt x="638287" y="527124"/>
                  <a:pt x="639624" y="515333"/>
                  <a:pt x="645458" y="505609"/>
                </a:cubicBezTo>
                <a:cubicBezTo>
                  <a:pt x="650676" y="496912"/>
                  <a:pt x="660638" y="492014"/>
                  <a:pt x="666974" y="484094"/>
                </a:cubicBezTo>
                <a:cubicBezTo>
                  <a:pt x="675051" y="473998"/>
                  <a:pt x="682707" y="463385"/>
                  <a:pt x="688489" y="451821"/>
                </a:cubicBezTo>
                <a:cubicBezTo>
                  <a:pt x="697530" y="433739"/>
                  <a:pt x="704832" y="393759"/>
                  <a:pt x="710004" y="376518"/>
                </a:cubicBezTo>
                <a:cubicBezTo>
                  <a:pt x="716521" y="354795"/>
                  <a:pt x="715484" y="328009"/>
                  <a:pt x="731520" y="311972"/>
                </a:cubicBezTo>
                <a:lnTo>
                  <a:pt x="753035" y="290456"/>
                </a:lnTo>
                <a:cubicBezTo>
                  <a:pt x="777757" y="216289"/>
                  <a:pt x="758514" y="241948"/>
                  <a:pt x="796065" y="204395"/>
                </a:cubicBezTo>
                <a:cubicBezTo>
                  <a:pt x="799651" y="193637"/>
                  <a:pt x="796065" y="175708"/>
                  <a:pt x="806823" y="172122"/>
                </a:cubicBezTo>
                <a:cubicBezTo>
                  <a:pt x="819805" y="167795"/>
                  <a:pt x="875468" y="187833"/>
                  <a:pt x="892884" y="193638"/>
                </a:cubicBezTo>
                <a:cubicBezTo>
                  <a:pt x="900056" y="200810"/>
                  <a:pt x="906286" y="209068"/>
                  <a:pt x="914400" y="215153"/>
                </a:cubicBezTo>
                <a:cubicBezTo>
                  <a:pt x="935086" y="230668"/>
                  <a:pt x="960661" y="239899"/>
                  <a:pt x="978945" y="258183"/>
                </a:cubicBezTo>
                <a:cubicBezTo>
                  <a:pt x="1008479" y="287717"/>
                  <a:pt x="990839" y="276492"/>
                  <a:pt x="1032734" y="290456"/>
                </a:cubicBezTo>
                <a:cubicBezTo>
                  <a:pt x="1039906" y="297628"/>
                  <a:pt x="1046135" y="305886"/>
                  <a:pt x="1054249" y="311972"/>
                </a:cubicBezTo>
                <a:cubicBezTo>
                  <a:pt x="1074935" y="327487"/>
                  <a:pt x="1100511" y="336717"/>
                  <a:pt x="1118795" y="355002"/>
                </a:cubicBezTo>
                <a:cubicBezTo>
                  <a:pt x="1125967" y="362174"/>
                  <a:pt x="1132196" y="370432"/>
                  <a:pt x="1140310" y="376518"/>
                </a:cubicBezTo>
                <a:cubicBezTo>
                  <a:pt x="1160996" y="392033"/>
                  <a:pt x="1183341" y="405205"/>
                  <a:pt x="1204856" y="419548"/>
                </a:cubicBezTo>
                <a:cubicBezTo>
                  <a:pt x="1215614" y="426720"/>
                  <a:pt x="1227987" y="431921"/>
                  <a:pt x="1237129" y="441063"/>
                </a:cubicBezTo>
                <a:cubicBezTo>
                  <a:pt x="1251473" y="455407"/>
                  <a:pt x="1260916" y="477679"/>
                  <a:pt x="1280160" y="484094"/>
                </a:cubicBezTo>
                <a:cubicBezTo>
                  <a:pt x="1314248" y="495457"/>
                  <a:pt x="1314913" y="492534"/>
                  <a:pt x="1344705" y="516367"/>
                </a:cubicBezTo>
                <a:cubicBezTo>
                  <a:pt x="1352625" y="522703"/>
                  <a:pt x="1357524" y="532664"/>
                  <a:pt x="1366221" y="537882"/>
                </a:cubicBezTo>
                <a:cubicBezTo>
                  <a:pt x="1375945" y="543716"/>
                  <a:pt x="1388352" y="543569"/>
                  <a:pt x="1398494" y="548640"/>
                </a:cubicBezTo>
                <a:cubicBezTo>
                  <a:pt x="1410058" y="554422"/>
                  <a:pt x="1420671" y="562078"/>
                  <a:pt x="1430767" y="570155"/>
                </a:cubicBezTo>
                <a:cubicBezTo>
                  <a:pt x="1438687" y="576491"/>
                  <a:pt x="1443585" y="586453"/>
                  <a:pt x="1452282" y="591671"/>
                </a:cubicBezTo>
                <a:cubicBezTo>
                  <a:pt x="1462006" y="597505"/>
                  <a:pt x="1473797" y="598842"/>
                  <a:pt x="1484555" y="602428"/>
                </a:cubicBezTo>
                <a:cubicBezTo>
                  <a:pt x="1577045" y="664087"/>
                  <a:pt x="1460024" y="590162"/>
                  <a:pt x="1549101" y="634701"/>
                </a:cubicBezTo>
                <a:cubicBezTo>
                  <a:pt x="1560665" y="640483"/>
                  <a:pt x="1571278" y="648139"/>
                  <a:pt x="1581374" y="656216"/>
                </a:cubicBezTo>
                <a:cubicBezTo>
                  <a:pt x="1589294" y="662552"/>
                  <a:pt x="1594192" y="672514"/>
                  <a:pt x="1602889" y="677732"/>
                </a:cubicBezTo>
                <a:cubicBezTo>
                  <a:pt x="1612613" y="683566"/>
                  <a:pt x="1624404" y="684903"/>
                  <a:pt x="1635162" y="688489"/>
                </a:cubicBezTo>
                <a:cubicBezTo>
                  <a:pt x="1656677" y="702833"/>
                  <a:pt x="1675177" y="723343"/>
                  <a:pt x="1699708" y="731520"/>
                </a:cubicBezTo>
                <a:cubicBezTo>
                  <a:pt x="1710466" y="735106"/>
                  <a:pt x="1722068" y="736771"/>
                  <a:pt x="1731981" y="742278"/>
                </a:cubicBezTo>
                <a:cubicBezTo>
                  <a:pt x="1754585" y="754836"/>
                  <a:pt x="1775012" y="770965"/>
                  <a:pt x="1796527" y="785308"/>
                </a:cubicBezTo>
                <a:lnTo>
                  <a:pt x="1828800" y="806823"/>
                </a:lnTo>
                <a:cubicBezTo>
                  <a:pt x="1839558" y="813995"/>
                  <a:pt x="1848807" y="824251"/>
                  <a:pt x="1861073" y="828339"/>
                </a:cubicBezTo>
                <a:lnTo>
                  <a:pt x="1893345" y="839096"/>
                </a:lnTo>
                <a:cubicBezTo>
                  <a:pt x="1904103" y="846268"/>
                  <a:pt x="1914054" y="854830"/>
                  <a:pt x="1925618" y="860612"/>
                </a:cubicBezTo>
                <a:cubicBezTo>
                  <a:pt x="1935760" y="865683"/>
                  <a:pt x="1948167" y="865535"/>
                  <a:pt x="1957891" y="871369"/>
                </a:cubicBezTo>
                <a:cubicBezTo>
                  <a:pt x="2031725" y="915669"/>
                  <a:pt x="1920258" y="873170"/>
                  <a:pt x="2011680" y="903642"/>
                </a:cubicBezTo>
                <a:cubicBezTo>
                  <a:pt x="2104172" y="965305"/>
                  <a:pt x="1987148" y="891376"/>
                  <a:pt x="2076225" y="935915"/>
                </a:cubicBezTo>
                <a:cubicBezTo>
                  <a:pt x="2159637" y="977622"/>
                  <a:pt x="2059656" y="941151"/>
                  <a:pt x="2140771" y="968188"/>
                </a:cubicBezTo>
                <a:cubicBezTo>
                  <a:pt x="2214752" y="1017509"/>
                  <a:pt x="2180786" y="1003042"/>
                  <a:pt x="2237590" y="1021976"/>
                </a:cubicBezTo>
                <a:cubicBezTo>
                  <a:pt x="2279614" y="1064002"/>
                  <a:pt x="2235517" y="1026319"/>
                  <a:pt x="2291378" y="1054249"/>
                </a:cubicBezTo>
                <a:cubicBezTo>
                  <a:pt x="2374794" y="1095957"/>
                  <a:pt x="2274805" y="1059484"/>
                  <a:pt x="2355924" y="1086522"/>
                </a:cubicBezTo>
                <a:cubicBezTo>
                  <a:pt x="2366682" y="1093694"/>
                  <a:pt x="2376382" y="1102787"/>
                  <a:pt x="2388197" y="1108038"/>
                </a:cubicBezTo>
                <a:cubicBezTo>
                  <a:pt x="2408921" y="1117249"/>
                  <a:pt x="2452743" y="1129553"/>
                  <a:pt x="2452743" y="1129553"/>
                </a:cubicBezTo>
                <a:cubicBezTo>
                  <a:pt x="2462298" y="1128491"/>
                  <a:pt x="2553166" y="1125239"/>
                  <a:pt x="2581835" y="1108038"/>
                </a:cubicBezTo>
                <a:cubicBezTo>
                  <a:pt x="2655668" y="1063738"/>
                  <a:pt x="2544199" y="1106238"/>
                  <a:pt x="2635623" y="1075765"/>
                </a:cubicBezTo>
                <a:cubicBezTo>
                  <a:pt x="2642795" y="1068593"/>
                  <a:pt x="2648066" y="1058785"/>
                  <a:pt x="2657138" y="1054249"/>
                </a:cubicBezTo>
                <a:cubicBezTo>
                  <a:pt x="2677423" y="1044106"/>
                  <a:pt x="2721684" y="1032734"/>
                  <a:pt x="2721684" y="1032734"/>
                </a:cubicBezTo>
                <a:cubicBezTo>
                  <a:pt x="2773857" y="980561"/>
                  <a:pt x="2747837" y="1000955"/>
                  <a:pt x="2796988" y="968188"/>
                </a:cubicBezTo>
                <a:cubicBezTo>
                  <a:pt x="2804160" y="946673"/>
                  <a:pt x="2805923" y="922512"/>
                  <a:pt x="2818503" y="903642"/>
                </a:cubicBezTo>
                <a:cubicBezTo>
                  <a:pt x="2825675" y="892884"/>
                  <a:pt x="2834767" y="883184"/>
                  <a:pt x="2840018" y="871369"/>
                </a:cubicBezTo>
                <a:cubicBezTo>
                  <a:pt x="2849229" y="850644"/>
                  <a:pt x="2854362" y="828338"/>
                  <a:pt x="2861534" y="806823"/>
                </a:cubicBezTo>
                <a:cubicBezTo>
                  <a:pt x="2865120" y="796066"/>
                  <a:pt x="2866001" y="783986"/>
                  <a:pt x="2872291" y="774551"/>
                </a:cubicBezTo>
                <a:lnTo>
                  <a:pt x="2893807" y="742278"/>
                </a:lnTo>
                <a:lnTo>
                  <a:pt x="2936837" y="613186"/>
                </a:lnTo>
                <a:cubicBezTo>
                  <a:pt x="2940423" y="602428"/>
                  <a:pt x="2941305" y="590348"/>
                  <a:pt x="2947595" y="580913"/>
                </a:cubicBezTo>
                <a:cubicBezTo>
                  <a:pt x="2981690" y="529769"/>
                  <a:pt x="2965021" y="560907"/>
                  <a:pt x="2990625" y="484094"/>
                </a:cubicBezTo>
                <a:cubicBezTo>
                  <a:pt x="2994211" y="473336"/>
                  <a:pt x="2995093" y="461256"/>
                  <a:pt x="3001383" y="451821"/>
                </a:cubicBezTo>
                <a:lnTo>
                  <a:pt x="3044414" y="387275"/>
                </a:lnTo>
                <a:cubicBezTo>
                  <a:pt x="3083641" y="269587"/>
                  <a:pt x="3021081" y="447841"/>
                  <a:pt x="3076687" y="322729"/>
                </a:cubicBezTo>
                <a:cubicBezTo>
                  <a:pt x="3085898" y="302005"/>
                  <a:pt x="3085622" y="277053"/>
                  <a:pt x="3098202" y="258183"/>
                </a:cubicBezTo>
                <a:cubicBezTo>
                  <a:pt x="3105374" y="247426"/>
                  <a:pt x="3113935" y="237475"/>
                  <a:pt x="3119717" y="225911"/>
                </a:cubicBezTo>
                <a:cubicBezTo>
                  <a:pt x="3147648" y="170050"/>
                  <a:pt x="3109966" y="214148"/>
                  <a:pt x="3151990" y="172122"/>
                </a:cubicBezTo>
                <a:cubicBezTo>
                  <a:pt x="3179031" y="91003"/>
                  <a:pt x="3142555" y="190992"/>
                  <a:pt x="3184263" y="107576"/>
                </a:cubicBezTo>
                <a:cubicBezTo>
                  <a:pt x="3189334" y="97434"/>
                  <a:pt x="3187003" y="83321"/>
                  <a:pt x="3195021" y="75303"/>
                </a:cubicBezTo>
                <a:cubicBezTo>
                  <a:pt x="3203039" y="67285"/>
                  <a:pt x="3216536" y="68132"/>
                  <a:pt x="3227294" y="64546"/>
                </a:cubicBezTo>
                <a:cubicBezTo>
                  <a:pt x="3280712" y="144674"/>
                  <a:pt x="3212057" y="46262"/>
                  <a:pt x="3281082" y="129092"/>
                </a:cubicBezTo>
                <a:cubicBezTo>
                  <a:pt x="3289359" y="139024"/>
                  <a:pt x="3294520" y="151269"/>
                  <a:pt x="3302597" y="161365"/>
                </a:cubicBezTo>
                <a:cubicBezTo>
                  <a:pt x="3308933" y="169285"/>
                  <a:pt x="3318027" y="174766"/>
                  <a:pt x="3324113" y="182880"/>
                </a:cubicBezTo>
                <a:cubicBezTo>
                  <a:pt x="3386867" y="266552"/>
                  <a:pt x="3339351" y="228899"/>
                  <a:pt x="3399416" y="268941"/>
                </a:cubicBezTo>
                <a:lnTo>
                  <a:pt x="3442447" y="333487"/>
                </a:lnTo>
                <a:cubicBezTo>
                  <a:pt x="3449619" y="344245"/>
                  <a:pt x="3453204" y="358588"/>
                  <a:pt x="3463962" y="365760"/>
                </a:cubicBezTo>
                <a:cubicBezTo>
                  <a:pt x="3517331" y="401339"/>
                  <a:pt x="3487095" y="378134"/>
                  <a:pt x="3550023" y="441063"/>
                </a:cubicBezTo>
                <a:lnTo>
                  <a:pt x="3593054" y="484094"/>
                </a:lnTo>
                <a:lnTo>
                  <a:pt x="3625327" y="494852"/>
                </a:lnTo>
                <a:cubicBezTo>
                  <a:pt x="3686292" y="586301"/>
                  <a:pt x="3585871" y="444632"/>
                  <a:pt x="3711388" y="570155"/>
                </a:cubicBezTo>
                <a:cubicBezTo>
                  <a:pt x="3751187" y="609956"/>
                  <a:pt x="3724464" y="586045"/>
                  <a:pt x="3797449" y="634701"/>
                </a:cubicBezTo>
                <a:cubicBezTo>
                  <a:pt x="3808207" y="641873"/>
                  <a:pt x="3820580" y="647074"/>
                  <a:pt x="3829722" y="656216"/>
                </a:cubicBezTo>
                <a:cubicBezTo>
                  <a:pt x="3844066" y="670560"/>
                  <a:pt x="3855875" y="687995"/>
                  <a:pt x="3872753" y="699247"/>
                </a:cubicBezTo>
                <a:cubicBezTo>
                  <a:pt x="3883510" y="706419"/>
                  <a:pt x="3894929" y="712685"/>
                  <a:pt x="3905025" y="720762"/>
                </a:cubicBezTo>
                <a:cubicBezTo>
                  <a:pt x="3912945" y="727098"/>
                  <a:pt x="3918427" y="736192"/>
                  <a:pt x="3926541" y="742278"/>
                </a:cubicBezTo>
                <a:cubicBezTo>
                  <a:pt x="3947228" y="757793"/>
                  <a:pt x="3969572" y="770965"/>
                  <a:pt x="3991087" y="785308"/>
                </a:cubicBezTo>
                <a:lnTo>
                  <a:pt x="4023360" y="806823"/>
                </a:lnTo>
                <a:cubicBezTo>
                  <a:pt x="4034118" y="813995"/>
                  <a:pt x="4043367" y="824251"/>
                  <a:pt x="4055633" y="828339"/>
                </a:cubicBezTo>
                <a:lnTo>
                  <a:pt x="4087905" y="839096"/>
                </a:lnTo>
                <a:cubicBezTo>
                  <a:pt x="4139049" y="873193"/>
                  <a:pt x="4107911" y="856523"/>
                  <a:pt x="4184724" y="882127"/>
                </a:cubicBezTo>
                <a:cubicBezTo>
                  <a:pt x="4195482" y="885713"/>
                  <a:pt x="4207562" y="886595"/>
                  <a:pt x="4216997" y="892885"/>
                </a:cubicBezTo>
                <a:cubicBezTo>
                  <a:pt x="4227755" y="900057"/>
                  <a:pt x="4237455" y="909149"/>
                  <a:pt x="4249270" y="914400"/>
                </a:cubicBezTo>
                <a:cubicBezTo>
                  <a:pt x="4261476" y="919825"/>
                  <a:pt x="4335080" y="943952"/>
                  <a:pt x="4356847" y="946673"/>
                </a:cubicBezTo>
                <a:cubicBezTo>
                  <a:pt x="4399693" y="952029"/>
                  <a:pt x="4442908" y="953845"/>
                  <a:pt x="4485938" y="957431"/>
                </a:cubicBezTo>
                <a:lnTo>
                  <a:pt x="4572000" y="946673"/>
                </a:lnTo>
                <a:cubicBezTo>
                  <a:pt x="4604249" y="942879"/>
                  <a:pt x="4636632" y="940206"/>
                  <a:pt x="4668818" y="935915"/>
                </a:cubicBezTo>
                <a:cubicBezTo>
                  <a:pt x="4690439" y="933032"/>
                  <a:pt x="4711849" y="928744"/>
                  <a:pt x="4733364" y="925158"/>
                </a:cubicBezTo>
                <a:cubicBezTo>
                  <a:pt x="4744122" y="921572"/>
                  <a:pt x="4755913" y="920234"/>
                  <a:pt x="4765637" y="914400"/>
                </a:cubicBezTo>
                <a:cubicBezTo>
                  <a:pt x="4799711" y="893956"/>
                  <a:pt x="4778871" y="892345"/>
                  <a:pt x="4797910" y="860612"/>
                </a:cubicBezTo>
                <a:cubicBezTo>
                  <a:pt x="4803128" y="851915"/>
                  <a:pt x="4812253" y="846268"/>
                  <a:pt x="4819425" y="839096"/>
                </a:cubicBezTo>
                <a:cubicBezTo>
                  <a:pt x="4823011" y="828338"/>
                  <a:pt x="4825112" y="816965"/>
                  <a:pt x="4830183" y="806823"/>
                </a:cubicBezTo>
                <a:cubicBezTo>
                  <a:pt x="4835965" y="795259"/>
                  <a:pt x="4846447" y="786365"/>
                  <a:pt x="4851698" y="774551"/>
                </a:cubicBezTo>
                <a:cubicBezTo>
                  <a:pt x="4891255" y="685548"/>
                  <a:pt x="4850544" y="732676"/>
                  <a:pt x="4894729" y="688489"/>
                </a:cubicBezTo>
                <a:lnTo>
                  <a:pt x="4916244" y="623943"/>
                </a:lnTo>
                <a:cubicBezTo>
                  <a:pt x="4919830" y="613186"/>
                  <a:pt x="4920712" y="601106"/>
                  <a:pt x="4927002" y="591671"/>
                </a:cubicBezTo>
                <a:cubicBezTo>
                  <a:pt x="4934174" y="580913"/>
                  <a:pt x="4943266" y="571213"/>
                  <a:pt x="4948517" y="559398"/>
                </a:cubicBezTo>
                <a:cubicBezTo>
                  <a:pt x="4957728" y="538673"/>
                  <a:pt x="4962861" y="516367"/>
                  <a:pt x="4970033" y="494852"/>
                </a:cubicBezTo>
                <a:lnTo>
                  <a:pt x="5023821" y="333487"/>
                </a:lnTo>
                <a:lnTo>
                  <a:pt x="5066851" y="204395"/>
                </a:lnTo>
                <a:lnTo>
                  <a:pt x="5077609" y="172122"/>
                </a:lnTo>
                <a:lnTo>
                  <a:pt x="5088367" y="139849"/>
                </a:lnTo>
                <a:cubicBezTo>
                  <a:pt x="5091953" y="118334"/>
                  <a:pt x="5094846" y="96692"/>
                  <a:pt x="5099124" y="75303"/>
                </a:cubicBezTo>
                <a:cubicBezTo>
                  <a:pt x="5105877" y="41537"/>
                  <a:pt x="5110388" y="30756"/>
                  <a:pt x="5120640" y="0"/>
                </a:cubicBezTo>
                <a:cubicBezTo>
                  <a:pt x="5224414" y="20755"/>
                  <a:pt x="5132834" y="-4661"/>
                  <a:pt x="5206701" y="32273"/>
                </a:cubicBezTo>
                <a:cubicBezTo>
                  <a:pt x="5216843" y="37344"/>
                  <a:pt x="5229061" y="37524"/>
                  <a:pt x="5238974" y="43031"/>
                </a:cubicBezTo>
                <a:cubicBezTo>
                  <a:pt x="5261578" y="55589"/>
                  <a:pt x="5303520" y="86061"/>
                  <a:pt x="5303520" y="86061"/>
                </a:cubicBezTo>
                <a:cubicBezTo>
                  <a:pt x="5310692" y="96819"/>
                  <a:pt x="5315893" y="109192"/>
                  <a:pt x="5325035" y="118334"/>
                </a:cubicBezTo>
                <a:cubicBezTo>
                  <a:pt x="5380952" y="174251"/>
                  <a:pt x="5336238" y="108133"/>
                  <a:pt x="5378823" y="161365"/>
                </a:cubicBezTo>
                <a:cubicBezTo>
                  <a:pt x="5386900" y="171461"/>
                  <a:pt x="5391196" y="184496"/>
                  <a:pt x="5400338" y="193638"/>
                </a:cubicBezTo>
                <a:cubicBezTo>
                  <a:pt x="5456250" y="249550"/>
                  <a:pt x="5411545" y="183441"/>
                  <a:pt x="5454127" y="236668"/>
                </a:cubicBezTo>
                <a:cubicBezTo>
                  <a:pt x="5495230" y="288046"/>
                  <a:pt x="5459890" y="248194"/>
                  <a:pt x="5486400" y="301214"/>
                </a:cubicBezTo>
                <a:cubicBezTo>
                  <a:pt x="5492182" y="312778"/>
                  <a:pt x="5502133" y="321923"/>
                  <a:pt x="5507915" y="333487"/>
                </a:cubicBezTo>
                <a:cubicBezTo>
                  <a:pt x="5512986" y="343629"/>
                  <a:pt x="5513166" y="355847"/>
                  <a:pt x="5518673" y="365760"/>
                </a:cubicBezTo>
                <a:cubicBezTo>
                  <a:pt x="5531231" y="388364"/>
                  <a:pt x="5586234" y="438483"/>
                  <a:pt x="5561703" y="430306"/>
                </a:cubicBezTo>
                <a:cubicBezTo>
                  <a:pt x="5498813" y="409342"/>
                  <a:pt x="5540770" y="419548"/>
                  <a:pt x="5432611" y="419548"/>
                </a:cubicBezTo>
              </a:path>
            </a:pathLst>
          </a:custGeom>
          <a:noFill/>
          <a:ln w="9525"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3" name="Right Arrow 6">
            <a:extLst>
              <a:ext uri="{FF2B5EF4-FFF2-40B4-BE49-F238E27FC236}">
                <a16:creationId xmlns:a16="http://schemas.microsoft.com/office/drawing/2014/main" id="{B37FC57E-31CE-9EF6-E406-7943EF7605B5}"/>
              </a:ext>
            </a:extLst>
          </p:cNvPr>
          <p:cNvSpPr>
            <a:spLocks noChangeArrowheads="1"/>
          </p:cNvSpPr>
          <p:nvPr/>
        </p:nvSpPr>
        <p:spPr bwMode="auto">
          <a:xfrm>
            <a:off x="4083050" y="3935413"/>
            <a:ext cx="977900" cy="484187"/>
          </a:xfrm>
          <a:prstGeom prst="rightArrow">
            <a:avLst>
              <a:gd name="adj1" fmla="val 50000"/>
              <a:gd name="adj2" fmla="val 5002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22534" name="Rectangle 7">
            <a:extLst>
              <a:ext uri="{FF2B5EF4-FFF2-40B4-BE49-F238E27FC236}">
                <a16:creationId xmlns:a16="http://schemas.microsoft.com/office/drawing/2014/main" id="{E22418D4-AE97-5549-6FCE-EFBEFFD8DCA8}"/>
              </a:ext>
            </a:extLst>
          </p:cNvPr>
          <p:cNvSpPr>
            <a:spLocks noChangeArrowheads="1"/>
          </p:cNvSpPr>
          <p:nvPr/>
        </p:nvSpPr>
        <p:spPr bwMode="auto">
          <a:xfrm>
            <a:off x="6705600" y="4594225"/>
            <a:ext cx="228600" cy="28257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22535" name="TextBox 8">
            <a:extLst>
              <a:ext uri="{FF2B5EF4-FFF2-40B4-BE49-F238E27FC236}">
                <a16:creationId xmlns:a16="http://schemas.microsoft.com/office/drawing/2014/main" id="{98C9F4D7-15D1-AD1C-829B-25D33F47DFDD}"/>
              </a:ext>
            </a:extLst>
          </p:cNvPr>
          <p:cNvSpPr txBox="1">
            <a:spLocks noChangeArrowheads="1"/>
          </p:cNvSpPr>
          <p:nvPr/>
        </p:nvSpPr>
        <p:spPr bwMode="auto">
          <a:xfrm>
            <a:off x="1447800" y="4594225"/>
            <a:ext cx="5422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H        L                H      L           H       L</a:t>
            </a:r>
          </a:p>
          <a:p>
            <a:pPr>
              <a:spcBef>
                <a:spcPct val="0"/>
              </a:spcBef>
              <a:buFontTx/>
              <a:buNone/>
            </a:pPr>
            <a:endParaRPr lang="en-US" altLang="en-US" sz="2400"/>
          </a:p>
        </p:txBody>
      </p:sp>
      <p:sp>
        <p:nvSpPr>
          <p:cNvPr id="22536" name="TextBox 9">
            <a:extLst>
              <a:ext uri="{FF2B5EF4-FFF2-40B4-BE49-F238E27FC236}">
                <a16:creationId xmlns:a16="http://schemas.microsoft.com/office/drawing/2014/main" id="{32C3844A-98A7-5497-2F57-8EBD3870ED21}"/>
              </a:ext>
            </a:extLst>
          </p:cNvPr>
          <p:cNvSpPr txBox="1">
            <a:spLocks noChangeArrowheads="1"/>
          </p:cNvSpPr>
          <p:nvPr/>
        </p:nvSpPr>
        <p:spPr bwMode="auto">
          <a:xfrm>
            <a:off x="628650" y="5086350"/>
            <a:ext cx="2114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t>t</a:t>
            </a:r>
            <a:r>
              <a:rPr lang="en-US" altLang="en-US" sz="2000" baseline="-25000"/>
              <a:t>0 </a:t>
            </a:r>
            <a:r>
              <a:rPr lang="en-US" altLang="en-US" sz="2000"/>
              <a:t>             t</a:t>
            </a:r>
            <a:r>
              <a:rPr lang="en-US" altLang="en-US" sz="2000" baseline="-25000"/>
              <a:t>1</a:t>
            </a:r>
            <a:r>
              <a:rPr lang="en-US" altLang="en-US" sz="2000"/>
              <a:t>         </a:t>
            </a:r>
          </a:p>
        </p:txBody>
      </p:sp>
      <p:cxnSp>
        <p:nvCxnSpPr>
          <p:cNvPr id="22537" name="Straight Arrow Connector 11">
            <a:extLst>
              <a:ext uri="{FF2B5EF4-FFF2-40B4-BE49-F238E27FC236}">
                <a16:creationId xmlns:a16="http://schemas.microsoft.com/office/drawing/2014/main" id="{44753CAF-878A-06C3-6EAF-28369BFC019F}"/>
              </a:ext>
            </a:extLst>
          </p:cNvPr>
          <p:cNvCxnSpPr>
            <a:cxnSpLocks noChangeShapeType="1"/>
          </p:cNvCxnSpPr>
          <p:nvPr/>
        </p:nvCxnSpPr>
        <p:spPr bwMode="auto">
          <a:xfrm flipV="1">
            <a:off x="1447800" y="4876800"/>
            <a:ext cx="533400" cy="388938"/>
          </a:xfrm>
          <a:prstGeom prst="straightConnector1">
            <a:avLst/>
          </a:prstGeom>
          <a:noFill/>
          <a:ln w="1905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8" name="Straight Arrow Connector 15">
            <a:extLst>
              <a:ext uri="{FF2B5EF4-FFF2-40B4-BE49-F238E27FC236}">
                <a16:creationId xmlns:a16="http://schemas.microsoft.com/office/drawing/2014/main" id="{63CDF3DA-5DAA-D49E-944A-1A695F6D8353}"/>
              </a:ext>
            </a:extLst>
          </p:cNvPr>
          <p:cNvCxnSpPr>
            <a:cxnSpLocks noChangeShapeType="1"/>
          </p:cNvCxnSpPr>
          <p:nvPr/>
        </p:nvCxnSpPr>
        <p:spPr bwMode="auto">
          <a:xfrm flipV="1">
            <a:off x="3952875" y="4872038"/>
            <a:ext cx="412750" cy="379412"/>
          </a:xfrm>
          <a:prstGeom prst="straightConnector1">
            <a:avLst/>
          </a:prstGeom>
          <a:noFill/>
          <a:ln w="1905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9" name="Straight Arrow Connector 16">
            <a:extLst>
              <a:ext uri="{FF2B5EF4-FFF2-40B4-BE49-F238E27FC236}">
                <a16:creationId xmlns:a16="http://schemas.microsoft.com/office/drawing/2014/main" id="{5F41B4D5-EC37-7498-2782-0450EA7F7696}"/>
              </a:ext>
            </a:extLst>
          </p:cNvPr>
          <p:cNvCxnSpPr>
            <a:cxnSpLocks noChangeShapeType="1"/>
          </p:cNvCxnSpPr>
          <p:nvPr/>
        </p:nvCxnSpPr>
        <p:spPr bwMode="auto">
          <a:xfrm flipV="1">
            <a:off x="5875338" y="4748213"/>
            <a:ext cx="360362" cy="487362"/>
          </a:xfrm>
          <a:prstGeom prst="straightConnector1">
            <a:avLst/>
          </a:prstGeom>
          <a:noFill/>
          <a:ln w="1905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0" name="Straight Arrow Connector 20">
            <a:extLst>
              <a:ext uri="{FF2B5EF4-FFF2-40B4-BE49-F238E27FC236}">
                <a16:creationId xmlns:a16="http://schemas.microsoft.com/office/drawing/2014/main" id="{A3F4E895-0E23-A189-9C98-309882A4BC56}"/>
              </a:ext>
            </a:extLst>
          </p:cNvPr>
          <p:cNvCxnSpPr>
            <a:cxnSpLocks noChangeShapeType="1"/>
          </p:cNvCxnSpPr>
          <p:nvPr/>
        </p:nvCxnSpPr>
        <p:spPr bwMode="auto">
          <a:xfrm>
            <a:off x="2133600" y="4872038"/>
            <a:ext cx="381000" cy="214312"/>
          </a:xfrm>
          <a:prstGeom prst="straightConnector1">
            <a:avLst/>
          </a:prstGeom>
          <a:noFill/>
          <a:ln w="1905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1" name="Straight Arrow Connector 21">
            <a:extLst>
              <a:ext uri="{FF2B5EF4-FFF2-40B4-BE49-F238E27FC236}">
                <a16:creationId xmlns:a16="http://schemas.microsoft.com/office/drawing/2014/main" id="{C030E09C-43B6-D85F-B85A-02BC7B29DACE}"/>
              </a:ext>
            </a:extLst>
          </p:cNvPr>
          <p:cNvCxnSpPr>
            <a:cxnSpLocks noChangeShapeType="1"/>
          </p:cNvCxnSpPr>
          <p:nvPr/>
        </p:nvCxnSpPr>
        <p:spPr bwMode="auto">
          <a:xfrm>
            <a:off x="4416425" y="4878388"/>
            <a:ext cx="381000" cy="215900"/>
          </a:xfrm>
          <a:prstGeom prst="straightConnector1">
            <a:avLst/>
          </a:prstGeom>
          <a:noFill/>
          <a:ln w="1905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42" name="Straight Arrow Connector 22">
            <a:extLst>
              <a:ext uri="{FF2B5EF4-FFF2-40B4-BE49-F238E27FC236}">
                <a16:creationId xmlns:a16="http://schemas.microsoft.com/office/drawing/2014/main" id="{5F1CBE70-3AFF-DFF9-6CC3-C0C8B3F483F4}"/>
              </a:ext>
            </a:extLst>
          </p:cNvPr>
          <p:cNvCxnSpPr>
            <a:cxnSpLocks noChangeShapeType="1"/>
          </p:cNvCxnSpPr>
          <p:nvPr/>
        </p:nvCxnSpPr>
        <p:spPr bwMode="auto">
          <a:xfrm>
            <a:off x="6303963" y="4846638"/>
            <a:ext cx="381000" cy="214312"/>
          </a:xfrm>
          <a:prstGeom prst="straightConnector1">
            <a:avLst/>
          </a:prstGeom>
          <a:noFill/>
          <a:ln w="19050" algn="ctr">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543" name="TextBox 23">
            <a:extLst>
              <a:ext uri="{FF2B5EF4-FFF2-40B4-BE49-F238E27FC236}">
                <a16:creationId xmlns:a16="http://schemas.microsoft.com/office/drawing/2014/main" id="{A6DEB65C-9300-6EFA-F2BA-BDD34FFE58D7}"/>
              </a:ext>
            </a:extLst>
          </p:cNvPr>
          <p:cNvSpPr txBox="1">
            <a:spLocks noChangeArrowheads="1"/>
          </p:cNvSpPr>
          <p:nvPr/>
        </p:nvSpPr>
        <p:spPr bwMode="auto">
          <a:xfrm>
            <a:off x="2076450" y="5835650"/>
            <a:ext cx="65928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000"/>
              <a:t>Higher pressure and surface stress on windward flank of</a:t>
            </a:r>
          </a:p>
          <a:p>
            <a:pPr>
              <a:spcBef>
                <a:spcPct val="0"/>
              </a:spcBef>
              <a:buFontTx/>
              <a:buNone/>
            </a:pPr>
            <a:r>
              <a:rPr lang="en-US" altLang="en-US" sz="2000"/>
              <a:t>waves versus leeward flank promotes growth of waves</a:t>
            </a:r>
          </a:p>
          <a:p>
            <a:pPr>
              <a:spcBef>
                <a:spcPct val="0"/>
              </a:spcBef>
              <a:buFontTx/>
              <a:buNone/>
            </a:pPr>
            <a:r>
              <a:rPr lang="en-US" altLang="en-US" sz="2000"/>
              <a:t>(if wind speed exceeds wave speed)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5254F38C-B4C7-D110-74B8-86445DA4E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609600"/>
            <a:ext cx="80708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359A36E9-DBEE-56B6-4F22-427F415F6E0E}"/>
              </a:ext>
            </a:extLst>
          </p:cNvPr>
          <p:cNvSpPr>
            <a:spLocks noGrp="1" noChangeArrowheads="1"/>
          </p:cNvSpPr>
          <p:nvPr>
            <p:ph type="title"/>
          </p:nvPr>
        </p:nvSpPr>
        <p:spPr>
          <a:xfrm>
            <a:off x="457200" y="0"/>
            <a:ext cx="7772400" cy="1143000"/>
          </a:xfrm>
        </p:spPr>
        <p:txBody>
          <a:bodyPr/>
          <a:lstStyle/>
          <a:p>
            <a:pPr eaLnBrk="1" hangingPunct="1"/>
            <a:r>
              <a:rPr lang="en-US" altLang="en-US" sz="3600" b="1"/>
              <a:t>Some Relationships</a:t>
            </a:r>
            <a:endParaRPr lang="en-US" altLang="en-US"/>
          </a:p>
        </p:txBody>
      </p:sp>
      <p:sp>
        <p:nvSpPr>
          <p:cNvPr id="24578" name="Rectangle 3">
            <a:extLst>
              <a:ext uri="{FF2B5EF4-FFF2-40B4-BE49-F238E27FC236}">
                <a16:creationId xmlns:a16="http://schemas.microsoft.com/office/drawing/2014/main" id="{945D897E-CD7E-F649-6D10-FF34546347A6}"/>
              </a:ext>
            </a:extLst>
          </p:cNvPr>
          <p:cNvSpPr>
            <a:spLocks noGrp="1" noChangeArrowheads="1"/>
          </p:cNvSpPr>
          <p:nvPr>
            <p:ph type="body" idx="1"/>
          </p:nvPr>
        </p:nvSpPr>
        <p:spPr>
          <a:xfrm>
            <a:off x="381000" y="914400"/>
            <a:ext cx="8458200" cy="5715000"/>
          </a:xfrm>
        </p:spPr>
        <p:txBody>
          <a:bodyPr/>
          <a:lstStyle/>
          <a:p>
            <a:pPr eaLnBrk="1" hangingPunct="1">
              <a:lnSpc>
                <a:spcPct val="90000"/>
              </a:lnSpc>
            </a:pPr>
            <a:r>
              <a:rPr lang="en-US" altLang="en-US" sz="2400"/>
              <a:t>Deep Water Waves - Depth &gt; L/2</a:t>
            </a:r>
          </a:p>
          <a:p>
            <a:pPr eaLnBrk="1" hangingPunct="1">
              <a:lnSpc>
                <a:spcPct val="90000"/>
              </a:lnSpc>
            </a:pPr>
            <a:r>
              <a:rPr lang="en-US" altLang="en-US" sz="2400"/>
              <a:t>Phase Velocity (V</a:t>
            </a:r>
            <a:r>
              <a:rPr lang="en-US" altLang="en-US" sz="2400" baseline="-25000"/>
              <a:t>p</a:t>
            </a:r>
            <a:r>
              <a:rPr lang="en-US" altLang="en-US" sz="2400"/>
              <a:t>) - Speed of individual crests or troughs.  V</a:t>
            </a:r>
            <a:r>
              <a:rPr lang="en-US" altLang="en-US" sz="2400" baseline="-25000"/>
              <a:t>p</a:t>
            </a:r>
            <a:r>
              <a:rPr lang="en-US" altLang="en-US" sz="2400"/>
              <a:t> = L/T</a:t>
            </a:r>
          </a:p>
          <a:p>
            <a:pPr eaLnBrk="1" hangingPunct="1">
              <a:lnSpc>
                <a:spcPct val="90000"/>
              </a:lnSpc>
            </a:pPr>
            <a:r>
              <a:rPr lang="en-US" altLang="en-US" sz="2400"/>
              <a:t>Group Velocity (V</a:t>
            </a:r>
            <a:r>
              <a:rPr lang="en-US" altLang="en-US" sz="2400" baseline="-25000"/>
              <a:t>g</a:t>
            </a:r>
            <a:r>
              <a:rPr lang="en-US" altLang="en-US" sz="2400"/>
              <a:t>) - Speed of propagation of wave energy; V</a:t>
            </a:r>
            <a:r>
              <a:rPr lang="en-US" altLang="en-US" sz="2400" baseline="-25000"/>
              <a:t>g</a:t>
            </a:r>
            <a:r>
              <a:rPr lang="en-US" altLang="en-US" sz="2400"/>
              <a:t> = 1/2 V</a:t>
            </a:r>
            <a:r>
              <a:rPr lang="en-US" altLang="en-US" sz="2400" baseline="-25000"/>
              <a:t>p</a:t>
            </a:r>
            <a:endParaRPr lang="en-US" altLang="en-US" sz="2400"/>
          </a:p>
          <a:p>
            <a:pPr eaLnBrk="1" hangingPunct="1">
              <a:lnSpc>
                <a:spcPct val="90000"/>
              </a:lnSpc>
            </a:pPr>
            <a:r>
              <a:rPr lang="en-US" altLang="en-US" sz="2400"/>
              <a:t>V</a:t>
            </a:r>
            <a:r>
              <a:rPr lang="en-US" altLang="en-US" sz="2400" baseline="-25000"/>
              <a:t>p </a:t>
            </a:r>
            <a:r>
              <a:rPr lang="en-US" altLang="en-US" sz="2400"/>
              <a:t>~ 3 T (knots); L ~ 5 T</a:t>
            </a:r>
            <a:r>
              <a:rPr lang="en-US" altLang="en-US" sz="2400" baseline="30000"/>
              <a:t>2</a:t>
            </a:r>
            <a:r>
              <a:rPr lang="en-US" altLang="en-US" sz="2400"/>
              <a:t> (feet) for T in seconds</a:t>
            </a:r>
          </a:p>
          <a:p>
            <a:pPr eaLnBrk="1" hangingPunct="1">
              <a:lnSpc>
                <a:spcPct val="90000"/>
              </a:lnSpc>
            </a:pPr>
            <a:r>
              <a:rPr lang="en-US" altLang="en-US" sz="2400"/>
              <a:t>Fully Developed Sea</a:t>
            </a:r>
          </a:p>
          <a:p>
            <a:pPr eaLnBrk="1" hangingPunct="1">
              <a:lnSpc>
                <a:spcPct val="90000"/>
              </a:lnSpc>
              <a:buFontTx/>
              <a:buNone/>
            </a:pPr>
            <a:r>
              <a:rPr lang="en-US" altLang="en-US" sz="2400"/>
              <a:t>        E ~ .25 (U/10)</a:t>
            </a:r>
            <a:r>
              <a:rPr lang="en-US" altLang="en-US" sz="2400" baseline="30000"/>
              <a:t>5 </a:t>
            </a:r>
            <a:r>
              <a:rPr lang="en-US" altLang="en-US" sz="2400"/>
              <a:t>(U in knots); H</a:t>
            </a:r>
            <a:r>
              <a:rPr lang="en-US" altLang="en-US" sz="2400" baseline="-25000"/>
              <a:t>1/3</a:t>
            </a:r>
            <a:r>
              <a:rPr lang="en-US" altLang="en-US" sz="2400"/>
              <a:t> ~ 2.8 (E)</a:t>
            </a:r>
            <a:r>
              <a:rPr lang="en-US" altLang="en-US" sz="2400" baseline="30000"/>
              <a:t>1/2</a:t>
            </a:r>
            <a:endParaRPr lang="en-US" altLang="en-US" sz="2400"/>
          </a:p>
          <a:p>
            <a:pPr eaLnBrk="1" hangingPunct="1">
              <a:lnSpc>
                <a:spcPct val="90000"/>
              </a:lnSpc>
            </a:pPr>
            <a:r>
              <a:rPr lang="en-US" altLang="en-US" sz="2400"/>
              <a:t>Wind speeds &gt; 40 knots, fetch or duration limitations generally prevent seas from becoming fully developed.</a:t>
            </a:r>
          </a:p>
          <a:p>
            <a:pPr eaLnBrk="1" hangingPunct="1">
              <a:lnSpc>
                <a:spcPct val="90000"/>
              </a:lnSpc>
              <a:buFontTx/>
              <a:buNone/>
            </a:pPr>
            <a:r>
              <a:rPr lang="en-US" altLang="en-US" sz="2400"/>
              <a:t>    Speed       Minimum Fetch     Minimum Duration</a:t>
            </a:r>
          </a:p>
          <a:p>
            <a:pPr eaLnBrk="1" hangingPunct="1">
              <a:lnSpc>
                <a:spcPct val="90000"/>
              </a:lnSpc>
              <a:buFontTx/>
              <a:buNone/>
            </a:pPr>
            <a:r>
              <a:rPr lang="en-US" altLang="en-US" sz="2400"/>
              <a:t>      30 kts.          280 nt. mi.                 23 hours</a:t>
            </a:r>
          </a:p>
          <a:p>
            <a:pPr eaLnBrk="1" hangingPunct="1">
              <a:lnSpc>
                <a:spcPct val="90000"/>
              </a:lnSpc>
              <a:buFontTx/>
              <a:buNone/>
            </a:pPr>
            <a:r>
              <a:rPr lang="en-US" altLang="en-US" sz="2400"/>
              <a:t>      40                 710                            42</a:t>
            </a:r>
          </a:p>
          <a:p>
            <a:pPr eaLnBrk="1" hangingPunct="1">
              <a:lnSpc>
                <a:spcPct val="90000"/>
              </a:lnSpc>
              <a:buFontTx/>
              <a:buNone/>
            </a:pPr>
            <a:r>
              <a:rPr lang="en-US" altLang="en-US" sz="2400"/>
              <a:t>      50               1420                            69</a:t>
            </a:r>
            <a:endParaRPr lang="en-US" altLang="en-US" sz="2800"/>
          </a:p>
          <a:p>
            <a:pPr lvl="2" eaLnBrk="1" hangingPunct="1">
              <a:lnSpc>
                <a:spcPct val="90000"/>
              </a:lnSpc>
              <a:buFontTx/>
              <a:buNone/>
            </a:pPr>
            <a:endParaRPr lang="en-US" altLang="en-US" sz="2000"/>
          </a:p>
          <a:p>
            <a:pPr lvl="2" eaLnBrk="1" hangingPunct="1">
              <a:lnSpc>
                <a:spcPct val="90000"/>
              </a:lnSpc>
              <a:buFontTx/>
              <a:buNone/>
            </a:pPr>
            <a:endParaRPr lang="en-US" altLang="en-US" sz="16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2D612C1D-0ED9-5C01-8433-D8EB1907D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863"/>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a:extLst>
              <a:ext uri="{FF2B5EF4-FFF2-40B4-BE49-F238E27FC236}">
                <a16:creationId xmlns:a16="http://schemas.microsoft.com/office/drawing/2014/main" id="{FFD56FB6-19DB-CFF8-1457-0FFCD58E1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925" y="0"/>
            <a:ext cx="8312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a:extLst>
              <a:ext uri="{FF2B5EF4-FFF2-40B4-BE49-F238E27FC236}">
                <a16:creationId xmlns:a16="http://schemas.microsoft.com/office/drawing/2014/main" id="{56A4996F-AD22-9D07-2129-7C513992A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68288"/>
            <a:ext cx="7942263" cy="658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5">
            <a:extLst>
              <a:ext uri="{FF2B5EF4-FFF2-40B4-BE49-F238E27FC236}">
                <a16:creationId xmlns:a16="http://schemas.microsoft.com/office/drawing/2014/main" id="{C9216AB5-F6B7-8BFD-B50B-3291D9A8977B}"/>
              </a:ext>
            </a:extLst>
          </p:cNvPr>
          <p:cNvSpPr txBox="1">
            <a:spLocks noChangeArrowheads="1"/>
          </p:cNvSpPr>
          <p:nvPr/>
        </p:nvSpPr>
        <p:spPr bwMode="auto">
          <a:xfrm>
            <a:off x="304800" y="0"/>
            <a:ext cx="8770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Estimating fetch and duration limitation effects on ocean waves</a:t>
            </a:r>
          </a:p>
        </p:txBody>
      </p:sp>
      <p:sp>
        <p:nvSpPr>
          <p:cNvPr id="27651" name="TextBox 1">
            <a:extLst>
              <a:ext uri="{FF2B5EF4-FFF2-40B4-BE49-F238E27FC236}">
                <a16:creationId xmlns:a16="http://schemas.microsoft.com/office/drawing/2014/main" id="{974E8129-F305-0843-FE05-A1369061490B}"/>
              </a:ext>
            </a:extLst>
          </p:cNvPr>
          <p:cNvSpPr txBox="1">
            <a:spLocks noChangeArrowheads="1"/>
          </p:cNvSpPr>
          <p:nvPr/>
        </p:nvSpPr>
        <p:spPr bwMode="auto">
          <a:xfrm>
            <a:off x="5105400" y="2209800"/>
            <a:ext cx="363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b="1">
                <a:solidFill>
                  <a:srgbClr val="FF0000"/>
                </a:solidFill>
              </a:rPr>
              <a:t>*</a:t>
            </a:r>
          </a:p>
        </p:txBody>
      </p:sp>
      <p:sp>
        <p:nvSpPr>
          <p:cNvPr id="27652" name="Rectangle 3">
            <a:extLst>
              <a:ext uri="{FF2B5EF4-FFF2-40B4-BE49-F238E27FC236}">
                <a16:creationId xmlns:a16="http://schemas.microsoft.com/office/drawing/2014/main" id="{1FD10911-2D8C-0BF1-BCED-4DD382968401}"/>
              </a:ext>
            </a:extLst>
          </p:cNvPr>
          <p:cNvSpPr>
            <a:spLocks noChangeArrowheads="1"/>
          </p:cNvSpPr>
          <p:nvPr/>
        </p:nvSpPr>
        <p:spPr bwMode="auto">
          <a:xfrm>
            <a:off x="5791200" y="1885950"/>
            <a:ext cx="363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b="1">
                <a:solidFill>
                  <a:srgbClr val="FF0000"/>
                </a:solidFill>
              </a:rPr>
              <a:t>*</a:t>
            </a:r>
          </a:p>
        </p:txBody>
      </p:sp>
      <p:sp>
        <p:nvSpPr>
          <p:cNvPr id="27653" name="TextBox 4">
            <a:extLst>
              <a:ext uri="{FF2B5EF4-FFF2-40B4-BE49-F238E27FC236}">
                <a16:creationId xmlns:a16="http://schemas.microsoft.com/office/drawing/2014/main" id="{F9F469C7-AE77-E8F8-CF58-489FFFCA2341}"/>
              </a:ext>
            </a:extLst>
          </p:cNvPr>
          <p:cNvSpPr txBox="1">
            <a:spLocks noChangeArrowheads="1"/>
          </p:cNvSpPr>
          <p:nvPr/>
        </p:nvSpPr>
        <p:spPr bwMode="auto">
          <a:xfrm>
            <a:off x="5943600" y="6324600"/>
            <a:ext cx="3235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1600">
                <a:solidFill>
                  <a:srgbClr val="FF0000"/>
                </a:solidFill>
              </a:rPr>
              <a:t>Wave Heights for winds of 20 m/s</a:t>
            </a:r>
          </a:p>
          <a:p>
            <a:pPr algn="ctr">
              <a:spcBef>
                <a:spcPct val="0"/>
              </a:spcBef>
              <a:buFontTx/>
              <a:buNone/>
            </a:pPr>
            <a:r>
              <a:rPr lang="en-US" altLang="en-US" sz="1600">
                <a:solidFill>
                  <a:srgbClr val="FF0000"/>
                </a:solidFill>
              </a:rPr>
              <a:t>for 6 hours and 12 hours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93CAAE52-1690-D395-B903-67B7E56EF6F3}"/>
              </a:ext>
            </a:extLst>
          </p:cNvPr>
          <p:cNvSpPr>
            <a:spLocks noGrp="1" noChangeArrowheads="1"/>
          </p:cNvSpPr>
          <p:nvPr>
            <p:ph type="title"/>
          </p:nvPr>
        </p:nvSpPr>
        <p:spPr>
          <a:xfrm flipV="1">
            <a:off x="685800" y="152400"/>
            <a:ext cx="5562600" cy="76200"/>
          </a:xfrm>
        </p:spPr>
        <p:txBody>
          <a:bodyPr/>
          <a:lstStyle/>
          <a:p>
            <a:pPr eaLnBrk="1" hangingPunct="1"/>
            <a:endParaRPr lang="en-US" altLang="en-US"/>
          </a:p>
        </p:txBody>
      </p:sp>
      <p:sp>
        <p:nvSpPr>
          <p:cNvPr id="28674" name="Rectangle 3">
            <a:extLst>
              <a:ext uri="{FF2B5EF4-FFF2-40B4-BE49-F238E27FC236}">
                <a16:creationId xmlns:a16="http://schemas.microsoft.com/office/drawing/2014/main" id="{FDC169E3-D2E7-D831-1530-46A8B4D4745A}"/>
              </a:ext>
            </a:extLst>
          </p:cNvPr>
          <p:cNvSpPr>
            <a:spLocks noGrp="1" noChangeArrowheads="1"/>
          </p:cNvSpPr>
          <p:nvPr>
            <p:ph type="body" idx="1"/>
          </p:nvPr>
        </p:nvSpPr>
        <p:spPr>
          <a:xfrm>
            <a:off x="381000" y="381000"/>
            <a:ext cx="8458200" cy="6477000"/>
          </a:xfrm>
        </p:spPr>
        <p:txBody>
          <a:bodyPr/>
          <a:lstStyle/>
          <a:p>
            <a:pPr eaLnBrk="1" hangingPunct="1"/>
            <a:r>
              <a:rPr lang="en-US" altLang="en-US" sz="2400" b="1"/>
              <a:t>Effects of Air-Sea Temperature Difference</a:t>
            </a:r>
            <a:r>
              <a:rPr lang="en-US" altLang="en-US" sz="2400"/>
              <a:t> - Surface stress/momentum transfer enhanced in conditions when T</a:t>
            </a:r>
            <a:r>
              <a:rPr lang="en-US" altLang="en-US" sz="2400" baseline="-25000"/>
              <a:t>air</a:t>
            </a:r>
            <a:r>
              <a:rPr lang="en-US" altLang="en-US" sz="2400"/>
              <a:t> &lt; SST.  NW winds over the North Pacific in winter are especially effective at generating swell.</a:t>
            </a:r>
          </a:p>
          <a:p>
            <a:pPr eaLnBrk="1" hangingPunct="1"/>
            <a:r>
              <a:rPr lang="en-US" altLang="en-US" sz="2400" b="1"/>
              <a:t>Steepness</a:t>
            </a:r>
            <a:r>
              <a:rPr lang="en-US" altLang="en-US" sz="2400"/>
              <a:t> - As waves approach steepness of ~1/7, they typically begin to break.  Wavelength grows faster than wave heights in most situations, which means that “young” waves are usually steeper than “old” waves.  </a:t>
            </a:r>
          </a:p>
          <a:p>
            <a:pPr eaLnBrk="1" hangingPunct="1"/>
            <a:endParaRPr lang="en-US" altLang="en-US" sz="2400"/>
          </a:p>
          <a:p>
            <a:pPr eaLnBrk="1" hangingPunct="1">
              <a:buFontTx/>
              <a:buNone/>
            </a:pPr>
            <a:r>
              <a:rPr lang="en-US" altLang="en-US" sz="2400"/>
              <a:t>    Large, breaking waves can occur in situations where wavetrains from different directions are interfering with one another.  Result: chaotic seas and large variations in wave heights with highly intermittent wave breaking possible.  Example: The sinking of the </a:t>
            </a:r>
            <a:r>
              <a:rPr lang="en-US" altLang="en-US" sz="2400" i="1"/>
              <a:t>Arctic Rose</a:t>
            </a:r>
            <a:endParaRPr lang="en-US" altLang="en-US" sz="2400"/>
          </a:p>
          <a:p>
            <a:pPr eaLnBrk="1" hangingPunct="1"/>
            <a:endParaRPr lang="en-US" altLang="en-US" sz="2400"/>
          </a:p>
        </p:txBody>
      </p:sp>
      <p:sp>
        <p:nvSpPr>
          <p:cNvPr id="28675" name="Freeform 5">
            <a:extLst>
              <a:ext uri="{FF2B5EF4-FFF2-40B4-BE49-F238E27FC236}">
                <a16:creationId xmlns:a16="http://schemas.microsoft.com/office/drawing/2014/main" id="{32BFDDAC-53FD-3B8C-B5C2-E1A477AA8DB9}"/>
              </a:ext>
            </a:extLst>
          </p:cNvPr>
          <p:cNvSpPr>
            <a:spLocks/>
          </p:cNvSpPr>
          <p:nvPr/>
        </p:nvSpPr>
        <p:spPr bwMode="auto">
          <a:xfrm>
            <a:off x="2755900" y="5930900"/>
            <a:ext cx="1731963" cy="655638"/>
          </a:xfrm>
          <a:custGeom>
            <a:avLst/>
            <a:gdLst>
              <a:gd name="T0" fmla="*/ 0 w 1091"/>
              <a:gd name="T1" fmla="*/ 2147483646 h 413"/>
              <a:gd name="T2" fmla="*/ 2147483646 w 1091"/>
              <a:gd name="T3" fmla="*/ 2147483646 h 413"/>
              <a:gd name="T4" fmla="*/ 2147483646 w 1091"/>
              <a:gd name="T5" fmla="*/ 2147483646 h 413"/>
              <a:gd name="T6" fmla="*/ 2147483646 w 1091"/>
              <a:gd name="T7" fmla="*/ 2147483646 h 413"/>
              <a:gd name="T8" fmla="*/ 2147483646 w 1091"/>
              <a:gd name="T9" fmla="*/ 2147483646 h 413"/>
              <a:gd name="T10" fmla="*/ 2147483646 w 1091"/>
              <a:gd name="T11" fmla="*/ 2147483646 h 413"/>
              <a:gd name="T12" fmla="*/ 2147483646 w 1091"/>
              <a:gd name="T13" fmla="*/ 2147483646 h 413"/>
              <a:gd name="T14" fmla="*/ 2147483646 w 1091"/>
              <a:gd name="T15" fmla="*/ 2147483646 h 4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91" h="413">
                <a:moveTo>
                  <a:pt x="0" y="40"/>
                </a:moveTo>
                <a:cubicBezTo>
                  <a:pt x="112" y="0"/>
                  <a:pt x="259" y="64"/>
                  <a:pt x="366" y="101"/>
                </a:cubicBezTo>
                <a:cubicBezTo>
                  <a:pt x="403" y="113"/>
                  <a:pt x="444" y="111"/>
                  <a:pt x="481" y="128"/>
                </a:cubicBezTo>
                <a:cubicBezTo>
                  <a:pt x="532" y="150"/>
                  <a:pt x="583" y="177"/>
                  <a:pt x="637" y="196"/>
                </a:cubicBezTo>
                <a:cubicBezTo>
                  <a:pt x="676" y="209"/>
                  <a:pt x="731" y="214"/>
                  <a:pt x="766" y="237"/>
                </a:cubicBezTo>
                <a:cubicBezTo>
                  <a:pt x="807" y="264"/>
                  <a:pt x="856" y="276"/>
                  <a:pt x="901" y="298"/>
                </a:cubicBezTo>
                <a:cubicBezTo>
                  <a:pt x="956" y="325"/>
                  <a:pt x="995" y="370"/>
                  <a:pt x="1057" y="386"/>
                </a:cubicBezTo>
                <a:cubicBezTo>
                  <a:pt x="1080" y="409"/>
                  <a:pt x="1068" y="401"/>
                  <a:pt x="1091" y="413"/>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676" name="Freeform 6">
            <a:extLst>
              <a:ext uri="{FF2B5EF4-FFF2-40B4-BE49-F238E27FC236}">
                <a16:creationId xmlns:a16="http://schemas.microsoft.com/office/drawing/2014/main" id="{97DD7758-E7E1-89F1-FAA6-437AD924E2E7}"/>
              </a:ext>
            </a:extLst>
          </p:cNvPr>
          <p:cNvSpPr>
            <a:spLocks/>
          </p:cNvSpPr>
          <p:nvPr/>
        </p:nvSpPr>
        <p:spPr bwMode="auto">
          <a:xfrm>
            <a:off x="3371850" y="6230938"/>
            <a:ext cx="373063" cy="527050"/>
          </a:xfrm>
          <a:custGeom>
            <a:avLst/>
            <a:gdLst>
              <a:gd name="T0" fmla="*/ 2147483646 w 235"/>
              <a:gd name="T1" fmla="*/ 0 h 332"/>
              <a:gd name="T2" fmla="*/ 2147483646 w 235"/>
              <a:gd name="T3" fmla="*/ 2147483646 h 332"/>
              <a:gd name="T4" fmla="*/ 2147483646 w 235"/>
              <a:gd name="T5" fmla="*/ 2147483646 h 332"/>
              <a:gd name="T6" fmla="*/ 2147483646 w 235"/>
              <a:gd name="T7" fmla="*/ 2147483646 h 332"/>
              <a:gd name="T8" fmla="*/ 2147483646 w 235"/>
              <a:gd name="T9" fmla="*/ 2147483646 h 332"/>
              <a:gd name="T10" fmla="*/ 2147483646 w 235"/>
              <a:gd name="T11" fmla="*/ 2147483646 h 332"/>
              <a:gd name="T12" fmla="*/ 2147483646 w 235"/>
              <a:gd name="T13" fmla="*/ 2147483646 h 332"/>
              <a:gd name="T14" fmla="*/ 2147483646 w 235"/>
              <a:gd name="T15" fmla="*/ 2147483646 h 3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5" h="332">
                <a:moveTo>
                  <a:pt x="235" y="0"/>
                </a:moveTo>
                <a:cubicBezTo>
                  <a:pt x="225" y="26"/>
                  <a:pt x="217" y="54"/>
                  <a:pt x="208" y="81"/>
                </a:cubicBezTo>
                <a:cubicBezTo>
                  <a:pt x="205" y="87"/>
                  <a:pt x="207" y="98"/>
                  <a:pt x="201" y="102"/>
                </a:cubicBezTo>
                <a:cubicBezTo>
                  <a:pt x="192" y="106"/>
                  <a:pt x="183" y="110"/>
                  <a:pt x="174" y="115"/>
                </a:cubicBezTo>
                <a:cubicBezTo>
                  <a:pt x="158" y="162"/>
                  <a:pt x="127" y="209"/>
                  <a:pt x="86" y="237"/>
                </a:cubicBezTo>
                <a:cubicBezTo>
                  <a:pt x="76" y="264"/>
                  <a:pt x="62" y="275"/>
                  <a:pt x="39" y="292"/>
                </a:cubicBezTo>
                <a:cubicBezTo>
                  <a:pt x="34" y="298"/>
                  <a:pt x="31" y="306"/>
                  <a:pt x="25" y="312"/>
                </a:cubicBezTo>
                <a:cubicBezTo>
                  <a:pt x="0" y="331"/>
                  <a:pt x="5" y="305"/>
                  <a:pt x="5" y="332"/>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28677" name="Line 7">
            <a:extLst>
              <a:ext uri="{FF2B5EF4-FFF2-40B4-BE49-F238E27FC236}">
                <a16:creationId xmlns:a16="http://schemas.microsoft.com/office/drawing/2014/main" id="{DD0A740B-9CBC-B00B-4A8F-3EAB9869EB0C}"/>
              </a:ext>
            </a:extLst>
          </p:cNvPr>
          <p:cNvSpPr>
            <a:spLocks noChangeShapeType="1"/>
          </p:cNvSpPr>
          <p:nvPr/>
        </p:nvSpPr>
        <p:spPr bwMode="auto">
          <a:xfrm flipV="1">
            <a:off x="2971800" y="6172200"/>
            <a:ext cx="3810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8" name="Line 8">
            <a:extLst>
              <a:ext uri="{FF2B5EF4-FFF2-40B4-BE49-F238E27FC236}">
                <a16:creationId xmlns:a16="http://schemas.microsoft.com/office/drawing/2014/main" id="{1F6C45D8-1EAC-B700-F82F-362AEE8DCE39}"/>
              </a:ext>
            </a:extLst>
          </p:cNvPr>
          <p:cNvSpPr>
            <a:spLocks noChangeShapeType="1"/>
          </p:cNvSpPr>
          <p:nvPr/>
        </p:nvSpPr>
        <p:spPr bwMode="auto">
          <a:xfrm flipH="1" flipV="1">
            <a:off x="3581400" y="6019800"/>
            <a:ext cx="7620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79" name="Text Box 9">
            <a:extLst>
              <a:ext uri="{FF2B5EF4-FFF2-40B4-BE49-F238E27FC236}">
                <a16:creationId xmlns:a16="http://schemas.microsoft.com/office/drawing/2014/main" id="{9596AC3D-D9BD-73A8-EBDC-4ADD43040C16}"/>
              </a:ext>
            </a:extLst>
          </p:cNvPr>
          <p:cNvSpPr txBox="1">
            <a:spLocks noChangeArrowheads="1"/>
          </p:cNvSpPr>
          <p:nvPr/>
        </p:nvSpPr>
        <p:spPr bwMode="auto">
          <a:xfrm>
            <a:off x="1676400" y="6276975"/>
            <a:ext cx="129063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t>Swell due to</a:t>
            </a:r>
          </a:p>
          <a:p>
            <a:pPr>
              <a:spcBef>
                <a:spcPct val="0"/>
              </a:spcBef>
              <a:buFontTx/>
              <a:buNone/>
            </a:pPr>
            <a:r>
              <a:rPr lang="en-US" altLang="en-US" sz="1600"/>
              <a:t>SW 30-35</a:t>
            </a:r>
          </a:p>
        </p:txBody>
      </p:sp>
      <p:sp>
        <p:nvSpPr>
          <p:cNvPr id="28680" name="Text Box 10">
            <a:extLst>
              <a:ext uri="{FF2B5EF4-FFF2-40B4-BE49-F238E27FC236}">
                <a16:creationId xmlns:a16="http://schemas.microsoft.com/office/drawing/2014/main" id="{5C6E64AF-2F27-0EB2-6BCB-2DA4D8C83821}"/>
              </a:ext>
            </a:extLst>
          </p:cNvPr>
          <p:cNvSpPr txBox="1">
            <a:spLocks noChangeArrowheads="1"/>
          </p:cNvSpPr>
          <p:nvPr/>
        </p:nvSpPr>
        <p:spPr bwMode="auto">
          <a:xfrm>
            <a:off x="4419600" y="5867400"/>
            <a:ext cx="2262188"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600"/>
              <a:t>Wind Waves and Swell</a:t>
            </a:r>
          </a:p>
          <a:p>
            <a:pPr>
              <a:spcBef>
                <a:spcPct val="0"/>
              </a:spcBef>
              <a:buFontTx/>
              <a:buNone/>
            </a:pPr>
            <a:r>
              <a:rPr lang="en-US" altLang="en-US" sz="1600"/>
              <a:t>due to ESE 35</a:t>
            </a:r>
          </a:p>
        </p:txBody>
      </p:sp>
      <p:sp>
        <p:nvSpPr>
          <p:cNvPr id="28681" name="Text Box 11">
            <a:extLst>
              <a:ext uri="{FF2B5EF4-FFF2-40B4-BE49-F238E27FC236}">
                <a16:creationId xmlns:a16="http://schemas.microsoft.com/office/drawing/2014/main" id="{40A3999E-1909-96C0-091E-E549E71E7538}"/>
              </a:ext>
            </a:extLst>
          </p:cNvPr>
          <p:cNvSpPr txBox="1">
            <a:spLocks noChangeArrowheads="1"/>
          </p:cNvSpPr>
          <p:nvPr/>
        </p:nvSpPr>
        <p:spPr bwMode="auto">
          <a:xfrm>
            <a:off x="3276600" y="5791200"/>
            <a:ext cx="244475"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3600"/>
              <a:t>*</a:t>
            </a:r>
          </a:p>
        </p:txBody>
      </p:sp>
      <p:sp>
        <p:nvSpPr>
          <p:cNvPr id="28682" name="Text Box 12">
            <a:extLst>
              <a:ext uri="{FF2B5EF4-FFF2-40B4-BE49-F238E27FC236}">
                <a16:creationId xmlns:a16="http://schemas.microsoft.com/office/drawing/2014/main" id="{726E58EE-ECBA-613F-BA5D-028FA699DB45}"/>
              </a:ext>
            </a:extLst>
          </p:cNvPr>
          <p:cNvSpPr txBox="1">
            <a:spLocks noChangeArrowheads="1"/>
          </p:cNvSpPr>
          <p:nvPr/>
        </p:nvSpPr>
        <p:spPr bwMode="auto">
          <a:xfrm>
            <a:off x="2362200" y="5791200"/>
            <a:ext cx="35401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400"/>
              <a:t>L</a:t>
            </a:r>
          </a:p>
        </p:txBody>
      </p:sp>
      <p:sp>
        <p:nvSpPr>
          <p:cNvPr id="28683" name="AutoShape 13">
            <a:extLst>
              <a:ext uri="{FF2B5EF4-FFF2-40B4-BE49-F238E27FC236}">
                <a16:creationId xmlns:a16="http://schemas.microsoft.com/office/drawing/2014/main" id="{F6F114B2-905B-3641-8CF9-2B0359D1C105}"/>
              </a:ext>
            </a:extLst>
          </p:cNvPr>
          <p:cNvSpPr>
            <a:spLocks noChangeArrowheads="1"/>
          </p:cNvSpPr>
          <p:nvPr/>
        </p:nvSpPr>
        <p:spPr bwMode="auto">
          <a:xfrm rot="-6891823">
            <a:off x="3505200" y="6553200"/>
            <a:ext cx="146050" cy="146050"/>
          </a:xfrm>
          <a:prstGeom prst="triangle">
            <a:avLst>
              <a:gd name="adj" fmla="val 50000"/>
            </a:avLst>
          </a:prstGeom>
          <a:solidFill>
            <a:schemeClr val="tx1">
              <a:alpha val="96861"/>
            </a:schemeClr>
          </a:solidFill>
          <a:ln w="6350">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
        <p:nvSpPr>
          <p:cNvPr id="28684" name="Oval 14">
            <a:extLst>
              <a:ext uri="{FF2B5EF4-FFF2-40B4-BE49-F238E27FC236}">
                <a16:creationId xmlns:a16="http://schemas.microsoft.com/office/drawing/2014/main" id="{09427A25-F324-5484-235A-AF4E9C1C3666}"/>
              </a:ext>
            </a:extLst>
          </p:cNvPr>
          <p:cNvSpPr>
            <a:spLocks noChangeArrowheads="1"/>
          </p:cNvSpPr>
          <p:nvPr/>
        </p:nvSpPr>
        <p:spPr bwMode="auto">
          <a:xfrm rot="1833549">
            <a:off x="3962400" y="6248400"/>
            <a:ext cx="136525" cy="109538"/>
          </a:xfrm>
          <a:prstGeom prst="ellipse">
            <a:avLst/>
          </a:prstGeom>
          <a:solidFill>
            <a:schemeClr val="tx1">
              <a:alpha val="98822"/>
            </a:scheme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3DFF4977-7B2C-202E-F279-D144E1DF09DA}"/>
              </a:ext>
            </a:extLst>
          </p:cNvPr>
          <p:cNvSpPr>
            <a:spLocks noGrp="1" noChangeArrowheads="1"/>
          </p:cNvSpPr>
          <p:nvPr>
            <p:ph type="title"/>
          </p:nvPr>
        </p:nvSpPr>
        <p:spPr>
          <a:xfrm>
            <a:off x="685800" y="0"/>
            <a:ext cx="4343400" cy="152400"/>
          </a:xfrm>
        </p:spPr>
        <p:txBody>
          <a:bodyPr/>
          <a:lstStyle/>
          <a:p>
            <a:pPr eaLnBrk="1" hangingPunct="1"/>
            <a:endParaRPr lang="en-US" altLang="en-US"/>
          </a:p>
        </p:txBody>
      </p:sp>
      <p:sp>
        <p:nvSpPr>
          <p:cNvPr id="29698" name="Rectangle 3">
            <a:extLst>
              <a:ext uri="{FF2B5EF4-FFF2-40B4-BE49-F238E27FC236}">
                <a16:creationId xmlns:a16="http://schemas.microsoft.com/office/drawing/2014/main" id="{F4437CFA-0EDE-2D8D-C153-7F1712A4E24D}"/>
              </a:ext>
            </a:extLst>
          </p:cNvPr>
          <p:cNvSpPr>
            <a:spLocks noGrp="1" noChangeArrowheads="1"/>
          </p:cNvSpPr>
          <p:nvPr>
            <p:ph type="body" idx="1"/>
          </p:nvPr>
        </p:nvSpPr>
        <p:spPr>
          <a:xfrm>
            <a:off x="381000" y="304800"/>
            <a:ext cx="8763000" cy="6248400"/>
          </a:xfrm>
        </p:spPr>
        <p:txBody>
          <a:bodyPr/>
          <a:lstStyle/>
          <a:p>
            <a:pPr eaLnBrk="1" hangingPunct="1"/>
            <a:r>
              <a:rPr lang="en-US" altLang="en-US" sz="2400" b="1"/>
              <a:t>Local, Nearshore Effects</a:t>
            </a:r>
            <a:r>
              <a:rPr lang="en-US" altLang="en-US" sz="2400"/>
              <a:t> - Waves steepen when slowed and therefore are a greater hazard. (1) Shoals and bars due to bottom drag, (2) Opposing currents, generally due to tides.  No coincidence that Coast Guard’s Lifeboat Training Program situated at the mouth of the Columbia River.</a:t>
            </a:r>
          </a:p>
          <a:p>
            <a:pPr eaLnBrk="1" hangingPunct="1"/>
            <a:endParaRPr lang="en-US" altLang="en-US" sz="2400"/>
          </a:p>
          <a:p>
            <a:pPr eaLnBrk="1" hangingPunct="1"/>
            <a:r>
              <a:rPr lang="en-US" altLang="en-US" sz="2400" b="1"/>
              <a:t>Numerical Modeling of Ocean Waves</a:t>
            </a:r>
            <a:r>
              <a:rPr lang="en-US" altLang="en-US" sz="2400"/>
              <a:t> - Involves solving sets of complicated equations for estimating the fine-scale distributions of pressure and surface stress, and the wave-wave interactions responsible for transferring energy between various components of the wave spectra.  Sea state can be important to atmosphere through impacts on surface fluxes of heat, moisture and momentum.</a:t>
            </a:r>
          </a:p>
          <a:p>
            <a:pPr eaLnBrk="1" hangingPunct="1"/>
            <a:endParaRPr lang="en-US" altLang="en-US" sz="2400"/>
          </a:p>
          <a:p>
            <a:pPr eaLnBrk="1" hangingPunct="1">
              <a:buFontTx/>
              <a:buNone/>
            </a:pPr>
            <a:r>
              <a:rPr lang="en-US" altLang="en-US" b="1">
                <a:solidFill>
                  <a:srgbClr val="FF0000"/>
                </a:solidFill>
              </a:rPr>
              <a:t>   Garbage In, Garbage Out!</a:t>
            </a:r>
            <a:endParaRPr lang="en-US" altLang="en-US"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a:extLst>
              <a:ext uri="{FF2B5EF4-FFF2-40B4-BE49-F238E27FC236}">
                <a16:creationId xmlns:a16="http://schemas.microsoft.com/office/drawing/2014/main" id="{A24BE9F8-C842-73A8-E575-D18909B41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75"/>
            <a:ext cx="9144000" cy="677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a:extLst>
              <a:ext uri="{FF2B5EF4-FFF2-40B4-BE49-F238E27FC236}">
                <a16:creationId xmlns:a16="http://schemas.microsoft.com/office/drawing/2014/main" id="{3E7396A2-3F95-8700-5F65-1EC9FE21F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0868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a:extLst>
              <a:ext uri="{FF2B5EF4-FFF2-40B4-BE49-F238E27FC236}">
                <a16:creationId xmlns:a16="http://schemas.microsoft.com/office/drawing/2014/main" id="{6FC05263-2D46-E7AD-03ED-E540C6F538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6863"/>
            <a:ext cx="91440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7EBC513B-F7D2-59E5-4131-038D348DFA34}"/>
              </a:ext>
            </a:extLst>
          </p:cNvPr>
          <p:cNvSpPr>
            <a:spLocks noGrp="1" noChangeArrowheads="1"/>
          </p:cNvSpPr>
          <p:nvPr>
            <p:ph type="title"/>
          </p:nvPr>
        </p:nvSpPr>
        <p:spPr>
          <a:xfrm>
            <a:off x="609600" y="0"/>
            <a:ext cx="7772400" cy="1143000"/>
          </a:xfrm>
        </p:spPr>
        <p:txBody>
          <a:bodyPr/>
          <a:lstStyle/>
          <a:p>
            <a:pPr eaLnBrk="1" hangingPunct="1"/>
            <a:r>
              <a:rPr lang="en-US" altLang="en-US" sz="3600" b="1"/>
              <a:t>Definitions</a:t>
            </a:r>
            <a:endParaRPr lang="en-US" altLang="en-US"/>
          </a:p>
        </p:txBody>
      </p:sp>
      <p:sp>
        <p:nvSpPr>
          <p:cNvPr id="16386" name="Rectangle 3">
            <a:extLst>
              <a:ext uri="{FF2B5EF4-FFF2-40B4-BE49-F238E27FC236}">
                <a16:creationId xmlns:a16="http://schemas.microsoft.com/office/drawing/2014/main" id="{BCEEFB54-8F46-6DE5-627B-BB46D456271F}"/>
              </a:ext>
            </a:extLst>
          </p:cNvPr>
          <p:cNvSpPr>
            <a:spLocks noGrp="1" noChangeArrowheads="1"/>
          </p:cNvSpPr>
          <p:nvPr>
            <p:ph type="body" idx="1"/>
          </p:nvPr>
        </p:nvSpPr>
        <p:spPr>
          <a:xfrm>
            <a:off x="609600" y="1066800"/>
            <a:ext cx="8153400" cy="5257800"/>
          </a:xfrm>
        </p:spPr>
        <p:txBody>
          <a:bodyPr/>
          <a:lstStyle/>
          <a:p>
            <a:pPr eaLnBrk="1" hangingPunct="1"/>
            <a:r>
              <a:rPr lang="en-US" altLang="en-US" sz="2400"/>
              <a:t>Period (T) - The time for one complete cycle of a process, e.g., the time between wave crests at a point.</a:t>
            </a:r>
          </a:p>
          <a:p>
            <a:pPr eaLnBrk="1" hangingPunct="1"/>
            <a:r>
              <a:rPr lang="en-US" altLang="en-US" sz="2400"/>
              <a:t>Frequency (f) - The reciprocal of the period, f = 1/T.</a:t>
            </a:r>
          </a:p>
          <a:p>
            <a:pPr eaLnBrk="1" hangingPunct="1"/>
            <a:r>
              <a:rPr lang="en-US" altLang="en-US" sz="2400"/>
              <a:t>Wavelength (L) - The distance between successive crests or troughs.</a:t>
            </a:r>
          </a:p>
          <a:p>
            <a:pPr eaLnBrk="1" hangingPunct="1"/>
            <a:r>
              <a:rPr lang="en-US" altLang="en-US" sz="2400"/>
              <a:t>Wave Height (H) - The vertical distance between crest and trough. Not the same as wave amplitude, which is the distance from the mean water level to crest or trough.</a:t>
            </a:r>
          </a:p>
          <a:p>
            <a:pPr eaLnBrk="1" hangingPunct="1"/>
            <a:r>
              <a:rPr lang="en-US" altLang="en-US" sz="2400"/>
              <a:t>Significant Wave Height (H</a:t>
            </a:r>
            <a:r>
              <a:rPr lang="en-US" altLang="en-US" sz="2400" baseline="-25000"/>
              <a:t>1/3</a:t>
            </a:r>
            <a:r>
              <a:rPr lang="en-US" altLang="en-US" sz="2400"/>
              <a:t>) - The average wave height of the 1/3 highest waves.</a:t>
            </a:r>
          </a:p>
          <a:p>
            <a:pPr eaLnBrk="1" hangingPunct="1"/>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a:extLst>
              <a:ext uri="{FF2B5EF4-FFF2-40B4-BE49-F238E27FC236}">
                <a16:creationId xmlns:a16="http://schemas.microsoft.com/office/drawing/2014/main" id="{5DA5BAAB-8892-BB37-DA08-37A3681B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1763"/>
            <a:ext cx="8829675" cy="565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a:extLst>
              <a:ext uri="{FF2B5EF4-FFF2-40B4-BE49-F238E27FC236}">
                <a16:creationId xmlns:a16="http://schemas.microsoft.com/office/drawing/2014/main" id="{AD1F77CC-355B-5B17-B704-B97665712345}"/>
              </a:ext>
            </a:extLst>
          </p:cNvPr>
          <p:cNvSpPr>
            <a:spLocks noGrp="1" noChangeArrowheads="1"/>
          </p:cNvSpPr>
          <p:nvPr>
            <p:ph type="body" idx="4294967295"/>
          </p:nvPr>
        </p:nvSpPr>
        <p:spPr>
          <a:xfrm>
            <a:off x="0" y="762000"/>
            <a:ext cx="7848600" cy="5334000"/>
          </a:xfrm>
        </p:spPr>
        <p:txBody>
          <a:bodyPr/>
          <a:lstStyle/>
          <a:p>
            <a:pPr eaLnBrk="1" hangingPunct="1"/>
            <a:r>
              <a:rPr lang="en-US" altLang="en-US" sz="2400"/>
              <a:t>Wind Waves - Waves that are produced by local winds; relatively chaotic.</a:t>
            </a:r>
          </a:p>
          <a:p>
            <a:pPr eaLnBrk="1" hangingPunct="1"/>
            <a:r>
              <a:rPr lang="en-US" altLang="en-US" sz="2400"/>
              <a:t>Swell - Waves that have traveled out of the generating area; relatively regular.</a:t>
            </a:r>
          </a:p>
          <a:p>
            <a:pPr eaLnBrk="1" hangingPunct="1"/>
            <a:r>
              <a:rPr lang="en-US" altLang="en-US" sz="2400"/>
              <a:t>Seas - The combination of the wind waves and swell.</a:t>
            </a:r>
          </a:p>
          <a:p>
            <a:pPr eaLnBrk="1" hangingPunct="1"/>
            <a:r>
              <a:rPr lang="en-US" altLang="en-US" sz="2400"/>
              <a:t>Wave Energy (E) - The variance in the height of the water surface (units: length</a:t>
            </a:r>
            <a:r>
              <a:rPr lang="en-US" altLang="en-US" sz="2400" baseline="30000"/>
              <a:t>2</a:t>
            </a:r>
            <a:r>
              <a:rPr lang="en-US" altLang="en-US" sz="2400"/>
              <a:t>).</a:t>
            </a:r>
          </a:p>
          <a:p>
            <a:pPr eaLnBrk="1" hangingPunct="1"/>
            <a:r>
              <a:rPr lang="en-US" altLang="en-US" sz="2400"/>
              <a:t>Fetch - The area over which a wind with constant direction and speed is blowing.  Often used to mean the length of the region upwind of the point of interest.</a:t>
            </a:r>
          </a:p>
          <a:p>
            <a:pPr eaLnBrk="1" hangingPunct="1"/>
            <a:r>
              <a:rPr lang="en-US" altLang="en-US" sz="2400"/>
              <a:t>Duration - The time over which a more-or-less steady wind has blown.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a:extLst>
              <a:ext uri="{FF2B5EF4-FFF2-40B4-BE49-F238E27FC236}">
                <a16:creationId xmlns:a16="http://schemas.microsoft.com/office/drawing/2014/main" id="{482F4DF4-F465-9D1C-52F4-B435D87D8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200400"/>
            <a:ext cx="41910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4">
            <a:extLst>
              <a:ext uri="{FF2B5EF4-FFF2-40B4-BE49-F238E27FC236}">
                <a16:creationId xmlns:a16="http://schemas.microsoft.com/office/drawing/2014/main" id="{63018865-3941-C698-2EB1-0AA6445D60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8" y="838200"/>
            <a:ext cx="4000500"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6">
            <a:extLst>
              <a:ext uri="{FF2B5EF4-FFF2-40B4-BE49-F238E27FC236}">
                <a16:creationId xmlns:a16="http://schemas.microsoft.com/office/drawing/2014/main" id="{BA904057-FCD0-9B44-EDA2-A655F09023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0"/>
            <a:ext cx="43338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a:extLst>
              <a:ext uri="{FF2B5EF4-FFF2-40B4-BE49-F238E27FC236}">
                <a16:creationId xmlns:a16="http://schemas.microsoft.com/office/drawing/2014/main" id="{F377DE11-5A5C-4C61-C988-5A0F594EC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5263"/>
            <a:ext cx="9144000" cy="646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744E0F88-5551-58F8-B653-A151CE9C3871}"/>
              </a:ext>
            </a:extLst>
          </p:cNvPr>
          <p:cNvSpPr>
            <a:spLocks noGrp="1" noChangeArrowheads="1"/>
          </p:cNvSpPr>
          <p:nvPr>
            <p:ph type="title"/>
          </p:nvPr>
        </p:nvSpPr>
        <p:spPr>
          <a:xfrm>
            <a:off x="457200" y="0"/>
            <a:ext cx="7772400" cy="1143000"/>
          </a:xfrm>
        </p:spPr>
        <p:txBody>
          <a:bodyPr/>
          <a:lstStyle/>
          <a:p>
            <a:pPr eaLnBrk="1" hangingPunct="1"/>
            <a:r>
              <a:rPr lang="en-US" altLang="en-US" sz="3600" b="1"/>
              <a:t>The Formation and Growth of Waves</a:t>
            </a:r>
            <a:endParaRPr lang="en-US" altLang="en-US" sz="3600"/>
          </a:p>
        </p:txBody>
      </p:sp>
      <p:sp>
        <p:nvSpPr>
          <p:cNvPr id="21506" name="Rectangle 3">
            <a:extLst>
              <a:ext uri="{FF2B5EF4-FFF2-40B4-BE49-F238E27FC236}">
                <a16:creationId xmlns:a16="http://schemas.microsoft.com/office/drawing/2014/main" id="{E73C2249-40A1-D56B-DB7F-793BA7EBEC31}"/>
              </a:ext>
            </a:extLst>
          </p:cNvPr>
          <p:cNvSpPr>
            <a:spLocks noGrp="1" noChangeArrowheads="1"/>
          </p:cNvSpPr>
          <p:nvPr>
            <p:ph type="body" idx="1"/>
          </p:nvPr>
        </p:nvSpPr>
        <p:spPr>
          <a:xfrm>
            <a:off x="228600" y="1447800"/>
            <a:ext cx="8382000" cy="5410200"/>
          </a:xfrm>
        </p:spPr>
        <p:txBody>
          <a:bodyPr/>
          <a:lstStyle/>
          <a:p>
            <a:pPr eaLnBrk="1" hangingPunct="1"/>
            <a:r>
              <a:rPr lang="en-US" altLang="en-US" sz="2400"/>
              <a:t>Initial Wavelets - Form when a breeze comes up. These ripples are small and slow-moving.</a:t>
            </a:r>
          </a:p>
          <a:p>
            <a:pPr eaLnBrk="1" hangingPunct="1"/>
            <a:r>
              <a:rPr lang="en-US" altLang="en-US" sz="2400"/>
              <a:t>Growth of Waves - The differential push of the wind on the windward versus leeward side of the wave increases the height and wavelength of the waves, as long as the wind is faster than the velocity of the waves.</a:t>
            </a:r>
          </a:p>
          <a:p>
            <a:pPr eaLnBrk="1" hangingPunct="1"/>
            <a:r>
              <a:rPr lang="en-US" altLang="en-US" sz="2400"/>
              <a:t>Fully-developed Waves - Rate of energy supplied by the wind equals that dissipated.</a:t>
            </a:r>
          </a:p>
          <a:p>
            <a:pPr eaLnBrk="1" hangingPunct="1"/>
            <a:r>
              <a:rPr lang="en-US" altLang="en-US" sz="2400"/>
              <a:t>Spectrum of Waves - As waves grow, increasing amounts of wave energy are at longer periods and wavelengths.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795</Words>
  <Application>Microsoft Macintosh PowerPoint</Application>
  <PresentationFormat>On-screen Show (4:3)</PresentationFormat>
  <Paragraphs>60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ＭＳ Ｐゴシック</vt:lpstr>
      <vt:lpstr>Calibri</vt:lpstr>
      <vt:lpstr>Blank Presentation</vt:lpstr>
      <vt:lpstr>Forecasting Ocean Waves</vt:lpstr>
      <vt:lpstr>PowerPoint Presentation</vt:lpstr>
      <vt:lpstr>PowerPoint Presentation</vt:lpstr>
      <vt:lpstr>Definitions</vt:lpstr>
      <vt:lpstr>PowerPoint Presentation</vt:lpstr>
      <vt:lpstr>PowerPoint Presentation</vt:lpstr>
      <vt:lpstr>PowerPoint Presentation</vt:lpstr>
      <vt:lpstr>PowerPoint Presentation</vt:lpstr>
      <vt:lpstr>The Formation and Growth of Waves</vt:lpstr>
      <vt:lpstr>PowerPoint Presentation</vt:lpstr>
      <vt:lpstr>PowerPoint Presentation</vt:lpstr>
      <vt:lpstr>Some Relationships</vt:lpstr>
      <vt:lpstr>PowerPoint Presentation</vt:lpstr>
      <vt:lpstr>PowerPoint Presentation</vt:lpstr>
      <vt:lpstr>PowerPoint Presentation</vt:lpstr>
      <vt:lpstr>PowerPoint Presentation</vt:lpstr>
      <vt:lpstr>PowerPoint Presentation</vt:lpstr>
      <vt:lpstr>PowerPoint Presentation</vt:lpstr>
    </vt:vector>
  </TitlesOfParts>
  <Company>bond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Forecasting Ocean Waves</dc:title>
  <dc:creator>bond</dc:creator>
  <cp:lastModifiedBy>Clifford F. Mass</cp:lastModifiedBy>
  <cp:revision>20</cp:revision>
  <dcterms:created xsi:type="dcterms:W3CDTF">2009-04-27T17:03:37Z</dcterms:created>
  <dcterms:modified xsi:type="dcterms:W3CDTF">2022-05-01T16:49:53Z</dcterms:modified>
</cp:coreProperties>
</file>