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0" r:id="rId3"/>
    <p:sldId id="339" r:id="rId4"/>
    <p:sldId id="328" r:id="rId5"/>
    <p:sldId id="350" r:id="rId6"/>
    <p:sldId id="329" r:id="rId7"/>
    <p:sldId id="331" r:id="rId8"/>
    <p:sldId id="346" r:id="rId9"/>
    <p:sldId id="332" r:id="rId10"/>
    <p:sldId id="312" r:id="rId11"/>
    <p:sldId id="313" r:id="rId12"/>
    <p:sldId id="314" r:id="rId13"/>
    <p:sldId id="335" r:id="rId14"/>
    <p:sldId id="336" r:id="rId15"/>
    <p:sldId id="345" r:id="rId16"/>
    <p:sldId id="337" r:id="rId17"/>
    <p:sldId id="338" r:id="rId18"/>
    <p:sldId id="341" r:id="rId19"/>
    <p:sldId id="330" r:id="rId20"/>
    <p:sldId id="333" r:id="rId21"/>
    <p:sldId id="334" r:id="rId22"/>
    <p:sldId id="342" r:id="rId23"/>
    <p:sldId id="343" r:id="rId24"/>
    <p:sldId id="347" r:id="rId25"/>
    <p:sldId id="344" r:id="rId26"/>
    <p:sldId id="297" r:id="rId27"/>
    <p:sldId id="298" r:id="rId28"/>
    <p:sldId id="292" r:id="rId29"/>
    <p:sldId id="293" r:id="rId30"/>
    <p:sldId id="294" r:id="rId31"/>
    <p:sldId id="300" r:id="rId32"/>
    <p:sldId id="301" r:id="rId33"/>
    <p:sldId id="296" r:id="rId34"/>
    <p:sldId id="285" r:id="rId35"/>
    <p:sldId id="299" r:id="rId36"/>
    <p:sldId id="311" r:id="rId37"/>
    <p:sldId id="302" r:id="rId38"/>
    <p:sldId id="303" r:id="rId39"/>
    <p:sldId id="307" r:id="rId40"/>
    <p:sldId id="308" r:id="rId41"/>
    <p:sldId id="318" r:id="rId42"/>
    <p:sldId id="319" r:id="rId43"/>
    <p:sldId id="321" r:id="rId44"/>
    <p:sldId id="322" r:id="rId45"/>
    <p:sldId id="324" r:id="rId46"/>
    <p:sldId id="326" r:id="rId47"/>
    <p:sldId id="327" r:id="rId48"/>
    <p:sldId id="340" r:id="rId49"/>
    <p:sldId id="348" r:id="rId50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34"/>
    <p:restoredTop sz="94710"/>
  </p:normalViewPr>
  <p:slideViewPr>
    <p:cSldViewPr snapToGrid="0">
      <p:cViewPr varScale="1">
        <p:scale>
          <a:sx n="113" d="100"/>
          <a:sy n="113" d="100"/>
        </p:scale>
        <p:origin x="1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10/7/25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F357F4B-5840-3F43-A98C-4F142A4FC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3DE94C8-9332-214D-93E4-AD6C9DD05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3RfULw7a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3RfULw7aAY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.atmos.washington.edu/weather/radar.s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 101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solidFill>
                  <a:schemeClr val="accent1"/>
                </a:solidFill>
                <a:latin typeface="+mn-lt"/>
              </a:rPr>
              <a:t>Autumn 2025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7500"/>
            <a:ext cx="5883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0200" y="1306286"/>
            <a:ext cx="3570514" cy="42672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800" dirty="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8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)…light rain…not too bad.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Yellows are heavy rain 40-50  (forget it)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Reds and higher (very heavy rain or hail</a:t>
            </a:r>
            <a:r>
              <a:rPr lang="en-US" altLang="ja-JP" sz="28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F00517EA-F29D-CD4C-A1C6-8E7A819F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751F1F-EA30-4F42-8356-916E33108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64263" y="1841500"/>
            <a:ext cx="2613025" cy="4213225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 beam can be blocked by mountains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Time is in UTC (GMT).</a:t>
            </a:r>
          </a:p>
          <a:p>
            <a:pPr marL="0" indent="0" eaLnBrk="1" hangingPunct="1">
              <a:buNone/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201005200051">
            <a:extLst>
              <a:ext uri="{FF2B5EF4-FFF2-40B4-BE49-F238E27FC236}">
                <a16:creationId xmlns:a16="http://schemas.microsoft.com/office/drawing/2014/main" id="{F8CE5748-6DDD-4B4D-B4CE-8586D3C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50925"/>
            <a:ext cx="5867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08CF1974-DE59-9744-990D-266B86A1B7F5}"/>
              </a:ext>
            </a:extLst>
          </p:cNvPr>
          <p:cNvSpPr/>
          <p:nvPr/>
        </p:nvSpPr>
        <p:spPr>
          <a:xfrm rot="13551006">
            <a:off x="4496353" y="1638865"/>
            <a:ext cx="683046" cy="18214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Radar image does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Thus, shows precipitation higher and higher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circle every 100 km (60 miles)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10991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 101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207476"/>
            <a:ext cx="8843963" cy="3962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Weather radars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determine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An essential tool for the National Weather Service and other meteorologists.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52" y="2772572"/>
            <a:ext cx="3906498" cy="245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Example of Doppler Shift using car horn">
            <a:hlinkClick r:id="" action="ppaction://media"/>
            <a:extLst>
              <a:ext uri="{FF2B5EF4-FFF2-40B4-BE49-F238E27FC236}">
                <a16:creationId xmlns:a16="http://schemas.microsoft.com/office/drawing/2014/main" id="{F2D88A4F-EC58-6F33-FF4E-7B73CF3485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10361" y="2645001"/>
            <a:ext cx="3616780" cy="271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Imagery:  Rarely Shown by the Media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0488" y="1549400"/>
            <a:ext cx="5202237" cy="47291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Lots of uses:  such as seeing rotation associated with tornadic thunderstorms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2849563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57CDF1A2-C9F4-C24B-A8C2-049420A250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913" y="7937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WWII:  Had One Pesky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 in Radar, Including Eye Walls, Rainbands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65A7F3DB-8CF3-944F-A376-55794FE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Enhance Your Life If You Know How to Interpret it (You will!)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BE43FF20-E5C7-D04B-94A3-D46447472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138" y="1417638"/>
            <a:ext cx="5673725" cy="5156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there was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-146050" y="1481138"/>
            <a:ext cx="9290050" cy="473551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3B173409-EA97-2948-867C-98EB24FD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422275"/>
            <a:ext cx="732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Change Your Life!</a:t>
            </a:r>
          </a:p>
        </p:txBody>
      </p:sp>
      <p:pic>
        <p:nvPicPr>
          <p:cNvPr id="47106" name="Picture 5" descr="201005192324.gif">
            <a:extLst>
              <a:ext uri="{FF2B5EF4-FFF2-40B4-BE49-F238E27FC236}">
                <a16:creationId xmlns:a16="http://schemas.microsoft.com/office/drawing/2014/main" id="{CC9BD3ED-B98E-A045-A9F3-083FD96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406525"/>
            <a:ext cx="4995862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57D45AD-D737-D848-BE33-C02982C63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microwave</a:t>
            </a:r>
            <a:r>
              <a:rPr lang="en-US" altLang="en-US" sz="3600" dirty="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10C486D-8EB2-9D7D-EF48-F63D3C0A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36" y="4329734"/>
            <a:ext cx="4838814" cy="241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54AB1B4-A26B-D948-8F84-1ED945206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Help You Plan Outdoor Activities 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23B96ECA-4FA6-A94F-A20A-0B6276A187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5925" y="1690688"/>
            <a:ext cx="620395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Available every 5-6 minutes 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Animations tell you what WILL happen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Since the National Weather Service put the Camano Island weather radar in place during the early 90s, I rarely get seriously soaked while commuting by bicycle.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With a little knowledge of NW precipitation and weather radar, you can protect yourself too.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3A34D1A8-A9A1-2744-B129-5E8EA992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-273" r="-6335" b="18233"/>
          <a:stretch>
            <a:fillRect/>
          </a:stretch>
        </p:blipFill>
        <p:spPr bwMode="auto">
          <a:xfrm>
            <a:off x="6752611" y="2534444"/>
            <a:ext cx="21701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09C6F15-15E3-FF47-94C2-C6C7AD6EA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" pitchFamily="2" charset="0"/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B64D5C99-5136-9D42-AC2B-7F33C870D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After fronts go through, we often have showers and sun breaks.  Radar allows you to stay in the breaks</a:t>
            </a:r>
          </a:p>
        </p:txBody>
      </p:sp>
      <p:pic>
        <p:nvPicPr>
          <p:cNvPr id="50179" name="Picture 3" descr="201005201645.gif">
            <a:extLst>
              <a:ext uri="{FF2B5EF4-FFF2-40B4-BE49-F238E27FC236}">
                <a16:creationId xmlns:a16="http://schemas.microsoft.com/office/drawing/2014/main" id="{5274D9B5-A2DA-D14E-96D7-D921D24A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454275"/>
            <a:ext cx="643413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EB14961A-E39E-1C4C-A074-8871982B6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Showers  as seen in weather radar, simply wait a few minutes for heavy rain to end</a:t>
            </a:r>
          </a:p>
        </p:txBody>
      </p:sp>
      <p:pic>
        <p:nvPicPr>
          <p:cNvPr id="51202" name="Content Placeholder 3" descr="latest.cgi.gif">
            <a:extLst>
              <a:ext uri="{FF2B5EF4-FFF2-40B4-BE49-F238E27FC236}">
                <a16:creationId xmlns:a16="http://schemas.microsoft.com/office/drawing/2014/main" id="{38967CE9-9DEE-984C-8C19-5580E320B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530350"/>
            <a:ext cx="5445125" cy="48180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>
            <a:extLst>
              <a:ext uri="{FF2B5EF4-FFF2-40B4-BE49-F238E27FC236}">
                <a16:creationId xmlns:a16="http://schemas.microsoft.com/office/drawing/2014/main" id="{7ED514AA-A5DB-034A-B87D-362D62F07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1295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139950" imgH="2038350" progId="Word.Document.8">
                  <p:embed/>
                </p:oleObj>
              </mc:Choice>
              <mc:Fallback>
                <p:oleObj name="Document" r:id="rId2" imgW="2139950" imgH="20383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Text Box 3">
            <a:extLst>
              <a:ext uri="{FF2B5EF4-FFF2-40B4-BE49-F238E27FC236}">
                <a16:creationId xmlns:a16="http://schemas.microsoft.com/office/drawing/2014/main" id="{1627B511-41FF-254B-884C-5D40F79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01625"/>
            <a:ext cx="8716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Puget Sound Convergence Zone:  Go north or south to stay dry!</a:t>
            </a:r>
            <a:endParaRPr lang="en-US" altLang="en-US" sz="2400" b="1" dirty="0">
              <a:solidFill>
                <a:schemeClr val="tx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2227" name="Line 4">
            <a:extLst>
              <a:ext uri="{FF2B5EF4-FFF2-40B4-BE49-F238E27FC236}">
                <a16:creationId xmlns:a16="http://schemas.microsoft.com/office/drawing/2014/main" id="{4BC2AB4A-4933-BB48-9062-06066CEA4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Line 5">
            <a:extLst>
              <a:ext uri="{FF2B5EF4-FFF2-40B4-BE49-F238E27FC236}">
                <a16:creationId xmlns:a16="http://schemas.microsoft.com/office/drawing/2014/main" id="{62B5E534-7E35-2249-8E1F-2611C243C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6">
            <a:extLst>
              <a:ext uri="{FF2B5EF4-FFF2-40B4-BE49-F238E27FC236}">
                <a16:creationId xmlns:a16="http://schemas.microsoft.com/office/drawing/2014/main" id="{5F90059D-246B-5348-BA53-EE4CD29FA9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7F0CD88A-7DBF-8A4E-9E25-579453013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8FA9B0F0-698F-4743-AD3D-68082B90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52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2">
            <a:extLst>
              <a:ext uri="{FF2B5EF4-FFF2-40B4-BE49-F238E27FC236}">
                <a16:creationId xmlns:a16="http://schemas.microsoft.com/office/drawing/2014/main" id="{8FBB9B42-4F6E-564D-A266-51189595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09600"/>
            <a:ext cx="814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Times" pitchFamily="2" charset="0"/>
                <a:ea typeface="ＭＳ Ｐゴシック" panose="020B0600070205080204" pitchFamily="34" charset="-128"/>
              </a:rPr>
              <a:t>Puget Sound Convergence Zone:  Very Narrow Zone of Rain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B948675-1772-5545-831F-537E4E4C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49F1B62F-5CF5-E045-B579-A450606C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0225"/>
            <a:ext cx="8251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accent1"/>
                </a:solidFill>
                <a:ea typeface="ＭＳ Ｐゴシック" panose="020B0600070205080204" pitchFamily="34" charset="-128"/>
              </a:rPr>
              <a:t>Rainshadows:  Find them with weather radar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9096988A-D662-5F4F-99C7-0A9C4847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53000"/>
            <a:ext cx="160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Windward</a:t>
            </a:r>
          </a:p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Enhancement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AEF0D25D-D6B9-C149-A827-8EF0CFB5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9085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Rainshadow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latest.cgi.gif">
            <a:extLst>
              <a:ext uri="{FF2B5EF4-FFF2-40B4-BE49-F238E27FC236}">
                <a16:creationId xmlns:a16="http://schemas.microsoft.com/office/drawing/2014/main" id="{5F846159-C3DF-CE4A-B09A-BBA017D4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0113"/>
            <a:ext cx="6113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B00D8-C9CC-0A44-8540-CFAE7F959977}"/>
              </a:ext>
            </a:extLst>
          </p:cNvPr>
          <p:cNvCxnSpPr>
            <a:cxnSpLocks/>
          </p:cNvCxnSpPr>
          <p:nvPr/>
        </p:nvCxnSpPr>
        <p:spPr>
          <a:xfrm flipH="1">
            <a:off x="4428781" y="1399142"/>
            <a:ext cx="1366091" cy="1949986"/>
          </a:xfrm>
          <a:prstGeom prst="straightConnector1">
            <a:avLst/>
          </a:prstGeom>
          <a:ln w="825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868DEA6-4179-9649-89A6-A592084FA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Where to view radar imagery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0E7348F0-1712-594C-8B36-63BDC164C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2940050" cy="43513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TV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the web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Dedicated app</a:t>
            </a:r>
          </a:p>
        </p:txBody>
      </p:sp>
      <p:pic>
        <p:nvPicPr>
          <p:cNvPr id="57347" name="Content Placeholder 2">
            <a:extLst>
              <a:ext uri="{FF2B5EF4-FFF2-40B4-BE49-F238E27FC236}">
                <a16:creationId xmlns:a16="http://schemas.microsoft.com/office/drawing/2014/main" id="{0CB16A47-2D64-344A-BB10-ACD3D8B6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1087438"/>
            <a:ext cx="389572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">
            <a:extLst>
              <a:ext uri="{FF2B5EF4-FFF2-40B4-BE49-F238E27FC236}">
                <a16:creationId xmlns:a16="http://schemas.microsoft.com/office/drawing/2014/main" id="{B690B34A-FAAB-A04B-B5C3-BEED1D72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6246813"/>
            <a:ext cx="373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" pitchFamily="2" charset="0"/>
                <a:ea typeface="ＭＳ Ｐゴシック" panose="020B0600070205080204" pitchFamily="34" charset="-128"/>
              </a:rPr>
              <a:t>Radarscope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:  My Favorite Radar App</a:t>
            </a:r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9CD1D741-7685-7643-B12B-5A3D44EE2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Radar Imagery Available on Atmospheric Sciences Department website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238F3305-4FA0-6045-87F9-98C56687E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713" y="1812925"/>
            <a:ext cx="4894262" cy="44481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D490-B035-4C43-9CED-0CDD4671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a.atmos.washington.edu</a:t>
            </a:r>
            <a:r>
              <a:rPr lang="en-US" dirty="0">
                <a:hlinkClick r:id="rId2"/>
              </a:rPr>
              <a:t>/weather/</a:t>
            </a:r>
            <a:r>
              <a:rPr lang="en-US" dirty="0" err="1">
                <a:hlinkClick r:id="rId2"/>
              </a:rPr>
              <a:t>radar.shtml</a:t>
            </a:r>
            <a:endParaRPr lang="en-US" dirty="0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2C06620-1D0C-6249-9E02-11C21BD3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9709" y="2141537"/>
            <a:ext cx="5384581" cy="4351338"/>
          </a:xfrm>
        </p:spPr>
      </p:pic>
    </p:spTree>
    <p:extLst>
      <p:ext uri="{BB962C8B-B14F-4D97-AF65-F5344CB8AC3E}">
        <p14:creationId xmlns:p14="http://schemas.microsoft.com/office/powerpoint/2010/main" val="417926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1077-6639-A655-B769-FB766007A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2CA3A4A7-E358-B318-3198-3C1357BEB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2A9A4864-25BF-1E63-3B5C-D48D1621D8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17813" cy="2303123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time it takes to return tells the distance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amount of return tells us about precipitation intensity and type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B111B95-6C42-1E39-BDC3-A72CFBCD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57" y="3429000"/>
            <a:ext cx="5764100" cy="28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56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03E3B8FB-BC9D-7B44-9302-760D1C1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Radar waves move at the speed of light (186,000 miles per second in a vacuum).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Thus, the time from emission to return tells how far the object is away.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385" y="2944469"/>
            <a:ext cx="6477229" cy="323861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Amount scattered back ~ D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6 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6768</TotalTime>
  <Words>1047</Words>
  <Application>Microsoft Macintosh PowerPoint</Application>
  <PresentationFormat>On-screen Show (4:3)</PresentationFormat>
  <Paragraphs>109</Paragraphs>
  <Slides>49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Times</vt:lpstr>
      <vt:lpstr>Times New Roman</vt:lpstr>
      <vt:lpstr>Office Theme</vt:lpstr>
      <vt:lpstr>Clip</vt:lpstr>
      <vt:lpstr>Document</vt:lpstr>
      <vt:lpstr> Weather Radar 101 Autumn 2025    </vt:lpstr>
      <vt:lpstr>Weather Radar 101</vt:lpstr>
      <vt:lpstr>Weather Radar Can Enhance Your Life If You Know How to Interpret it (You will!)</vt:lpstr>
      <vt:lpstr>What is Radar?</vt:lpstr>
      <vt:lpstr>What is Radar?</vt:lpstr>
      <vt:lpstr>Radar waves move at the speed of light (186,000 miles per second in a vacuum).   Thus, the time from emission to return tells how far the object is away.</vt:lpstr>
      <vt:lpstr>The amount of radar signal returned tells one about the nature of the object:  type and intensity of precipitation</vt:lpstr>
      <vt:lpstr>Thus, heavy rain with lots of big droplets give a big radar return!</vt:lpstr>
      <vt:lpstr>Reflectivity</vt:lpstr>
      <vt:lpstr>Reading a Radar Image</vt:lpstr>
      <vt:lpstr>Reading a Radar Image (color scales can vary)</vt:lpstr>
      <vt:lpstr>Reading a Radar Image</vt:lpstr>
      <vt:lpstr>Radar Imagery is generally not observed or displayed for a level surface</vt:lpstr>
      <vt:lpstr>PowerPoint Presentation</vt:lpstr>
      <vt:lpstr>Radar image does not show a single level, but a sloping cut through the atmosphere</vt:lpstr>
      <vt:lpstr>Radar imagery is generally shown on a polar-type chart with range circles at increasing distance</vt:lpstr>
      <vt:lpstr>PowerPoint Presentation</vt:lpstr>
      <vt:lpstr>Important points</vt:lpstr>
      <vt:lpstr>Modern Radars are Doppler Radars</vt:lpstr>
      <vt:lpstr>Same principle used in police radar guns</vt:lpstr>
      <vt:lpstr>Based on Doppler Effect: evident when a train or car passes</vt:lpstr>
      <vt:lpstr>Doppler Effect for Weather Radars</vt:lpstr>
      <vt:lpstr>Doppler Radar Imagery:  Rarely Shown by the Media</vt:lpstr>
      <vt:lpstr>Lots of uses:  such as seeing rotation associated with tornadic thunderstorms</vt:lpstr>
      <vt:lpstr>Weather Radar History</vt:lpstr>
      <vt:lpstr>Radar Was An Important Tool in WWII:  Had One Pesky Problem—Precipitation!</vt:lpstr>
      <vt:lpstr>WWII Radars</vt:lpstr>
      <vt:lpstr>After WWII, Meteorologists Experimented with Military Radars: Thunderstorms and Convection Clearly Seen</vt:lpstr>
      <vt:lpstr>Hurricanes Also Apparent in Radar, Including Eye Walls, Rainbands</vt:lpstr>
      <vt:lpstr>In the late 1950’s a national meteorological radar network was established (WSR-57).</vt:lpstr>
      <vt:lpstr>WSR-57 (no Doppler capability)</vt:lpstr>
      <vt:lpstr>During the 1970s and early 80s there was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</vt:lpstr>
      <vt:lpstr>Can determine precipitation type and more</vt:lpstr>
      <vt:lpstr>PowerPoint Presentation</vt:lpstr>
      <vt:lpstr>Weather Radar Can Help You Plan Outdoor Activities </vt:lpstr>
      <vt:lpstr>Examples</vt:lpstr>
      <vt:lpstr>Showers  as seen in weather radar, simply wait a few minutes for heavy rain to end</vt:lpstr>
      <vt:lpstr>PowerPoint Presentation</vt:lpstr>
      <vt:lpstr>PowerPoint Presentation</vt:lpstr>
      <vt:lpstr>PowerPoint Presentation</vt:lpstr>
      <vt:lpstr>PowerPoint Presentation</vt:lpstr>
      <vt:lpstr>Where to view radar imagery</vt:lpstr>
      <vt:lpstr>Radar Imagery Available on Atmospheric Sciences Department website</vt:lpstr>
      <vt:lpstr>https://a.atmos.washington.edu/weather/radar.shtml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93</cp:revision>
  <cp:lastPrinted>1999-02-26T14:05:54Z</cp:lastPrinted>
  <dcterms:created xsi:type="dcterms:W3CDTF">2011-10-11T16:18:18Z</dcterms:created>
  <dcterms:modified xsi:type="dcterms:W3CDTF">2025-10-07T21:01:20Z</dcterms:modified>
</cp:coreProperties>
</file>