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07"/>
  </p:notesMasterIdLst>
  <p:handoutMasterIdLst>
    <p:handoutMasterId r:id="rId108"/>
  </p:handoutMasterIdLst>
  <p:sldIdLst>
    <p:sldId id="256" r:id="rId2"/>
    <p:sldId id="310" r:id="rId3"/>
    <p:sldId id="328" r:id="rId4"/>
    <p:sldId id="344" r:id="rId5"/>
    <p:sldId id="297" r:id="rId6"/>
    <p:sldId id="298" r:id="rId7"/>
    <p:sldId id="292" r:id="rId8"/>
    <p:sldId id="293" r:id="rId9"/>
    <p:sldId id="294" r:id="rId10"/>
    <p:sldId id="300" r:id="rId11"/>
    <p:sldId id="301" r:id="rId12"/>
    <p:sldId id="296" r:id="rId13"/>
    <p:sldId id="285" r:id="rId14"/>
    <p:sldId id="299" r:id="rId15"/>
    <p:sldId id="311" r:id="rId16"/>
    <p:sldId id="302" r:id="rId17"/>
    <p:sldId id="303" r:id="rId18"/>
    <p:sldId id="350" r:id="rId19"/>
    <p:sldId id="329" r:id="rId20"/>
    <p:sldId id="331" r:id="rId21"/>
    <p:sldId id="346" r:id="rId22"/>
    <p:sldId id="351" r:id="rId23"/>
    <p:sldId id="352" r:id="rId24"/>
    <p:sldId id="353" r:id="rId25"/>
    <p:sldId id="354" r:id="rId26"/>
    <p:sldId id="332" r:id="rId27"/>
    <p:sldId id="312" r:id="rId28"/>
    <p:sldId id="313" r:id="rId29"/>
    <p:sldId id="335" r:id="rId30"/>
    <p:sldId id="336" r:id="rId31"/>
    <p:sldId id="345" r:id="rId32"/>
    <p:sldId id="337" r:id="rId33"/>
    <p:sldId id="338" r:id="rId34"/>
    <p:sldId id="358" r:id="rId35"/>
    <p:sldId id="356" r:id="rId36"/>
    <p:sldId id="357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41" r:id="rId46"/>
    <p:sldId id="359" r:id="rId47"/>
    <p:sldId id="360" r:id="rId48"/>
    <p:sldId id="361" r:id="rId49"/>
    <p:sldId id="371" r:id="rId50"/>
    <p:sldId id="372" r:id="rId51"/>
    <p:sldId id="376" r:id="rId52"/>
    <p:sldId id="377" r:id="rId53"/>
    <p:sldId id="378" r:id="rId54"/>
    <p:sldId id="379" r:id="rId55"/>
    <p:sldId id="380" r:id="rId56"/>
    <p:sldId id="381" r:id="rId57"/>
    <p:sldId id="373" r:id="rId58"/>
    <p:sldId id="375" r:id="rId59"/>
    <p:sldId id="374" r:id="rId60"/>
    <p:sldId id="406" r:id="rId61"/>
    <p:sldId id="400" r:id="rId62"/>
    <p:sldId id="401" r:id="rId63"/>
    <p:sldId id="402" r:id="rId64"/>
    <p:sldId id="382" r:id="rId65"/>
    <p:sldId id="370" r:id="rId66"/>
    <p:sldId id="330" r:id="rId67"/>
    <p:sldId id="333" r:id="rId68"/>
    <p:sldId id="334" r:id="rId69"/>
    <p:sldId id="407" r:id="rId70"/>
    <p:sldId id="342" r:id="rId71"/>
    <p:sldId id="286" r:id="rId72"/>
    <p:sldId id="343" r:id="rId73"/>
    <p:sldId id="383" r:id="rId74"/>
    <p:sldId id="384" r:id="rId75"/>
    <p:sldId id="385" r:id="rId76"/>
    <p:sldId id="386" r:id="rId77"/>
    <p:sldId id="387" r:id="rId78"/>
    <p:sldId id="287" r:id="rId79"/>
    <p:sldId id="257" r:id="rId80"/>
    <p:sldId id="259" r:id="rId81"/>
    <p:sldId id="288" r:id="rId82"/>
    <p:sldId id="289" r:id="rId83"/>
    <p:sldId id="262" r:id="rId84"/>
    <p:sldId id="347" r:id="rId85"/>
    <p:sldId id="388" r:id="rId86"/>
    <p:sldId id="408" r:id="rId87"/>
    <p:sldId id="403" r:id="rId88"/>
    <p:sldId id="405" r:id="rId89"/>
    <p:sldId id="404" r:id="rId90"/>
    <p:sldId id="392" r:id="rId91"/>
    <p:sldId id="393" r:id="rId92"/>
    <p:sldId id="304" r:id="rId93"/>
    <p:sldId id="394" r:id="rId94"/>
    <p:sldId id="395" r:id="rId95"/>
    <p:sldId id="396" r:id="rId96"/>
    <p:sldId id="397" r:id="rId97"/>
    <p:sldId id="398" r:id="rId98"/>
    <p:sldId id="399" r:id="rId99"/>
    <p:sldId id="409" r:id="rId100"/>
    <p:sldId id="389" r:id="rId101"/>
    <p:sldId id="390" r:id="rId102"/>
    <p:sldId id="258" r:id="rId103"/>
    <p:sldId id="391" r:id="rId104"/>
    <p:sldId id="260" r:id="rId105"/>
    <p:sldId id="349" r:id="rId106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5"/>
    <p:restoredTop sz="94650"/>
  </p:normalViewPr>
  <p:slideViewPr>
    <p:cSldViewPr snapToGrid="0">
      <p:cViewPr varScale="1">
        <p:scale>
          <a:sx n="162" d="100"/>
          <a:sy n="162" d="100"/>
        </p:scale>
        <p:origin x="5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B8D641-F8F0-614F-8B71-4FF8594ED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52D6A-3361-F340-99FB-DCD82F993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DD84FE21-C487-0342-885E-63ACCF77B09C}" type="datetimeFigureOut">
              <a:rPr lang="en-US"/>
              <a:pPr>
                <a:defRPr/>
              </a:pPr>
              <a:t>2/9/24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C02DA-F720-8E47-92B8-34AD6DF64E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0A0BD-0D99-DC46-B244-4D1DB86E55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6BC2EBE-615F-EA4E-B470-880EB6F19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2D853B-A330-3A43-93A6-59B7652BF9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360F7-F800-BA46-95C4-6D8F2D4E92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2422D019-A991-5F4F-936E-9B496F3EC57E}" type="datetimeFigureOut">
              <a:rPr lang="en-US"/>
              <a:pPr>
                <a:defRPr/>
              </a:pPr>
              <a:t>2/9/24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153BE49-2D7C-C74E-AC29-39361A36D7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FF6893C-B77F-B247-85A9-BEAF745A7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1BD50-899B-EC41-85C1-2CE36257BC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24BE-089B-3C4B-9B39-FA67A53DF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EC05CE09-112D-514F-AE8D-71520E64B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A375-421C-8F4E-A1DC-8B5FAC8D4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88B3A-515C-BB4E-AC94-CEEFEB028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DCEB3-9263-6C4B-A40D-79C74779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31B12-575C-1344-BED4-28693327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40C25-941C-C745-A748-4E6DB308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64F6-7CCD-1E4D-9935-923450FAB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59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E276-E29B-3A45-94ED-3B8BD796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0C511-3570-8A4B-BD36-46DCE1D4F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AF1A9-EA01-9F42-BEBD-0853EAF8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4D30C-CBFC-5244-8A87-EA8663A3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06820-2829-2849-A365-385AB530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ADF62-209A-6B49-BB26-2201E6595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32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41D2CF-104B-734B-8A0A-E8172255F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310CD-CF09-894C-906F-01A65D1CF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045F7-AA15-724C-AA56-BF3E87C1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0DF65-B169-DF4E-A088-2DD7E65C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1BC1-6517-AC4E-BF51-345B7126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AEDF-318D-E244-BBA9-64EF51FDA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55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A6067-7CC3-DE49-B216-3E7C87B92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7651-E28D-D54A-B268-72DF4CA7F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88296-D92B-7741-A822-9B344F48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4E3CC-A289-BD43-BD17-B667167B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5C04C-85E1-7B4E-A814-C8C16F40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B0AB2-FF26-8E4B-BCFA-F3E0D9130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61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5800-2F41-D14C-96AD-9DC021FF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A118E-7F0C-8B4C-8502-6B60C4645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C0D78-80FD-6140-9FCA-A430A783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C744-0F5A-E946-9C5F-D94974E0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7499-7AF1-BE43-93B7-99532E4C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EA456-BCC7-904D-8134-6BA287545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29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CB26-DD29-D941-B924-2FE843B4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474B3-DD01-7B42-8912-65FB3BA85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AC686-C618-8F42-9A77-81A4BAD2E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FF2923-D6E1-7642-9723-A8DA4564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373478-6C18-B544-90C7-320D4BCE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1378E-EB07-BB45-97C3-A43A6EF8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248E5-B3FA-264E-9BE2-F653E6257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19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6D8F-49C5-2849-BB3E-47E3D711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2B146-4116-9643-BB71-9C2F22D8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BE863-B7A3-2D43-A476-E722EE71C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CF4FA-1A6B-C444-ACC9-22634F12C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5003C1-97F2-6147-915E-0213839FD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DF67C2-A5E1-2F4F-A7E9-FE449D88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C09758-495F-8449-A192-740CF44B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EDFF23-675A-8440-B12D-626149A7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16288-06F3-2246-BD95-E0502080B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1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B0AE-AEB2-0D43-9028-25EF786E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D244F5-8F0E-4346-BE01-A709BF7A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9CD2E3-6268-1E4E-8AEB-78EBED57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9F0A3B-58DB-6442-BC6E-A5C2802D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6061-AECA-B94A-9DFA-258BA0719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35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4A59C4-D5D2-FE41-90BA-E124E093A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EAA4C4-5D68-1E4B-AC03-5D8D313D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B70EF9-4FAC-EC43-8C0E-3E71D56F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01C0-6C0A-AB49-94BE-A0E346BDF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25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C14AE-9185-7040-99C1-88AD1D94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87D34-7870-B242-8A03-584E0CC8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BA573-BA97-D345-AD0E-14677F66D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AD9D97-1961-D546-A83D-19AE01AA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CB7EC3-D856-B04E-ABE1-D960283E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B5363E-8C02-6240-93A7-44277AF7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3A1EC-FC49-5D42-BDD0-75A59B971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19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5B756-F14C-9044-8673-95832609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E276A-ABB3-D642-8ADE-D587DFF79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66F3B-029D-8543-B6C6-2BE5A786D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818069-ACC3-2A43-A826-51A2034E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3EBE1-8922-4B45-A32A-6EF9804C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C5E48-E2FA-E84B-A87F-E6312134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FF6C4-FF31-F341-A4AF-F25A3B240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5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A2E0C-A72E-E140-92AB-22D78DFA4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6743CC-9937-F848-8DF5-6847F240B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87F4-83B7-AA4B-82AC-C4694D0B8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2733C-70E4-B84E-A945-5ABF0D261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5FA87-AABB-4C46-ACA7-69B5C5FB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C195AA-C82D-B04C-83AB-940E21D95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q2TVdM8HI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youtube.com/watch?v=a3RfULw7aAY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>
            <a:extLst>
              <a:ext uri="{FF2B5EF4-FFF2-40B4-BE49-F238E27FC236}">
                <a16:creationId xmlns:a16="http://schemas.microsoft.com/office/drawing/2014/main" id="{231782B9-43C2-5E4A-B863-D1B590038C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4350" y="306388"/>
            <a:ext cx="7897813" cy="2562225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sz="4800" b="1" dirty="0">
                <a:solidFill>
                  <a:schemeClr val="accent1"/>
                </a:solidFill>
                <a:latin typeface="+mn-lt"/>
              </a:rPr>
              <a:t>Weather Radar</a:t>
            </a:r>
            <a:br>
              <a:rPr lang="en-US" sz="4800" b="1" dirty="0">
                <a:solidFill>
                  <a:schemeClr val="accent1"/>
                </a:solidFill>
                <a:latin typeface="+mn-lt"/>
              </a:rPr>
            </a:br>
            <a:r>
              <a:rPr lang="en-US" sz="4800" b="1" dirty="0">
                <a:solidFill>
                  <a:schemeClr val="accent1"/>
                </a:solidFill>
                <a:latin typeface="+mn-lt"/>
              </a:rPr>
              <a:t>ATMS 370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endParaRPr lang="en-US" altLang="en-US" b="1" dirty="0">
              <a:latin typeface="+mn-lt"/>
              <a:ea typeface="ＭＳ Ｐゴシック" panose="020B0600070205080204" pitchFamily="34" charset="-128"/>
            </a:endParaRPr>
          </a:p>
        </p:txBody>
      </p:sp>
      <p:graphicFrame>
        <p:nvGraphicFramePr>
          <p:cNvPr id="15362" name="Rectangle 2">
            <a:extLst>
              <a:ext uri="{FF2B5EF4-FFF2-40B4-BE49-F238E27FC236}">
                <a16:creationId xmlns:a16="http://schemas.microsoft.com/office/drawing/2014/main" id="{282DBC8D-ECB5-AF4A-A8B1-82EDB6B0D740}"/>
              </a:ext>
            </a:extLst>
          </p:cNvPr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MS_ClipArt_Gallery.2">
                  <p:embed/>
                </p:oleObj>
              </mc:Choice>
              <mc:Fallback>
                <p:oleObj name="Clip" r:id="rId2" imgW="0" imgH="0" progId="MS_ClipArt_Gallery.2">
                  <p:embed/>
                  <p:pic>
                    <p:nvPicPr>
                      <p:cNvPr id="0" name="Rectangl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3" name="Picture 18" descr="&#10;tower2.gif                                                     000CFAB2&#13;Macintosh2 HD                  ABA78158:">
            <a:extLst>
              <a:ext uri="{FF2B5EF4-FFF2-40B4-BE49-F238E27FC236}">
                <a16:creationId xmlns:a16="http://schemas.microsoft.com/office/drawing/2014/main" id="{AB0BB8D0-AE98-D64F-BD83-27A512FE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587500"/>
            <a:ext cx="588327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A6653F3E-78BE-CD41-B85A-4CA23EF4B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83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WSR-57 (no Doppler capability)</a:t>
            </a:r>
          </a:p>
        </p:txBody>
      </p:sp>
      <p:pic>
        <p:nvPicPr>
          <p:cNvPr id="38914" name="Content Placeholder 3" descr="wsr57ax_sm.gif">
            <a:extLst>
              <a:ext uri="{FF2B5EF4-FFF2-40B4-BE49-F238E27FC236}">
                <a16:creationId xmlns:a16="http://schemas.microsoft.com/office/drawing/2014/main" id="{D67837FF-00A5-624F-980F-74ACEE2747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9838" y="1976438"/>
            <a:ext cx="3332162" cy="3609975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DA2C01-240C-C346-985B-8BEF1645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Radars as Rain Gauges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AB33B1-7FBA-EE4C-B2BC-3305A952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98" y="1620561"/>
            <a:ext cx="4353254" cy="3310903"/>
          </a:xfrm>
        </p:spPr>
        <p:txBody>
          <a:bodyPr>
            <a:noAutofit/>
          </a:bodyPr>
          <a:lstStyle/>
          <a:p>
            <a:r>
              <a:rPr lang="en-US" sz="2800" dirty="0"/>
              <a:t>It is possible to estimate precipitation intensity and precipitation accumulation from radar data.</a:t>
            </a:r>
          </a:p>
          <a:p>
            <a:r>
              <a:rPr lang="en-US" sz="2800" dirty="0"/>
              <a:t>This relationship has been studied extensively in many regions, seasons, and precipitation regimes.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7DC7FDA-0F20-C14D-837A-6813F7E88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785" y="1879514"/>
            <a:ext cx="3904490" cy="34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33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F5409-9EA4-B549-9C02-DB0DAE62D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09" y="859026"/>
            <a:ext cx="3178722" cy="90313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Z-R relationship (reflectivity-rainfall rate)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21CD7-1705-0749-BB56-67DFB610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09" y="2868051"/>
            <a:ext cx="3556410" cy="2792878"/>
          </a:xfrm>
        </p:spPr>
        <p:txBody>
          <a:bodyPr/>
          <a:lstStyle/>
          <a:p>
            <a:r>
              <a:rPr lang="en-US" sz="2800" dirty="0"/>
              <a:t>Different values can be used at various sites</a:t>
            </a:r>
          </a:p>
          <a:p>
            <a:r>
              <a:rPr lang="en-US" sz="2800" dirty="0"/>
              <a:t>Can calibrate using radar and rain gauge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D6A290D5-2764-5547-9467-B42172DDD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919" y="1310595"/>
            <a:ext cx="4404431" cy="44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824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9B45-9E13-424F-B197-5D1816A6C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48" y="1060150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Also a dual-polarization algorithm for rain rate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8C759-DF5C-8946-94E2-35C09139A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7167398" cy="326350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Rainfall retrievals using combinations of reflectivity (</a:t>
            </a:r>
            <a:r>
              <a:rPr 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3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), differential reflectivity (</a:t>
            </a:r>
            <a:r>
              <a:rPr 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3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), and specific differential phase (</a:t>
            </a:r>
            <a:r>
              <a:rPr 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dp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 are made.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Have advantages over traditional 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 methods because more information about the drop size distribution (DSD) and hydrometeor type are available. 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Generally better accuracy</a:t>
            </a:r>
          </a:p>
        </p:txBody>
      </p:sp>
    </p:spTree>
    <p:extLst>
      <p:ext uri="{BB962C8B-B14F-4D97-AF65-F5344CB8AC3E}">
        <p14:creationId xmlns:p14="http://schemas.microsoft.com/office/powerpoint/2010/main" val="39303562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42B3-C219-2C46-B139-00725BDB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FE195D1-655A-9C45-B2A4-C10E6FCA2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078" y="1502586"/>
            <a:ext cx="4026766" cy="3562139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248824C-5FDC-0249-9C78-3ED9E17AB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270" y="1502585"/>
            <a:ext cx="4026765" cy="3562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5E35F2-D59C-4D4C-9DE8-245A88B21A68}"/>
              </a:ext>
            </a:extLst>
          </p:cNvPr>
          <p:cNvSpPr txBox="1"/>
          <p:nvPr/>
        </p:nvSpPr>
        <p:spPr>
          <a:xfrm>
            <a:off x="1853513" y="5277880"/>
            <a:ext cx="95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Dual Pol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C3762-97A4-2A4D-8500-1DC016C12C72}"/>
              </a:ext>
            </a:extLst>
          </p:cNvPr>
          <p:cNvSpPr txBox="1"/>
          <p:nvPr/>
        </p:nvSpPr>
        <p:spPr>
          <a:xfrm>
            <a:off x="6349480" y="5268612"/>
            <a:ext cx="153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Traditional Z-R</a:t>
            </a:r>
          </a:p>
        </p:txBody>
      </p:sp>
    </p:spTree>
    <p:extLst>
      <p:ext uri="{BB962C8B-B14F-4D97-AF65-F5344CB8AC3E}">
        <p14:creationId xmlns:p14="http://schemas.microsoft.com/office/powerpoint/2010/main" val="36374485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425F-CD69-604D-B6C5-BA751E97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3F3A343-F333-944A-A058-BD41A6E97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4470" y="-51884"/>
            <a:ext cx="5819820" cy="5641248"/>
          </a:xfrm>
        </p:spPr>
      </p:pic>
    </p:spTree>
    <p:extLst>
      <p:ext uri="{BB962C8B-B14F-4D97-AF65-F5344CB8AC3E}">
        <p14:creationId xmlns:p14="http://schemas.microsoft.com/office/powerpoint/2010/main" val="41984225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1B2A-F551-CD4B-B156-D38D1CCE4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98" y="1602718"/>
            <a:ext cx="4042502" cy="2664514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My Favorite Radar App:  Radarscope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5129874-E90C-784B-8456-4AAEBA173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5084" y="1253331"/>
            <a:ext cx="2859227" cy="4351338"/>
          </a:xfrm>
        </p:spPr>
      </p:pic>
    </p:spTree>
    <p:extLst>
      <p:ext uri="{BB962C8B-B14F-4D97-AF65-F5344CB8AC3E}">
        <p14:creationId xmlns:p14="http://schemas.microsoft.com/office/powerpoint/2010/main" val="3189855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AEF892B-82BB-D04A-8899-40A2DD797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During the 1970s and early 80s a lot of experimentation with Doppler Weather Radars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0007EA4-68E9-B64E-ACA8-9FF4B51C6B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155825"/>
            <a:ext cx="4194175" cy="3436938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Can show wind shifts and circulations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Diagnose how wind changes with height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Particularly useful for showing the rotation in severe convection—</a:t>
            </a:r>
            <a:r>
              <a:rPr lang="en-US" altLang="en-US" sz="3200" b="1" u="sng">
                <a:ea typeface="ＭＳ Ｐゴシック" panose="020B0600070205080204" pitchFamily="34" charset="-128"/>
              </a:rPr>
              <a:t>the mesocyclone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300B29F3-4487-6C46-B064-821C79D8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682875"/>
            <a:ext cx="34401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oppler.gif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EE913664-473B-3847-B14C-6C63B7B8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071563"/>
            <a:ext cx="7243763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3D72B03A-44A7-4040-AF85-A2FB420D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5" y="690563"/>
            <a:ext cx="34051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the late 1980s,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the NWS put in a network of Doppler Weather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Radars: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NEXRAD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WSR88D</a:t>
            </a:r>
          </a:p>
          <a:p>
            <a:pPr algn="ctr" eaLnBrk="1" hangingPunct="1"/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(Weather Surveillance Radar 88 Doppler)</a:t>
            </a: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9A3E32EB-0843-2A4F-B861-2E7751F6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1888" r="6549" b="-1888"/>
          <a:stretch>
            <a:fillRect/>
          </a:stretch>
        </p:blipFill>
        <p:spPr bwMode="auto">
          <a:xfrm>
            <a:off x="944563" y="833438"/>
            <a:ext cx="3810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ridge_sitemap.gif">
            <a:extLst>
              <a:ext uri="{FF2B5EF4-FFF2-40B4-BE49-F238E27FC236}">
                <a16:creationId xmlns:a16="http://schemas.microsoft.com/office/drawing/2014/main" id="{81EEA609-1DD0-C043-A8F5-CE9C148D4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2618"/>
          <a:stretch>
            <a:fillRect/>
          </a:stretch>
        </p:blipFill>
        <p:spPr bwMode="auto">
          <a:xfrm>
            <a:off x="896938" y="92075"/>
            <a:ext cx="74803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>
            <a:extLst>
              <a:ext uri="{FF2B5EF4-FFF2-40B4-BE49-F238E27FC236}">
                <a16:creationId xmlns:a16="http://schemas.microsoft.com/office/drawing/2014/main" id="{EF52C670-DFA3-3F43-A82D-99ECC652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47" y="304800"/>
            <a:ext cx="8222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The National Weather Service has Installed Doppler Weather</a:t>
            </a:r>
          </a:p>
          <a:p>
            <a:pPr algn="ctr" eaLnBrk="1" hangingPunct="1"/>
            <a:r>
              <a:rPr lang="en-US" altLang="en-US" sz="2400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Radars Across the Country</a:t>
            </a:r>
          </a:p>
        </p:txBody>
      </p:sp>
      <p:pic>
        <p:nvPicPr>
          <p:cNvPr id="44034" name="Picture 3" descr="WSR-88DCONUSCoverage1000.jpg">
            <a:extLst>
              <a:ext uri="{FF2B5EF4-FFF2-40B4-BE49-F238E27FC236}">
                <a16:creationId xmlns:a16="http://schemas.microsoft.com/office/drawing/2014/main" id="{B2BEC6C6-E702-804E-AEA8-EB9F1D31C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127125"/>
            <a:ext cx="6489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DF2EC025-5AE2-CA45-8CA8-B75DBA4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6207125"/>
            <a:ext cx="282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</a:rPr>
              <a:t>Available every 5-6 minutes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50BEA6C0-93F8-CB45-BE3F-CCF4F94E6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Big Radar Advance in 2011: Dual-Polarization</a:t>
            </a:r>
          </a:p>
        </p:txBody>
      </p:sp>
      <p:pic>
        <p:nvPicPr>
          <p:cNvPr id="45058" name="Content Placeholder 3" descr="dual_pol2.jpg">
            <a:extLst>
              <a:ext uri="{FF2B5EF4-FFF2-40B4-BE49-F238E27FC236}">
                <a16:creationId xmlns:a16="http://schemas.microsoft.com/office/drawing/2014/main" id="{9F1B8F34-39CE-1049-9406-3FD3BF23A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1" r="-35721"/>
          <a:stretch>
            <a:fillRect/>
          </a:stretch>
        </p:blipFill>
        <p:spPr>
          <a:xfrm>
            <a:off x="-146050" y="1481138"/>
            <a:ext cx="9290050" cy="473551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873B768-C78C-E640-A570-6DFA7B02C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Can determine precipitation type and more</a:t>
            </a:r>
          </a:p>
        </p:txBody>
      </p:sp>
      <p:pic>
        <p:nvPicPr>
          <p:cNvPr id="46082" name="Content Placeholder 3" descr="dualpolhca.gif">
            <a:extLst>
              <a:ext uri="{FF2B5EF4-FFF2-40B4-BE49-F238E27FC236}">
                <a16:creationId xmlns:a16="http://schemas.microsoft.com/office/drawing/2014/main" id="{55A39710-60B9-F64D-9774-DF776C1616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83" r="-24783"/>
          <a:stretch>
            <a:fillRect/>
          </a:stretch>
        </p:blipFill>
        <p:spPr>
          <a:xfrm>
            <a:off x="-696913" y="1196975"/>
            <a:ext cx="9572626" cy="48815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EA29-A3CB-6376-4272-4CB8F453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47" y="2593318"/>
            <a:ext cx="7886700" cy="1325563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  <a:latin typeface="+mn-lt"/>
              </a:rPr>
              <a:t>Basics of Weather Radar</a:t>
            </a:r>
          </a:p>
        </p:txBody>
      </p:sp>
    </p:spTree>
    <p:extLst>
      <p:ext uri="{BB962C8B-B14F-4D97-AF65-F5344CB8AC3E}">
        <p14:creationId xmlns:p14="http://schemas.microsoft.com/office/powerpoint/2010/main" val="1801956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03E3B8FB-BC9D-7B44-9302-760D1C1A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Radar waves move at the speed of light (186,000 miles per second in a vacuum).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Thus, the time from emission to return tells how far the object is away.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778CFCEE-039B-B14D-A5F0-F52A98F95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385" y="2944469"/>
            <a:ext cx="6477229" cy="323861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90FB9E7-02CC-CB4B-B394-DFBBF492C0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392113"/>
            <a:ext cx="7843837" cy="481012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Weather Radar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34D29AAB-7713-6342-A90A-E203EDFC47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37" y="1083332"/>
            <a:ext cx="8843963" cy="3962400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Weather radars can determine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where precipitation is falling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tell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intensity of the precipitation</a:t>
            </a:r>
          </a:p>
          <a:p>
            <a:pPr eaLnBrk="1" hangingPunct="1">
              <a:defRPr/>
            </a:pPr>
            <a:r>
              <a:rPr lang="en-US" altLang="en-US" sz="3200" b="1" i="1" dirty="0">
                <a:latin typeface="Times" pitchFamily="2" charset="0"/>
                <a:ea typeface="ＭＳ Ｐゴシック" panose="020B0600070205080204" pitchFamily="34" charset="-128"/>
              </a:rPr>
              <a:t>Doppler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 radars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determine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speed/velocity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 of precipitation toward or away from the radar.</a:t>
            </a:r>
          </a:p>
          <a:p>
            <a:pPr eaLnBrk="1" hangingPunct="1">
              <a:defRPr/>
            </a:pP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Dual-polarization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 radars can determine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precipitation characteristics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Radars can track storms, fronts, and other major features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43C38F49-14C9-F74A-BFB9-3EF3DA7E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The amount of radar signal returned tells one about the nature of the object:  type and intensity of precipitation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CD0BCE03-60E9-CA45-979C-24F6C16FA9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320" y="1990725"/>
            <a:ext cx="8818793" cy="28765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Amount scattered back ~ D</a:t>
            </a:r>
            <a:r>
              <a:rPr lang="en-US" altLang="en-US" sz="3600" baseline="30000" dirty="0">
                <a:ea typeface="ＭＳ Ｐゴシック" panose="020B0600070205080204" pitchFamily="34" charset="-128"/>
              </a:rPr>
              <a:t>6  </a:t>
            </a:r>
            <a:r>
              <a:rPr lang="en-US" altLang="en-US" sz="3600" dirty="0">
                <a:ea typeface="ＭＳ Ｐゴシック" panose="020B0600070205080204" pitchFamily="34" charset="-128"/>
              </a:rPr>
              <a:t>where D is the diameter of the target</a:t>
            </a:r>
            <a:endParaRPr lang="en-US" altLang="en-US" sz="3600" baseline="300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Big objects </a:t>
            </a:r>
            <a:r>
              <a:rPr lang="en-US" altLang="en-US" sz="3600" dirty="0">
                <a:ea typeface="ＭＳ Ｐゴシック" panose="020B0600070205080204" pitchFamily="34" charset="-128"/>
              </a:rPr>
              <a:t>(e.g., large rain drops associated with heavy rain)---big radar return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Small objects (small droplets)</a:t>
            </a:r>
            <a:r>
              <a:rPr lang="en-US" altLang="en-US" sz="3600" dirty="0">
                <a:ea typeface="ＭＳ Ｐゴシック" panose="020B0600070205080204" pitchFamily="34" charset="-128"/>
              </a:rPr>
              <a:t>—lesser return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More objects</a:t>
            </a:r>
            <a:r>
              <a:rPr lang="en-US" altLang="en-US" sz="3600" dirty="0">
                <a:ea typeface="ＭＳ Ｐゴシック" panose="020B0600070205080204" pitchFamily="34" charset="-128"/>
              </a:rPr>
              <a:t>—more return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F242A2A5-19B5-FD4B-B306-2662C081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18" y="4760913"/>
            <a:ext cx="311626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0D37-9B78-D843-8B93-3F7C6260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Thus, heavy rain with lots of big droplets give a big radar return!</a:t>
            </a:r>
          </a:p>
        </p:txBody>
      </p:sp>
      <p:pic>
        <p:nvPicPr>
          <p:cNvPr id="5" name="Content Placeholder 4" descr="A person walking in the rain with an umbrella&#10;&#10;Description automatically generated">
            <a:extLst>
              <a:ext uri="{FF2B5EF4-FFF2-40B4-BE49-F238E27FC236}">
                <a16:creationId xmlns:a16="http://schemas.microsoft.com/office/drawing/2014/main" id="{8EC4DB88-4CCC-3145-87FC-49885E3F6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53961"/>
            <a:ext cx="7886700" cy="3894666"/>
          </a:xfrm>
        </p:spPr>
      </p:pic>
    </p:spTree>
    <p:extLst>
      <p:ext uri="{BB962C8B-B14F-4D97-AF65-F5344CB8AC3E}">
        <p14:creationId xmlns:p14="http://schemas.microsoft.com/office/powerpoint/2010/main" val="1476251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A3DEAF-B89D-2E68-D8E9-86F29CA0071D}"/>
              </a:ext>
            </a:extLst>
          </p:cNvPr>
          <p:cNvSpPr txBox="1"/>
          <p:nvPr/>
        </p:nvSpPr>
        <p:spPr>
          <a:xfrm>
            <a:off x="3278513" y="593174"/>
            <a:ext cx="29338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/>
              <a:t>P</a:t>
            </a:r>
            <a:r>
              <a:rPr lang="en-US" sz="4400" baseline="-25000" dirty="0" err="1"/>
              <a:t>r</a:t>
            </a:r>
            <a:r>
              <a:rPr lang="en-US" sz="4400" dirty="0"/>
              <a:t> = </a:t>
            </a:r>
            <a:r>
              <a:rPr lang="en-US" sz="4400" u="sng" dirty="0"/>
              <a:t>C |k</a:t>
            </a:r>
            <a:r>
              <a:rPr lang="en-US" sz="4400" u="sng" baseline="30000" dirty="0"/>
              <a:t>2</a:t>
            </a:r>
            <a:r>
              <a:rPr lang="en-US" sz="4400" u="sng" dirty="0"/>
              <a:t>| Z</a:t>
            </a:r>
          </a:p>
          <a:p>
            <a:pPr algn="ctr"/>
            <a:r>
              <a:rPr lang="en-US" sz="4400" dirty="0"/>
              <a:t>r</a:t>
            </a:r>
            <a:r>
              <a:rPr lang="en-US" sz="4400" baseline="30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A5D01-3DDC-1139-0C38-4B5E7E83969C}"/>
              </a:ext>
            </a:extLst>
          </p:cNvPr>
          <p:cNvSpPr txBox="1"/>
          <p:nvPr/>
        </p:nvSpPr>
        <p:spPr>
          <a:xfrm>
            <a:off x="546417" y="2293119"/>
            <a:ext cx="7830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P</a:t>
            </a:r>
            <a:r>
              <a:rPr lang="en-US" sz="2800" baseline="-25000" dirty="0" err="1">
                <a:solidFill>
                  <a:schemeClr val="accent1"/>
                </a:solidFill>
              </a:rPr>
              <a:t>r</a:t>
            </a:r>
            <a:r>
              <a:rPr lang="en-US" sz="2800" dirty="0"/>
              <a:t> is the received power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R </a:t>
            </a:r>
            <a:r>
              <a:rPr lang="en-US" sz="2800" dirty="0"/>
              <a:t>is the distance to a target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|k</a:t>
            </a:r>
            <a:r>
              <a:rPr lang="en-US" sz="2800" baseline="30000" dirty="0">
                <a:solidFill>
                  <a:schemeClr val="accent1"/>
                </a:solidFill>
              </a:rPr>
              <a:t>2</a:t>
            </a:r>
            <a:r>
              <a:rPr lang="en-US" sz="2800" dirty="0">
                <a:solidFill>
                  <a:schemeClr val="accent1"/>
                </a:solidFill>
              </a:rPr>
              <a:t>] </a:t>
            </a:r>
            <a:r>
              <a:rPr lang="en-US" sz="2800" dirty="0"/>
              <a:t>depends on the refractive and absorptive properties of particles</a:t>
            </a:r>
          </a:p>
          <a:p>
            <a:r>
              <a:rPr lang="en-US" sz="2800" dirty="0"/>
              <a:t>   </a:t>
            </a:r>
            <a:r>
              <a:rPr lang="en-US" sz="2800" dirty="0">
                <a:solidFill>
                  <a:schemeClr val="accent1"/>
                </a:solidFill>
              </a:rPr>
              <a:t>Liquid H20 ~.93, ice ~.21. Liquid water is seen better than ice!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C</a:t>
            </a:r>
            <a:r>
              <a:rPr lang="en-US" sz="2800" dirty="0"/>
              <a:t> depends on the characteristics of the radar (e.g., emitted power, antenna type, emission power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Z</a:t>
            </a:r>
            <a:r>
              <a:rPr lang="en-US" sz="2800" dirty="0"/>
              <a:t> is the radar reflectivity factor</a:t>
            </a:r>
          </a:p>
        </p:txBody>
      </p:sp>
    </p:spTree>
    <p:extLst>
      <p:ext uri="{BB962C8B-B14F-4D97-AF65-F5344CB8AC3E}">
        <p14:creationId xmlns:p14="http://schemas.microsoft.com/office/powerpoint/2010/main" val="2830945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EBA5-5046-7BFA-68D9-220DF6BE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Z :  Radar Reflectivity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/>
              <p:nvPr/>
            </p:nvSpPr>
            <p:spPr>
              <a:xfrm>
                <a:off x="2779986" y="2091557"/>
                <a:ext cx="2548758" cy="1192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986" y="2091557"/>
                <a:ext cx="2548758" cy="1192378"/>
              </a:xfrm>
              <a:prstGeom prst="rect">
                <a:avLst/>
              </a:prstGeom>
              <a:blipFill>
                <a:blip r:embed="rId2"/>
                <a:stretch>
                  <a:fillRect l="-15842" t="-147368" r="-6436" b="-20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B1638B1-B03E-9144-8221-BB1ED5DBE911}"/>
              </a:ext>
            </a:extLst>
          </p:cNvPr>
          <p:cNvSpPr txBox="1"/>
          <p:nvPr/>
        </p:nvSpPr>
        <p:spPr>
          <a:xfrm>
            <a:off x="199696" y="3195693"/>
            <a:ext cx="8439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Summed over some volume</a:t>
            </a:r>
          </a:p>
          <a:p>
            <a:endParaRPr lang="en-US" sz="3200" dirty="0"/>
          </a:p>
          <a:p>
            <a:r>
              <a:rPr lang="en-US" sz="3200" dirty="0"/>
              <a:t>Only valid for targets small compared to  the wavelength (</a:t>
            </a:r>
            <a:r>
              <a:rPr lang="en-US" sz="3200" dirty="0">
                <a:latin typeface="Symbol" pitchFamily="2" charset="2"/>
              </a:rPr>
              <a:t>l</a:t>
            </a:r>
            <a:r>
              <a:rPr lang="en-US" sz="3200" dirty="0"/>
              <a:t>) of the emitted radiation</a:t>
            </a:r>
          </a:p>
          <a:p>
            <a:r>
              <a:rPr lang="en-US" sz="3200" dirty="0">
                <a:latin typeface="Symbol" pitchFamily="2" charset="2"/>
              </a:rPr>
              <a:t>l </a:t>
            </a:r>
            <a:r>
              <a:rPr lang="en-US" sz="3200" dirty="0"/>
              <a:t>radar ~1-20 cm (microwave)</a:t>
            </a:r>
          </a:p>
          <a:p>
            <a:r>
              <a:rPr lang="en-US" sz="3200" dirty="0"/>
              <a:t>raindrops: .5 to 2 mm, cloud droplets ~ .02 mm</a:t>
            </a:r>
          </a:p>
        </p:txBody>
      </p:sp>
    </p:spTree>
    <p:extLst>
      <p:ext uri="{BB962C8B-B14F-4D97-AF65-F5344CB8AC3E}">
        <p14:creationId xmlns:p14="http://schemas.microsoft.com/office/powerpoint/2010/main" val="972148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EBA5-5046-7BFA-68D9-220DF6BE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accent1"/>
                </a:solidFill>
              </a:rPr>
              <a:t>Z :  Radar Reflectivity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/>
              <p:nvPr/>
            </p:nvSpPr>
            <p:spPr>
              <a:xfrm>
                <a:off x="2779986" y="2091557"/>
                <a:ext cx="2548758" cy="1192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986" y="2091557"/>
                <a:ext cx="2548758" cy="1192378"/>
              </a:xfrm>
              <a:prstGeom prst="rect">
                <a:avLst/>
              </a:prstGeom>
              <a:blipFill>
                <a:blip r:embed="rId2"/>
                <a:stretch>
                  <a:fillRect l="-15842" t="-147368" r="-6436" b="-20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B1638B1-B03E-9144-8221-BB1ED5DBE911}"/>
              </a:ext>
            </a:extLst>
          </p:cNvPr>
          <p:cNvSpPr txBox="1"/>
          <p:nvPr/>
        </p:nvSpPr>
        <p:spPr>
          <a:xfrm>
            <a:off x="273269" y="3429000"/>
            <a:ext cx="8439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Conclusions: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Big precipitation drops are seen better than small droplets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Cloud droplets not seen well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Big fat birds are seen well</a:t>
            </a:r>
          </a:p>
        </p:txBody>
      </p:sp>
    </p:spTree>
    <p:extLst>
      <p:ext uri="{BB962C8B-B14F-4D97-AF65-F5344CB8AC3E}">
        <p14:creationId xmlns:p14="http://schemas.microsoft.com/office/powerpoint/2010/main" val="1525677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E8FD-8019-DEF3-9CF9-35010AA24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accent1"/>
                </a:solidFill>
                <a:latin typeface="+mn-lt"/>
              </a:rPr>
              <a:t>Need a logarithmic scale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9F0B9A-0785-E912-42F2-EF5E2873F3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3600" dirty="0"/>
                  <a:t>Since Z and </a:t>
                </a:r>
                <a:r>
                  <a:rPr lang="en-US" sz="3600" dirty="0" err="1"/>
                  <a:t>P</a:t>
                </a:r>
                <a:r>
                  <a:rPr lang="en-US" sz="3600" baseline="-25000" dirty="0" err="1"/>
                  <a:t>r</a:t>
                </a:r>
                <a:r>
                  <a:rPr lang="en-US" sz="3600" dirty="0"/>
                  <a:t> can vary by ORDERS OF MAGNITUDE, convenient to express using a logarithmic scale</a:t>
                </a:r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𝑑𝑏𝑍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sz="3600" b="0" i="1" baseline="-2500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9F0B9A-0785-E912-42F2-EF5E2873F3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51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ack text with black letters&#10;&#10;Description automatically generated">
            <a:extLst>
              <a:ext uri="{FF2B5EF4-FFF2-40B4-BE49-F238E27FC236}">
                <a16:creationId xmlns:a16="http://schemas.microsoft.com/office/drawing/2014/main" id="{6CE8A5A6-1EED-EF95-3826-EABF1617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423" y="4863780"/>
            <a:ext cx="4359603" cy="144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49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12E9B81A-E492-D142-BDC1-36E5EDA7A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36" y="118661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Reflectivity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F7AAC22-003C-594E-B6E8-347E3F9139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621" y="781442"/>
            <a:ext cx="8414821" cy="39624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A fancy name for the amount of radar signal that is returned by an object:  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reflectivity (Z)  is given in units of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endParaRPr lang="en-US" altLang="en-US" sz="4000" b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000" b="1" dirty="0" err="1">
                <a:ea typeface="ＭＳ Ｐゴシック" panose="020B0600070205080204" pitchFamily="34" charset="-128"/>
              </a:rPr>
              <a:t>db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or decibels-unit of power on a logarithmic scale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Precipitation intensity is proportional to Z (or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3" name="Picture 2" descr="A screen shot of a clock&#10;&#10;Description automatically generated">
            <a:extLst>
              <a:ext uri="{FF2B5EF4-FFF2-40B4-BE49-F238E27FC236}">
                <a16:creationId xmlns:a16="http://schemas.microsoft.com/office/drawing/2014/main" id="{84B1C4E1-4D7D-5746-BC07-9240FE7C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486" y="4563014"/>
            <a:ext cx="3651480" cy="20881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013AB911-7505-5643-9142-E2CA558EF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1595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ＭＳ Ｐゴシック" panose="020B0600070205080204" pitchFamily="34" charset="-128"/>
              </a:rPr>
              <a:t>Example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A0CB2C82-060D-D043-867F-50CA18070A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24525" y="1758950"/>
            <a:ext cx="2676525" cy="4267200"/>
          </a:xfrm>
        </p:spPr>
        <p:txBody>
          <a:bodyPr rtlCol="0">
            <a:norm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Intensity of precipitation is color coded (units—</a:t>
            </a:r>
            <a:r>
              <a:rPr lang="en-US" altLang="en-US" sz="3200" dirty="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defRPr/>
            </a:pPr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2531" name="Picture 4" descr="201005200051">
            <a:extLst>
              <a:ext uri="{FF2B5EF4-FFF2-40B4-BE49-F238E27FC236}">
                <a16:creationId xmlns:a16="http://schemas.microsoft.com/office/drawing/2014/main" id="{63360896-B06F-F64C-832E-12A41DEC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34352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2750C02-E2F8-FF46-B330-B9DDD5F52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487363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 (color scales can vary)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C17D0A2-77AB-3C46-8FAA-280EEEF0B5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0" y="1905000"/>
            <a:ext cx="3352800" cy="42672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Black (white in some)-no </a:t>
            </a:r>
            <a:r>
              <a:rPr lang="en-US" altLang="en-US" sz="2400" dirty="0" err="1">
                <a:latin typeface="Times" pitchFamily="2" charset="0"/>
                <a:ea typeface="ＭＳ Ｐゴシック" panose="020B0600070205080204" pitchFamily="34" charset="-128"/>
              </a:rPr>
              <a:t>precip</a:t>
            </a:r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Grey and pink (5-20 </a:t>
            </a:r>
            <a:r>
              <a:rPr lang="en-US" altLang="en-US" sz="2400" dirty="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)…light rain…not too bad.</a:t>
            </a: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Dark pink to green-moderate rain (20-35)</a:t>
            </a: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Yellows are heavy rain 40-50  (forget it)</a:t>
            </a: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Reds and higher (very heavy rain or hail</a:t>
            </a:r>
            <a:r>
              <a:rPr lang="en-US" altLang="ja-JP" sz="2400" dirty="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201005200051">
            <a:extLst>
              <a:ext uri="{FF2B5EF4-FFF2-40B4-BE49-F238E27FC236}">
                <a16:creationId xmlns:a16="http://schemas.microsoft.com/office/drawing/2014/main" id="{670B237E-0575-7B43-AF2C-1B0DE4BF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953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C9230C0-65C7-6B41-9F3E-7EE55F01B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763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not observed or displayed for a level surface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475A30D7-1763-B34D-8152-EBF2178B60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2925" y="1543050"/>
            <a:ext cx="7983538" cy="7477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Radars scan in azimuth ( 0 to 360 degrees) at a series of increasing scan angles from the horizontal.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B89CFD54-0D8C-C64D-993F-184C7D75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37" y="2482056"/>
            <a:ext cx="6110287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A57D45AD-D737-D848-BE33-C02982C63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 sz="3600" b="1" dirty="0">
              <a:solidFill>
                <a:schemeClr val="accent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8E091BC4-DCA4-4E42-9BA5-FE4378BF58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9616" y="1027906"/>
            <a:ext cx="8544767" cy="3962400"/>
          </a:xfrm>
        </p:spPr>
        <p:txBody>
          <a:bodyPr rtlCol="0"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 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RAdio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Detection And Ranging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 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Weather radars emit pulses of electromagnetic radiation in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microwave</a:t>
            </a:r>
            <a:r>
              <a:rPr lang="en-US" altLang="en-US" sz="3600" dirty="0">
                <a:ea typeface="ＭＳ Ｐゴシック" panose="020B0600070205080204" pitchFamily="34" charset="-128"/>
              </a:rPr>
              <a:t> part of the  electromagnetic spectrum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Radar wave pulses hit and are reflected/scattered back from targets (often precipitation)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The time it takes to return tells the distance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The amount of return tells us about precipitation intensity and type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B9B1863-A5A8-8C49-B53C-24A71B864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5">
            <a:extLst>
              <a:ext uri="{FF2B5EF4-FFF2-40B4-BE49-F238E27FC236}">
                <a16:creationId xmlns:a16="http://schemas.microsoft.com/office/drawing/2014/main" id="{64F7B443-21C2-CB46-984E-9D12B096E7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b="4379"/>
          <a:stretch>
            <a:fillRect/>
          </a:stretch>
        </p:blipFill>
        <p:spPr>
          <a:xfrm>
            <a:off x="322263" y="1027113"/>
            <a:ext cx="8301037" cy="494506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A704-68F7-4641-B910-420E884D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So radar image does not show a single level, but a sloping cut through the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187F8-86B7-F54C-8425-727EBF3B7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4777"/>
            <a:ext cx="7886700" cy="167773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Thus, it is showing precipitation higher and higher up in the atmosphere as you move away from the center of the radar image.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6E1F93F-6C58-E945-92BB-49917CA9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94" y="3836605"/>
            <a:ext cx="4318612" cy="2419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28F43-5C61-5741-B616-F135E02C08DD}"/>
              </a:ext>
            </a:extLst>
          </p:cNvPr>
          <p:cNvSpPr/>
          <p:nvPr/>
        </p:nvSpPr>
        <p:spPr>
          <a:xfrm>
            <a:off x="1965822" y="3429000"/>
            <a:ext cx="6549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=Yrq2TVdM8HI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62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0AC97579-47B8-9249-BA34-EB3B074E99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generally shown on a polar-type chart with range circles at increasing distance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CA566428-0DD6-9249-A155-71E95CF5E8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3350" y="1857967"/>
            <a:ext cx="4572000" cy="45688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2A529-3DD8-2ED3-A372-3937E4A22B39}"/>
              </a:ext>
            </a:extLst>
          </p:cNvPr>
          <p:cNvSpPr txBox="1"/>
          <p:nvPr/>
        </p:nvSpPr>
        <p:spPr>
          <a:xfrm>
            <a:off x="7830207" y="4120055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4C24D-A1D1-EA89-4AD5-B2FE97F58199}"/>
              </a:ext>
            </a:extLst>
          </p:cNvPr>
          <p:cNvSpPr txBox="1"/>
          <p:nvPr/>
        </p:nvSpPr>
        <p:spPr>
          <a:xfrm>
            <a:off x="6369269" y="4304721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Lower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F65B812-8AE8-25BC-4D9F-9A5394DF4A74}"/>
              </a:ext>
            </a:extLst>
          </p:cNvPr>
          <p:cNvSpPr/>
          <p:nvPr/>
        </p:nvSpPr>
        <p:spPr>
          <a:xfrm>
            <a:off x="2932386" y="3968875"/>
            <a:ext cx="3292368" cy="347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EBA74-1DD8-90E3-AB85-68679BFE79B0}"/>
              </a:ext>
            </a:extLst>
          </p:cNvPr>
          <p:cNvSpPr txBox="1"/>
          <p:nvPr/>
        </p:nvSpPr>
        <p:spPr>
          <a:xfrm>
            <a:off x="1818290" y="3867807"/>
            <a:ext cx="937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</a:t>
            </a:r>
          </a:p>
          <a:p>
            <a:r>
              <a:rPr lang="en-US" dirty="0"/>
              <a:t>location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687170F-53FB-4848-8956-5A8E75A02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E9A147AE-9E1C-6242-A36C-406E5E83C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0939" y="434975"/>
            <a:ext cx="6583362" cy="59880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B407C-3F04-5445-9FCD-45F961096ED1}"/>
              </a:ext>
            </a:extLst>
          </p:cNvPr>
          <p:cNvSpPr txBox="1"/>
          <p:nvPr/>
        </p:nvSpPr>
        <p:spPr>
          <a:xfrm>
            <a:off x="499699" y="2856527"/>
            <a:ext cx="18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Range circle every 100 km (60 miles)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068E-1500-02DB-49F5-987745A2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Radar Energy is Sent Out in Pulses</a:t>
            </a:r>
          </a:p>
        </p:txBody>
      </p:sp>
      <p:pic>
        <p:nvPicPr>
          <p:cNvPr id="5" name="Content Placeholder 4" descr="A diagram of a person's body&#10;&#10;Description automatically generated">
            <a:extLst>
              <a:ext uri="{FF2B5EF4-FFF2-40B4-BE49-F238E27FC236}">
                <a16:creationId xmlns:a16="http://schemas.microsoft.com/office/drawing/2014/main" id="{4BDBA6C6-D78F-0762-F54D-A54780256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653" y="1498600"/>
            <a:ext cx="4305300" cy="1930400"/>
          </a:xfrm>
        </p:spPr>
      </p:pic>
      <p:pic>
        <p:nvPicPr>
          <p:cNvPr id="7" name="Picture 6" descr="A line drawing of a line&#10;&#10;Description automatically generated">
            <a:extLst>
              <a:ext uri="{FF2B5EF4-FFF2-40B4-BE49-F238E27FC236}">
                <a16:creationId xmlns:a16="http://schemas.microsoft.com/office/drawing/2014/main" id="{D62B393B-BA62-1DB2-608C-69C596711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783" y="3665483"/>
            <a:ext cx="4089400" cy="152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61830A-6F0F-3163-102F-A91BABCD396E}"/>
              </a:ext>
            </a:extLst>
          </p:cNvPr>
          <p:cNvSpPr txBox="1"/>
          <p:nvPr/>
        </p:nvSpPr>
        <p:spPr>
          <a:xfrm>
            <a:off x="408918" y="5359400"/>
            <a:ext cx="8326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Pulse Repetition Frequency (PRF)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 of the radar system is the number of pulses that are transmitted per second.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25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DF228-A7BD-3D95-6F8E-0A8EDC57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National Weather Service Scan Strategies (also called Volume Coverage Patterns, VCP).   Takes 4-6 minutes for each VCP</a:t>
            </a:r>
          </a:p>
        </p:txBody>
      </p:sp>
      <p:pic>
        <p:nvPicPr>
          <p:cNvPr id="5" name="Content Placeholder 4" descr="A graph of a radar beam&#10;&#10;Description automatically generated">
            <a:extLst>
              <a:ext uri="{FF2B5EF4-FFF2-40B4-BE49-F238E27FC236}">
                <a16:creationId xmlns:a16="http://schemas.microsoft.com/office/drawing/2014/main" id="{C724FB30-BECE-F1D0-98CF-44ADD62E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099" y="1923995"/>
            <a:ext cx="6857574" cy="4568880"/>
          </a:xfrm>
        </p:spPr>
      </p:pic>
    </p:spTree>
    <p:extLst>
      <p:ext uri="{BB962C8B-B14F-4D97-AF65-F5344CB8AC3E}">
        <p14:creationId xmlns:p14="http://schemas.microsoft.com/office/powerpoint/2010/main" val="1777494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454B-03DE-D991-687A-2FE27014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42384" cy="812034"/>
          </a:xfrm>
        </p:spPr>
        <p:txBody>
          <a:bodyPr/>
          <a:lstStyle/>
          <a:p>
            <a:r>
              <a:rPr lang="en-US" b="1" dirty="0"/>
              <a:t>Also a clear air mode (VCP)</a:t>
            </a:r>
          </a:p>
        </p:txBody>
      </p:sp>
      <p:pic>
        <p:nvPicPr>
          <p:cNvPr id="5" name="Content Placeholder 4" descr="A graph of a radar beam&#10;&#10;Description automatically generated">
            <a:extLst>
              <a:ext uri="{FF2B5EF4-FFF2-40B4-BE49-F238E27FC236}">
                <a16:creationId xmlns:a16="http://schemas.microsoft.com/office/drawing/2014/main" id="{68AD6EF0-2BFE-A6CB-415A-7D8D814B0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376" y="3007780"/>
            <a:ext cx="5287045" cy="34850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6C27C4-FABF-ACE6-BC7B-E1CCC00F5D46}"/>
              </a:ext>
            </a:extLst>
          </p:cNvPr>
          <p:cNvSpPr txBox="1"/>
          <p:nvPr/>
        </p:nvSpPr>
        <p:spPr>
          <a:xfrm>
            <a:off x="576098" y="1298939"/>
            <a:ext cx="6869781" cy="1587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clear air mode, the pulses are longer, resulting in more radar sensitivity</a:t>
            </a:r>
          </a:p>
          <a:p>
            <a:r>
              <a:rPr lang="en-US" sz="2400" b="1" dirty="0"/>
              <a:t>Scans take longer (about 10 minutes)</a:t>
            </a:r>
          </a:p>
          <a:p>
            <a:r>
              <a:rPr lang="en-US" sz="2400" b="1" dirty="0"/>
              <a:t>More coverage at lower elevation angles.</a:t>
            </a:r>
          </a:p>
        </p:txBody>
      </p:sp>
    </p:spTree>
    <p:extLst>
      <p:ext uri="{BB962C8B-B14F-4D97-AF65-F5344CB8AC3E}">
        <p14:creationId xmlns:p14="http://schemas.microsoft.com/office/powerpoint/2010/main" val="2299746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85DCC-FD93-FE00-EEFA-38DE14B98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Clear Air Mode Can See Bird, Insects, and More</a:t>
            </a:r>
          </a:p>
        </p:txBody>
      </p:sp>
      <p:pic>
        <p:nvPicPr>
          <p:cNvPr id="5" name="Content Placeholder 4" descr="A map of the north and the north&#10;&#10;Description automatically generated with medium confidence">
            <a:extLst>
              <a:ext uri="{FF2B5EF4-FFF2-40B4-BE49-F238E27FC236}">
                <a16:creationId xmlns:a16="http://schemas.microsoft.com/office/drawing/2014/main" id="{7BE67CD4-3911-4914-C674-499EB2B31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545" y="1252030"/>
            <a:ext cx="5424214" cy="4798343"/>
          </a:xfrm>
        </p:spPr>
      </p:pic>
    </p:spTree>
    <p:extLst>
      <p:ext uri="{BB962C8B-B14F-4D97-AF65-F5344CB8AC3E}">
        <p14:creationId xmlns:p14="http://schemas.microsoft.com/office/powerpoint/2010/main" val="1624896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D959-1389-6B8C-9600-5B267857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6B466943-8FB2-A117-5495-B26658BFD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917" y="774618"/>
            <a:ext cx="6569842" cy="5811783"/>
          </a:xfrm>
        </p:spPr>
      </p:pic>
    </p:spTree>
    <p:extLst>
      <p:ext uri="{BB962C8B-B14F-4D97-AF65-F5344CB8AC3E}">
        <p14:creationId xmlns:p14="http://schemas.microsoft.com/office/powerpoint/2010/main" val="1681168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51588-A8D6-F1BF-AB99-D5172192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27B4CD44-4DA1-6DC1-4D47-791B053BE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9152" y="1219200"/>
            <a:ext cx="5663308" cy="5009849"/>
          </a:xfrm>
        </p:spPr>
      </p:pic>
    </p:spTree>
    <p:extLst>
      <p:ext uri="{BB962C8B-B14F-4D97-AF65-F5344CB8AC3E}">
        <p14:creationId xmlns:p14="http://schemas.microsoft.com/office/powerpoint/2010/main" val="2742362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16E-9CDC-AB4E-80D7-6CAF45EC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05" y="2175669"/>
            <a:ext cx="7886700" cy="1325562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1"/>
                </a:solidFill>
                <a:latin typeface="+mn-lt"/>
              </a:rPr>
              <a:t>Weather Radar History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A3D9-489D-3EDE-0B82-7E5F2611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2F59FB02-6285-171B-FEA0-647871D91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4765" y="1027906"/>
            <a:ext cx="5639545" cy="4988828"/>
          </a:xfrm>
        </p:spPr>
      </p:pic>
    </p:spTree>
    <p:extLst>
      <p:ext uri="{BB962C8B-B14F-4D97-AF65-F5344CB8AC3E}">
        <p14:creationId xmlns:p14="http://schemas.microsoft.com/office/powerpoint/2010/main" val="3791359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2982-E853-929C-8906-5E90C815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580D9CA0-8DA0-9352-7F2E-42A5673F1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069" y="771675"/>
            <a:ext cx="6007864" cy="5314649"/>
          </a:xfrm>
        </p:spPr>
      </p:pic>
    </p:spTree>
    <p:extLst>
      <p:ext uri="{BB962C8B-B14F-4D97-AF65-F5344CB8AC3E}">
        <p14:creationId xmlns:p14="http://schemas.microsoft.com/office/powerpoint/2010/main" val="4281115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1FB0-890F-39BB-A0DF-351AAB736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Ornithologists Love Weather Radar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5C5A5B7B-D7A5-B3B3-C79D-478E9A9C2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716" y="1825625"/>
            <a:ext cx="7730568" cy="4351338"/>
          </a:xfrm>
        </p:spPr>
      </p:pic>
    </p:spTree>
    <p:extLst>
      <p:ext uri="{BB962C8B-B14F-4D97-AF65-F5344CB8AC3E}">
        <p14:creationId xmlns:p14="http://schemas.microsoft.com/office/powerpoint/2010/main" val="2955652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E8D1-3F0B-926E-150C-ACCE0C66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Radar Beam 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08397-5ACD-AAFE-153A-00690EA48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754" y="137368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Radar beams are cone shaped and get wider with distance</a:t>
            </a:r>
          </a:p>
        </p:txBody>
      </p:sp>
      <p:pic>
        <p:nvPicPr>
          <p:cNvPr id="7" name="Picture 6" descr="A diagram of a cylinder&#10;&#10;Description automatically generated">
            <a:extLst>
              <a:ext uri="{FF2B5EF4-FFF2-40B4-BE49-F238E27FC236}">
                <a16:creationId xmlns:a16="http://schemas.microsoft.com/office/drawing/2014/main" id="{F37534BA-B43D-4702-3F78-510C55006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0" y="2254731"/>
            <a:ext cx="7271010" cy="37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0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3964-8C0C-6D64-CB79-DF90E33C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748760" cy="1011730"/>
          </a:xfrm>
        </p:spPr>
        <p:txBody>
          <a:bodyPr/>
          <a:lstStyle/>
          <a:p>
            <a:r>
              <a:rPr lang="en-US" b="1" dirty="0"/>
              <a:t>Vertical (and horizontal) resolution degrades rapidly with distance</a:t>
            </a:r>
          </a:p>
        </p:txBody>
      </p:sp>
      <p:pic>
        <p:nvPicPr>
          <p:cNvPr id="5" name="Content Placeholder 4" descr="A graph with blue lines and red arrows&#10;&#10;Description automatically generated">
            <a:extLst>
              <a:ext uri="{FF2B5EF4-FFF2-40B4-BE49-F238E27FC236}">
                <a16:creationId xmlns:a16="http://schemas.microsoft.com/office/drawing/2014/main" id="{85907021-8546-4962-781D-5D24E705F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76855"/>
            <a:ext cx="7748760" cy="5220522"/>
          </a:xfrm>
        </p:spPr>
      </p:pic>
    </p:spTree>
    <p:extLst>
      <p:ext uri="{BB962C8B-B14F-4D97-AF65-F5344CB8AC3E}">
        <p14:creationId xmlns:p14="http://schemas.microsoft.com/office/powerpoint/2010/main" val="313263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950A-DC84-CA46-BF54-1F1775FA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Important points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E92F5699-7A4A-CA4B-90D4-30CC899524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3188"/>
            <a:ext cx="8359775" cy="4351337"/>
          </a:xfrm>
        </p:spPr>
        <p:txBody>
          <a:bodyPr/>
          <a:lstStyle/>
          <a:p>
            <a:r>
              <a:rPr lang="en-US" altLang="en-US" sz="3200" dirty="0"/>
              <a:t>Shallow drizzle often does not appear on radar imagery, particularly when a distance away.</a:t>
            </a:r>
          </a:p>
          <a:p>
            <a:r>
              <a:rPr lang="en-US" altLang="en-US" sz="3200" dirty="0"/>
              <a:t>Can only see deep and high-level precipitation at a distance.</a:t>
            </a:r>
          </a:p>
          <a:p>
            <a:r>
              <a:rPr lang="en-US" altLang="en-US" sz="3200" dirty="0"/>
              <a:t>Radar beam can be blocked by local terrain.</a:t>
            </a:r>
          </a:p>
          <a:p>
            <a:endParaRPr lang="en-US" altLang="en-US" dirty="0"/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080B8DF6-6178-6D47-85F0-8D68BEAE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4035425"/>
            <a:ext cx="4360863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C995-56D5-52A5-D9A8-EDE2867E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7926771" cy="973988"/>
          </a:xfrm>
        </p:spPr>
        <p:txBody>
          <a:bodyPr/>
          <a:lstStyle/>
          <a:p>
            <a:r>
              <a:rPr lang="en-US" dirty="0"/>
              <a:t>Beam Blockage</a:t>
            </a:r>
          </a:p>
        </p:txBody>
      </p:sp>
      <p:pic>
        <p:nvPicPr>
          <p:cNvPr id="5" name="Content Placeholder 4" descr="A map of the north pole&#10;&#10;Description automatically generated">
            <a:extLst>
              <a:ext uri="{FF2B5EF4-FFF2-40B4-BE49-F238E27FC236}">
                <a16:creationId xmlns:a16="http://schemas.microsoft.com/office/drawing/2014/main" id="{C9F7790A-CDA8-8F86-7927-BD0D7A622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1942" y="1339113"/>
            <a:ext cx="5985810" cy="5518887"/>
          </a:xfrm>
        </p:spPr>
      </p:pic>
    </p:spTree>
    <p:extLst>
      <p:ext uri="{BB962C8B-B14F-4D97-AF65-F5344CB8AC3E}">
        <p14:creationId xmlns:p14="http://schemas.microsoft.com/office/powerpoint/2010/main" val="1838334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B9C3A-F351-1E4B-EADB-C08CADA1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12" y="1983718"/>
            <a:ext cx="3638550" cy="3271454"/>
          </a:xfrm>
        </p:spPr>
        <p:txBody>
          <a:bodyPr/>
          <a:lstStyle/>
          <a:p>
            <a:r>
              <a:rPr lang="en-US" dirty="0"/>
              <a:t>Beam Blockage Obvious in the West</a:t>
            </a:r>
          </a:p>
        </p:txBody>
      </p:sp>
      <p:pic>
        <p:nvPicPr>
          <p:cNvPr id="4" name="Content Placeholder 3" descr="WSR-88DCONUSCoverage1000.jpg">
            <a:extLst>
              <a:ext uri="{FF2B5EF4-FFF2-40B4-BE49-F238E27FC236}">
                <a16:creationId xmlns:a16="http://schemas.microsoft.com/office/drawing/2014/main" id="{147E297C-A93B-F09C-EBEB-673CCB0C3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r="44026"/>
          <a:stretch/>
        </p:blipFill>
        <p:spPr bwMode="auto">
          <a:xfrm>
            <a:off x="4572000" y="650365"/>
            <a:ext cx="4013062" cy="509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268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C1E89-1FAB-3C5A-10CF-9254E8296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You Generally Can’t See Drizzle:  Beam Usually Too High</a:t>
            </a:r>
          </a:p>
        </p:txBody>
      </p:sp>
      <p:pic>
        <p:nvPicPr>
          <p:cNvPr id="4" name="Content Placeholder 4" descr="A graph of a radar beam&#10;&#10;Description automatically generated">
            <a:extLst>
              <a:ext uri="{FF2B5EF4-FFF2-40B4-BE49-F238E27FC236}">
                <a16:creationId xmlns:a16="http://schemas.microsoft.com/office/drawing/2014/main" id="{95638F3F-202C-2ABA-4B05-9D8507586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894"/>
          <a:stretch/>
        </p:blipFill>
        <p:spPr>
          <a:xfrm>
            <a:off x="87795" y="2519746"/>
            <a:ext cx="8427555" cy="3318751"/>
          </a:xfrm>
        </p:spPr>
      </p:pic>
    </p:spTree>
    <p:extLst>
      <p:ext uri="{BB962C8B-B14F-4D97-AF65-F5344CB8AC3E}">
        <p14:creationId xmlns:p14="http://schemas.microsoft.com/office/powerpoint/2010/main" val="3802996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Radar Beam Position is NOT Always the Same:  Depends the Density Structure with Height</a:t>
            </a:r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58" y="2312631"/>
            <a:ext cx="5951483" cy="2777359"/>
          </a:xfrm>
        </p:spPr>
      </p:pic>
    </p:spTree>
    <p:extLst>
      <p:ext uri="{BB962C8B-B14F-4D97-AF65-F5344CB8AC3E}">
        <p14:creationId xmlns:p14="http://schemas.microsoft.com/office/powerpoint/2010/main" val="148315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E637FF46-1FCB-BA46-8DCA-6C66627E7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7888" y="488950"/>
            <a:ext cx="7886700" cy="13255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Was An Important Tool in WWII for tracking aircraft. Serious Problem—Precipitation!</a:t>
            </a:r>
          </a:p>
        </p:txBody>
      </p:sp>
      <p:pic>
        <p:nvPicPr>
          <p:cNvPr id="33794" name="Content Placeholder 3" descr="493200-L.jpg">
            <a:extLst>
              <a:ext uri="{FF2B5EF4-FFF2-40B4-BE49-F238E27FC236}">
                <a16:creationId xmlns:a16="http://schemas.microsoft.com/office/drawing/2014/main" id="{BBAEFEFC-E93E-6B4C-BC74-14FA493816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823" r="-2448"/>
          <a:stretch>
            <a:fillRect/>
          </a:stretch>
        </p:blipFill>
        <p:spPr>
          <a:xfrm>
            <a:off x="-2224088" y="2119313"/>
            <a:ext cx="5654676" cy="4249737"/>
          </a:xfrm>
        </p:spPr>
      </p:pic>
      <p:pic>
        <p:nvPicPr>
          <p:cNvPr id="33795" name="Picture 4" descr="WWII-Era-Radar-Dish-1548949.jpg">
            <a:extLst>
              <a:ext uri="{FF2B5EF4-FFF2-40B4-BE49-F238E27FC236}">
                <a16:creationId xmlns:a16="http://schemas.microsoft.com/office/drawing/2014/main" id="{22638023-E3E8-4D40-948E-C3FC2CD16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540000"/>
            <a:ext cx="5081588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58" y="365125"/>
            <a:ext cx="5951483" cy="27773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C51A3-B8F5-987D-14D4-3F4B8234BCAA}"/>
              </a:ext>
            </a:extLst>
          </p:cNvPr>
          <p:cNvSpPr txBox="1"/>
          <p:nvPr/>
        </p:nvSpPr>
        <p:spPr>
          <a:xfrm>
            <a:off x="3321269" y="3794235"/>
            <a:ext cx="2764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Less dense air</a:t>
            </a:r>
          </a:p>
          <a:p>
            <a:endParaRPr lang="en-US" sz="3200" b="1" dirty="0"/>
          </a:p>
          <a:p>
            <a:r>
              <a:rPr lang="en-US" sz="3200" b="1" dirty="0"/>
              <a:t>More dense air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B60231-CD87-1509-34D4-F0CE5825CCBD}"/>
              </a:ext>
            </a:extLst>
          </p:cNvPr>
          <p:cNvCxnSpPr/>
          <p:nvPr/>
        </p:nvCxnSpPr>
        <p:spPr>
          <a:xfrm>
            <a:off x="2827283" y="5812221"/>
            <a:ext cx="3930869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B930306D-C955-4CC1-971F-BC6197F37D12}"/>
              </a:ext>
            </a:extLst>
          </p:cNvPr>
          <p:cNvSpPr/>
          <p:nvPr/>
        </p:nvSpPr>
        <p:spPr>
          <a:xfrm>
            <a:off x="2301766" y="3794235"/>
            <a:ext cx="399393" cy="182879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4F488-F9A6-C602-6DC7-B366B2471B79}"/>
              </a:ext>
            </a:extLst>
          </p:cNvPr>
          <p:cNvSpPr txBox="1"/>
          <p:nvPr/>
        </p:nvSpPr>
        <p:spPr>
          <a:xfrm>
            <a:off x="1681656" y="45239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3925264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779626" cy="608970"/>
          </a:xfrm>
        </p:spPr>
        <p:txBody>
          <a:bodyPr/>
          <a:lstStyle/>
          <a:p>
            <a:r>
              <a:rPr lang="en-US" b="1" dirty="0"/>
              <a:t>Why does radar beam swing down?</a:t>
            </a:r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58" y="974095"/>
            <a:ext cx="5951483" cy="27773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C51A3-B8F5-987D-14D4-3F4B8234BCAA}"/>
              </a:ext>
            </a:extLst>
          </p:cNvPr>
          <p:cNvSpPr txBox="1"/>
          <p:nvPr/>
        </p:nvSpPr>
        <p:spPr>
          <a:xfrm>
            <a:off x="3321269" y="3794235"/>
            <a:ext cx="2764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Less dense air</a:t>
            </a:r>
          </a:p>
          <a:p>
            <a:endParaRPr lang="en-US" sz="3200" b="1" dirty="0"/>
          </a:p>
          <a:p>
            <a:r>
              <a:rPr lang="en-US" sz="3200" b="1" dirty="0"/>
              <a:t>More dense air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B60231-CD87-1509-34D4-F0CE5825CCBD}"/>
              </a:ext>
            </a:extLst>
          </p:cNvPr>
          <p:cNvCxnSpPr/>
          <p:nvPr/>
        </p:nvCxnSpPr>
        <p:spPr>
          <a:xfrm>
            <a:off x="2827283" y="5812221"/>
            <a:ext cx="3930869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B930306D-C955-4CC1-971F-BC6197F37D12}"/>
              </a:ext>
            </a:extLst>
          </p:cNvPr>
          <p:cNvSpPr/>
          <p:nvPr/>
        </p:nvSpPr>
        <p:spPr>
          <a:xfrm>
            <a:off x="2301766" y="3794235"/>
            <a:ext cx="399393" cy="182879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4F488-F9A6-C602-6DC7-B366B2471B79}"/>
              </a:ext>
            </a:extLst>
          </p:cNvPr>
          <p:cNvSpPr txBox="1"/>
          <p:nvPr/>
        </p:nvSpPr>
        <p:spPr>
          <a:xfrm>
            <a:off x="1681656" y="45239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2596984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779626" cy="608970"/>
          </a:xfrm>
        </p:spPr>
        <p:txBody>
          <a:bodyPr/>
          <a:lstStyle/>
          <a:p>
            <a:r>
              <a:rPr lang="en-US" b="1" dirty="0"/>
              <a:t>Radar beam moves faster in less dense air!</a:t>
            </a:r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58" y="974095"/>
            <a:ext cx="5951483" cy="27773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C51A3-B8F5-987D-14D4-3F4B8234BCAA}"/>
              </a:ext>
            </a:extLst>
          </p:cNvPr>
          <p:cNvSpPr txBox="1"/>
          <p:nvPr/>
        </p:nvSpPr>
        <p:spPr>
          <a:xfrm>
            <a:off x="3321269" y="3794235"/>
            <a:ext cx="2764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Less dense air</a:t>
            </a:r>
          </a:p>
          <a:p>
            <a:endParaRPr lang="en-US" sz="3200" b="1" dirty="0"/>
          </a:p>
          <a:p>
            <a:r>
              <a:rPr lang="en-US" sz="3200" b="1" dirty="0"/>
              <a:t>More dense air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B60231-CD87-1509-34D4-F0CE5825CCBD}"/>
              </a:ext>
            </a:extLst>
          </p:cNvPr>
          <p:cNvCxnSpPr/>
          <p:nvPr/>
        </p:nvCxnSpPr>
        <p:spPr>
          <a:xfrm>
            <a:off x="2827283" y="5812221"/>
            <a:ext cx="3930869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B930306D-C955-4CC1-971F-BC6197F37D12}"/>
              </a:ext>
            </a:extLst>
          </p:cNvPr>
          <p:cNvSpPr/>
          <p:nvPr/>
        </p:nvSpPr>
        <p:spPr>
          <a:xfrm>
            <a:off x="2301766" y="3794235"/>
            <a:ext cx="399393" cy="182879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4F488-F9A6-C602-6DC7-B366B2471B79}"/>
              </a:ext>
            </a:extLst>
          </p:cNvPr>
          <p:cNvSpPr txBox="1"/>
          <p:nvPr/>
        </p:nvSpPr>
        <p:spPr>
          <a:xfrm>
            <a:off x="1681656" y="45239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1318F-AB74-EA5D-5231-671BC57ADD11}"/>
              </a:ext>
            </a:extLst>
          </p:cNvPr>
          <p:cNvSpPr txBox="1"/>
          <p:nvPr/>
        </p:nvSpPr>
        <p:spPr>
          <a:xfrm>
            <a:off x="6758152" y="4025462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Moves faster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949BF-923A-F039-53F1-BAD05D65FA9F}"/>
              </a:ext>
            </a:extLst>
          </p:cNvPr>
          <p:cNvSpPr txBox="1"/>
          <p:nvPr/>
        </p:nvSpPr>
        <p:spPr>
          <a:xfrm>
            <a:off x="7104993" y="5265683"/>
            <a:ext cx="148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Moves slower</a:t>
            </a:r>
          </a:p>
        </p:txBody>
      </p:sp>
    </p:spTree>
    <p:extLst>
      <p:ext uri="{BB962C8B-B14F-4D97-AF65-F5344CB8AC3E}">
        <p14:creationId xmlns:p14="http://schemas.microsoft.com/office/powerpoint/2010/main" val="3288991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763C-7AD5-AC79-9E96-0AA919E7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triangle shapes on a white background&#10;&#10;Description automatically generated">
            <a:extLst>
              <a:ext uri="{FF2B5EF4-FFF2-40B4-BE49-F238E27FC236}">
                <a16:creationId xmlns:a16="http://schemas.microsoft.com/office/drawing/2014/main" id="{E15B7720-973E-3ABE-AE2F-6A77314D9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58009" y="3347025"/>
            <a:ext cx="3467100" cy="762000"/>
          </a:xfrm>
        </p:spPr>
      </p:pic>
      <p:pic>
        <p:nvPicPr>
          <p:cNvPr id="6" name="Content Placeholder 4" descr="A blue triangle shapes on a white background&#10;&#10;Description automatically generated">
            <a:extLst>
              <a:ext uri="{FF2B5EF4-FFF2-40B4-BE49-F238E27FC236}">
                <a16:creationId xmlns:a16="http://schemas.microsoft.com/office/drawing/2014/main" id="{E283032B-07CD-8005-2115-40B30100E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6754314">
            <a:off x="4556892" y="3494169"/>
            <a:ext cx="346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4A4779-A4C1-AAD4-61DC-75965F41B653}"/>
              </a:ext>
            </a:extLst>
          </p:cNvPr>
          <p:cNvSpPr txBox="1"/>
          <p:nvPr/>
        </p:nvSpPr>
        <p:spPr>
          <a:xfrm>
            <a:off x="2638097" y="2154621"/>
            <a:ext cx="71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7C2EC-4F39-F7C3-6CC1-98F8A7CE9E89}"/>
              </a:ext>
            </a:extLst>
          </p:cNvPr>
          <p:cNvSpPr txBox="1"/>
          <p:nvPr/>
        </p:nvSpPr>
        <p:spPr>
          <a:xfrm>
            <a:off x="2593918" y="5092243"/>
            <a:ext cx="80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slower</a:t>
            </a:r>
          </a:p>
        </p:txBody>
      </p:sp>
    </p:spTree>
    <p:extLst>
      <p:ext uri="{BB962C8B-B14F-4D97-AF65-F5344CB8AC3E}">
        <p14:creationId xmlns:p14="http://schemas.microsoft.com/office/powerpoint/2010/main" val="4178933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63B2-AA7C-C631-34C7-7690C735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If air is warmer than normal (and less dense) near the surface, get subrefraction</a:t>
            </a:r>
          </a:p>
        </p:txBody>
      </p:sp>
      <p:pic>
        <p:nvPicPr>
          <p:cNvPr id="5" name="Content Placeholder 4" descr="A person standing on a green planet&#10;&#10;Description automatically generated">
            <a:extLst>
              <a:ext uri="{FF2B5EF4-FFF2-40B4-BE49-F238E27FC236}">
                <a16:creationId xmlns:a16="http://schemas.microsoft.com/office/drawing/2014/main" id="{4F4A1B14-3168-48E6-3A48-939A304C5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281976"/>
            <a:ext cx="7384631" cy="3446161"/>
          </a:xfrm>
        </p:spPr>
      </p:pic>
    </p:spTree>
    <p:extLst>
      <p:ext uri="{BB962C8B-B14F-4D97-AF65-F5344CB8AC3E}">
        <p14:creationId xmlns:p14="http://schemas.microsoft.com/office/powerpoint/2010/main" val="2859530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81C4-4146-7158-86DE-A3920788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If cold air near the surface and warm air aloft (e.g., inversion) can get </a:t>
            </a:r>
            <a:r>
              <a:rPr lang="en-US" b="1" dirty="0" err="1"/>
              <a:t>superrefraction</a:t>
            </a:r>
            <a:endParaRPr lang="en-US" b="1" dirty="0"/>
          </a:p>
        </p:txBody>
      </p:sp>
      <p:pic>
        <p:nvPicPr>
          <p:cNvPr id="5" name="Content Placeholder 4" descr="A cartoon of a person standing on a green hill&#10;&#10;Description automatically generated">
            <a:extLst>
              <a:ext uri="{FF2B5EF4-FFF2-40B4-BE49-F238E27FC236}">
                <a16:creationId xmlns:a16="http://schemas.microsoft.com/office/drawing/2014/main" id="{BABDFAB9-86D3-EA25-E941-A0B62FD37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260" y="1829197"/>
            <a:ext cx="6856299" cy="3199606"/>
          </a:xfrm>
        </p:spPr>
      </p:pic>
      <p:pic>
        <p:nvPicPr>
          <p:cNvPr id="7" name="Picture 6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8937EB0-CCF7-8F4E-1F79-EC62F7EAC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301" y="5167312"/>
            <a:ext cx="3757229" cy="15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85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2D4FE-4975-2956-6A27-F573CE1E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25" y="2461418"/>
            <a:ext cx="78867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  <a:latin typeface="+mn-lt"/>
              </a:rPr>
              <a:t>Superrefraction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can cause the radar beam to hit the surface very quickly for the lower scan angles</a:t>
            </a:r>
          </a:p>
        </p:txBody>
      </p:sp>
    </p:spTree>
    <p:extLst>
      <p:ext uri="{BB962C8B-B14F-4D97-AF65-F5344CB8AC3E}">
        <p14:creationId xmlns:p14="http://schemas.microsoft.com/office/powerpoint/2010/main" val="27171984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D2C2-A7D9-AF81-6028-84EE47A5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3520453D-4A1A-C09C-D1CA-34BC0F211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532" y="19543"/>
            <a:ext cx="6614072" cy="6614072"/>
          </a:xfrm>
        </p:spPr>
      </p:pic>
    </p:spTree>
    <p:extLst>
      <p:ext uri="{BB962C8B-B14F-4D97-AF65-F5344CB8AC3E}">
        <p14:creationId xmlns:p14="http://schemas.microsoft.com/office/powerpoint/2010/main" val="2103233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D2C2-A7D9-AF81-6028-84EE47A5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1BE3682C-AF5E-2DF8-2227-99DF55AC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38" y="1507156"/>
            <a:ext cx="7237020" cy="45152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3A79-46BD-2811-5C6C-168381946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963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D2C2-A7D9-AF81-6028-84EE47A5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3520453D-4A1A-C09C-D1CA-34BC0F211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3500" y="2032794"/>
            <a:ext cx="3937000" cy="3937000"/>
          </a:xfrm>
        </p:spPr>
      </p:pic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54AFE2C-F98F-6225-58BA-163C7613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000" y="10390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6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00D778B-46B6-684B-967C-FB1DDC3F3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7688" y="638175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WWII Radars</a:t>
            </a:r>
          </a:p>
        </p:txBody>
      </p:sp>
      <p:pic>
        <p:nvPicPr>
          <p:cNvPr id="34818" name="Content Placeholder 3" descr="scr270.jpg">
            <a:extLst>
              <a:ext uri="{FF2B5EF4-FFF2-40B4-BE49-F238E27FC236}">
                <a16:creationId xmlns:a16="http://schemas.microsoft.com/office/drawing/2014/main" id="{7C4DBF33-62B6-9D4A-8A25-DA6A709B28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91" r="-60091"/>
          <a:stretch>
            <a:fillRect/>
          </a:stretch>
        </p:blipFill>
        <p:spPr>
          <a:xfrm>
            <a:off x="-1382713" y="2043113"/>
            <a:ext cx="7772401" cy="3962400"/>
          </a:xfrm>
        </p:spPr>
      </p:pic>
      <p:pic>
        <p:nvPicPr>
          <p:cNvPr id="34819" name="Picture 5" descr="WWIradar.jpg">
            <a:extLst>
              <a:ext uri="{FF2B5EF4-FFF2-40B4-BE49-F238E27FC236}">
                <a16:creationId xmlns:a16="http://schemas.microsoft.com/office/drawing/2014/main" id="{C7015C9C-44CA-FC45-A1CE-94784D34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2006600"/>
            <a:ext cx="36750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E2317-38A6-B9DB-DE31-2EB614FEE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Even under normal conditions, the lower beam can hit the surface!</a:t>
            </a:r>
          </a:p>
        </p:txBody>
      </p:sp>
      <p:pic>
        <p:nvPicPr>
          <p:cNvPr id="5" name="Content Placeholder 4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DF977871-DE85-FE9F-24AB-D082902F4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050"/>
          <a:stretch/>
        </p:blipFill>
        <p:spPr>
          <a:xfrm>
            <a:off x="4572000" y="1679629"/>
            <a:ext cx="4206986" cy="4813246"/>
          </a:xfrm>
        </p:spPr>
      </p:pic>
      <p:pic>
        <p:nvPicPr>
          <p:cNvPr id="7" name="Picture 6" descr="A map of the north&#10;&#10;Description automatically generated">
            <a:extLst>
              <a:ext uri="{FF2B5EF4-FFF2-40B4-BE49-F238E27FC236}">
                <a16:creationId xmlns:a16="http://schemas.microsoft.com/office/drawing/2014/main" id="{F145DD86-31C2-FE6B-FAB6-3FEC13212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82"/>
          <a:stretch/>
        </p:blipFill>
        <p:spPr>
          <a:xfrm>
            <a:off x="76251" y="1590566"/>
            <a:ext cx="4495749" cy="468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540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E7886-65C9-46A9-471D-E4104D7B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Composite Reflectivity</a:t>
            </a:r>
            <a:r>
              <a:rPr lang="en-US" b="1" dirty="0">
                <a:solidFill>
                  <a:schemeClr val="accent1"/>
                </a:solidFill>
              </a:rPr>
              <a:t>: The Highest Reflectivity Above Each Point Using All Scan Angles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map of the north pole&#10;&#10;Description automatically generated">
            <a:extLst>
              <a:ext uri="{FF2B5EF4-FFF2-40B4-BE49-F238E27FC236}">
                <a16:creationId xmlns:a16="http://schemas.microsoft.com/office/drawing/2014/main" id="{07C1B151-6D86-9EC2-E20D-0B85596A8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725" y="1952351"/>
            <a:ext cx="4707803" cy="4351338"/>
          </a:xfrm>
        </p:spPr>
      </p:pic>
    </p:spTree>
    <p:extLst>
      <p:ext uri="{BB962C8B-B14F-4D97-AF65-F5344CB8AC3E}">
        <p14:creationId xmlns:p14="http://schemas.microsoft.com/office/powerpoint/2010/main" val="20927491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44B7-4F88-DC4A-75FF-D0CFEEFE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weather forecast&#10;&#10;Description automatically generated">
            <a:extLst>
              <a:ext uri="{FF2B5EF4-FFF2-40B4-BE49-F238E27FC236}">
                <a16:creationId xmlns:a16="http://schemas.microsoft.com/office/drawing/2014/main" id="{F87E76A4-2ADC-BA0B-9589-F9D2282D2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455" y="1027906"/>
            <a:ext cx="7951437" cy="5210011"/>
          </a:xfrm>
        </p:spPr>
      </p:pic>
    </p:spTree>
    <p:extLst>
      <p:ext uri="{BB962C8B-B14F-4D97-AF65-F5344CB8AC3E}">
        <p14:creationId xmlns:p14="http://schemas.microsoft.com/office/powerpoint/2010/main" val="32446605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577B-40AA-3C24-44DF-D9943B14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35" y="207471"/>
            <a:ext cx="7884729" cy="104823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Radar-based Echo Tops</a:t>
            </a:r>
          </a:p>
        </p:txBody>
      </p:sp>
      <p:pic>
        <p:nvPicPr>
          <p:cNvPr id="5" name="Content Placeholder 4" descr="A screen shot of a weather map&#10;&#10;Description automatically generated">
            <a:extLst>
              <a:ext uri="{FF2B5EF4-FFF2-40B4-BE49-F238E27FC236}">
                <a16:creationId xmlns:a16="http://schemas.microsoft.com/office/drawing/2014/main" id="{2A173B56-C1A7-FB6A-8675-57E5B2393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282" y="1371322"/>
            <a:ext cx="5607050" cy="49650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7E56C9-BB16-7987-5008-080EA1FFACE3}"/>
              </a:ext>
            </a:extLst>
          </p:cNvPr>
          <p:cNvSpPr txBox="1"/>
          <p:nvPr/>
        </p:nvSpPr>
        <p:spPr>
          <a:xfrm>
            <a:off x="483475" y="2974427"/>
            <a:ext cx="1673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Useful for finding the strongest convection</a:t>
            </a:r>
          </a:p>
        </p:txBody>
      </p:sp>
    </p:spTree>
    <p:extLst>
      <p:ext uri="{BB962C8B-B14F-4D97-AF65-F5344CB8AC3E}">
        <p14:creationId xmlns:p14="http://schemas.microsoft.com/office/powerpoint/2010/main" val="11198672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9786-5B3F-6B75-313E-DF38D027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Unambiguous Range (R</a:t>
            </a:r>
            <a:r>
              <a:rPr lang="en-US" b="1" baseline="-25000" dirty="0">
                <a:solidFill>
                  <a:srgbClr val="FF0000"/>
                </a:solidFill>
                <a:latin typeface="+mn-lt"/>
              </a:rPr>
              <a:t>u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</p:spPr>
            <p:txBody>
              <a:bodyPr/>
              <a:lstStyle/>
              <a:p>
                <a:r>
                  <a:rPr lang="en-US" sz="3200" dirty="0"/>
                  <a:t>Distance the radar pulse can travel roundtrip between pulses</a:t>
                </a:r>
              </a:p>
              <a:p>
                <a:r>
                  <a:rPr lang="en-US" sz="3200" dirty="0"/>
                  <a:t>Clearly related to the pulse repetition frequency (PRF) we already talked about.</a:t>
                </a:r>
              </a:p>
              <a:p>
                <a:r>
                  <a:rPr lang="en-US" sz="3200" dirty="0"/>
                  <a:t>The lower the PRF, the farther the radar pulse can move until the next pulse</a:t>
                </a:r>
              </a:p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3200" b="1" dirty="0"/>
                  <a:t>/2PRF where C is the speed of light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  <a:blipFill>
                <a:blip r:embed="rId2"/>
                <a:stretch>
                  <a:fillRect l="-1768" t="-8772" r="-3055" b="-15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89215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9786-5B3F-6B75-313E-DF38D027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Unambiguous Range (R</a:t>
            </a:r>
            <a:r>
              <a:rPr lang="en-US" b="1" baseline="-25000" dirty="0">
                <a:solidFill>
                  <a:srgbClr val="FF0000"/>
                </a:solidFill>
                <a:latin typeface="+mn-lt"/>
              </a:rPr>
              <a:t>u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3200" b="1" dirty="0"/>
                  <a:t>/2PRF where C is the speed of light</a:t>
                </a:r>
              </a:p>
              <a:p>
                <a:r>
                  <a:rPr lang="en-US" sz="3200" dirty="0"/>
                  <a:t>As PRF increases, the unambiguous range goes down.</a:t>
                </a:r>
              </a:p>
              <a:p>
                <a:r>
                  <a:rPr lang="en-US" sz="3200" dirty="0"/>
                  <a:t>Makes sense:  if there a less time between pulses, the pulse can’t go as far (and back) before the next pulse is sent out.   </a:t>
                </a:r>
              </a:p>
              <a:p>
                <a:r>
                  <a:rPr lang="en-US" sz="3200" dirty="0"/>
                  <a:t>When a pulse is received at the radar, is it a return from the last pulse or from one before?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  <a:blipFill>
                <a:blip r:embed="rId2"/>
                <a:stretch>
                  <a:fillRect l="-1768" t="-8772" b="-214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08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234A23C-0E8D-2A48-BD15-66AF919C2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4508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Modern Radars are Doppler Radars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C509079-6D8E-1742-97AA-E77521FA41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270000"/>
            <a:ext cx="8001000" cy="3962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Doppler radars </a:t>
            </a:r>
            <a:r>
              <a:rPr lang="en-US" altLang="en-US" sz="2800" dirty="0">
                <a:ea typeface="ＭＳ Ｐゴシック" panose="020B0600070205080204" pitchFamily="34" charset="-128"/>
              </a:rPr>
              <a:t>can tell the speed of the target towards or away from the radar.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The wavelength/phase of the radar signal changes, depending the speed of the target towards or away from the radar.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2EB77511-9E8A-A747-BFF4-84903E2F4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66" y="3169363"/>
            <a:ext cx="447833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A8B4342-A51D-9347-B6F5-B097CC3D9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465137"/>
            <a:ext cx="8924925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Same principle used in police radar guns</a:t>
            </a: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A1283E02-2464-E44A-B4B2-E0E0B01D92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 b="8112"/>
          <a:stretch>
            <a:fillRect/>
          </a:stretch>
        </p:blipFill>
        <p:spPr>
          <a:xfrm>
            <a:off x="3360738" y="1417638"/>
            <a:ext cx="2728912" cy="1900237"/>
          </a:xfrm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09D74FA0-BE51-4049-A9E9-7234D2B3A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508375"/>
            <a:ext cx="6310312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F0D42A5-744F-194B-A93A-9F9812769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Based on Doppler Effect: evident when a train or car passes. Frequency of sound changes.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72283343-B26A-EE45-8956-52FD3EC198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9595" y="2011307"/>
            <a:ext cx="7886700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https://www.youtube.com/watch?v=a3RfULw7aAY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58E6DB79-BA7C-424F-A506-39FB80F0E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31" y="2768600"/>
            <a:ext cx="541813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9C1D-6875-8968-3C26-E0087706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95490"/>
            <a:ext cx="7886700" cy="1325563"/>
          </a:xfrm>
        </p:spPr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Doppler effect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(also 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Doppler shift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is the change in the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frequency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of a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wave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 relation to an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observer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who is moving relative to the source of the 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3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D2E655B5-43B2-464F-A22E-B5EB2C2C3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025" y="609600"/>
            <a:ext cx="8435975" cy="1143000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After WWII, Meteorologists Experimented with Military Radars: Thunderstorms and Convection Clearly Seen</a:t>
            </a:r>
          </a:p>
        </p:txBody>
      </p:sp>
      <p:pic>
        <p:nvPicPr>
          <p:cNvPr id="35842" name="Picture 4" descr="earlyradar.jpg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BA336E12-E3FC-1049-81AC-ABD709FB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357438"/>
            <a:ext cx="4002088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WbmrMSWnhNxm.jpg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968E3809-7DFE-CA48-A716-D93CE935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01900"/>
            <a:ext cx="3746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C90D-AD21-1B49-A226-383E794B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latin typeface="+mn-lt"/>
              </a:rPr>
              <a:t>Doppler Effect for Weather Radars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CC51755B-6D9C-4743-9AB3-69E42EA1F9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650" y="1412626"/>
            <a:ext cx="7713662" cy="4351337"/>
          </a:xfrm>
        </p:spPr>
        <p:txBody>
          <a:bodyPr/>
          <a:lstStyle/>
          <a:p>
            <a:r>
              <a:rPr lang="en-US" altLang="en-US" sz="2800" dirty="0"/>
              <a:t>The ”targets” are generally precipitation particles (rain drops, snow flakes)…but can include birds, bugs, and even tornado debris.</a:t>
            </a:r>
          </a:p>
          <a:p>
            <a:r>
              <a:rPr lang="en-US" altLang="en-US" sz="2800" dirty="0"/>
              <a:t>Meteorological targets generally move with the wind…so we get wind information from Doppler</a:t>
            </a:r>
          </a:p>
          <a:p>
            <a:pPr marL="0" indent="0">
              <a:buNone/>
            </a:pPr>
            <a:r>
              <a:rPr lang="en-US" altLang="en-US" sz="2800" dirty="0"/>
              <a:t>  radar.</a:t>
            </a: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775A537F-CF09-6548-BFFC-AC9494E2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427413"/>
            <a:ext cx="66960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60EBD12F-024E-2A49-AE96-D4711170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276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Radar Doppler Velocities Give Radial Wind Component toward or away from radar</a:t>
            </a:r>
          </a:p>
        </p:txBody>
      </p:sp>
      <p:pic>
        <p:nvPicPr>
          <p:cNvPr id="33794" name="Content Placeholder 4">
            <a:extLst>
              <a:ext uri="{FF2B5EF4-FFF2-40B4-BE49-F238E27FC236}">
                <a16:creationId xmlns:a16="http://schemas.microsoft.com/office/drawing/2014/main" id="{B94B1910-9F9F-4C47-8ED6-F58E8EBB3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196" y="2203693"/>
            <a:ext cx="4938713" cy="39846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268165-5E48-D193-65CE-1B58CE961273}"/>
              </a:ext>
            </a:extLst>
          </p:cNvPr>
          <p:cNvSpPr txBox="1"/>
          <p:nvPr/>
        </p:nvSpPr>
        <p:spPr>
          <a:xfrm>
            <a:off x="4028090" y="5866504"/>
            <a:ext cx="4463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NOT the total velocity vector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7937281" cy="769992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Doppler Radar Imagery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2115" y="1135118"/>
            <a:ext cx="5808264" cy="5280080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18" y="2455424"/>
            <a:ext cx="2408841" cy="19471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Similar polar plot as reflectivity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Colors are wind speed towards or away from the radar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8178" y="812552"/>
            <a:ext cx="5756359" cy="5232895"/>
          </a:xfrm>
        </p:spPr>
      </p:pic>
    </p:spTree>
    <p:extLst>
      <p:ext uri="{BB962C8B-B14F-4D97-AF65-F5344CB8AC3E}">
        <p14:creationId xmlns:p14="http://schemas.microsoft.com/office/powerpoint/2010/main" val="7122604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03" y="2676141"/>
            <a:ext cx="2892317" cy="19471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Standard: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Cold colors (blue/green) approaching, warm colors (yellow/red) leaving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1" t="-1265" r="148" b="47918"/>
          <a:stretch/>
        </p:blipFill>
        <p:spPr>
          <a:xfrm>
            <a:off x="4824249" y="483475"/>
            <a:ext cx="2051489" cy="5557690"/>
          </a:xfrm>
        </p:spPr>
      </p:pic>
    </p:spTree>
    <p:extLst>
      <p:ext uri="{BB962C8B-B14F-4D97-AF65-F5344CB8AC3E}">
        <p14:creationId xmlns:p14="http://schemas.microsoft.com/office/powerpoint/2010/main" val="25929995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8573-1E39-357C-0346-81114F928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3DC5D9E5-E460-0AF9-1901-40AD7AB1D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397" y="-1"/>
            <a:ext cx="7118909" cy="6492875"/>
          </a:xfrm>
        </p:spPr>
      </p:pic>
    </p:spTree>
    <p:extLst>
      <p:ext uri="{BB962C8B-B14F-4D97-AF65-F5344CB8AC3E}">
        <p14:creationId xmlns:p14="http://schemas.microsoft.com/office/powerpoint/2010/main" val="32088712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73AA-389C-451B-F0D1-B521B9C2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1557502" cy="4080751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Which way are birds flying?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Langley Hill Radar</a:t>
            </a:r>
          </a:p>
        </p:txBody>
      </p:sp>
      <p:pic>
        <p:nvPicPr>
          <p:cNvPr id="5" name="Content Placeholder 4" descr="A map of the north&#10;&#10;Description automatically generated">
            <a:extLst>
              <a:ext uri="{FF2B5EF4-FFF2-40B4-BE49-F238E27FC236}">
                <a16:creationId xmlns:a16="http://schemas.microsoft.com/office/drawing/2014/main" id="{83693EB1-FA01-81CB-1BFE-6071D2E0A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010" y="684268"/>
            <a:ext cx="5699672" cy="569967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ACA4E-DB58-165D-4297-1FC7BF0C68BF}"/>
              </a:ext>
            </a:extLst>
          </p:cNvPr>
          <p:cNvSpPr/>
          <p:nvPr/>
        </p:nvSpPr>
        <p:spPr>
          <a:xfrm>
            <a:off x="4572000" y="6148552"/>
            <a:ext cx="2007476" cy="451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29578F-52AE-DA4A-22E3-A4948E00AFC8}"/>
              </a:ext>
            </a:extLst>
          </p:cNvPr>
          <p:cNvSpPr/>
          <p:nvPr/>
        </p:nvSpPr>
        <p:spPr>
          <a:xfrm>
            <a:off x="4740166" y="474060"/>
            <a:ext cx="1734206" cy="3982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515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73AA-389C-451B-F0D1-B521B9C2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1557502" cy="4080751"/>
          </a:xfrm>
        </p:spPr>
        <p:txBody>
          <a:bodyPr/>
          <a:lstStyle/>
          <a:p>
            <a:r>
              <a:rPr lang="en-US" dirty="0"/>
              <a:t>Which way are birds flying?</a:t>
            </a:r>
          </a:p>
        </p:txBody>
      </p:sp>
      <p:pic>
        <p:nvPicPr>
          <p:cNvPr id="5" name="Content Placeholder 4" descr="A map of the north&#10;&#10;Description automatically generated">
            <a:extLst>
              <a:ext uri="{FF2B5EF4-FFF2-40B4-BE49-F238E27FC236}">
                <a16:creationId xmlns:a16="http://schemas.microsoft.com/office/drawing/2014/main" id="{83693EB1-FA01-81CB-1BFE-6071D2E0A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010" y="684268"/>
            <a:ext cx="5699672" cy="5699672"/>
          </a:xfr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C5B90A23-DCA8-4554-ABFC-7D79507DA6CB}"/>
              </a:ext>
            </a:extLst>
          </p:cNvPr>
          <p:cNvSpPr/>
          <p:nvPr/>
        </p:nvSpPr>
        <p:spPr>
          <a:xfrm rot="20569873">
            <a:off x="3920360" y="2167758"/>
            <a:ext cx="809296" cy="27326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233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0CDB516-2299-B141-9D33-525201EA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No turning with height, no advection</a:t>
            </a: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F7F0AA4F-C926-174B-AC4B-3DB2305EFC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513" y="1635125"/>
            <a:ext cx="7634287" cy="414020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56" y="11287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“ S “ shape:  veering, clockwise rotation with height, warm advection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457200" y="1293813"/>
            <a:ext cx="8405813" cy="522763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89DA856-B225-C944-B5E0-0CAF123D3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Hurricanes Also Apparent, Including Eye Walls, </a:t>
            </a:r>
            <a:r>
              <a:rPr lang="en-US" altLang="en-US" sz="3600" b="1" dirty="0" err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Rainbands</a:t>
            </a:r>
            <a:endParaRPr lang="en-US" altLang="en-US" sz="3600" b="1" dirty="0">
              <a:solidFill>
                <a:schemeClr val="accent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EDE1750-BD7E-E641-8274-F76D597304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a01226_small.jpg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1EABF62E-8F5C-9743-9C2A-23F89AB2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20" y="2030757"/>
            <a:ext cx="4980160" cy="427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74685D2-983B-5745-874A-F77B043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3" descr="201201181129.gif">
            <a:extLst>
              <a:ext uri="{FF2B5EF4-FFF2-40B4-BE49-F238E27FC236}">
                <a16:creationId xmlns:a16="http://schemas.microsoft.com/office/drawing/2014/main" id="{78001B58-68E9-1240-950A-71D22767A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24" r="-30424"/>
          <a:stretch>
            <a:fillRect/>
          </a:stretch>
        </p:blipFill>
        <p:spPr>
          <a:xfrm>
            <a:off x="-136525" y="668338"/>
            <a:ext cx="9925050" cy="5457825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C3F89965-EE64-9842-9B89-D4B715A3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5E86EAAD-7EF7-CC43-BF94-45E07735D9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0496" y="856456"/>
            <a:ext cx="5145088" cy="5145088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EB3BF46-8D47-EB47-A032-C983E90E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9938" name="Content Placeholder 4">
            <a:extLst>
              <a:ext uri="{FF2B5EF4-FFF2-40B4-BE49-F238E27FC236}">
                <a16:creationId xmlns:a16="http://schemas.microsoft.com/office/drawing/2014/main" id="{797B5AB5-6EF4-FF48-BA90-B7AD83192F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388" y="274638"/>
            <a:ext cx="7662862" cy="5959475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6DE9D8F2-ED76-0645-8C28-72B579C6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Backing:  Backwards S, cold advection</a:t>
            </a:r>
          </a:p>
        </p:txBody>
      </p:sp>
      <p:pic>
        <p:nvPicPr>
          <p:cNvPr id="40962" name="Content Placeholder 3" descr="ptrn21.gif">
            <a:extLst>
              <a:ext uri="{FF2B5EF4-FFF2-40B4-BE49-F238E27FC236}">
                <a16:creationId xmlns:a16="http://schemas.microsoft.com/office/drawing/2014/main" id="{EFDB219E-5324-2F44-B8B1-B62625094A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" r="-510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6B249-BE1B-266F-2F6D-20E44780B75A}"/>
              </a:ext>
            </a:extLst>
          </p:cNvPr>
          <p:cNvSpPr txBox="1"/>
          <p:nvPr/>
        </p:nvSpPr>
        <p:spPr>
          <a:xfrm>
            <a:off x="3463391" y="6295604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Advection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625F-723D-2448-8466-74E42D77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latin typeface="+mn-lt"/>
              </a:rPr>
              <a:t>Dopper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radar can identify rotation associated with tornadic thunderstorms:  mesocyclones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2D3D82AA-BE9B-B24B-ABCB-EC53FFC2C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112"/>
          <a:stretch/>
        </p:blipFill>
        <p:spPr>
          <a:xfrm>
            <a:off x="923526" y="1865202"/>
            <a:ext cx="7591824" cy="4377864"/>
          </a:xfrm>
        </p:spPr>
      </p:pic>
    </p:spTree>
    <p:extLst>
      <p:ext uri="{BB962C8B-B14F-4D97-AF65-F5344CB8AC3E}">
        <p14:creationId xmlns:p14="http://schemas.microsoft.com/office/powerpoint/2010/main" val="42183484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5219-DE01-620D-D1DE-AF47A104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Rotation Seen on Doppler Radar</a:t>
            </a:r>
          </a:p>
        </p:txBody>
      </p:sp>
      <p:pic>
        <p:nvPicPr>
          <p:cNvPr id="5" name="Content Placeholder 4" descr="A graph of a radar&#10;&#10;Description automatically generated with medium confidence">
            <a:extLst>
              <a:ext uri="{FF2B5EF4-FFF2-40B4-BE49-F238E27FC236}">
                <a16:creationId xmlns:a16="http://schemas.microsoft.com/office/drawing/2014/main" id="{D32A1DD4-7523-8EBC-C656-E850C006D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170" y="1887727"/>
            <a:ext cx="8447660" cy="4605148"/>
          </a:xfrm>
        </p:spPr>
      </p:pic>
    </p:spTree>
    <p:extLst>
      <p:ext uri="{BB962C8B-B14F-4D97-AF65-F5344CB8AC3E}">
        <p14:creationId xmlns:p14="http://schemas.microsoft.com/office/powerpoint/2010/main" val="25058514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BCA33-D5FC-49CE-6F68-287664428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1" y="1807669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One can figure out the TOTAL wind vector above each radar!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25633925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A2AC-CCB7-1184-FC77-A43ACE95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515350" cy="90547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Velocity Azimuth Display: VAD Wind Profiles</a:t>
            </a:r>
          </a:p>
        </p:txBody>
      </p:sp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FFD81F35-742A-7253-7ECA-B461C5AA0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5228" y="1270602"/>
            <a:ext cx="5921211" cy="5587398"/>
          </a:xfrm>
        </p:spPr>
      </p:pic>
    </p:spTree>
    <p:extLst>
      <p:ext uri="{BB962C8B-B14F-4D97-AF65-F5344CB8AC3E}">
        <p14:creationId xmlns:p14="http://schemas.microsoft.com/office/powerpoint/2010/main" val="10234709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FC794-04A6-0A55-155B-2B651968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6CBA72F-0836-F89E-DDEB-5D92A8817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3810" y="1607926"/>
            <a:ext cx="3297315" cy="2946975"/>
          </a:xfrm>
        </p:spPr>
      </p:pic>
      <p:pic>
        <p:nvPicPr>
          <p:cNvPr id="7" name="Picture 6" descr="A diagram of a cone with a cone and a triangle&#10;&#10;Description automatically generated">
            <a:extLst>
              <a:ext uri="{FF2B5EF4-FFF2-40B4-BE49-F238E27FC236}">
                <a16:creationId xmlns:a16="http://schemas.microsoft.com/office/drawing/2014/main" id="{F828BB95-47D6-E2D7-02B9-236452854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8" y="1525163"/>
            <a:ext cx="4715160" cy="29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8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9675-7B45-762F-D736-CA29E167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VAD</a:t>
            </a:r>
          </a:p>
        </p:txBody>
      </p:sp>
      <p:pic>
        <p:nvPicPr>
          <p:cNvPr id="5" name="Content Placeholder 4" descr="A screen shot of a chart&#10;&#10;Description automatically generated">
            <a:extLst>
              <a:ext uri="{FF2B5EF4-FFF2-40B4-BE49-F238E27FC236}">
                <a16:creationId xmlns:a16="http://schemas.microsoft.com/office/drawing/2014/main" id="{681E3E8B-AFEF-5305-2E7F-73C1E59D1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538" y="1335415"/>
            <a:ext cx="5248420" cy="5157460"/>
          </a:xfrm>
        </p:spPr>
      </p:pic>
    </p:spTree>
    <p:extLst>
      <p:ext uri="{BB962C8B-B14F-4D97-AF65-F5344CB8AC3E}">
        <p14:creationId xmlns:p14="http://schemas.microsoft.com/office/powerpoint/2010/main" val="43896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7250BB1-E542-9047-BC2F-66CBDD039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In the late 1950’s a national meteorological radar network was established (WSR-57).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B706D2DD-B285-5A40-919D-DBE137B605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338" y="2441575"/>
            <a:ext cx="7772400" cy="39624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Slide27.jpg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4CC3FA2C-7178-424F-8F6D-C70AB7D8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8000"/>
          <a:stretch>
            <a:fillRect/>
          </a:stretch>
        </p:blipFill>
        <p:spPr bwMode="auto">
          <a:xfrm>
            <a:off x="149225" y="2279650"/>
            <a:ext cx="552608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&#13;radar1957.jpg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F8AB91F5-41A5-0C4E-9D1F-33B1E2AB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DB596-A9E0-37E7-F20C-2FFB671D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Dual Polarization Radar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E2925-3CEB-CA29-193C-D6E446586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ual_pol2.jpg">
            <a:extLst>
              <a:ext uri="{FF2B5EF4-FFF2-40B4-BE49-F238E27FC236}">
                <a16:creationId xmlns:a16="http://schemas.microsoft.com/office/drawing/2014/main" id="{E7719DD5-ED89-3088-7CC0-47AE1225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1" r="-35721"/>
          <a:stretch>
            <a:fillRect/>
          </a:stretch>
        </p:blipFill>
        <p:spPr bwMode="auto">
          <a:xfrm>
            <a:off x="-146050" y="1481138"/>
            <a:ext cx="92900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9020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3A12-6977-8C12-660F-4F994D67C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mparison of different types of radar&#10;&#10;Description automatically generated">
            <a:extLst>
              <a:ext uri="{FF2B5EF4-FFF2-40B4-BE49-F238E27FC236}">
                <a16:creationId xmlns:a16="http://schemas.microsoft.com/office/drawing/2014/main" id="{CF21815A-1BE3-C863-6432-301798666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271" y="953266"/>
            <a:ext cx="7650165" cy="5006099"/>
          </a:xfrm>
        </p:spPr>
      </p:pic>
    </p:spTree>
    <p:extLst>
      <p:ext uri="{BB962C8B-B14F-4D97-AF65-F5344CB8AC3E}">
        <p14:creationId xmlns:p14="http://schemas.microsoft.com/office/powerpoint/2010/main" val="35964945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E20103A7-0B98-4261-F966-2EFB4E23DE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In addition to Reflectivity (Z), there are dual-polarization products such as ZDR, KDP, and CC</a:t>
            </a:r>
          </a:p>
        </p:txBody>
      </p:sp>
      <p:pic>
        <p:nvPicPr>
          <p:cNvPr id="27651" name="Content Placeholder 3" descr="dual-pol_4panel.jpg">
            <a:extLst>
              <a:ext uri="{FF2B5EF4-FFF2-40B4-BE49-F238E27FC236}">
                <a16:creationId xmlns:a16="http://schemas.microsoft.com/office/drawing/2014/main" id="{F7B8E16E-8275-C82E-9B2C-8F9A5771E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94" r="-26094"/>
          <a:stretch>
            <a:fillRect/>
          </a:stretch>
        </p:blipFill>
        <p:spPr>
          <a:xfrm>
            <a:off x="0" y="1828640"/>
            <a:ext cx="9147559" cy="4664235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00B89-AD17-2DE7-0A8B-3EFC99D6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581" y="309946"/>
            <a:ext cx="4621267" cy="1250841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  <a:latin typeface="+mn-lt"/>
              </a:rPr>
              <a:t>ZDR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DD7BAEA-CEA8-2E05-74B5-24C6C3BF8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6232" y="1825625"/>
            <a:ext cx="5191535" cy="4351338"/>
          </a:xfrm>
        </p:spPr>
      </p:pic>
    </p:spTree>
    <p:extLst>
      <p:ext uri="{BB962C8B-B14F-4D97-AF65-F5344CB8AC3E}">
        <p14:creationId xmlns:p14="http://schemas.microsoft.com/office/powerpoint/2010/main" val="24571092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7EC9-7AA8-E70A-7582-E82D3E44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table of measurement data&#10;&#10;Description automatically generated with medium confidence">
            <a:extLst>
              <a:ext uri="{FF2B5EF4-FFF2-40B4-BE49-F238E27FC236}">
                <a16:creationId xmlns:a16="http://schemas.microsoft.com/office/drawing/2014/main" id="{3D0544E9-6969-EDD0-D26B-4EBF7B61C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3141" y="1690688"/>
            <a:ext cx="3111162" cy="3480284"/>
          </a:xfrm>
        </p:spPr>
      </p:pic>
      <p:pic>
        <p:nvPicPr>
          <p:cNvPr id="7" name="Picture 6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30AED440-BA1B-97C5-43C0-3E5101385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"/>
          <a:stretch/>
        </p:blipFill>
        <p:spPr>
          <a:xfrm>
            <a:off x="199697" y="1933404"/>
            <a:ext cx="5591503" cy="2994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10603-3DFB-C10B-0B92-22CC0BD72699}"/>
              </a:ext>
            </a:extLst>
          </p:cNvPr>
          <p:cNvSpPr txBox="1"/>
          <p:nvPr/>
        </p:nvSpPr>
        <p:spPr>
          <a:xfrm>
            <a:off x="5791200" y="5413688"/>
            <a:ext cx="3271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Information about the shape and size of raindrops</a:t>
            </a:r>
          </a:p>
        </p:txBody>
      </p:sp>
    </p:spTree>
    <p:extLst>
      <p:ext uri="{BB962C8B-B14F-4D97-AF65-F5344CB8AC3E}">
        <p14:creationId xmlns:p14="http://schemas.microsoft.com/office/powerpoint/2010/main" val="11327658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4532F-6EF4-B148-9E3C-D2BAE7C79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Good for finding hail shafts (ZDR~ 0)</a:t>
            </a:r>
          </a:p>
        </p:txBody>
      </p:sp>
      <p:pic>
        <p:nvPicPr>
          <p:cNvPr id="5" name="Content Placeholder 4" descr="A screenshot of a weather image&#10;&#10;Description automatically generated">
            <a:extLst>
              <a:ext uri="{FF2B5EF4-FFF2-40B4-BE49-F238E27FC236}">
                <a16:creationId xmlns:a16="http://schemas.microsoft.com/office/drawing/2014/main" id="{35D656F6-720A-BA61-7430-1C94CC58B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2158" y="1825625"/>
            <a:ext cx="5479684" cy="4351338"/>
          </a:xfrm>
        </p:spPr>
      </p:pic>
    </p:spTree>
    <p:extLst>
      <p:ext uri="{BB962C8B-B14F-4D97-AF65-F5344CB8AC3E}">
        <p14:creationId xmlns:p14="http://schemas.microsoft.com/office/powerpoint/2010/main" val="6639112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97F6-C469-FFD0-43A2-84C456D8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Correlation Coefficient (CC)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6DF4A-87D8-236B-3617-ECACC8C36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1998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Measures the correlation between the horizontal and vertical back-scattered pulses from the scatterers within a sample volume scan of the radar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screenshot of a chart&#10;&#10;Description automatically generated">
            <a:extLst>
              <a:ext uri="{FF2B5EF4-FFF2-40B4-BE49-F238E27FC236}">
                <a16:creationId xmlns:a16="http://schemas.microsoft.com/office/drawing/2014/main" id="{E8917B48-6F6A-01C9-15D5-6CFE5D66D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724" y="2877919"/>
            <a:ext cx="5412828" cy="363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375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E071-EBF8-4FE4-4A85-11724D68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6A36B08C-2A37-B82A-4B11-8D6114459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04"/>
          <a:stretch/>
        </p:blipFill>
        <p:spPr>
          <a:xfrm>
            <a:off x="830694" y="993227"/>
            <a:ext cx="7847070" cy="5157979"/>
          </a:xfrm>
        </p:spPr>
      </p:pic>
    </p:spTree>
    <p:extLst>
      <p:ext uri="{BB962C8B-B14F-4D97-AF65-F5344CB8AC3E}">
        <p14:creationId xmlns:p14="http://schemas.microsoft.com/office/powerpoint/2010/main" val="9923875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8E95-DE03-97FB-DBD0-15F9643E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97" y="0"/>
            <a:ext cx="7886700" cy="1325563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KDP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2C916-5304-31DD-48E0-DF68E29B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45" y="1195437"/>
            <a:ext cx="7758605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The difference in phase shift between horizontal and vertical polarized returned energy.</a:t>
            </a:r>
          </a:p>
        </p:txBody>
      </p:sp>
      <p:pic>
        <p:nvPicPr>
          <p:cNvPr id="5" name="Picture 4" descr="A screenshot of a calculator&#10;&#10;Description automatically generated">
            <a:extLst>
              <a:ext uri="{FF2B5EF4-FFF2-40B4-BE49-F238E27FC236}">
                <a16:creationId xmlns:a16="http://schemas.microsoft.com/office/drawing/2014/main" id="{CFA5E775-2977-95B2-4174-4804D6C19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97" y="3429000"/>
            <a:ext cx="7772400" cy="22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707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E43C-6AD8-3C75-011C-1FBC903B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2" y="798676"/>
            <a:ext cx="2090902" cy="4798082"/>
          </a:xfrm>
        </p:spPr>
        <p:txBody>
          <a:bodyPr/>
          <a:lstStyle/>
          <a:p>
            <a:r>
              <a:rPr lang="en-US" sz="2400" b="1" dirty="0">
                <a:latin typeface="+mn-lt"/>
              </a:rPr>
              <a:t>Dual-polarization information allows the determination of precipitation type and other characteristics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73222972-0684-2466-B2B5-990DC7941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3485" y="646121"/>
            <a:ext cx="6102401" cy="5565758"/>
          </a:xfrm>
        </p:spPr>
      </p:pic>
    </p:spTree>
    <p:extLst>
      <p:ext uri="{BB962C8B-B14F-4D97-AF65-F5344CB8AC3E}">
        <p14:creationId xmlns:p14="http://schemas.microsoft.com/office/powerpoint/2010/main" val="2259499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atherRadar101Y2020" id="{FD0D691A-A60B-6249-B037-9970F239298B}" vid="{03B55F43-EBE5-A943-8F2F-7DB6637D49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5294</TotalTime>
  <Words>1807</Words>
  <Application>Microsoft Macintosh PowerPoint</Application>
  <PresentationFormat>On-screen Show (4:3)</PresentationFormat>
  <Paragraphs>195</Paragraphs>
  <Slides>105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5" baseType="lpstr">
      <vt:lpstr>Arial</vt:lpstr>
      <vt:lpstr>Arial</vt:lpstr>
      <vt:lpstr>Calibri</vt:lpstr>
      <vt:lpstr>Calibri Light</vt:lpstr>
      <vt:lpstr>Cambria Math</vt:lpstr>
      <vt:lpstr>Symbol</vt:lpstr>
      <vt:lpstr>Times</vt:lpstr>
      <vt:lpstr>Times New Roman</vt:lpstr>
      <vt:lpstr>Office Theme</vt:lpstr>
      <vt:lpstr>Clip</vt:lpstr>
      <vt:lpstr> Weather Radar ATMS 370    </vt:lpstr>
      <vt:lpstr>Weather Radar</vt:lpstr>
      <vt:lpstr>PowerPoint Presentation</vt:lpstr>
      <vt:lpstr>Weather Radar History</vt:lpstr>
      <vt:lpstr>Radar Was An Important Tool in WWII for tracking aircraft. Serious Problem—Precipitation!</vt:lpstr>
      <vt:lpstr>WWII Radars</vt:lpstr>
      <vt:lpstr>After WWII, Meteorologists Experimented with Military Radars: Thunderstorms and Convection Clearly Seen</vt:lpstr>
      <vt:lpstr>Hurricanes Also Apparent, Including Eye Walls, Rainbands</vt:lpstr>
      <vt:lpstr>In the late 1950’s a national meteorological radar network was established (WSR-57).</vt:lpstr>
      <vt:lpstr>WSR-57 (no Doppler capability)</vt:lpstr>
      <vt:lpstr>During the 1970s and early 80s a lot of experimentation with Doppler Weather Radars</vt:lpstr>
      <vt:lpstr>PowerPoint Presentation</vt:lpstr>
      <vt:lpstr>PowerPoint Presentation</vt:lpstr>
      <vt:lpstr>PowerPoint Presentation</vt:lpstr>
      <vt:lpstr>PowerPoint Presentation</vt:lpstr>
      <vt:lpstr>Big Radar Advance in 2011: Dual-Polarization</vt:lpstr>
      <vt:lpstr>Can determine precipitation type and more</vt:lpstr>
      <vt:lpstr>Basics of Weather Radar</vt:lpstr>
      <vt:lpstr>Radar waves move at the speed of light (186,000 miles per second in a vacuum).   Thus, the time from emission to return tells how far the object is away.</vt:lpstr>
      <vt:lpstr>The amount of radar signal returned tells one about the nature of the object:  type and intensity of precipitation</vt:lpstr>
      <vt:lpstr>Thus, heavy rain with lots of big droplets give a big radar return!</vt:lpstr>
      <vt:lpstr>PowerPoint Presentation</vt:lpstr>
      <vt:lpstr>Z :  Radar Reflectivity Factor</vt:lpstr>
      <vt:lpstr>Z :  Radar Reflectivity Factor</vt:lpstr>
      <vt:lpstr>Need a logarithmic scale</vt:lpstr>
      <vt:lpstr>Reflectivity</vt:lpstr>
      <vt:lpstr>Example</vt:lpstr>
      <vt:lpstr>Reading a Radar Image (color scales can vary)</vt:lpstr>
      <vt:lpstr>Radar Imagery is not observed or displayed for a level surface</vt:lpstr>
      <vt:lpstr>PowerPoint Presentation</vt:lpstr>
      <vt:lpstr>So radar image does not show a single level, but a sloping cut through the atmosphere</vt:lpstr>
      <vt:lpstr>Radar imagery is generally shown on a polar-type chart with range circles at increasing distance</vt:lpstr>
      <vt:lpstr>PowerPoint Presentation</vt:lpstr>
      <vt:lpstr>Radar Energy is Sent Out in Pulses</vt:lpstr>
      <vt:lpstr>National Weather Service Scan Strategies (also called Volume Coverage Patterns, VCP).   Takes 4-6 minutes for each VCP</vt:lpstr>
      <vt:lpstr>Also a clear air mode (VCP)</vt:lpstr>
      <vt:lpstr>In Clear Air Mode Can See Bird, Insects, and More</vt:lpstr>
      <vt:lpstr>PowerPoint Presentation</vt:lpstr>
      <vt:lpstr>PowerPoint Presentation</vt:lpstr>
      <vt:lpstr>PowerPoint Presentation</vt:lpstr>
      <vt:lpstr>PowerPoint Presentation</vt:lpstr>
      <vt:lpstr>Ornithologists Love Weather Radar</vt:lpstr>
      <vt:lpstr>Radar Beam Width</vt:lpstr>
      <vt:lpstr>Vertical (and horizontal) resolution degrades rapidly with distance</vt:lpstr>
      <vt:lpstr>Important points</vt:lpstr>
      <vt:lpstr>Beam Blockage</vt:lpstr>
      <vt:lpstr>Beam Blockage Obvious in the West</vt:lpstr>
      <vt:lpstr>Why You Generally Can’t See Drizzle:  Beam Usually Too High</vt:lpstr>
      <vt:lpstr>The Radar Beam Position is NOT Always the Same:  Depends the Density Structure with Height</vt:lpstr>
      <vt:lpstr>PowerPoint Presentation</vt:lpstr>
      <vt:lpstr>Why does radar beam swing down?</vt:lpstr>
      <vt:lpstr>Radar beam moves faster in less dense air!</vt:lpstr>
      <vt:lpstr>PowerPoint Presentation</vt:lpstr>
      <vt:lpstr>If air is warmer than normal (and less dense) near the surface, get subrefraction</vt:lpstr>
      <vt:lpstr>If cold air near the surface and warm air aloft (e.g., inversion) can get superrefraction</vt:lpstr>
      <vt:lpstr>Superrefraction can cause the radar beam to hit the surface very quickly for the lower scan angles</vt:lpstr>
      <vt:lpstr>PowerPoint Presentation</vt:lpstr>
      <vt:lpstr>PowerPoint Presentation</vt:lpstr>
      <vt:lpstr>PowerPoint Presentation</vt:lpstr>
      <vt:lpstr>Even under normal conditions, the lower beam can hit the surface!</vt:lpstr>
      <vt:lpstr>Composite Reflectivity: The Highest Reflectivity Above Each Point Using All Scan Angles </vt:lpstr>
      <vt:lpstr>PowerPoint Presentation</vt:lpstr>
      <vt:lpstr>Radar-based Echo Tops</vt:lpstr>
      <vt:lpstr>Unambiguous Range (Ru) </vt:lpstr>
      <vt:lpstr>Unambiguous Range (Ru) </vt:lpstr>
      <vt:lpstr>Modern Radars are Doppler Radars</vt:lpstr>
      <vt:lpstr>Same principle used in police radar guns</vt:lpstr>
      <vt:lpstr>Based on Doppler Effect: evident when a train or car passes. Frequency of sound changes.</vt:lpstr>
      <vt:lpstr>The Doppler effect (also Doppler shift) is the change in the frequency of a wave in relation to an observer who is moving relative to the source of the wave</vt:lpstr>
      <vt:lpstr>Doppler Effect for Weather Radars</vt:lpstr>
      <vt:lpstr>Radar Doppler Velocities Give Radial Wind Component toward or away from radar</vt:lpstr>
      <vt:lpstr>Doppler Radar Imagery</vt:lpstr>
      <vt:lpstr>Similar polar plot as reflectivity  Colors are wind speed towards or away from the radar</vt:lpstr>
      <vt:lpstr>Standard:  Cold colors (blue/green) approaching, warm colors (yellow/red) leaving  </vt:lpstr>
      <vt:lpstr>PowerPoint Presentation</vt:lpstr>
      <vt:lpstr>Which way are birds flying?  Langley Hill Radar</vt:lpstr>
      <vt:lpstr>Which way are birds flying?</vt:lpstr>
      <vt:lpstr>No turning with height, no advection</vt:lpstr>
      <vt:lpstr>“ S “ shape:  veering, clockwise rotation with height, warm advection</vt:lpstr>
      <vt:lpstr>PowerPoint Presentation</vt:lpstr>
      <vt:lpstr>PowerPoint Presentation</vt:lpstr>
      <vt:lpstr>PowerPoint Presentation</vt:lpstr>
      <vt:lpstr>Backing:  Backwards S, cold advection</vt:lpstr>
      <vt:lpstr>Dopper radar can identify rotation associated with tornadic thunderstorms:  mesocyclones</vt:lpstr>
      <vt:lpstr>Rotation Seen on Doppler Radar</vt:lpstr>
      <vt:lpstr>One can figure out the TOTAL wind vector above each radar!  How?</vt:lpstr>
      <vt:lpstr>Velocity Azimuth Display: VAD Wind Profiles</vt:lpstr>
      <vt:lpstr>PowerPoint Presentation</vt:lpstr>
      <vt:lpstr>VAD</vt:lpstr>
      <vt:lpstr>Dual Polarization Radar</vt:lpstr>
      <vt:lpstr>PowerPoint Presentation</vt:lpstr>
      <vt:lpstr>In addition to Reflectivity (Z), there are dual-polarization products such as ZDR, KDP, and CC</vt:lpstr>
      <vt:lpstr>ZDR</vt:lpstr>
      <vt:lpstr>PowerPoint Presentation</vt:lpstr>
      <vt:lpstr>Good for finding hail shafts (ZDR~ 0)</vt:lpstr>
      <vt:lpstr>Correlation Coefficient (CC)</vt:lpstr>
      <vt:lpstr>PowerPoint Presentation</vt:lpstr>
      <vt:lpstr>KDP</vt:lpstr>
      <vt:lpstr>Dual-polarization information allows the determination of precipitation type and other characteristics</vt:lpstr>
      <vt:lpstr>Radars as Rain Gauges</vt:lpstr>
      <vt:lpstr>Z-R relationship (reflectivity-rainfall rate)</vt:lpstr>
      <vt:lpstr>Also a dual-polarization algorithm for rain rate estimation</vt:lpstr>
      <vt:lpstr>PowerPoint Presentation</vt:lpstr>
      <vt:lpstr>PowerPoint Presentation</vt:lpstr>
      <vt:lpstr>My Favorite Radar App:  Radarscope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Observations Assimilation As Part of a Coupled Hydrologic-Atmospheric Forecasting System</dc:title>
  <dc:creator>westrick</dc:creator>
  <cp:lastModifiedBy>Clifford F. Mass</cp:lastModifiedBy>
  <cp:revision>98</cp:revision>
  <cp:lastPrinted>1999-02-26T14:05:54Z</cp:lastPrinted>
  <dcterms:created xsi:type="dcterms:W3CDTF">2011-10-11T16:18:18Z</dcterms:created>
  <dcterms:modified xsi:type="dcterms:W3CDTF">2024-02-09T19:10:23Z</dcterms:modified>
</cp:coreProperties>
</file>