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notesMasterIdLst>
    <p:notesMasterId r:id="rId114"/>
  </p:notesMasterIdLst>
  <p:handoutMasterIdLst>
    <p:handoutMasterId r:id="rId115"/>
  </p:handoutMasterIdLst>
  <p:sldIdLst>
    <p:sldId id="256" r:id="rId2"/>
    <p:sldId id="310" r:id="rId3"/>
    <p:sldId id="410" r:id="rId4"/>
    <p:sldId id="412" r:id="rId5"/>
    <p:sldId id="344" r:id="rId6"/>
    <p:sldId id="297" r:id="rId7"/>
    <p:sldId id="298" r:id="rId8"/>
    <p:sldId id="292" r:id="rId9"/>
    <p:sldId id="293" r:id="rId10"/>
    <p:sldId id="294" r:id="rId11"/>
    <p:sldId id="300" r:id="rId12"/>
    <p:sldId id="301" r:id="rId13"/>
    <p:sldId id="296" r:id="rId14"/>
    <p:sldId id="285" r:id="rId15"/>
    <p:sldId id="299" r:id="rId16"/>
    <p:sldId id="311" r:id="rId17"/>
    <p:sldId id="302" r:id="rId18"/>
    <p:sldId id="303" r:id="rId19"/>
    <p:sldId id="350" r:id="rId20"/>
    <p:sldId id="331" r:id="rId21"/>
    <p:sldId id="346" r:id="rId22"/>
    <p:sldId id="351" r:id="rId23"/>
    <p:sldId id="352" r:id="rId24"/>
    <p:sldId id="353" r:id="rId25"/>
    <p:sldId id="413" r:id="rId26"/>
    <p:sldId id="417" r:id="rId27"/>
    <p:sldId id="354" r:id="rId28"/>
    <p:sldId id="332" r:id="rId29"/>
    <p:sldId id="312" r:id="rId30"/>
    <p:sldId id="313" r:id="rId31"/>
    <p:sldId id="337" r:id="rId32"/>
    <p:sldId id="338" r:id="rId33"/>
    <p:sldId id="335" r:id="rId34"/>
    <p:sldId id="336" r:id="rId35"/>
    <p:sldId id="345" r:id="rId36"/>
    <p:sldId id="414" r:id="rId37"/>
    <p:sldId id="356" r:id="rId38"/>
    <p:sldId id="357" r:id="rId39"/>
    <p:sldId id="362" r:id="rId40"/>
    <p:sldId id="367" r:id="rId41"/>
    <p:sldId id="363" r:id="rId42"/>
    <p:sldId id="364" r:id="rId43"/>
    <p:sldId id="365" r:id="rId44"/>
    <p:sldId id="366" r:id="rId45"/>
    <p:sldId id="358" r:id="rId46"/>
    <p:sldId id="368" r:id="rId47"/>
    <p:sldId id="369" r:id="rId48"/>
    <p:sldId id="341" r:id="rId49"/>
    <p:sldId id="361" r:id="rId50"/>
    <p:sldId id="359" r:id="rId51"/>
    <p:sldId id="360" r:id="rId52"/>
    <p:sldId id="371" r:id="rId53"/>
    <p:sldId id="372" r:id="rId54"/>
    <p:sldId id="376" r:id="rId55"/>
    <p:sldId id="377" r:id="rId56"/>
    <p:sldId id="378" r:id="rId57"/>
    <p:sldId id="379" r:id="rId58"/>
    <p:sldId id="380" r:id="rId59"/>
    <p:sldId id="381" r:id="rId60"/>
    <p:sldId id="373" r:id="rId61"/>
    <p:sldId id="375" r:id="rId62"/>
    <p:sldId id="374" r:id="rId63"/>
    <p:sldId id="406" r:id="rId64"/>
    <p:sldId id="400" r:id="rId65"/>
    <p:sldId id="401" r:id="rId66"/>
    <p:sldId id="402" r:id="rId67"/>
    <p:sldId id="382" r:id="rId68"/>
    <p:sldId id="370" r:id="rId69"/>
    <p:sldId id="330" r:id="rId70"/>
    <p:sldId id="333" r:id="rId71"/>
    <p:sldId id="334" r:id="rId72"/>
    <p:sldId id="415" r:id="rId73"/>
    <p:sldId id="407" r:id="rId74"/>
    <p:sldId id="342" r:id="rId75"/>
    <p:sldId id="286" r:id="rId76"/>
    <p:sldId id="343" r:id="rId77"/>
    <p:sldId id="383" r:id="rId78"/>
    <p:sldId id="384" r:id="rId79"/>
    <p:sldId id="385" r:id="rId80"/>
    <p:sldId id="386" r:id="rId81"/>
    <p:sldId id="387" r:id="rId82"/>
    <p:sldId id="418" r:id="rId83"/>
    <p:sldId id="274" r:id="rId84"/>
    <p:sldId id="287" r:id="rId85"/>
    <p:sldId id="257" r:id="rId86"/>
    <p:sldId id="416" r:id="rId87"/>
    <p:sldId id="259" r:id="rId88"/>
    <p:sldId id="288" r:id="rId89"/>
    <p:sldId id="289" r:id="rId90"/>
    <p:sldId id="262" r:id="rId91"/>
    <p:sldId id="347" r:id="rId92"/>
    <p:sldId id="388" r:id="rId93"/>
    <p:sldId id="408" r:id="rId94"/>
    <p:sldId id="405" r:id="rId95"/>
    <p:sldId id="403" r:id="rId96"/>
    <p:sldId id="404" r:id="rId97"/>
    <p:sldId id="392" r:id="rId98"/>
    <p:sldId id="393" r:id="rId99"/>
    <p:sldId id="304" r:id="rId100"/>
    <p:sldId id="394" r:id="rId101"/>
    <p:sldId id="395" r:id="rId102"/>
    <p:sldId id="396" r:id="rId103"/>
    <p:sldId id="397" r:id="rId104"/>
    <p:sldId id="398" r:id="rId105"/>
    <p:sldId id="399" r:id="rId106"/>
    <p:sldId id="409" r:id="rId107"/>
    <p:sldId id="389" r:id="rId108"/>
    <p:sldId id="390" r:id="rId109"/>
    <p:sldId id="258" r:id="rId110"/>
    <p:sldId id="391" r:id="rId111"/>
    <p:sldId id="260" r:id="rId112"/>
    <p:sldId id="349" r:id="rId113"/>
  </p:sldIdLst>
  <p:sldSz cx="9144000" cy="6858000" type="screen4x3"/>
  <p:notesSz cx="9144000" cy="6858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45"/>
    <p:restoredTop sz="94658"/>
  </p:normalViewPr>
  <p:slideViewPr>
    <p:cSldViewPr snapToGrid="0">
      <p:cViewPr varScale="1">
        <p:scale>
          <a:sx n="115" d="100"/>
          <a:sy n="115" d="100"/>
        </p:scale>
        <p:origin x="1872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viewProps" Target="view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notesMaster" Target="notesMasters/notesMaster1.xml"/><Relationship Id="rId119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handoutMaster" Target="handoutMasters/handout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9B8D641-F8F0-614F-8B71-4FF8594EDBA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52D6A-3361-F340-99FB-DCD82F99356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fld id="{DD84FE21-C487-0342-885E-63ACCF77B09C}" type="datetimeFigureOut">
              <a:rPr lang="en-US"/>
              <a:pPr>
                <a:defRPr/>
              </a:pPr>
              <a:t>1/20/26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6C02DA-F720-8E47-92B8-34AD6DF64E3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90A0BD-0D99-DC46-B244-4D1DB86E557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fld id="{76BC2EBE-615F-EA4E-B470-880EB6F191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12D853B-A330-3A43-93A6-59B7652BF92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D360F7-F800-BA46-95C4-6D8F2D4E9260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fld id="{2422D019-A991-5F4F-936E-9B496F3EC57E}" type="datetimeFigureOut">
              <a:rPr lang="en-US"/>
              <a:pPr>
                <a:defRPr/>
              </a:pPr>
              <a:t>1/20/26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7153BE49-2D7C-C74E-AC29-39361A36D7E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FF6893C-B77F-B247-85A9-BEAF745A74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11BD50-899B-EC41-85C1-2CE36257BC5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1F24BE-089B-3C4B-9B39-FA67A53DFE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fld id="{EC05CE09-112D-514F-AE8D-71520E64B9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0A375-421C-8F4E-A1DC-8B5FAC8D4D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688B3A-515C-BB4E-AC94-CEEFEB0286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7DCEB3-9263-6C4B-A40D-79C747793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031B12-575C-1344-BED4-286933278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740C25-941C-C745-A748-4E6DB3087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064F6-7CCD-1E4D-9935-923450FAB8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8592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8E276-E29B-3A45-94ED-3B8BD7962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D0C511-3570-8A4B-BD36-46DCE1D4FF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AF1A9-EA01-9F42-BEBD-0853EAF82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4D30C-CBFC-5244-8A87-EA8663A3E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F06820-2829-2849-A365-385AB5309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6ADF62-209A-6B49-BB26-2201E65950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1329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241D2CF-104B-734B-8A0A-E8172255F4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C310CD-CF09-894C-906F-01A65D1CF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8045F7-AA15-724C-AA56-BF3E87C1C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F0DF65-B169-DF4E-A088-2DD7E65C0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B31BC1-6517-AC4E-BF51-345B71261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3DAEDF-318D-E244-BBA9-64EF51FDA0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3553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A6067-7CC3-DE49-B216-3E7C87B92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A07651-E28D-D54A-B268-72DF4CA7F1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D88296-D92B-7741-A822-9B344F48F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14E3CC-A289-BD43-BD17-B667167B3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C5C04C-85E1-7B4E-A814-C8C16F408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9B0AB2-FF26-8E4B-BCFA-F3E0D91303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0611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75800-2F41-D14C-96AD-9DC021FF3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0A118E-7F0C-8B4C-8502-6B60C4645C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FC0D78-80FD-6140-9FCA-A430A7835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FC744-0F5A-E946-9C5F-D94974E06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D07499-7AF1-BE43-93B7-99532E4CB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CEA456-BCC7-904D-8134-6BA2875458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6290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CCB26-DD29-D941-B924-2FE843B4F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0474B3-DD01-7B42-8912-65FB3BA85F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9AC686-C618-8F42-9A77-81A4BAD2EA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BFF2923-D6E1-7642-9723-A8DA45641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1373478-6C18-B544-90C7-320D4BCE4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7A1378E-EB07-BB45-97C3-A43A6EF85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A248E5-B3FA-264E-9BE2-F653E6257B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5194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66D8F-49C5-2849-BB3E-47E3D711E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D2B146-4116-9643-BB71-9C2F22D8EE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EBE863-B7A3-2D43-A476-E722EE71C0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6CF4FA-1A6B-C444-ACC9-22634F12C6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5003C1-97F2-6147-915E-0213839FDF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EDF67C2-A5E1-2F4F-A7E9-FE449D88D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AC09758-495F-8449-A192-740CF44BF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CEDFF23-675A-8440-B12D-626149A7D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B16288-06F3-2246-BD95-E0502080B5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917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CB0AE-AEB2-0D43-9028-25EF786ED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FD244F5-8F0E-4346-BE01-A709BF7AF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C9CD2E3-6268-1E4E-8AEB-78EBED57B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19F0A3B-58DB-6442-BC6E-A5C2802D8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176061-AECA-B94A-9DFA-258BA07191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1358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E4A59C4-D5D2-FE41-90BA-E124E093A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DEAA4C4-5D68-1E4B-AC03-5D8D313D7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8B70EF9-4FAC-EC43-8C0E-3E71D56F3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EC01C0-6C0A-AB49-94BE-A0E346BDF2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5259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C14AE-9185-7040-99C1-88AD1D942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487D34-7870-B242-8A03-584E0CC8C5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9BA573-BA97-D345-AD0E-14677F66D0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2AD9D97-1961-D546-A83D-19AE01AA8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0CB7EC3-D856-B04E-ABE1-D960283E6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FB5363E-8C02-6240-93A7-44277AF7B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B3A1EC-FC49-5D42-BDD0-75A59B9717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9190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5B756-F14C-9044-8673-958326095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CE276A-ABB3-D642-8ADE-D587DFF791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B66F3B-029D-8543-B6C6-2BE5A786DE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A818069-ACC3-2A43-A826-51A2034EA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D73EBE1-8922-4B45-A32A-6EF9804C8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2AC5E48-E2FA-E84B-A87F-E63121348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6FF6C4-FF31-F341-A4AF-F25A3B24028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6599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1AFA2E0C-A72E-E140-92AB-22D78DFA46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B76743CC-9937-F848-8DF5-6847F240B5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5987F4-83B7-AA4B-82AC-C4694D0B89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22733C-70E4-B84E-A945-5ABF0D2610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C5FA87-AABB-4C46-ACA7-69B5C5FBE6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6C195AA-C82D-B04C-83AB-940E21D95A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gif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gif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gif"/><Relationship Id="rId2" Type="http://schemas.openxmlformats.org/officeDocument/2006/relationships/image" Target="../media/image96.gif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rq2TVdM8HI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Yrq2TVdM8HI?feature=oembed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hyperlink" Target="https://www.youtube.com/watch?v=a3RfULw7aAY" TargetMode="Externa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a3RfULw7aAY?feature=oembed" TargetMode="Externa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gif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gif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gif"/><Relationship Id="rId2" Type="http://schemas.openxmlformats.org/officeDocument/2006/relationships/image" Target="../media/image80.gif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6">
            <a:extLst>
              <a:ext uri="{FF2B5EF4-FFF2-40B4-BE49-F238E27FC236}">
                <a16:creationId xmlns:a16="http://schemas.microsoft.com/office/drawing/2014/main" id="{231782B9-43C2-5E4A-B863-D1B590038C0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14350" y="306388"/>
            <a:ext cx="7897813" cy="2562225"/>
          </a:xfrm>
        </p:spPr>
        <p:txBody>
          <a:bodyPr rtlCol="0" anchor="t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b="1" dirty="0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 </a:t>
            </a:r>
            <a:r>
              <a:rPr lang="en-US" sz="4800" b="1" dirty="0">
                <a:solidFill>
                  <a:schemeClr val="accent1"/>
                </a:solidFill>
                <a:latin typeface="+mn-lt"/>
              </a:rPr>
              <a:t>Weather Radar</a:t>
            </a:r>
            <a:br>
              <a:rPr lang="en-US" sz="4800" b="1" dirty="0">
                <a:solidFill>
                  <a:schemeClr val="accent1"/>
                </a:solidFill>
                <a:latin typeface="+mn-lt"/>
              </a:rPr>
            </a:br>
            <a:r>
              <a:rPr lang="en-US" sz="4800" b="1" dirty="0">
                <a:latin typeface="+mn-lt"/>
              </a:rPr>
              <a:t>ATMS 370</a:t>
            </a:r>
            <a:br>
              <a:rPr lang="en-US" sz="4800" b="1" dirty="0">
                <a:latin typeface="+mn-lt"/>
              </a:rPr>
            </a:br>
            <a:r>
              <a:rPr lang="en-US" sz="4800" b="1" dirty="0">
                <a:latin typeface="+mn-lt"/>
              </a:rPr>
              <a:t>2026</a:t>
            </a:r>
            <a:br>
              <a:rPr lang="en-US" altLang="en-US" b="1" dirty="0">
                <a:latin typeface="+mn-lt"/>
                <a:ea typeface="ＭＳ Ｐゴシック" panose="020B0600070205080204" pitchFamily="34" charset="-128"/>
              </a:rPr>
            </a:br>
            <a:r>
              <a:rPr lang="en-US" altLang="en-US" b="1" dirty="0">
                <a:latin typeface="+mn-lt"/>
                <a:ea typeface="ＭＳ Ｐゴシック" panose="020B0600070205080204" pitchFamily="34" charset="-128"/>
              </a:rPr>
              <a:t>  </a:t>
            </a:r>
            <a:br>
              <a:rPr lang="en-US" altLang="en-US" b="1" dirty="0">
                <a:latin typeface="+mn-lt"/>
                <a:ea typeface="ＭＳ Ｐゴシック" panose="020B0600070205080204" pitchFamily="34" charset="-128"/>
              </a:rPr>
            </a:br>
            <a:endParaRPr lang="en-US" altLang="en-US" b="1" dirty="0">
              <a:latin typeface="+mn-lt"/>
              <a:ea typeface="ＭＳ Ｐゴシック" panose="020B0600070205080204" pitchFamily="34" charset="-128"/>
            </a:endParaRPr>
          </a:p>
        </p:txBody>
      </p:sp>
      <p:graphicFrame>
        <p:nvGraphicFramePr>
          <p:cNvPr id="15362" name="Rectangle 2">
            <a:extLst>
              <a:ext uri="{FF2B5EF4-FFF2-40B4-BE49-F238E27FC236}">
                <a16:creationId xmlns:a16="http://schemas.microsoft.com/office/drawing/2014/main" id="{282DBC8D-ECB5-AF4A-A8B1-82EDB6B0D740}"/>
              </a:ext>
            </a:extLst>
          </p:cNvPr>
          <p:cNvGraphicFramePr>
            <a:graphicFrameLocks/>
          </p:cNvGraphicFramePr>
          <p:nvPr/>
        </p:nvGraphicFramePr>
        <p:xfrm>
          <a:off x="1524000" y="2286000"/>
          <a:ext cx="6096000" cy="228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0" imgH="0" progId="MS_ClipArt_Gallery.2">
                  <p:embed/>
                </p:oleObj>
              </mc:Choice>
              <mc:Fallback>
                <p:oleObj name="Clip" r:id="rId2" imgW="0" imgH="0" progId="MS_ClipArt_Gallery.2">
                  <p:embed/>
                  <p:pic>
                    <p:nvPicPr>
                      <p:cNvPr id="0" name="Rectangle 2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2286000"/>
                        <a:ext cx="6096000" cy="228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363" name="Picture 18" descr="&#10;tower2.gif                                                     000CFAB2&#13;Macintosh2 HD                  ABA78158:">
            <a:extLst>
              <a:ext uri="{FF2B5EF4-FFF2-40B4-BE49-F238E27FC236}">
                <a16:creationId xmlns:a16="http://schemas.microsoft.com/office/drawing/2014/main" id="{AB0BB8D0-AE98-D64F-BD83-27A512FE0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402" y="2193131"/>
            <a:ext cx="5075082" cy="438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>
            <a:extLst>
              <a:ext uri="{FF2B5EF4-FFF2-40B4-BE49-F238E27FC236}">
                <a16:creationId xmlns:a16="http://schemas.microsoft.com/office/drawing/2014/main" id="{B7250BB1-E542-9047-BC2F-66CBDD0398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409575"/>
            <a:ext cx="7772400" cy="1143000"/>
          </a:xfrm>
        </p:spPr>
        <p:txBody>
          <a:bodyPr anchor="t"/>
          <a:lstStyle/>
          <a:p>
            <a:pPr eaLnBrk="1" hangingPunct="1">
              <a:defRPr/>
            </a:pPr>
            <a:r>
              <a:rPr lang="en-US" altLang="en-US" b="1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In the late 1950’s a national meteorological radar network was established (WSR-57).</a:t>
            </a:r>
          </a:p>
        </p:txBody>
      </p:sp>
      <p:sp>
        <p:nvSpPr>
          <p:cNvPr id="37890" name="Rectangle 3">
            <a:extLst>
              <a:ext uri="{FF2B5EF4-FFF2-40B4-BE49-F238E27FC236}">
                <a16:creationId xmlns:a16="http://schemas.microsoft.com/office/drawing/2014/main" id="{B706D2DD-B285-5A40-919D-DBE137B605A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68338" y="2441575"/>
            <a:ext cx="7772400" cy="3962400"/>
          </a:xfrm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37891" name="Picture 4" descr="Slide27.jpg                                                    001C1C6C&#10;Cliff Disk                     BB5EA40C:">
            <a:extLst>
              <a:ext uri="{FF2B5EF4-FFF2-40B4-BE49-F238E27FC236}">
                <a16:creationId xmlns:a16="http://schemas.microsoft.com/office/drawing/2014/main" id="{4CC3FA2C-7178-424F-8F6D-C70AB7D86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7" b="8000"/>
          <a:stretch>
            <a:fillRect/>
          </a:stretch>
        </p:blipFill>
        <p:spPr bwMode="auto">
          <a:xfrm>
            <a:off x="149225" y="2279650"/>
            <a:ext cx="5526088" cy="353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7" descr="&#13;radar1957.jpg                                                  001C1C6C&#10;Cliff Disk                     BB5EA40C:">
            <a:extLst>
              <a:ext uri="{FF2B5EF4-FFF2-40B4-BE49-F238E27FC236}">
                <a16:creationId xmlns:a16="http://schemas.microsoft.com/office/drawing/2014/main" id="{F8AB91F5-41A5-0C4E-9D1F-33B1E2AB9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425" y="3335338"/>
            <a:ext cx="2743200" cy="16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00B89-AD17-2DE7-0A8B-3EFC99D63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4581" y="309946"/>
            <a:ext cx="4621267" cy="1250841"/>
          </a:xfrm>
        </p:spPr>
        <p:txBody>
          <a:bodyPr/>
          <a:lstStyle/>
          <a:p>
            <a:r>
              <a:rPr lang="en-US" sz="4400" b="1" dirty="0">
                <a:solidFill>
                  <a:schemeClr val="accent1"/>
                </a:solidFill>
                <a:latin typeface="+mn-lt"/>
              </a:rPr>
              <a:t>ZDR</a:t>
            </a:r>
          </a:p>
        </p:txBody>
      </p:sp>
      <p:pic>
        <p:nvPicPr>
          <p:cNvPr id="7" name="Content Placeholder 6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3DD7BAEA-CEA8-2E05-74B5-24C6C3BF82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6232" y="1825625"/>
            <a:ext cx="5191535" cy="4351338"/>
          </a:xfrm>
        </p:spPr>
      </p:pic>
    </p:spTree>
    <p:extLst>
      <p:ext uri="{BB962C8B-B14F-4D97-AF65-F5344CB8AC3E}">
        <p14:creationId xmlns:p14="http://schemas.microsoft.com/office/powerpoint/2010/main" val="245710925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D7EC9-7AA8-E70A-7582-E82D3E440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Proves information on the shape of precipitation particles</a:t>
            </a:r>
          </a:p>
        </p:txBody>
      </p:sp>
      <p:pic>
        <p:nvPicPr>
          <p:cNvPr id="5" name="Content Placeholder 4" descr="A table of measurement data&#10;&#10;Description automatically generated with medium confidence">
            <a:extLst>
              <a:ext uri="{FF2B5EF4-FFF2-40B4-BE49-F238E27FC236}">
                <a16:creationId xmlns:a16="http://schemas.microsoft.com/office/drawing/2014/main" id="{3D0544E9-6969-EDD0-D26B-4EBF7B61CA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33141" y="1690688"/>
            <a:ext cx="3111162" cy="3480284"/>
          </a:xfrm>
        </p:spPr>
      </p:pic>
      <p:pic>
        <p:nvPicPr>
          <p:cNvPr id="7" name="Picture 6" descr="A diagram of a mathematical equation&#10;&#10;Description automatically generated with medium confidence">
            <a:extLst>
              <a:ext uri="{FF2B5EF4-FFF2-40B4-BE49-F238E27FC236}">
                <a16:creationId xmlns:a16="http://schemas.microsoft.com/office/drawing/2014/main" id="{30AED440-BA1B-97C5-43C0-3E51013855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90"/>
          <a:stretch/>
        </p:blipFill>
        <p:spPr>
          <a:xfrm>
            <a:off x="199697" y="1933404"/>
            <a:ext cx="5591503" cy="29948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610603-3DFB-C10B-0B92-22CC0BD72699}"/>
              </a:ext>
            </a:extLst>
          </p:cNvPr>
          <p:cNvSpPr txBox="1"/>
          <p:nvPr/>
        </p:nvSpPr>
        <p:spPr>
          <a:xfrm>
            <a:off x="5791200" y="5413688"/>
            <a:ext cx="3271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Information about the shape and size of raindrops</a:t>
            </a:r>
          </a:p>
        </p:txBody>
      </p:sp>
    </p:spTree>
    <p:extLst>
      <p:ext uri="{BB962C8B-B14F-4D97-AF65-F5344CB8AC3E}">
        <p14:creationId xmlns:p14="http://schemas.microsoft.com/office/powerpoint/2010/main" val="113276581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4532F-6EF4-B148-9E3C-D2BAE7C79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816" y="341367"/>
            <a:ext cx="78867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Good for finding hail shafts (ZDR~ 0)</a:t>
            </a:r>
          </a:p>
        </p:txBody>
      </p:sp>
      <p:pic>
        <p:nvPicPr>
          <p:cNvPr id="5" name="Content Placeholder 4" descr="A screenshot of a weather image&#10;&#10;Description automatically generated">
            <a:extLst>
              <a:ext uri="{FF2B5EF4-FFF2-40B4-BE49-F238E27FC236}">
                <a16:creationId xmlns:a16="http://schemas.microsoft.com/office/drawing/2014/main" id="{35D656F6-720A-BA61-7430-1C94CC58B2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3076" y="1487571"/>
            <a:ext cx="6523207" cy="5027341"/>
          </a:xfrm>
        </p:spPr>
      </p:pic>
    </p:spTree>
    <p:extLst>
      <p:ext uri="{BB962C8B-B14F-4D97-AF65-F5344CB8AC3E}">
        <p14:creationId xmlns:p14="http://schemas.microsoft.com/office/powerpoint/2010/main" val="66391128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697F6-C469-FFD0-43A2-84C456D83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chemeClr val="accent1"/>
                </a:solidFill>
                <a:latin typeface="+mn-lt"/>
              </a:rPr>
              <a:t>Correlation Coefficient (CC)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76DF4A-87D8-236B-3617-ECACC8C36A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41998"/>
            <a:ext cx="788670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2800" b="1"/>
              <a:t>Measures the correlation between the horizontal and vertical back-scattered pulses from the scatterers within a sample volume scan of the radar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6" name="Picture 5" descr="A screenshot of a chart&#10;&#10;Description automatically generated">
            <a:extLst>
              <a:ext uri="{FF2B5EF4-FFF2-40B4-BE49-F238E27FC236}">
                <a16:creationId xmlns:a16="http://schemas.microsoft.com/office/drawing/2014/main" id="{E8917B48-6F6A-01C9-15D5-6CFE5D66DC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9724" y="2877919"/>
            <a:ext cx="5412828" cy="363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83750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9E071-EBF8-4FE4-4A85-11724D68F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omputer screen&#10;&#10;Description automatically generated with medium confidence">
            <a:extLst>
              <a:ext uri="{FF2B5EF4-FFF2-40B4-BE49-F238E27FC236}">
                <a16:creationId xmlns:a16="http://schemas.microsoft.com/office/drawing/2014/main" id="{6A36B08C-2A37-B82A-4B11-8D6114459F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804"/>
          <a:stretch/>
        </p:blipFill>
        <p:spPr>
          <a:xfrm>
            <a:off x="830694" y="993227"/>
            <a:ext cx="7847070" cy="5157979"/>
          </a:xfrm>
        </p:spPr>
      </p:pic>
    </p:spTree>
    <p:extLst>
      <p:ext uri="{BB962C8B-B14F-4D97-AF65-F5344CB8AC3E}">
        <p14:creationId xmlns:p14="http://schemas.microsoft.com/office/powerpoint/2010/main" val="99238755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B8E95-DE03-97FB-DBD0-15F9643E0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697" y="0"/>
            <a:ext cx="7886700" cy="1325563"/>
          </a:xfrm>
        </p:spPr>
        <p:txBody>
          <a:bodyPr/>
          <a:lstStyle/>
          <a:p>
            <a:r>
              <a:rPr lang="en-US" sz="3600" b="1">
                <a:solidFill>
                  <a:schemeClr val="accent1"/>
                </a:solidFill>
                <a:latin typeface="+mn-lt"/>
              </a:rPr>
              <a:t>KDP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42C916-5304-31DD-48E0-DF68E29B9B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6745" y="1195437"/>
            <a:ext cx="7758605" cy="4351338"/>
          </a:xfrm>
        </p:spPr>
        <p:txBody>
          <a:bodyPr/>
          <a:lstStyle/>
          <a:p>
            <a:pPr marL="0" indent="0">
              <a:buNone/>
            </a:pPr>
            <a:r>
              <a:rPr lang="en-US" sz="3600"/>
              <a:t>The difference in phase shift between horizontal and vertical polarized returned energy.</a:t>
            </a:r>
          </a:p>
        </p:txBody>
      </p:sp>
      <p:pic>
        <p:nvPicPr>
          <p:cNvPr id="5" name="Picture 4" descr="A screenshot of a calculator&#10;&#10;Description automatically generated">
            <a:extLst>
              <a:ext uri="{FF2B5EF4-FFF2-40B4-BE49-F238E27FC236}">
                <a16:creationId xmlns:a16="http://schemas.microsoft.com/office/drawing/2014/main" id="{CFA5E775-2977-95B2-4174-4804D6C19D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697" y="3429000"/>
            <a:ext cx="7772400" cy="223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87073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DE43C-6AD8-3C75-011C-1FBC903B7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511" y="798676"/>
            <a:ext cx="2635637" cy="4798082"/>
          </a:xfrm>
        </p:spPr>
        <p:txBody>
          <a:bodyPr/>
          <a:lstStyle/>
          <a:p>
            <a:r>
              <a:rPr lang="en-US" sz="3200" b="1" dirty="0">
                <a:latin typeface="+mn-lt"/>
              </a:rPr>
              <a:t>Dual-polarization information allows the determination of precipitation type and other characteristics</a:t>
            </a:r>
          </a:p>
        </p:txBody>
      </p:sp>
      <p:pic>
        <p:nvPicPr>
          <p:cNvPr id="5" name="Content Placeholder 4" descr="A map of the united states&#10;&#10;Description automatically generated">
            <a:extLst>
              <a:ext uri="{FF2B5EF4-FFF2-40B4-BE49-F238E27FC236}">
                <a16:creationId xmlns:a16="http://schemas.microsoft.com/office/drawing/2014/main" id="{73222972-0684-2466-B2B5-990DC7941D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70149" y="646121"/>
            <a:ext cx="6102401" cy="5565758"/>
          </a:xfrm>
        </p:spPr>
      </p:pic>
    </p:spTree>
    <p:extLst>
      <p:ext uri="{BB962C8B-B14F-4D97-AF65-F5344CB8AC3E}">
        <p14:creationId xmlns:p14="http://schemas.microsoft.com/office/powerpoint/2010/main" val="225949909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EDA2C01-240C-C346-985B-8BEF1645B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chemeClr val="accent1"/>
                </a:solidFill>
                <a:latin typeface="+mn-lt"/>
              </a:rPr>
              <a:t>Radars as Rain Gauges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BAB33B1-7FBA-EE4C-B2BC-3305A9520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698" y="1620561"/>
            <a:ext cx="4353254" cy="3310903"/>
          </a:xfrm>
        </p:spPr>
        <p:txBody>
          <a:bodyPr>
            <a:noAutofit/>
          </a:bodyPr>
          <a:lstStyle/>
          <a:p>
            <a:r>
              <a:rPr lang="en-US" sz="2800"/>
              <a:t>It is possible to estimate precipitation intensity and precipitation accumulation from radar data.</a:t>
            </a:r>
          </a:p>
          <a:p>
            <a:r>
              <a:rPr lang="en-US" sz="2800"/>
              <a:t>This relationship has been studied extensively in many regions, seasons, and precipitation regimes.</a:t>
            </a:r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B7DC7FDA-0F20-C14D-837A-6813F7E889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6785" y="1879514"/>
            <a:ext cx="3904490" cy="345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71331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F5409-9EA4-B549-9C02-DB0DAE62D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509" y="859026"/>
            <a:ext cx="3178722" cy="903137"/>
          </a:xfrm>
        </p:spPr>
        <p:txBody>
          <a:bodyPr>
            <a:noAutofit/>
          </a:bodyPr>
          <a:lstStyle/>
          <a:p>
            <a:r>
              <a:rPr lang="en-US" sz="3600" b="1">
                <a:solidFill>
                  <a:schemeClr val="accent1"/>
                </a:solidFill>
                <a:latin typeface="+mn-lt"/>
              </a:rPr>
              <a:t>Z-R relationship (reflectivity-rainfall rate)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521CD7-1705-0749-BB56-67DFB61051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509" y="2868051"/>
            <a:ext cx="3556410" cy="2792878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Can calibrate using radar and rain gauge data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Graphical user interface, application, table&#10;&#10;Description automatically generated">
            <a:extLst>
              <a:ext uri="{FF2B5EF4-FFF2-40B4-BE49-F238E27FC236}">
                <a16:creationId xmlns:a16="http://schemas.microsoft.com/office/drawing/2014/main" id="{D6A290D5-2764-5547-9467-B42172DDD4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0919" y="1310595"/>
            <a:ext cx="4404431" cy="4466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18241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59B45-9E13-424F-B197-5D1816A6C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148" y="1060150"/>
            <a:ext cx="7886700" cy="994172"/>
          </a:xfrm>
        </p:spPr>
        <p:txBody>
          <a:bodyPr/>
          <a:lstStyle/>
          <a:p>
            <a:r>
              <a:rPr lang="en-US" b="1">
                <a:solidFill>
                  <a:schemeClr val="accent1"/>
                </a:solidFill>
                <a:latin typeface="+mn-lt"/>
              </a:rPr>
              <a:t>Also a dual-polarization algorithm for rain rate estimation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28C759-DF5C-8946-94E2-35C09139AB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2226469"/>
            <a:ext cx="7167398" cy="3263504"/>
          </a:xfrm>
        </p:spPr>
        <p:txBody>
          <a:bodyPr>
            <a:noAutofit/>
          </a:bodyPr>
          <a:lstStyle/>
          <a:p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Rainfall retrievals using combinations of reflectivity (</a:t>
            </a:r>
            <a:r>
              <a:rPr lang="en-US" sz="3200" i="1" err="1">
                <a:latin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en-US" sz="3200" baseline="-25000" err="1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), differential reflectivity (</a:t>
            </a:r>
            <a:r>
              <a:rPr lang="en-US" sz="3200" i="1" err="1">
                <a:latin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en-US" sz="3200" baseline="-25000" err="1">
                <a:latin typeface="Calibri" panose="020F0502020204030204" pitchFamily="34" charset="0"/>
                <a:cs typeface="Calibri" panose="020F0502020204030204" pitchFamily="34" charset="0"/>
              </a:rPr>
              <a:t>dr</a:t>
            </a:r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), and specific differential phase (</a:t>
            </a:r>
            <a:r>
              <a:rPr lang="en-US" sz="3200" i="1" err="1"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sz="3200" baseline="-25000" err="1">
                <a:latin typeface="Calibri" panose="020F0502020204030204" pitchFamily="34" charset="0"/>
                <a:cs typeface="Calibri" panose="020F0502020204030204" pitchFamily="34" charset="0"/>
              </a:rPr>
              <a:t>dp</a:t>
            </a:r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) are made.</a:t>
            </a:r>
          </a:p>
          <a:p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Have advantages over traditional </a:t>
            </a:r>
            <a:r>
              <a:rPr lang="en-US" sz="3200" i="1">
                <a:latin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en-US" sz="3200" i="1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 methods because more information about the drop size distribution (DSD) and hydrometeor type are available. </a:t>
            </a:r>
          </a:p>
          <a:p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Generally better accuracy</a:t>
            </a:r>
          </a:p>
        </p:txBody>
      </p:sp>
    </p:spTree>
    <p:extLst>
      <p:ext uri="{BB962C8B-B14F-4D97-AF65-F5344CB8AC3E}">
        <p14:creationId xmlns:p14="http://schemas.microsoft.com/office/powerpoint/2010/main" val="39303562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>
            <a:extLst>
              <a:ext uri="{FF2B5EF4-FFF2-40B4-BE49-F238E27FC236}">
                <a16:creationId xmlns:a16="http://schemas.microsoft.com/office/drawing/2014/main" id="{A6653F3E-78BE-CD41-B85A-4CA23EF4B4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768350"/>
            <a:ext cx="8229600" cy="1143000"/>
          </a:xfrm>
        </p:spPr>
        <p:txBody>
          <a:bodyPr anchor="t"/>
          <a:lstStyle/>
          <a:p>
            <a:pPr eaLnBrk="1" hangingPunct="1">
              <a:defRPr/>
            </a:pPr>
            <a:r>
              <a:rPr lang="en-US" altLang="en-US" sz="4000" b="1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WSR-57 (no Doppler capability)</a:t>
            </a:r>
          </a:p>
        </p:txBody>
      </p:sp>
      <p:pic>
        <p:nvPicPr>
          <p:cNvPr id="38914" name="Content Placeholder 3" descr="wsr57ax_sm.gif">
            <a:extLst>
              <a:ext uri="{FF2B5EF4-FFF2-40B4-BE49-F238E27FC236}">
                <a16:creationId xmlns:a16="http://schemas.microsoft.com/office/drawing/2014/main" id="{D67837FF-00A5-624F-980F-74ACEE27479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9838" y="1976438"/>
            <a:ext cx="3332162" cy="3609975"/>
          </a:xfrm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742B3-C219-2C46-B139-00725BDB3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Rainfall estimate from radar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AFE195D1-655A-9C45-B2A4-C10E6FCA23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6078" y="1502586"/>
            <a:ext cx="4026766" cy="3562139"/>
          </a:xfrm>
        </p:spPr>
      </p:pic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C248824C-5FDC-0249-9C78-3ED9E17ABF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0270" y="1502585"/>
            <a:ext cx="4026765" cy="35621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95E35F2-D59C-4D4C-9DE8-245A88B21A68}"/>
              </a:ext>
            </a:extLst>
          </p:cNvPr>
          <p:cNvSpPr txBox="1"/>
          <p:nvPr/>
        </p:nvSpPr>
        <p:spPr>
          <a:xfrm>
            <a:off x="1853513" y="5277880"/>
            <a:ext cx="954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Dual Pol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6C3762-97A4-2A4D-8500-1DC016C12C72}"/>
              </a:ext>
            </a:extLst>
          </p:cNvPr>
          <p:cNvSpPr txBox="1"/>
          <p:nvPr/>
        </p:nvSpPr>
        <p:spPr>
          <a:xfrm>
            <a:off x="6349480" y="5268612"/>
            <a:ext cx="1531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Traditional Z-R</a:t>
            </a:r>
          </a:p>
        </p:txBody>
      </p:sp>
    </p:spTree>
    <p:extLst>
      <p:ext uri="{BB962C8B-B14F-4D97-AF65-F5344CB8AC3E}">
        <p14:creationId xmlns:p14="http://schemas.microsoft.com/office/powerpoint/2010/main" val="363744856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7425F-CD69-604D-B6C5-BA751E97C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057" y="2372601"/>
            <a:ext cx="1662605" cy="1369082"/>
          </a:xfrm>
        </p:spPr>
        <p:txBody>
          <a:bodyPr/>
          <a:lstStyle/>
          <a:p>
            <a:r>
              <a:rPr lang="en-US" dirty="0"/>
              <a:t>Dual Pol</a:t>
            </a:r>
            <a:br>
              <a:rPr lang="en-US" dirty="0"/>
            </a:br>
            <a:r>
              <a:rPr lang="en-US" dirty="0"/>
              <a:t>Better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43F3A343-F333-944A-A058-BD41A6E977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21876" y="227346"/>
            <a:ext cx="6463862" cy="6265529"/>
          </a:xfrm>
        </p:spPr>
      </p:pic>
    </p:spTree>
    <p:extLst>
      <p:ext uri="{BB962C8B-B14F-4D97-AF65-F5344CB8AC3E}">
        <p14:creationId xmlns:p14="http://schemas.microsoft.com/office/powerpoint/2010/main" val="419842250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1B2A-F551-CD4B-B156-D38D1CCE4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498" y="1602718"/>
            <a:ext cx="4042502" cy="2664514"/>
          </a:xfrm>
        </p:spPr>
        <p:txBody>
          <a:bodyPr/>
          <a:lstStyle/>
          <a:p>
            <a:r>
              <a:rPr lang="en-US" sz="3600" b="1">
                <a:solidFill>
                  <a:schemeClr val="accent1"/>
                </a:solidFill>
                <a:latin typeface="+mn-lt"/>
              </a:rPr>
              <a:t>My Favorite Radar App:  Radarscope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D5129874-E90C-784B-8456-4AAEBA1730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05084" y="1253331"/>
            <a:ext cx="2859227" cy="4351338"/>
          </a:xfrm>
        </p:spPr>
      </p:pic>
    </p:spTree>
    <p:extLst>
      <p:ext uri="{BB962C8B-B14F-4D97-AF65-F5344CB8AC3E}">
        <p14:creationId xmlns:p14="http://schemas.microsoft.com/office/powerpoint/2010/main" val="31898551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>
            <a:extLst>
              <a:ext uri="{FF2B5EF4-FFF2-40B4-BE49-F238E27FC236}">
                <a16:creationId xmlns:a16="http://schemas.microsoft.com/office/drawing/2014/main" id="{DAEF892B-82BB-D04A-8899-40A2DD797A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anchor="t"/>
          <a:lstStyle/>
          <a:p>
            <a:pPr eaLnBrk="1" hangingPunct="1">
              <a:defRPr/>
            </a:pPr>
            <a:r>
              <a:rPr lang="en-US" altLang="en-US" b="1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During the 1970s and early 80s a lot of experimentation with Doppler Weather Radars</a:t>
            </a:r>
          </a:p>
        </p:txBody>
      </p:sp>
      <p:sp>
        <p:nvSpPr>
          <p:cNvPr id="39938" name="Content Placeholder 2">
            <a:extLst>
              <a:ext uri="{FF2B5EF4-FFF2-40B4-BE49-F238E27FC236}">
                <a16:creationId xmlns:a16="http://schemas.microsoft.com/office/drawing/2014/main" id="{30007EA4-68E9-B64E-ACA8-9FF4B51C6B5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28650" y="2155825"/>
            <a:ext cx="4194175" cy="3436938"/>
          </a:xfrm>
        </p:spPr>
        <p:txBody>
          <a:bodyPr/>
          <a:lstStyle/>
          <a:p>
            <a:pPr eaLnBrk="1" hangingPunct="1"/>
            <a:r>
              <a:rPr lang="en-US" altLang="en-US" sz="3200" b="1">
                <a:ea typeface="ＭＳ Ｐゴシック" panose="020B0600070205080204" pitchFamily="34" charset="-128"/>
              </a:rPr>
              <a:t>Can show wind shifts and circulations</a:t>
            </a:r>
          </a:p>
          <a:p>
            <a:pPr eaLnBrk="1" hangingPunct="1"/>
            <a:r>
              <a:rPr lang="en-US" altLang="en-US" sz="3200" b="1">
                <a:ea typeface="ＭＳ Ｐゴシック" panose="020B0600070205080204" pitchFamily="34" charset="-128"/>
              </a:rPr>
              <a:t>Diagnose how wind changes with height</a:t>
            </a:r>
          </a:p>
          <a:p>
            <a:pPr eaLnBrk="1" hangingPunct="1"/>
            <a:r>
              <a:rPr lang="en-US" altLang="en-US" sz="3200" b="1">
                <a:ea typeface="ＭＳ Ｐゴシック" panose="020B0600070205080204" pitchFamily="34" charset="-128"/>
              </a:rPr>
              <a:t>Particularly useful for showing the rotation in severe convection—</a:t>
            </a:r>
            <a:r>
              <a:rPr lang="en-US" altLang="en-US" sz="3200" b="1" u="sng">
                <a:ea typeface="ＭＳ Ｐゴシック" panose="020B0600070205080204" pitchFamily="34" charset="-128"/>
              </a:rPr>
              <a:t>the mesocyclone</a:t>
            </a:r>
          </a:p>
        </p:txBody>
      </p:sp>
      <p:pic>
        <p:nvPicPr>
          <p:cNvPr id="39939" name="Picture 2">
            <a:extLst>
              <a:ext uri="{FF2B5EF4-FFF2-40B4-BE49-F238E27FC236}">
                <a16:creationId xmlns:a16="http://schemas.microsoft.com/office/drawing/2014/main" id="{300B29F3-4487-6C46-B064-821C79D8C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825" y="2682875"/>
            <a:ext cx="3440113" cy="220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 descr="doppler.gif                                                    001C1C6C&#10;Cliff Disk                     BB5EA40C:">
            <a:extLst>
              <a:ext uri="{FF2B5EF4-FFF2-40B4-BE49-F238E27FC236}">
                <a16:creationId xmlns:a16="http://schemas.microsoft.com/office/drawing/2014/main" id="{EE913664-473B-3847-B14C-6C63B7B8B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1071563"/>
            <a:ext cx="7243763" cy="428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 Box 3">
            <a:extLst>
              <a:ext uri="{FF2B5EF4-FFF2-40B4-BE49-F238E27FC236}">
                <a16:creationId xmlns:a16="http://schemas.microsoft.com/office/drawing/2014/main" id="{3D72B03A-44A7-4040-AF85-A2FB420DE0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4325" y="690563"/>
            <a:ext cx="3405188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chemeClr val="accent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In the late 1980s,</a:t>
            </a:r>
          </a:p>
          <a:p>
            <a:pPr algn="ctr" eaLnBrk="1" hangingPunct="1"/>
            <a:r>
              <a:rPr lang="en-US" altLang="en-US" sz="3200" b="1">
                <a:solidFill>
                  <a:schemeClr val="accent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the NWS put in a network of Doppler Weather</a:t>
            </a:r>
          </a:p>
          <a:p>
            <a:pPr algn="ctr" eaLnBrk="1" hangingPunct="1"/>
            <a:r>
              <a:rPr lang="en-US" altLang="en-US" sz="3200" b="1">
                <a:solidFill>
                  <a:schemeClr val="accent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Radars:</a:t>
            </a:r>
          </a:p>
          <a:p>
            <a:pPr algn="ctr" eaLnBrk="1" hangingPunct="1"/>
            <a:r>
              <a:rPr lang="en-US" altLang="en-US" sz="32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NEXRAD</a:t>
            </a:r>
          </a:p>
          <a:p>
            <a:pPr algn="ctr" eaLnBrk="1" hangingPunct="1"/>
            <a:r>
              <a:rPr lang="en-US" altLang="en-US" sz="32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WSR88D</a:t>
            </a:r>
          </a:p>
          <a:p>
            <a:pPr algn="ctr" eaLnBrk="1" hangingPunct="1"/>
            <a:r>
              <a:rPr lang="en-US" altLang="en-US" sz="32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(Weather Surveillance Radar 88 Doppler)</a:t>
            </a:r>
            <a:endParaRPr lang="en-US" altLang="en-US" sz="32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40962" name="Picture 2">
            <a:extLst>
              <a:ext uri="{FF2B5EF4-FFF2-40B4-BE49-F238E27FC236}">
                <a16:creationId xmlns:a16="http://schemas.microsoft.com/office/drawing/2014/main" id="{9A3E32EB-0843-2A4F-B861-2E7751F6D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2" t="1888" r="6549" b="-1888"/>
          <a:stretch>
            <a:fillRect/>
          </a:stretch>
        </p:blipFill>
        <p:spPr bwMode="auto">
          <a:xfrm>
            <a:off x="944563" y="833438"/>
            <a:ext cx="3810000" cy="515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" descr="ridge_sitemap.gif">
            <a:extLst>
              <a:ext uri="{FF2B5EF4-FFF2-40B4-BE49-F238E27FC236}">
                <a16:creationId xmlns:a16="http://schemas.microsoft.com/office/drawing/2014/main" id="{81EEA609-1DD0-C043-A8F5-CE9C148D4F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8" b="2618"/>
          <a:stretch>
            <a:fillRect/>
          </a:stretch>
        </p:blipFill>
        <p:spPr bwMode="auto">
          <a:xfrm>
            <a:off x="896938" y="92075"/>
            <a:ext cx="7480300" cy="640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3">
            <a:extLst>
              <a:ext uri="{FF2B5EF4-FFF2-40B4-BE49-F238E27FC236}">
                <a16:creationId xmlns:a16="http://schemas.microsoft.com/office/drawing/2014/main" id="{EF52C670-DFA3-3F43-A82D-99ECC652C3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947" y="304800"/>
            <a:ext cx="822295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chemeClr val="accent1"/>
                </a:solidFill>
                <a:latin typeface="Times" pitchFamily="2" charset="0"/>
                <a:ea typeface="ＭＳ Ｐゴシック" panose="020B0600070205080204" pitchFamily="34" charset="-128"/>
              </a:rPr>
              <a:t>The National Weather Service has Installed Doppler Weather</a:t>
            </a:r>
          </a:p>
          <a:p>
            <a:pPr algn="ctr" eaLnBrk="1" hangingPunct="1"/>
            <a:r>
              <a:rPr lang="en-US" altLang="en-US" sz="2400" b="1">
                <a:solidFill>
                  <a:schemeClr val="accent1"/>
                </a:solidFill>
                <a:latin typeface="Times" pitchFamily="2" charset="0"/>
                <a:ea typeface="ＭＳ Ｐゴシック" panose="020B0600070205080204" pitchFamily="34" charset="-128"/>
              </a:rPr>
              <a:t>Radars Across the Country</a:t>
            </a:r>
          </a:p>
        </p:txBody>
      </p:sp>
      <p:pic>
        <p:nvPicPr>
          <p:cNvPr id="44034" name="Picture 3" descr="WSR-88DCONUSCoverage1000.jpg">
            <a:extLst>
              <a:ext uri="{FF2B5EF4-FFF2-40B4-BE49-F238E27FC236}">
                <a16:creationId xmlns:a16="http://schemas.microsoft.com/office/drawing/2014/main" id="{B2BEC6C6-E702-804E-AEA8-EB9F1D31C1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275" y="1127125"/>
            <a:ext cx="6489700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extBox 1">
            <a:extLst>
              <a:ext uri="{FF2B5EF4-FFF2-40B4-BE49-F238E27FC236}">
                <a16:creationId xmlns:a16="http://schemas.microsoft.com/office/drawing/2014/main" id="{DF2EC025-5AE2-CA45-8CA8-B75DBA4DCA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8425" y="6207125"/>
            <a:ext cx="28241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b="1">
                <a:solidFill>
                  <a:schemeClr val="accent1"/>
                </a:solidFill>
              </a:rPr>
              <a:t>Available every 5-6 minutes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>
            <a:extLst>
              <a:ext uri="{FF2B5EF4-FFF2-40B4-BE49-F238E27FC236}">
                <a16:creationId xmlns:a16="http://schemas.microsoft.com/office/drawing/2014/main" id="{50BEA6C0-93F8-CB45-BE3F-CCF4F94E61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anchor="t"/>
          <a:lstStyle/>
          <a:p>
            <a:pPr eaLnBrk="1" hangingPunct="1">
              <a:defRPr/>
            </a:pPr>
            <a:r>
              <a:rPr lang="en-US" altLang="en-US" b="1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Big Radar Advance in 2011: Dual-Polarization</a:t>
            </a:r>
            <a:br>
              <a:rPr lang="en-US" altLang="en-US" b="1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</a:br>
            <a:r>
              <a:rPr lang="en-US" altLang="en-US" b="1">
                <a:latin typeface="+mn-lt"/>
                <a:ea typeface="ＭＳ Ｐゴシック" panose="020B0600070205080204" pitchFamily="34" charset="-128"/>
              </a:rPr>
              <a:t>Sent out microwave beams with two orientations</a:t>
            </a:r>
          </a:p>
        </p:txBody>
      </p:sp>
      <p:pic>
        <p:nvPicPr>
          <p:cNvPr id="45058" name="Content Placeholder 3" descr="dual_pol2.jpg">
            <a:extLst>
              <a:ext uri="{FF2B5EF4-FFF2-40B4-BE49-F238E27FC236}">
                <a16:creationId xmlns:a16="http://schemas.microsoft.com/office/drawing/2014/main" id="{9F1B8F34-39CE-1049-9406-3FD3BF23AB9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721" r="-35721"/>
          <a:stretch>
            <a:fillRect/>
          </a:stretch>
        </p:blipFill>
        <p:spPr>
          <a:xfrm>
            <a:off x="1073150" y="1943593"/>
            <a:ext cx="9290050" cy="4735512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>
            <a:extLst>
              <a:ext uri="{FF2B5EF4-FFF2-40B4-BE49-F238E27FC236}">
                <a16:creationId xmlns:a16="http://schemas.microsoft.com/office/drawing/2014/main" id="{E873B768-C78C-E640-A570-6DFA7B02C0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anchor="t"/>
          <a:lstStyle/>
          <a:p>
            <a:pPr eaLnBrk="1" hangingPunct="1"/>
            <a:r>
              <a:rPr lang="en-US" altLang="en-US" b="1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Can determine precipitation type and more</a:t>
            </a:r>
          </a:p>
        </p:txBody>
      </p:sp>
      <p:pic>
        <p:nvPicPr>
          <p:cNvPr id="46082" name="Content Placeholder 3" descr="dualpolhca.gif">
            <a:extLst>
              <a:ext uri="{FF2B5EF4-FFF2-40B4-BE49-F238E27FC236}">
                <a16:creationId xmlns:a16="http://schemas.microsoft.com/office/drawing/2014/main" id="{55A39710-60B9-F64D-9774-DF776C1616B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783" r="-24783"/>
          <a:stretch>
            <a:fillRect/>
          </a:stretch>
        </p:blipFill>
        <p:spPr>
          <a:xfrm>
            <a:off x="-696913" y="1196975"/>
            <a:ext cx="9572626" cy="4881563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1EA29-A3CB-6376-4272-4CB8F4538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347" y="2593318"/>
            <a:ext cx="7886700" cy="1325563"/>
          </a:xfrm>
        </p:spPr>
        <p:txBody>
          <a:bodyPr/>
          <a:lstStyle/>
          <a:p>
            <a:r>
              <a:rPr lang="en-US" sz="4400" b="1">
                <a:solidFill>
                  <a:schemeClr val="accent1"/>
                </a:solidFill>
                <a:latin typeface="+mn-lt"/>
              </a:rPr>
              <a:t>Basics of Weather Radar</a:t>
            </a:r>
          </a:p>
        </p:txBody>
      </p:sp>
    </p:spTree>
    <p:extLst>
      <p:ext uri="{BB962C8B-B14F-4D97-AF65-F5344CB8AC3E}">
        <p14:creationId xmlns:p14="http://schemas.microsoft.com/office/powerpoint/2010/main" val="18019563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>
            <a:extLst>
              <a:ext uri="{FF2B5EF4-FFF2-40B4-BE49-F238E27FC236}">
                <a16:creationId xmlns:a16="http://schemas.microsoft.com/office/drawing/2014/main" id="{A90FB9E7-02CC-CB4B-B394-DFBBF492C0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9288" y="392113"/>
            <a:ext cx="7843837" cy="481012"/>
          </a:xfrm>
        </p:spPr>
        <p:txBody>
          <a:bodyPr rtlCol="0" anchor="t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600" b="1" dirty="0">
                <a:solidFill>
                  <a:schemeClr val="accent1"/>
                </a:solidFill>
                <a:latin typeface="Times" pitchFamily="2" charset="0"/>
                <a:ea typeface="ＭＳ Ｐゴシック" panose="020B0600070205080204" pitchFamily="34" charset="-128"/>
              </a:rPr>
              <a:t>Weather Radar</a:t>
            </a:r>
          </a:p>
        </p:txBody>
      </p:sp>
      <p:sp>
        <p:nvSpPr>
          <p:cNvPr id="4098" name="Rectangle 3">
            <a:extLst>
              <a:ext uri="{FF2B5EF4-FFF2-40B4-BE49-F238E27FC236}">
                <a16:creationId xmlns:a16="http://schemas.microsoft.com/office/drawing/2014/main" id="{34D29AAB-7713-6342-A90A-E203EDFC478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0037" y="1033024"/>
            <a:ext cx="6602483" cy="4791951"/>
          </a:xfrm>
        </p:spPr>
        <p:txBody>
          <a:bodyPr rtlCol="0">
            <a:noAutofit/>
          </a:bodyPr>
          <a:lstStyle/>
          <a:p>
            <a:pPr eaLnBrk="1" hangingPunct="1">
              <a:defRPr/>
            </a:pPr>
            <a:r>
              <a:rPr lang="en-US" altLang="en-US" sz="3200" dirty="0">
                <a:latin typeface="Times" pitchFamily="2" charset="0"/>
                <a:ea typeface="ＭＳ Ｐゴシック" panose="020B0600070205080204" pitchFamily="34" charset="-128"/>
              </a:rPr>
              <a:t>Can determine </a:t>
            </a:r>
            <a:r>
              <a:rPr lang="en-US" altLang="en-US" sz="3200" b="1" dirty="0">
                <a:latin typeface="Times" pitchFamily="2" charset="0"/>
                <a:ea typeface="ＭＳ Ｐゴシック" panose="020B0600070205080204" pitchFamily="34" charset="-128"/>
              </a:rPr>
              <a:t>where precipitation is falling</a:t>
            </a:r>
          </a:p>
          <a:p>
            <a:pPr eaLnBrk="1" hangingPunct="1">
              <a:defRPr/>
            </a:pPr>
            <a:r>
              <a:rPr lang="en-US" altLang="en-US" sz="3200" dirty="0">
                <a:latin typeface="Times" pitchFamily="2" charset="0"/>
                <a:ea typeface="ＭＳ Ｐゴシック" panose="020B0600070205080204" pitchFamily="34" charset="-128"/>
              </a:rPr>
              <a:t>Can also tell the </a:t>
            </a:r>
            <a:r>
              <a:rPr lang="en-US" altLang="en-US" sz="3200" b="1" dirty="0">
                <a:latin typeface="Times" pitchFamily="2" charset="0"/>
                <a:ea typeface="ＭＳ Ｐゴシック" panose="020B0600070205080204" pitchFamily="34" charset="-128"/>
              </a:rPr>
              <a:t>intensity of the precipitation</a:t>
            </a:r>
          </a:p>
          <a:p>
            <a:pPr eaLnBrk="1" hangingPunct="1">
              <a:defRPr/>
            </a:pPr>
            <a:r>
              <a:rPr lang="en-US" altLang="en-US" sz="3200" b="1" i="1" dirty="0">
                <a:latin typeface="Times" pitchFamily="2" charset="0"/>
                <a:ea typeface="ＭＳ Ｐゴシック" panose="020B0600070205080204" pitchFamily="34" charset="-128"/>
              </a:rPr>
              <a:t>Doppler</a:t>
            </a:r>
            <a:r>
              <a:rPr lang="en-US" altLang="en-US" sz="3200" b="1" dirty="0">
                <a:latin typeface="Times" pitchFamily="2" charset="0"/>
                <a:ea typeface="ＭＳ Ｐゴシック" panose="020B0600070205080204" pitchFamily="34" charset="-128"/>
              </a:rPr>
              <a:t> radars </a:t>
            </a:r>
            <a:r>
              <a:rPr lang="en-US" altLang="en-US" sz="3200" dirty="0">
                <a:latin typeface="Times" pitchFamily="2" charset="0"/>
                <a:ea typeface="ＭＳ Ｐゴシック" panose="020B0600070205080204" pitchFamily="34" charset="-128"/>
              </a:rPr>
              <a:t>provide the </a:t>
            </a:r>
            <a:r>
              <a:rPr lang="en-US" altLang="en-US" sz="3200" b="1" dirty="0">
                <a:latin typeface="Times" pitchFamily="2" charset="0"/>
                <a:ea typeface="ＭＳ Ｐゴシック" panose="020B0600070205080204" pitchFamily="34" charset="-128"/>
              </a:rPr>
              <a:t>speed/velocity</a:t>
            </a:r>
            <a:r>
              <a:rPr lang="en-US" altLang="en-US" sz="3200" dirty="0">
                <a:latin typeface="Times" pitchFamily="2" charset="0"/>
                <a:ea typeface="ＭＳ Ｐゴシック" panose="020B0600070205080204" pitchFamily="34" charset="-128"/>
              </a:rPr>
              <a:t> of precipitation toward or away from a radar.</a:t>
            </a:r>
          </a:p>
          <a:p>
            <a:pPr eaLnBrk="1" hangingPunct="1">
              <a:defRPr/>
            </a:pPr>
            <a:r>
              <a:rPr lang="en-US" altLang="en-US" sz="3200" b="1" dirty="0">
                <a:latin typeface="Times" pitchFamily="2" charset="0"/>
                <a:ea typeface="ＭＳ Ｐゴシック" panose="020B0600070205080204" pitchFamily="34" charset="-128"/>
              </a:rPr>
              <a:t>Dual-polarization</a:t>
            </a:r>
            <a:r>
              <a:rPr lang="en-US" altLang="en-US" sz="3200" dirty="0">
                <a:latin typeface="Times" pitchFamily="2" charset="0"/>
                <a:ea typeface="ＭＳ Ｐゴシック" panose="020B0600070205080204" pitchFamily="34" charset="-128"/>
              </a:rPr>
              <a:t> radars can determine </a:t>
            </a:r>
            <a:r>
              <a:rPr lang="en-US" altLang="en-US" sz="3200" b="1" dirty="0">
                <a:latin typeface="Times" pitchFamily="2" charset="0"/>
                <a:ea typeface="ＭＳ Ｐゴシック" panose="020B0600070205080204" pitchFamily="34" charset="-128"/>
              </a:rPr>
              <a:t>precipitation characteristics</a:t>
            </a:r>
            <a:r>
              <a:rPr lang="en-US" altLang="en-US" sz="3200" dirty="0">
                <a:latin typeface="Times" pitchFamily="2" charset="0"/>
                <a:ea typeface="ＭＳ Ｐゴシック" panose="020B0600070205080204" pitchFamily="34" charset="-128"/>
              </a:rPr>
              <a:t>.</a:t>
            </a:r>
          </a:p>
          <a:p>
            <a:pPr eaLnBrk="1" hangingPunct="1">
              <a:defRPr/>
            </a:pPr>
            <a:r>
              <a:rPr lang="en-US" altLang="en-US" sz="3200" dirty="0">
                <a:latin typeface="Times" pitchFamily="2" charset="0"/>
                <a:ea typeface="ＭＳ Ｐゴシック" panose="020B0600070205080204" pitchFamily="34" charset="-128"/>
              </a:rPr>
              <a:t>Radars can track storms, fronts, and other major features</a:t>
            </a:r>
          </a:p>
        </p:txBody>
      </p:sp>
      <p:pic>
        <p:nvPicPr>
          <p:cNvPr id="3" name="Picture 2" descr="A white tower with a round object&#10;&#10;Description automatically generated">
            <a:extLst>
              <a:ext uri="{FF2B5EF4-FFF2-40B4-BE49-F238E27FC236}">
                <a16:creationId xmlns:a16="http://schemas.microsoft.com/office/drawing/2014/main" id="{279BDA4F-947C-EB59-EB96-150275D8D0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4070" y="1421687"/>
            <a:ext cx="1899893" cy="4791952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43C38F49-14C9-F74A-BFB9-3EF3DA7EC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 anchor="t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600" b="1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panose="020B0600070205080204" pitchFamily="34" charset="-128"/>
              </a:rPr>
              <a:t>The amount of radar signal returned tells one about the nature of the object:  type and intensity of precipitation</a:t>
            </a:r>
          </a:p>
        </p:txBody>
      </p:sp>
      <p:sp>
        <p:nvSpPr>
          <p:cNvPr id="20482" name="Content Placeholder 2">
            <a:extLst>
              <a:ext uri="{FF2B5EF4-FFF2-40B4-BE49-F238E27FC236}">
                <a16:creationId xmlns:a16="http://schemas.microsoft.com/office/drawing/2014/main" id="{CD0BCE03-60E9-CA45-979C-24F6C16FA99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09320" y="1990725"/>
            <a:ext cx="8818793" cy="2876550"/>
          </a:xfrm>
        </p:spPr>
        <p:txBody>
          <a:bodyPr/>
          <a:lstStyle/>
          <a:p>
            <a:pPr eaLnBrk="1" hangingPunct="1"/>
            <a:r>
              <a:rPr lang="en-US" altLang="en-US" sz="3600">
                <a:ea typeface="ＭＳ Ｐゴシック" panose="020B0600070205080204" pitchFamily="34" charset="-128"/>
              </a:rPr>
              <a:t>Amount scattered ~ D</a:t>
            </a:r>
            <a:r>
              <a:rPr lang="en-US" altLang="en-US" sz="3600" baseline="30000">
                <a:ea typeface="ＭＳ Ｐゴシック" panose="020B0600070205080204" pitchFamily="34" charset="-128"/>
              </a:rPr>
              <a:t>6  </a:t>
            </a:r>
            <a:r>
              <a:rPr lang="en-US" altLang="en-US" sz="3600">
                <a:ea typeface="ＭＳ Ｐゴシック" panose="020B0600070205080204" pitchFamily="34" charset="-128"/>
              </a:rPr>
              <a:t>where D is the diameter of the target</a:t>
            </a:r>
            <a:endParaRPr lang="en-US" altLang="en-US" sz="3600" baseline="30000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sz="3600" b="1">
                <a:ea typeface="ＭＳ Ｐゴシック" panose="020B0600070205080204" pitchFamily="34" charset="-128"/>
              </a:rPr>
              <a:t>Big objects </a:t>
            </a:r>
            <a:r>
              <a:rPr lang="en-US" altLang="en-US" sz="3600">
                <a:ea typeface="ＭＳ Ｐゴシック" panose="020B0600070205080204" pitchFamily="34" charset="-128"/>
              </a:rPr>
              <a:t>(e.g., large rain drops associated with heavy rain)---big radar return</a:t>
            </a:r>
          </a:p>
          <a:p>
            <a:pPr eaLnBrk="1" hangingPunct="1"/>
            <a:r>
              <a:rPr lang="en-US" altLang="en-US" sz="3600" b="1">
                <a:ea typeface="ＭＳ Ｐゴシック" panose="020B0600070205080204" pitchFamily="34" charset="-128"/>
              </a:rPr>
              <a:t>Small objects (small droplets)</a:t>
            </a:r>
            <a:r>
              <a:rPr lang="en-US" altLang="en-US" sz="3600">
                <a:ea typeface="ＭＳ Ｐゴシック" panose="020B0600070205080204" pitchFamily="34" charset="-128"/>
              </a:rPr>
              <a:t>—lesser return</a:t>
            </a:r>
          </a:p>
          <a:p>
            <a:pPr eaLnBrk="1" hangingPunct="1"/>
            <a:r>
              <a:rPr lang="en-US" altLang="en-US" sz="3600" b="1">
                <a:ea typeface="ＭＳ Ｐゴシック" panose="020B0600070205080204" pitchFamily="34" charset="-128"/>
              </a:rPr>
              <a:t>More objects</a:t>
            </a:r>
            <a:r>
              <a:rPr lang="en-US" altLang="en-US" sz="3600">
                <a:ea typeface="ＭＳ Ｐゴシック" panose="020B0600070205080204" pitchFamily="34" charset="-128"/>
              </a:rPr>
              <a:t>—more return</a:t>
            </a:r>
          </a:p>
        </p:txBody>
      </p:sp>
      <p:pic>
        <p:nvPicPr>
          <p:cNvPr id="20483" name="Picture 2">
            <a:extLst>
              <a:ext uri="{FF2B5EF4-FFF2-40B4-BE49-F238E27FC236}">
                <a16:creationId xmlns:a16="http://schemas.microsoft.com/office/drawing/2014/main" id="{F242A2A5-19B5-FD4B-B306-2662C0817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418" y="4760913"/>
            <a:ext cx="3116262" cy="191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80D37-9B78-D843-8B93-3F7C6260A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chemeClr val="accent1"/>
                </a:solidFill>
                <a:latin typeface="+mn-lt"/>
              </a:rPr>
              <a:t>Thus, heavy rain with lots of big droplets give a big radar return!</a:t>
            </a:r>
          </a:p>
        </p:txBody>
      </p:sp>
      <p:pic>
        <p:nvPicPr>
          <p:cNvPr id="5" name="Content Placeholder 4" descr="A person walking in the rain with an umbrella&#10;&#10;Description automatically generated">
            <a:extLst>
              <a:ext uri="{FF2B5EF4-FFF2-40B4-BE49-F238E27FC236}">
                <a16:creationId xmlns:a16="http://schemas.microsoft.com/office/drawing/2014/main" id="{8EC4DB88-4CCC-3145-87FC-49885E3F61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2053961"/>
            <a:ext cx="7886700" cy="3894666"/>
          </a:xfrm>
        </p:spPr>
      </p:pic>
    </p:spTree>
    <p:extLst>
      <p:ext uri="{BB962C8B-B14F-4D97-AF65-F5344CB8AC3E}">
        <p14:creationId xmlns:p14="http://schemas.microsoft.com/office/powerpoint/2010/main" val="14762513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AA3DEAF-B89D-2E68-D8E9-86F29CA0071D}"/>
              </a:ext>
            </a:extLst>
          </p:cNvPr>
          <p:cNvSpPr txBox="1"/>
          <p:nvPr/>
        </p:nvSpPr>
        <p:spPr>
          <a:xfrm>
            <a:off x="2731974" y="846569"/>
            <a:ext cx="293381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err="1"/>
              <a:t>P</a:t>
            </a:r>
            <a:r>
              <a:rPr lang="en-US" sz="4400" baseline="-25000" err="1"/>
              <a:t>r</a:t>
            </a:r>
            <a:r>
              <a:rPr lang="en-US" sz="4400"/>
              <a:t> = </a:t>
            </a:r>
            <a:r>
              <a:rPr lang="en-US" sz="4400" u="sng"/>
              <a:t>C |k</a:t>
            </a:r>
            <a:r>
              <a:rPr lang="en-US" sz="4400" u="sng" baseline="30000"/>
              <a:t>2</a:t>
            </a:r>
            <a:r>
              <a:rPr lang="en-US" sz="4400" u="sng"/>
              <a:t>| Z</a:t>
            </a:r>
          </a:p>
          <a:p>
            <a:pPr algn="ctr"/>
            <a:r>
              <a:rPr lang="en-US" sz="4400"/>
              <a:t>r</a:t>
            </a:r>
            <a:r>
              <a:rPr lang="en-US" sz="4400" baseline="30000"/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FA5D01-3DDC-1139-0C38-4B5E7E83969C}"/>
              </a:ext>
            </a:extLst>
          </p:cNvPr>
          <p:cNvSpPr txBox="1"/>
          <p:nvPr/>
        </p:nvSpPr>
        <p:spPr>
          <a:xfrm>
            <a:off x="328418" y="2380764"/>
            <a:ext cx="848716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accent1"/>
                </a:solidFill>
              </a:rPr>
              <a:t>P</a:t>
            </a:r>
            <a:r>
              <a:rPr lang="en-US" sz="2800" baseline="-25000" dirty="0" err="1">
                <a:solidFill>
                  <a:schemeClr val="accent1"/>
                </a:solidFill>
              </a:rPr>
              <a:t>r</a:t>
            </a:r>
            <a:r>
              <a:rPr lang="en-US" sz="2800" dirty="0"/>
              <a:t> is the received power</a:t>
            </a:r>
          </a:p>
          <a:p>
            <a:r>
              <a:rPr lang="en-US" sz="2800" dirty="0">
                <a:solidFill>
                  <a:schemeClr val="accent1"/>
                </a:solidFill>
              </a:rPr>
              <a:t>R </a:t>
            </a:r>
            <a:r>
              <a:rPr lang="en-US" sz="2800" dirty="0"/>
              <a:t>is the distance to a target</a:t>
            </a:r>
          </a:p>
          <a:p>
            <a:r>
              <a:rPr lang="en-US" sz="2800" dirty="0">
                <a:solidFill>
                  <a:schemeClr val="accent1"/>
                </a:solidFill>
              </a:rPr>
              <a:t>|k</a:t>
            </a:r>
            <a:r>
              <a:rPr lang="en-US" sz="2800" baseline="30000" dirty="0">
                <a:solidFill>
                  <a:schemeClr val="accent1"/>
                </a:solidFill>
              </a:rPr>
              <a:t>2</a:t>
            </a:r>
            <a:r>
              <a:rPr lang="en-US" sz="2800" dirty="0">
                <a:solidFill>
                  <a:schemeClr val="accent1"/>
                </a:solidFill>
              </a:rPr>
              <a:t>] </a:t>
            </a:r>
            <a:r>
              <a:rPr lang="en-US" sz="2800" dirty="0"/>
              <a:t>depends on the refractive and absorptive properties of particles</a:t>
            </a:r>
          </a:p>
          <a:p>
            <a:r>
              <a:rPr lang="en-US" sz="2800" dirty="0"/>
              <a:t>   </a:t>
            </a:r>
            <a:r>
              <a:rPr lang="en-US" sz="2800" dirty="0">
                <a:solidFill>
                  <a:schemeClr val="accent1"/>
                </a:solidFill>
              </a:rPr>
              <a:t>Liquid H20 ~.93, ice ~.21. Liquid water is seen better than ice!</a:t>
            </a:r>
          </a:p>
          <a:p>
            <a:r>
              <a:rPr lang="en-US" sz="2800" dirty="0">
                <a:solidFill>
                  <a:schemeClr val="accent1"/>
                </a:solidFill>
              </a:rPr>
              <a:t>C</a:t>
            </a:r>
            <a:r>
              <a:rPr lang="en-US" sz="2800" dirty="0"/>
              <a:t> depends on the characteristics of the radar (e.g., emitted power, antenna type, emission power</a:t>
            </a:r>
          </a:p>
          <a:p>
            <a:r>
              <a:rPr lang="en-US" sz="2800" dirty="0">
                <a:solidFill>
                  <a:schemeClr val="accent1"/>
                </a:solidFill>
              </a:rPr>
              <a:t>Z</a:t>
            </a:r>
            <a:r>
              <a:rPr lang="en-US" sz="2800" dirty="0"/>
              <a:t> is the radar reflectivity factor (how well a target scatters radar)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E68833-E5BC-E944-AA38-256425877078}"/>
              </a:ext>
            </a:extLst>
          </p:cNvPr>
          <p:cNvSpPr txBox="1"/>
          <p:nvPr/>
        </p:nvSpPr>
        <p:spPr>
          <a:xfrm>
            <a:off x="2585545" y="174149"/>
            <a:ext cx="35171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</a:rPr>
              <a:t>The Radar Equation</a:t>
            </a:r>
          </a:p>
        </p:txBody>
      </p:sp>
    </p:spTree>
    <p:extLst>
      <p:ext uri="{BB962C8B-B14F-4D97-AF65-F5344CB8AC3E}">
        <p14:creationId xmlns:p14="http://schemas.microsoft.com/office/powerpoint/2010/main" val="28309455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FEBA5-5046-7BFA-68D9-220DF6BEE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>
                <a:solidFill>
                  <a:schemeClr val="accent1"/>
                </a:solidFill>
                <a:latin typeface="+mn-lt"/>
              </a:rPr>
              <a:t>Z :  Radar Reflectivity Factor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1FE1D18-6D6E-01E2-AC63-C657542D4BB7}"/>
                  </a:ext>
                </a:extLst>
              </p:cNvPr>
              <p:cNvSpPr txBox="1"/>
              <p:nvPr/>
            </p:nvSpPr>
            <p:spPr>
              <a:xfrm>
                <a:off x="2699976" y="1847001"/>
                <a:ext cx="2548758" cy="119237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~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  <m:r>
                            <a:rPr lang="en-US" sz="3200" b="0" i="1" baseline="300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</m:e>
                      </m:nary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1FE1D18-6D6E-01E2-AC63-C657542D4B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9976" y="1847001"/>
                <a:ext cx="2548758" cy="1192378"/>
              </a:xfrm>
              <a:prstGeom prst="rect">
                <a:avLst/>
              </a:prstGeom>
              <a:blipFill>
                <a:blip r:embed="rId2"/>
                <a:stretch>
                  <a:fillRect l="-19307" t="-147368" r="-2970" b="-203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3B1638B1-B03E-9144-8221-BB1ED5DBE911}"/>
              </a:ext>
            </a:extLst>
          </p:cNvPr>
          <p:cNvSpPr txBox="1"/>
          <p:nvPr/>
        </p:nvSpPr>
        <p:spPr>
          <a:xfrm>
            <a:off x="199695" y="3195692"/>
            <a:ext cx="879571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Summed over volume</a:t>
            </a:r>
          </a:p>
          <a:p>
            <a:endParaRPr lang="en-US" sz="3200" dirty="0"/>
          </a:p>
          <a:p>
            <a:r>
              <a:rPr lang="en-US" sz="3200" dirty="0"/>
              <a:t>Only valid for targets that are small compared to  the wavelength (</a:t>
            </a:r>
            <a:r>
              <a:rPr lang="en-US" sz="3200" dirty="0">
                <a:latin typeface="Symbol" pitchFamily="2" charset="2"/>
              </a:rPr>
              <a:t>l</a:t>
            </a:r>
            <a:r>
              <a:rPr lang="en-US" sz="3200" dirty="0"/>
              <a:t>) of the emitted radar radiation</a:t>
            </a:r>
          </a:p>
          <a:p>
            <a:r>
              <a:rPr lang="en-US" sz="3200" dirty="0"/>
              <a:t>radar ~1-20 cm (microwave)</a:t>
            </a:r>
          </a:p>
          <a:p>
            <a:endParaRPr lang="en-US" sz="3200" dirty="0"/>
          </a:p>
          <a:p>
            <a:r>
              <a:rPr lang="en-US" sz="3200" dirty="0"/>
              <a:t>raindrops: .5 to 2 mm, cloud droplets ~ .02 mm</a:t>
            </a:r>
          </a:p>
        </p:txBody>
      </p:sp>
    </p:spTree>
    <p:extLst>
      <p:ext uri="{BB962C8B-B14F-4D97-AF65-F5344CB8AC3E}">
        <p14:creationId xmlns:p14="http://schemas.microsoft.com/office/powerpoint/2010/main" val="9721487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FEBA5-5046-7BFA-68D9-220DF6BEE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>
                <a:solidFill>
                  <a:schemeClr val="accent1"/>
                </a:solidFill>
              </a:rPr>
              <a:t>Z :  Radar Reflectivity Factor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1FE1D18-6D6E-01E2-AC63-C657542D4BB7}"/>
                  </a:ext>
                </a:extLst>
              </p:cNvPr>
              <p:cNvSpPr txBox="1"/>
              <p:nvPr/>
            </p:nvSpPr>
            <p:spPr>
              <a:xfrm>
                <a:off x="2779986" y="2091557"/>
                <a:ext cx="2548758" cy="119237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  <m:r>
                            <a:rPr lang="en-US" sz="3200" b="0" i="1" baseline="300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</m:e>
                      </m:nary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1FE1D18-6D6E-01E2-AC63-C657542D4B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9986" y="2091557"/>
                <a:ext cx="2548758" cy="1192378"/>
              </a:xfrm>
              <a:prstGeom prst="rect">
                <a:avLst/>
              </a:prstGeom>
              <a:blipFill>
                <a:blip r:embed="rId2"/>
                <a:stretch>
                  <a:fillRect l="-15842" t="-147368" r="-6436" b="-204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3B1638B1-B03E-9144-8221-BB1ED5DBE911}"/>
              </a:ext>
            </a:extLst>
          </p:cNvPr>
          <p:cNvSpPr txBox="1"/>
          <p:nvPr/>
        </p:nvSpPr>
        <p:spPr>
          <a:xfrm>
            <a:off x="273269" y="3429000"/>
            <a:ext cx="84398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 Conclusions: 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/>
              <a:t>Big precipitation drops are MUCH seen better than small droplets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/>
              <a:t>Cloud droplets not seen well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/>
              <a:t>Big fat birds are seen well</a:t>
            </a:r>
          </a:p>
        </p:txBody>
      </p:sp>
    </p:spTree>
    <p:extLst>
      <p:ext uri="{BB962C8B-B14F-4D97-AF65-F5344CB8AC3E}">
        <p14:creationId xmlns:p14="http://schemas.microsoft.com/office/powerpoint/2010/main" val="15256776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EDCE1-2BC6-2B1F-504C-4AC7E4F89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0498" y="596640"/>
            <a:ext cx="5425309" cy="1547758"/>
          </a:xfrm>
        </p:spPr>
        <p:txBody>
          <a:bodyPr/>
          <a:lstStyle/>
          <a:p>
            <a:r>
              <a:rPr lang="en-US" b="1" dirty="0">
                <a:latin typeface="+mn-lt"/>
              </a:rPr>
              <a:t>Big Radar Return</a:t>
            </a:r>
          </a:p>
        </p:txBody>
      </p:sp>
      <p:pic>
        <p:nvPicPr>
          <p:cNvPr id="5" name="Content Placeholder 4" descr="A white bird flying in the sky&#10;&#10;Description automatically generated">
            <a:extLst>
              <a:ext uri="{FF2B5EF4-FFF2-40B4-BE49-F238E27FC236}">
                <a16:creationId xmlns:a16="http://schemas.microsoft.com/office/drawing/2014/main" id="{8B860BF7-1883-6D46-1886-5B9288620B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2515107"/>
            <a:ext cx="7886700" cy="2972374"/>
          </a:xfrm>
        </p:spPr>
      </p:pic>
    </p:spTree>
    <p:extLst>
      <p:ext uri="{BB962C8B-B14F-4D97-AF65-F5344CB8AC3E}">
        <p14:creationId xmlns:p14="http://schemas.microsoft.com/office/powerpoint/2010/main" val="1589721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2FE82-BA94-4FA1-F698-CF1C3B0D1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map of the united states&#10;&#10;Description automatically generated">
            <a:extLst>
              <a:ext uri="{FF2B5EF4-FFF2-40B4-BE49-F238E27FC236}">
                <a16:creationId xmlns:a16="http://schemas.microsoft.com/office/drawing/2014/main" id="{54A04EDF-2EC2-2E2C-5A93-B2D39A2B49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7347" y="1200150"/>
            <a:ext cx="7541506" cy="4976813"/>
          </a:xfrm>
        </p:spPr>
      </p:pic>
    </p:spTree>
    <p:extLst>
      <p:ext uri="{BB962C8B-B14F-4D97-AF65-F5344CB8AC3E}">
        <p14:creationId xmlns:p14="http://schemas.microsoft.com/office/powerpoint/2010/main" val="8455703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6E8FD-8019-DEF3-9CF9-35010AA24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solidFill>
                  <a:schemeClr val="accent1"/>
                </a:solidFill>
                <a:latin typeface="+mn-lt"/>
              </a:rPr>
              <a:t>Need a logarithmic scale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89F0B9A-0785-E912-42F2-EF5E2873F32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825625"/>
                <a:ext cx="7886700" cy="3237029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3600" dirty="0"/>
                  <a:t>Since Z and </a:t>
                </a:r>
                <a:r>
                  <a:rPr lang="en-US" sz="3600" dirty="0" err="1"/>
                  <a:t>P</a:t>
                </a:r>
                <a:r>
                  <a:rPr lang="en-US" sz="3600" baseline="-25000" dirty="0" err="1"/>
                  <a:t>r</a:t>
                </a:r>
                <a:r>
                  <a:rPr lang="en-US" sz="3600" dirty="0"/>
                  <a:t> can vary over ORDERS OF MAGNITUDE, convenient to express using a logarithmic scale</a:t>
                </a:r>
              </a:p>
              <a:p>
                <a:pPr marL="0" indent="0">
                  <a:buNone/>
                </a:pPr>
                <a:endParaRPr lang="en-US" sz="36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𝑑𝑏𝑍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=10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𝑙𝑜𝑔</m:t>
                      </m:r>
                      <m:r>
                        <a:rPr lang="en-US" sz="3600" b="0" i="1" baseline="-25000" smtClean="0">
                          <a:latin typeface="Cambria Math" panose="02040503050406030204" pitchFamily="18" charset="0"/>
                        </a:rPr>
                        <m:t>10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𝑍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89F0B9A-0785-E912-42F2-EF5E2873F32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825625"/>
                <a:ext cx="7886700" cy="3237029"/>
              </a:xfrm>
              <a:blipFill>
                <a:blip r:embed="rId2"/>
                <a:stretch>
                  <a:fillRect l="-2251" t="-46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8348922B-288D-D4B9-11E9-4363CFBC537E}"/>
              </a:ext>
            </a:extLst>
          </p:cNvPr>
          <p:cNvSpPr txBox="1"/>
          <p:nvPr/>
        </p:nvSpPr>
        <p:spPr>
          <a:xfrm>
            <a:off x="3111190" y="5012925"/>
            <a:ext cx="22581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Units of </a:t>
            </a:r>
            <a:r>
              <a:rPr lang="en-US" sz="3200" b="1" dirty="0" err="1"/>
              <a:t>dBZ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5929493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itle 1">
            <a:extLst>
              <a:ext uri="{FF2B5EF4-FFF2-40B4-BE49-F238E27FC236}">
                <a16:creationId xmlns:a16="http://schemas.microsoft.com/office/drawing/2014/main" id="{12E9B81A-E492-D142-BDC1-36E5EDA7A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136" y="118661"/>
            <a:ext cx="7886700" cy="1325562"/>
          </a:xfrm>
        </p:spPr>
        <p:txBody>
          <a:bodyPr anchor="t"/>
          <a:lstStyle/>
          <a:p>
            <a:pPr eaLnBrk="1" hangingPunct="1">
              <a:defRPr/>
            </a:pPr>
            <a:r>
              <a:rPr lang="en-US" altLang="en-US" sz="4400" b="1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panose="020B0600070205080204" pitchFamily="34" charset="-128"/>
              </a:rPr>
              <a:t>Reflectivity</a:t>
            </a:r>
          </a:p>
        </p:txBody>
      </p:sp>
      <p:sp>
        <p:nvSpPr>
          <p:cNvPr id="21506" name="Content Placeholder 2">
            <a:extLst>
              <a:ext uri="{FF2B5EF4-FFF2-40B4-BE49-F238E27FC236}">
                <a16:creationId xmlns:a16="http://schemas.microsoft.com/office/drawing/2014/main" id="{7F7AAC22-003C-594E-B6E8-347E3F91391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65621" y="781442"/>
            <a:ext cx="8414821" cy="3962400"/>
          </a:xfrm>
        </p:spPr>
        <p:txBody>
          <a:bodyPr/>
          <a:lstStyle/>
          <a:p>
            <a:pPr eaLnBrk="1" hangingPunct="1"/>
            <a:r>
              <a:rPr lang="en-US" altLang="en-US" sz="4000" dirty="0">
                <a:ea typeface="ＭＳ Ｐゴシック" panose="020B0600070205080204" pitchFamily="34" charset="-128"/>
              </a:rPr>
              <a:t>A fancy name for the amount of radar signal that is returned by an object:  </a:t>
            </a:r>
            <a:r>
              <a:rPr lang="en-US" altLang="en-US" sz="4000" b="1" dirty="0">
                <a:ea typeface="ＭＳ Ｐゴシック" panose="020B0600070205080204" pitchFamily="34" charset="-128"/>
              </a:rPr>
              <a:t>reflectivity (Z)  is given in units of </a:t>
            </a:r>
            <a:r>
              <a:rPr lang="en-US" altLang="en-US" sz="4000" b="1" dirty="0" err="1">
                <a:ea typeface="ＭＳ Ｐゴシック" panose="020B0600070205080204" pitchFamily="34" charset="-128"/>
              </a:rPr>
              <a:t>dbZ</a:t>
            </a:r>
            <a:endParaRPr lang="en-US" altLang="en-US" sz="4000" b="1" dirty="0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sz="4000" b="1" dirty="0" err="1">
                <a:ea typeface="ＭＳ Ｐゴシック" panose="020B0600070205080204" pitchFamily="34" charset="-128"/>
              </a:rPr>
              <a:t>db</a:t>
            </a:r>
            <a:r>
              <a:rPr lang="en-US" altLang="en-US" sz="4000" b="1" dirty="0">
                <a:ea typeface="ＭＳ Ｐゴシック" panose="020B0600070205080204" pitchFamily="34" charset="-128"/>
              </a:rPr>
              <a:t> or decibels-unit of power on a logarithmic scale</a:t>
            </a:r>
          </a:p>
          <a:p>
            <a:pPr eaLnBrk="1" hangingPunct="1"/>
            <a:r>
              <a:rPr lang="en-US" altLang="en-US" sz="4000" b="1" dirty="0">
                <a:ea typeface="ＭＳ Ｐゴシック" panose="020B0600070205080204" pitchFamily="34" charset="-128"/>
              </a:rPr>
              <a:t>Precipitation intensity is proportional to Z (or </a:t>
            </a:r>
            <a:r>
              <a:rPr lang="en-US" altLang="en-US" sz="4000" b="1" dirty="0" err="1">
                <a:ea typeface="ＭＳ Ｐゴシック" panose="020B0600070205080204" pitchFamily="34" charset="-128"/>
              </a:rPr>
              <a:t>dbZ</a:t>
            </a:r>
            <a:r>
              <a:rPr lang="en-US" altLang="en-US" sz="4000" b="1" dirty="0">
                <a:ea typeface="ＭＳ Ｐゴシック" panose="020B0600070205080204" pitchFamily="34" charset="-128"/>
              </a:rPr>
              <a:t>)</a:t>
            </a:r>
          </a:p>
        </p:txBody>
      </p:sp>
      <p:pic>
        <p:nvPicPr>
          <p:cNvPr id="3" name="Picture 2" descr="A screen shot of a clock&#10;&#10;Description automatically generated">
            <a:extLst>
              <a:ext uri="{FF2B5EF4-FFF2-40B4-BE49-F238E27FC236}">
                <a16:creationId xmlns:a16="http://schemas.microsoft.com/office/drawing/2014/main" id="{84B1C4E1-4D7D-5746-BC07-9240FE7C4D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0486" y="4563014"/>
            <a:ext cx="3651480" cy="208819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2">
            <a:extLst>
              <a:ext uri="{FF2B5EF4-FFF2-40B4-BE49-F238E27FC236}">
                <a16:creationId xmlns:a16="http://schemas.microsoft.com/office/drawing/2014/main" id="{013AB911-7505-5643-9142-E2CA558EF2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4825" y="615950"/>
            <a:ext cx="7772400" cy="1143000"/>
          </a:xfrm>
        </p:spPr>
        <p:txBody>
          <a:bodyPr anchor="t"/>
          <a:lstStyle/>
          <a:p>
            <a:pPr eaLnBrk="1" hangingPunct="1">
              <a:defRPr/>
            </a:pPr>
            <a:r>
              <a:rPr lang="en-US" altLang="en-US" sz="3600" b="1">
                <a:solidFill>
                  <a:schemeClr val="accent1">
                    <a:lumMod val="75000"/>
                  </a:schemeClr>
                </a:solidFill>
                <a:latin typeface="Times" pitchFamily="2" charset="0"/>
                <a:ea typeface="ＭＳ Ｐゴシック" panose="020B0600070205080204" pitchFamily="34" charset="-128"/>
              </a:rPr>
              <a:t>Example</a:t>
            </a:r>
          </a:p>
        </p:txBody>
      </p:sp>
      <p:sp>
        <p:nvSpPr>
          <p:cNvPr id="10242" name="Rectangle 3">
            <a:extLst>
              <a:ext uri="{FF2B5EF4-FFF2-40B4-BE49-F238E27FC236}">
                <a16:creationId xmlns:a16="http://schemas.microsoft.com/office/drawing/2014/main" id="{A0CB2C82-060D-D043-867F-50CA18070A3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724525" y="1758950"/>
            <a:ext cx="2676525" cy="4267200"/>
          </a:xfrm>
        </p:spPr>
        <p:txBody>
          <a:bodyPr rtlCol="0">
            <a:normAutofit/>
          </a:bodyPr>
          <a:lstStyle/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en-US" altLang="en-US" sz="3200">
                <a:latin typeface="Times" pitchFamily="2" charset="0"/>
                <a:ea typeface="ＭＳ Ｐゴシック" panose="020B0600070205080204" pitchFamily="34" charset="-128"/>
              </a:rPr>
              <a:t>Intensity of precipitation is color coded (units—</a:t>
            </a:r>
            <a:r>
              <a:rPr lang="en-US" altLang="en-US" sz="3200" err="1">
                <a:latin typeface="Times" pitchFamily="2" charset="0"/>
                <a:ea typeface="ＭＳ Ｐゴシック" panose="020B0600070205080204" pitchFamily="34" charset="-128"/>
              </a:rPr>
              <a:t>dbZ</a:t>
            </a:r>
            <a:r>
              <a:rPr lang="en-US" altLang="en-US" sz="3200">
                <a:latin typeface="Times" pitchFamily="2" charset="0"/>
                <a:ea typeface="ＭＳ Ｐゴシック" panose="020B0600070205080204" pitchFamily="34" charset="-128"/>
              </a:rPr>
              <a:t>)</a:t>
            </a:r>
          </a:p>
          <a:p>
            <a:pPr eaLnBrk="1" hangingPunct="1">
              <a:defRPr/>
            </a:pPr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  <p:pic>
        <p:nvPicPr>
          <p:cNvPr id="22531" name="Picture 4" descr="201005200051">
            <a:extLst>
              <a:ext uri="{FF2B5EF4-FFF2-40B4-BE49-F238E27FC236}">
                <a16:creationId xmlns:a16="http://schemas.microsoft.com/office/drawing/2014/main" id="{63360896-B06F-F64C-832E-12A41DEC1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5343525" cy="472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Content Placeholder 2">
            <a:extLst>
              <a:ext uri="{FF2B5EF4-FFF2-40B4-BE49-F238E27FC236}">
                <a16:creationId xmlns:a16="http://schemas.microsoft.com/office/drawing/2014/main" id="{8E091BC4-DCA4-4E42-9BA5-FE4378BF58E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25741" y="367334"/>
            <a:ext cx="8544767" cy="3962400"/>
          </a:xfrm>
        </p:spPr>
        <p:txBody>
          <a:bodyPr rtlCol="0">
            <a:noAutofit/>
          </a:bodyPr>
          <a:lstStyle/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en-US" altLang="en-US" sz="3600" dirty="0">
                <a:ea typeface="ＭＳ Ｐゴシック" panose="020B0600070205080204" pitchFamily="34" charset="-128"/>
              </a:rPr>
              <a:t> </a:t>
            </a:r>
            <a:r>
              <a:rPr lang="en-US" altLang="en-US" sz="3600" b="1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RAdio</a:t>
            </a:r>
            <a:r>
              <a:rPr lang="en-US" altLang="en-US" sz="3600" b="1">
                <a:solidFill>
                  <a:srgbClr val="FF0000"/>
                </a:solidFill>
                <a:ea typeface="ＭＳ Ｐゴシック" panose="020B0600070205080204" pitchFamily="34" charset="-128"/>
              </a:rPr>
              <a:t> Detection And Ranging</a:t>
            </a:r>
            <a:r>
              <a:rPr lang="en-US" altLang="en-US" sz="3600">
                <a:solidFill>
                  <a:srgbClr val="FF0000"/>
                </a:solidFill>
                <a:ea typeface="ＭＳ Ｐゴシック" panose="020B0600070205080204" pitchFamily="34" charset="-128"/>
              </a:rPr>
              <a:t> </a:t>
            </a:r>
          </a:p>
          <a:p>
            <a:pPr eaLnBrk="1" hangingPunct="1">
              <a:defRPr/>
            </a:pPr>
            <a:r>
              <a:rPr lang="en-US" altLang="en-US" sz="3600">
                <a:ea typeface="ＭＳ Ｐゴシック" panose="020B0600070205080204" pitchFamily="34" charset="-128"/>
              </a:rPr>
              <a:t>Weather radars emit pulses of electromagnetic radiation in the </a:t>
            </a:r>
            <a:r>
              <a:rPr lang="en-US" altLang="en-US" sz="3600" b="1">
                <a:ea typeface="ＭＳ Ｐゴシック" panose="020B0600070205080204" pitchFamily="34" charset="-128"/>
              </a:rPr>
              <a:t>microwave</a:t>
            </a:r>
            <a:r>
              <a:rPr lang="en-US" altLang="en-US" sz="3600">
                <a:ea typeface="ＭＳ Ｐゴシック" panose="020B0600070205080204" pitchFamily="34" charset="-128"/>
              </a:rPr>
              <a:t> part of the  electromagnetic spectrum</a:t>
            </a:r>
          </a:p>
          <a:p>
            <a:pPr eaLnBrk="1" hangingPunct="1">
              <a:defRPr/>
            </a:pPr>
            <a:r>
              <a:rPr lang="en-US" altLang="en-US" sz="3600">
                <a:ea typeface="ＭＳ Ｐゴシック" panose="020B0600070205080204" pitchFamily="34" charset="-128"/>
              </a:rPr>
              <a:t>Radar wave pulses hit and are reflected/scattered back from targets (often precipitation)</a:t>
            </a:r>
          </a:p>
        </p:txBody>
      </p:sp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F10C486D-8EB2-9D7D-EF48-F63D3C0AB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805" y="4151059"/>
            <a:ext cx="4838814" cy="2419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>
            <a:extLst>
              <a:ext uri="{FF2B5EF4-FFF2-40B4-BE49-F238E27FC236}">
                <a16:creationId xmlns:a16="http://schemas.microsoft.com/office/drawing/2014/main" id="{72750C02-E2F8-FF46-B330-B9DDD5F529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8650" y="487363"/>
            <a:ext cx="7772400" cy="1143000"/>
          </a:xfrm>
        </p:spPr>
        <p:txBody>
          <a:bodyPr anchor="t"/>
          <a:lstStyle/>
          <a:p>
            <a:pPr eaLnBrk="1" hangingPunct="1"/>
            <a:r>
              <a:rPr lang="en-US" altLang="en-US" sz="3600" b="1">
                <a:solidFill>
                  <a:schemeClr val="accent1"/>
                </a:solidFill>
                <a:latin typeface="Times" pitchFamily="2" charset="0"/>
                <a:ea typeface="ＭＳ Ｐゴシック" panose="020B0600070205080204" pitchFamily="34" charset="-128"/>
              </a:rPr>
              <a:t>Reading a Radar Image (color scales can vary)</a:t>
            </a:r>
          </a:p>
        </p:txBody>
      </p:sp>
      <p:sp>
        <p:nvSpPr>
          <p:cNvPr id="23554" name="Rectangle 3">
            <a:extLst>
              <a:ext uri="{FF2B5EF4-FFF2-40B4-BE49-F238E27FC236}">
                <a16:creationId xmlns:a16="http://schemas.microsoft.com/office/drawing/2014/main" id="{7C17D0A2-77AB-3C46-8FAA-280EEEF0B5F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34000" y="1905000"/>
            <a:ext cx="3620814" cy="4267200"/>
          </a:xfrm>
        </p:spPr>
        <p:txBody>
          <a:bodyPr/>
          <a:lstStyle/>
          <a:p>
            <a:pPr eaLnBrk="1" hangingPunct="1"/>
            <a:r>
              <a:rPr lang="en-US" altLang="en-US" sz="2800">
                <a:latin typeface="Times" pitchFamily="2" charset="0"/>
                <a:ea typeface="ＭＳ Ｐゴシック" panose="020B0600070205080204" pitchFamily="34" charset="-128"/>
              </a:rPr>
              <a:t>Black (white in some)-no </a:t>
            </a:r>
            <a:r>
              <a:rPr lang="en-US" altLang="en-US" sz="2800" err="1">
                <a:latin typeface="Times" pitchFamily="2" charset="0"/>
                <a:ea typeface="ＭＳ Ｐゴシック" panose="020B0600070205080204" pitchFamily="34" charset="-128"/>
              </a:rPr>
              <a:t>precip</a:t>
            </a:r>
            <a:endParaRPr lang="en-US" altLang="en-US" sz="2800">
              <a:latin typeface="Times" pitchFamily="2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sz="2800">
                <a:latin typeface="Times" pitchFamily="2" charset="0"/>
                <a:ea typeface="ＭＳ Ｐゴシック" panose="020B0600070205080204" pitchFamily="34" charset="-128"/>
              </a:rPr>
              <a:t>Grey and pink (5-20 </a:t>
            </a:r>
            <a:r>
              <a:rPr lang="en-US" altLang="en-US" sz="2800" err="1">
                <a:latin typeface="Times" pitchFamily="2" charset="0"/>
                <a:ea typeface="ＭＳ Ｐゴシック" panose="020B0600070205080204" pitchFamily="34" charset="-128"/>
              </a:rPr>
              <a:t>dbZ</a:t>
            </a:r>
            <a:r>
              <a:rPr lang="en-US" altLang="en-US" sz="2800">
                <a:latin typeface="Times" pitchFamily="2" charset="0"/>
                <a:ea typeface="ＭＳ Ｐゴシック" panose="020B0600070205080204" pitchFamily="34" charset="-128"/>
              </a:rPr>
              <a:t>)…light rain</a:t>
            </a:r>
          </a:p>
          <a:p>
            <a:pPr eaLnBrk="1" hangingPunct="1"/>
            <a:r>
              <a:rPr lang="en-US" altLang="en-US" sz="2800">
                <a:latin typeface="Times" pitchFamily="2" charset="0"/>
                <a:ea typeface="ＭＳ Ｐゴシック" panose="020B0600070205080204" pitchFamily="34" charset="-128"/>
              </a:rPr>
              <a:t>Dark pink to green-moderate rain (20-35)</a:t>
            </a:r>
          </a:p>
          <a:p>
            <a:pPr eaLnBrk="1" hangingPunct="1"/>
            <a:r>
              <a:rPr lang="en-US" altLang="en-US" sz="2800">
                <a:latin typeface="Times" pitchFamily="2" charset="0"/>
                <a:ea typeface="ＭＳ Ｐゴシック" panose="020B0600070205080204" pitchFamily="34" charset="-128"/>
              </a:rPr>
              <a:t>Yellows are heavy rain 40-50  Reds and higher (very heavy rain or hail</a:t>
            </a:r>
            <a:r>
              <a:rPr lang="en-US" altLang="ja-JP" sz="2800">
                <a:latin typeface="Times" pitchFamily="2" charset="0"/>
                <a:ea typeface="ＭＳ Ｐゴシック" panose="020B0600070205080204" pitchFamily="34" charset="-128"/>
              </a:rPr>
              <a:t>)</a:t>
            </a:r>
          </a:p>
          <a:p>
            <a:pPr eaLnBrk="1" hangingPunct="1"/>
            <a:endParaRPr lang="en-US" altLang="en-US" sz="2400">
              <a:latin typeface="Times" pitchFamily="2" charset="0"/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sz="2400">
              <a:latin typeface="Times" pitchFamily="2" charset="0"/>
              <a:ea typeface="ＭＳ Ｐゴシック" panose="020B0600070205080204" pitchFamily="34" charset="-128"/>
            </a:endParaRPr>
          </a:p>
        </p:txBody>
      </p:sp>
      <p:pic>
        <p:nvPicPr>
          <p:cNvPr id="23555" name="Picture 4" descr="201005200051">
            <a:extLst>
              <a:ext uri="{FF2B5EF4-FFF2-40B4-BE49-F238E27FC236}">
                <a16:creationId xmlns:a16="http://schemas.microsoft.com/office/drawing/2014/main" id="{670B237E-0575-7B43-AF2C-1B0DE4BF2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828800"/>
            <a:ext cx="4953000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>
            <a:extLst>
              <a:ext uri="{FF2B5EF4-FFF2-40B4-BE49-F238E27FC236}">
                <a16:creationId xmlns:a16="http://schemas.microsoft.com/office/drawing/2014/main" id="{0AC97579-47B8-9249-BA34-EB3B074E99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8650" y="500063"/>
            <a:ext cx="7886700" cy="1325562"/>
          </a:xfrm>
        </p:spPr>
        <p:txBody>
          <a:bodyPr anchor="t"/>
          <a:lstStyle/>
          <a:p>
            <a:pPr eaLnBrk="1" hangingPunct="1">
              <a:defRPr/>
            </a:pPr>
            <a:r>
              <a:rPr lang="en-US" altLang="en-US" b="1" dirty="0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Radar imagery is generally shown on a polar-type chart with range circles at increasing distance</a:t>
            </a:r>
          </a:p>
        </p:txBody>
      </p:sp>
      <p:pic>
        <p:nvPicPr>
          <p:cNvPr id="28674" name="Content Placeholder 3">
            <a:extLst>
              <a:ext uri="{FF2B5EF4-FFF2-40B4-BE49-F238E27FC236}">
                <a16:creationId xmlns:a16="http://schemas.microsoft.com/office/drawing/2014/main" id="{CA566428-0DD6-9249-A155-71E95CF5E85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43350" y="1857967"/>
            <a:ext cx="4572000" cy="4568825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22A529-3DD8-2ED3-A372-3937E4A22B39}"/>
              </a:ext>
            </a:extLst>
          </p:cNvPr>
          <p:cNvSpPr txBox="1"/>
          <p:nvPr/>
        </p:nvSpPr>
        <p:spPr>
          <a:xfrm>
            <a:off x="7830207" y="4120055"/>
            <a:ext cx="808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Higher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C4C24D-A1D1-EA89-4AD5-B2FE97F58199}"/>
              </a:ext>
            </a:extLst>
          </p:cNvPr>
          <p:cNvSpPr txBox="1"/>
          <p:nvPr/>
        </p:nvSpPr>
        <p:spPr>
          <a:xfrm>
            <a:off x="6369269" y="4304721"/>
            <a:ext cx="762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Lower</a:t>
            </a: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2F65B812-8AE8-25BC-4D9F-9A5394DF4A74}"/>
              </a:ext>
            </a:extLst>
          </p:cNvPr>
          <p:cNvSpPr/>
          <p:nvPr/>
        </p:nvSpPr>
        <p:spPr>
          <a:xfrm>
            <a:off x="2932386" y="3968875"/>
            <a:ext cx="3292368" cy="347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EBA74-1DD8-90E3-AB85-68679BFE79B0}"/>
              </a:ext>
            </a:extLst>
          </p:cNvPr>
          <p:cNvSpPr txBox="1"/>
          <p:nvPr/>
        </p:nvSpPr>
        <p:spPr>
          <a:xfrm>
            <a:off x="1818290" y="3867807"/>
            <a:ext cx="9372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Radar</a:t>
            </a:r>
          </a:p>
          <a:p>
            <a:r>
              <a:rPr lang="en-US" dirty="0"/>
              <a:t>location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>
            <a:extLst>
              <a:ext uri="{FF2B5EF4-FFF2-40B4-BE49-F238E27FC236}">
                <a16:creationId xmlns:a16="http://schemas.microsoft.com/office/drawing/2014/main" id="{C687170F-53FB-4848-8956-5A8E75A026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anchor="t"/>
          <a:lstStyle/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29698" name="Content Placeholder 3">
            <a:extLst>
              <a:ext uri="{FF2B5EF4-FFF2-40B4-BE49-F238E27FC236}">
                <a16:creationId xmlns:a16="http://schemas.microsoft.com/office/drawing/2014/main" id="{E9A147AE-9E1C-6242-A36C-406E5E83C4E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60939" y="434975"/>
            <a:ext cx="6583362" cy="598805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0B407C-3F04-5445-9FCD-45F961096ED1}"/>
              </a:ext>
            </a:extLst>
          </p:cNvPr>
          <p:cNvSpPr txBox="1"/>
          <p:nvPr/>
        </p:nvSpPr>
        <p:spPr>
          <a:xfrm>
            <a:off x="499699" y="2856527"/>
            <a:ext cx="187217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Range circle every 100 km (60 miles)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>
            <a:extLst>
              <a:ext uri="{FF2B5EF4-FFF2-40B4-BE49-F238E27FC236}">
                <a16:creationId xmlns:a16="http://schemas.microsoft.com/office/drawing/2014/main" id="{BC9230C0-65C7-6B41-9F3E-7EE55F01BD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39763" y="500063"/>
            <a:ext cx="7886700" cy="1325562"/>
          </a:xfrm>
        </p:spPr>
        <p:txBody>
          <a:bodyPr anchor="t"/>
          <a:lstStyle/>
          <a:p>
            <a:pPr eaLnBrk="1" hangingPunct="1">
              <a:defRPr/>
            </a:pPr>
            <a:r>
              <a:rPr lang="en-US" altLang="en-US" b="1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Radar Imagery is not observed or displayed for a level surface</a:t>
            </a:r>
          </a:p>
        </p:txBody>
      </p:sp>
      <p:sp>
        <p:nvSpPr>
          <p:cNvPr id="26626" name="Content Placeholder 2">
            <a:extLst>
              <a:ext uri="{FF2B5EF4-FFF2-40B4-BE49-F238E27FC236}">
                <a16:creationId xmlns:a16="http://schemas.microsoft.com/office/drawing/2014/main" id="{475A30D7-1763-B34D-8152-EBF2178B60A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42925" y="1543050"/>
            <a:ext cx="7983538" cy="747713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en-US" sz="2800" b="1">
                <a:ea typeface="ＭＳ Ｐゴシック" panose="020B0600070205080204" pitchFamily="34" charset="-128"/>
              </a:rPr>
              <a:t>Radars scan in azimuth ( 0 to 360 degrees) at a series of increasing scan angles from the horizontal.</a:t>
            </a:r>
          </a:p>
        </p:txBody>
      </p:sp>
      <p:pic>
        <p:nvPicPr>
          <p:cNvPr id="26627" name="Picture 3">
            <a:extLst>
              <a:ext uri="{FF2B5EF4-FFF2-40B4-BE49-F238E27FC236}">
                <a16:creationId xmlns:a16="http://schemas.microsoft.com/office/drawing/2014/main" id="{B89CFD54-0D8C-C64D-993F-184C7D75AE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737" y="2482056"/>
            <a:ext cx="6110287" cy="417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>
            <a:extLst>
              <a:ext uri="{FF2B5EF4-FFF2-40B4-BE49-F238E27FC236}">
                <a16:creationId xmlns:a16="http://schemas.microsoft.com/office/drawing/2014/main" id="{7B9B1863-A5A8-8C49-B53C-24A71B864D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anchor="t"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7650" name="Content Placeholder 5">
            <a:extLst>
              <a:ext uri="{FF2B5EF4-FFF2-40B4-BE49-F238E27FC236}">
                <a16:creationId xmlns:a16="http://schemas.microsoft.com/office/drawing/2014/main" id="{64F7B443-21C2-CB46-984E-9D12B096E77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4" b="4379"/>
          <a:stretch>
            <a:fillRect/>
          </a:stretch>
        </p:blipFill>
        <p:spPr>
          <a:xfrm>
            <a:off x="322263" y="1027113"/>
            <a:ext cx="8301037" cy="4945062"/>
          </a:xfr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8A704-68F7-4641-B910-420E884D7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>
                <a:solidFill>
                  <a:schemeClr val="accent1"/>
                </a:solidFill>
                <a:latin typeface="+mn-lt"/>
              </a:rPr>
              <a:t>Radar images do not show a single level, but a sloping cut through the atmosphere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F187F8-86B7-F54C-8425-727EBF3B72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924777"/>
            <a:ext cx="7886700" cy="1677739"/>
          </a:xfrm>
        </p:spPr>
        <p:txBody>
          <a:bodyPr/>
          <a:lstStyle/>
          <a:p>
            <a:pPr marL="0" indent="0">
              <a:buNone/>
            </a:pPr>
            <a:r>
              <a:rPr lang="en-US" sz="3200"/>
              <a:t>Thus, it is showing precipitation higher and higher up in the atmosphere as you move away from the center of the radar image.</a:t>
            </a: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76E1F93F-6C58-E945-92BB-49917CA9BA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2694" y="3836605"/>
            <a:ext cx="4318612" cy="24198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AA28F43-5C61-5741-B616-F135E02C08DD}"/>
              </a:ext>
            </a:extLst>
          </p:cNvPr>
          <p:cNvSpPr/>
          <p:nvPr/>
        </p:nvSpPr>
        <p:spPr>
          <a:xfrm>
            <a:off x="1965822" y="3429000"/>
            <a:ext cx="65495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https://www.youtube.com/watch?v=Yrq2TVdM8HI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1628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75C34-41BA-1FC7-50B8-D69CD73E2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Online Media 3" descr="Radar Scanning Pattern">
            <a:hlinkClick r:id="" action="ppaction://media"/>
            <a:extLst>
              <a:ext uri="{FF2B5EF4-FFF2-40B4-BE49-F238E27FC236}">
                <a16:creationId xmlns:a16="http://schemas.microsoft.com/office/drawing/2014/main" id="{A957F57C-81BF-37C4-6C44-10D5737E79B5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22313" y="1825625"/>
            <a:ext cx="770096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508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DF228-A7BD-3D95-6F8E-0A8EDC57A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National Weather Service Scan Strategies  (also called Volume Coverage Patterns, VCP).   Takes 4-6 minutes for each VCP</a:t>
            </a:r>
          </a:p>
        </p:txBody>
      </p:sp>
      <p:pic>
        <p:nvPicPr>
          <p:cNvPr id="5" name="Content Placeholder 4" descr="A graph of a radar beam&#10;&#10;Description automatically generated">
            <a:extLst>
              <a:ext uri="{FF2B5EF4-FFF2-40B4-BE49-F238E27FC236}">
                <a16:creationId xmlns:a16="http://schemas.microsoft.com/office/drawing/2014/main" id="{C724FB30-BECE-F1D0-98CF-44ADD62EB7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8099" y="1923995"/>
            <a:ext cx="6857574" cy="4568880"/>
          </a:xfrm>
        </p:spPr>
      </p:pic>
    </p:spTree>
    <p:extLst>
      <p:ext uri="{BB962C8B-B14F-4D97-AF65-F5344CB8AC3E}">
        <p14:creationId xmlns:p14="http://schemas.microsoft.com/office/powerpoint/2010/main" val="17774942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5454B-03DE-D991-687A-2FE27014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8042384" cy="812034"/>
          </a:xfrm>
        </p:spPr>
        <p:txBody>
          <a:bodyPr/>
          <a:lstStyle/>
          <a:p>
            <a:r>
              <a:rPr lang="en-US" b="1" dirty="0">
                <a:latin typeface="+mn-lt"/>
              </a:rPr>
              <a:t>Also a clear air mode (VCP)</a:t>
            </a:r>
          </a:p>
        </p:txBody>
      </p:sp>
      <p:pic>
        <p:nvPicPr>
          <p:cNvPr id="5" name="Content Placeholder 4" descr="A graph of a radar beam&#10;&#10;Description automatically generated">
            <a:extLst>
              <a:ext uri="{FF2B5EF4-FFF2-40B4-BE49-F238E27FC236}">
                <a16:creationId xmlns:a16="http://schemas.microsoft.com/office/drawing/2014/main" id="{68AD6EF0-2BFE-A6CB-415A-7D8D814B06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4376" y="3007780"/>
            <a:ext cx="5287045" cy="348509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6C27C4-FABF-ACE6-BC7B-E1CCC00F5D46}"/>
              </a:ext>
            </a:extLst>
          </p:cNvPr>
          <p:cNvSpPr txBox="1"/>
          <p:nvPr/>
        </p:nvSpPr>
        <p:spPr>
          <a:xfrm>
            <a:off x="576098" y="1298939"/>
            <a:ext cx="6869781" cy="1587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In clear air mode, the pulses are longer, resulting in more radar sensitivity</a:t>
            </a:r>
          </a:p>
          <a:p>
            <a:r>
              <a:rPr lang="en-US" sz="2400" b="1" dirty="0"/>
              <a:t>Scans take longer (about 10 minutes)</a:t>
            </a:r>
          </a:p>
          <a:p>
            <a:r>
              <a:rPr lang="en-US" sz="2400" b="1" dirty="0"/>
              <a:t>More coverage at lower elevation angles.</a:t>
            </a:r>
          </a:p>
        </p:txBody>
      </p:sp>
    </p:spTree>
    <p:extLst>
      <p:ext uri="{BB962C8B-B14F-4D97-AF65-F5344CB8AC3E}">
        <p14:creationId xmlns:p14="http://schemas.microsoft.com/office/powerpoint/2010/main" val="22997464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85DCC-FD93-FE00-EEFA-38DE14B98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In Clear Air Mode Can See Bird, Insects, and More</a:t>
            </a:r>
          </a:p>
        </p:txBody>
      </p:sp>
      <p:pic>
        <p:nvPicPr>
          <p:cNvPr id="5" name="Content Placeholder 4" descr="A map of the north and the north&#10;&#10;Description automatically generated with medium confidence">
            <a:extLst>
              <a:ext uri="{FF2B5EF4-FFF2-40B4-BE49-F238E27FC236}">
                <a16:creationId xmlns:a16="http://schemas.microsoft.com/office/drawing/2014/main" id="{7BE67CD4-3911-4914-C674-499EB2B317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6504" y="1388665"/>
            <a:ext cx="5424214" cy="4798343"/>
          </a:xfrm>
        </p:spPr>
      </p:pic>
    </p:spTree>
    <p:extLst>
      <p:ext uri="{BB962C8B-B14F-4D97-AF65-F5344CB8AC3E}">
        <p14:creationId xmlns:p14="http://schemas.microsoft.com/office/powerpoint/2010/main" val="16248963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Content Placeholder 3">
            <a:extLst>
              <a:ext uri="{FF2B5EF4-FFF2-40B4-BE49-F238E27FC236}">
                <a16:creationId xmlns:a16="http://schemas.microsoft.com/office/drawing/2014/main" id="{778CFCEE-039B-B14D-A5F0-F52A98F955D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49302" y="3254260"/>
            <a:ext cx="6477229" cy="3238615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A74064-9915-F024-E083-B6669EE6765A}"/>
              </a:ext>
            </a:extLst>
          </p:cNvPr>
          <p:cNvSpPr txBox="1"/>
          <p:nvPr/>
        </p:nvSpPr>
        <p:spPr>
          <a:xfrm>
            <a:off x="535042" y="625760"/>
            <a:ext cx="8229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800" b="1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Radar waves move at the speed of light (186,000 miles per second in a vacuum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800" b="1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Thus, the time from emission to return tells how far the object is away.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800" b="1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The amount of return tells us about precipitation intensity and type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71FB0-890F-39BB-A0DF-351AAB736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Ornithologists Love Weather Radar</a:t>
            </a:r>
            <a:r>
              <a:rPr lang="en-US" dirty="0"/>
              <a:t> (Particularly in Clear Air Mode)</a:t>
            </a:r>
          </a:p>
        </p:txBody>
      </p:sp>
      <p:pic>
        <p:nvPicPr>
          <p:cNvPr id="5" name="Content Placeholder 4" descr="A map of the united states&#10;&#10;Description automatically generated">
            <a:extLst>
              <a:ext uri="{FF2B5EF4-FFF2-40B4-BE49-F238E27FC236}">
                <a16:creationId xmlns:a16="http://schemas.microsoft.com/office/drawing/2014/main" id="{5C5A5B7B-D7A5-B3B3-C79D-478E9A9C2B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6716" y="1825625"/>
            <a:ext cx="7730568" cy="4351338"/>
          </a:xfrm>
        </p:spPr>
      </p:pic>
    </p:spTree>
    <p:extLst>
      <p:ext uri="{BB962C8B-B14F-4D97-AF65-F5344CB8AC3E}">
        <p14:creationId xmlns:p14="http://schemas.microsoft.com/office/powerpoint/2010/main" val="29556520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1D959-1389-6B8C-9600-5B2678574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Clear Air Mode</a:t>
            </a:r>
          </a:p>
        </p:txBody>
      </p:sp>
      <p:pic>
        <p:nvPicPr>
          <p:cNvPr id="5" name="Content Placeholder 4" descr="A screen shot of a map&#10;&#10;Description automatically generated">
            <a:extLst>
              <a:ext uri="{FF2B5EF4-FFF2-40B4-BE49-F238E27FC236}">
                <a16:creationId xmlns:a16="http://schemas.microsoft.com/office/drawing/2014/main" id="{6B466943-8FB2-A117-5495-B26658BFD0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18731" y="1375108"/>
            <a:ext cx="5891027" cy="5211293"/>
          </a:xfrm>
        </p:spPr>
      </p:pic>
    </p:spTree>
    <p:extLst>
      <p:ext uri="{BB962C8B-B14F-4D97-AF65-F5344CB8AC3E}">
        <p14:creationId xmlns:p14="http://schemas.microsoft.com/office/powerpoint/2010/main" val="16811689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51588-A8D6-F1BF-AB99-D5172192E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screen shot of a map&#10;&#10;Description automatically generated">
            <a:extLst>
              <a:ext uri="{FF2B5EF4-FFF2-40B4-BE49-F238E27FC236}">
                <a16:creationId xmlns:a16="http://schemas.microsoft.com/office/drawing/2014/main" id="{27B4CD44-4DA1-6DC1-4D47-791B053BE7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9152" y="1219200"/>
            <a:ext cx="5663308" cy="5009849"/>
          </a:xfrm>
        </p:spPr>
      </p:pic>
    </p:spTree>
    <p:extLst>
      <p:ext uri="{BB962C8B-B14F-4D97-AF65-F5344CB8AC3E}">
        <p14:creationId xmlns:p14="http://schemas.microsoft.com/office/powerpoint/2010/main" val="27423629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FA3D9-489D-3EDE-0B82-7E5F26115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screen shot of a map&#10;&#10;Description automatically generated">
            <a:extLst>
              <a:ext uri="{FF2B5EF4-FFF2-40B4-BE49-F238E27FC236}">
                <a16:creationId xmlns:a16="http://schemas.microsoft.com/office/drawing/2014/main" id="{2F59FB02-6285-171B-FEA0-647871D91B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4765" y="1027906"/>
            <a:ext cx="5639545" cy="4988828"/>
          </a:xfrm>
        </p:spPr>
      </p:pic>
    </p:spTree>
    <p:extLst>
      <p:ext uri="{BB962C8B-B14F-4D97-AF65-F5344CB8AC3E}">
        <p14:creationId xmlns:p14="http://schemas.microsoft.com/office/powerpoint/2010/main" val="37913595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62982-E853-929C-8906-5E90C8150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screen shot of a map&#10;&#10;Description automatically generated">
            <a:extLst>
              <a:ext uri="{FF2B5EF4-FFF2-40B4-BE49-F238E27FC236}">
                <a16:creationId xmlns:a16="http://schemas.microsoft.com/office/drawing/2014/main" id="{580D9CA0-8DA0-9352-7F2E-42A5673F1D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5069" y="771675"/>
            <a:ext cx="6007864" cy="5314649"/>
          </a:xfrm>
        </p:spPr>
      </p:pic>
    </p:spTree>
    <p:extLst>
      <p:ext uri="{BB962C8B-B14F-4D97-AF65-F5344CB8AC3E}">
        <p14:creationId xmlns:p14="http://schemas.microsoft.com/office/powerpoint/2010/main" val="42811157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5068E-1500-02DB-49F5-987745A23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solidFill>
                  <a:schemeClr val="accent1"/>
                </a:solidFill>
                <a:latin typeface="+mn-lt"/>
              </a:rPr>
              <a:t>Radar Energy is Sent Out in Pulses</a:t>
            </a:r>
          </a:p>
        </p:txBody>
      </p:sp>
      <p:pic>
        <p:nvPicPr>
          <p:cNvPr id="5" name="Content Placeholder 4" descr="A diagram of a person's body&#10;&#10;Description automatically generated">
            <a:extLst>
              <a:ext uri="{FF2B5EF4-FFF2-40B4-BE49-F238E27FC236}">
                <a16:creationId xmlns:a16="http://schemas.microsoft.com/office/drawing/2014/main" id="{4BDBA6C6-D78F-0762-F54D-A547802561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9653" y="1498600"/>
            <a:ext cx="4305300" cy="1930400"/>
          </a:xfrm>
        </p:spPr>
      </p:pic>
      <p:pic>
        <p:nvPicPr>
          <p:cNvPr id="7" name="Picture 6" descr="A line drawing of a line&#10;&#10;Description automatically generated">
            <a:extLst>
              <a:ext uri="{FF2B5EF4-FFF2-40B4-BE49-F238E27FC236}">
                <a16:creationId xmlns:a16="http://schemas.microsoft.com/office/drawing/2014/main" id="{D62B393B-BA62-1DB2-608C-69C5967111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1783" y="3665483"/>
            <a:ext cx="4089400" cy="1524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E61830A-6F0F-3163-102F-A91BABCD396E}"/>
              </a:ext>
            </a:extLst>
          </p:cNvPr>
          <p:cNvSpPr txBox="1"/>
          <p:nvPr/>
        </p:nvSpPr>
        <p:spPr>
          <a:xfrm>
            <a:off x="408918" y="5359400"/>
            <a:ext cx="83261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Pulse Repetition Frequency (PRF)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 of the radar system is the number of pulses that are transmitted per second.</a:t>
            </a:r>
            <a:endParaRPr lang="en-US" sz="2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2254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EE8D1-3F0B-926E-150C-ACCE0C66E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Radar Beam Width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908397-5ACD-AAFE-153A-00690EA481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754" y="1373680"/>
            <a:ext cx="788670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Radar beams are cone shaped and get wider with distance</a:t>
            </a:r>
          </a:p>
        </p:txBody>
      </p:sp>
      <p:pic>
        <p:nvPicPr>
          <p:cNvPr id="7" name="Picture 6" descr="A diagram of a cylinder&#10;&#10;Description automatically generated">
            <a:extLst>
              <a:ext uri="{FF2B5EF4-FFF2-40B4-BE49-F238E27FC236}">
                <a16:creationId xmlns:a16="http://schemas.microsoft.com/office/drawing/2014/main" id="{F37534BA-B43D-4702-3F78-510C55006B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490" y="2254731"/>
            <a:ext cx="7271010" cy="376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8100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C3964-8C0C-6D64-CB79-DF90E33C3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748760" cy="1011730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Vertical and horizontal resolution degrade rapidly with distance</a:t>
            </a:r>
          </a:p>
        </p:txBody>
      </p:sp>
      <p:pic>
        <p:nvPicPr>
          <p:cNvPr id="5" name="Content Placeholder 4" descr="A graph with blue lines and red arrows&#10;&#10;Description automatically generated">
            <a:extLst>
              <a:ext uri="{FF2B5EF4-FFF2-40B4-BE49-F238E27FC236}">
                <a16:creationId xmlns:a16="http://schemas.microsoft.com/office/drawing/2014/main" id="{85907021-8546-4962-781D-5D24E705F0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1376855"/>
            <a:ext cx="7748760" cy="5220522"/>
          </a:xfrm>
        </p:spPr>
      </p:pic>
    </p:spTree>
    <p:extLst>
      <p:ext uri="{BB962C8B-B14F-4D97-AF65-F5344CB8AC3E}">
        <p14:creationId xmlns:p14="http://schemas.microsoft.com/office/powerpoint/2010/main" val="3132639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6950A-DC84-CA46-BF54-1F1775FA9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accent1"/>
                </a:solidFill>
                <a:latin typeface="+mn-lt"/>
              </a:rPr>
              <a:t>Important points</a:t>
            </a:r>
          </a:p>
        </p:txBody>
      </p:sp>
      <p:sp>
        <p:nvSpPr>
          <p:cNvPr id="59394" name="Content Placeholder 2">
            <a:extLst>
              <a:ext uri="{FF2B5EF4-FFF2-40B4-BE49-F238E27FC236}">
                <a16:creationId xmlns:a16="http://schemas.microsoft.com/office/drawing/2014/main" id="{E92F5699-7A4A-CA4B-90D4-30CC8995245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28650" y="1373188"/>
            <a:ext cx="8359775" cy="4351337"/>
          </a:xfrm>
        </p:spPr>
        <p:txBody>
          <a:bodyPr/>
          <a:lstStyle/>
          <a:p>
            <a:r>
              <a:rPr lang="en-US" altLang="en-US" sz="3200" dirty="0"/>
              <a:t>Shallow drizzle often does not appear on radar imagery, particularly when a distance away.</a:t>
            </a:r>
          </a:p>
          <a:p>
            <a:r>
              <a:rPr lang="en-US" altLang="en-US" sz="3200" dirty="0"/>
              <a:t>Can only see deep and high-level precipitation at a distance.</a:t>
            </a:r>
          </a:p>
          <a:p>
            <a:r>
              <a:rPr lang="en-US" altLang="en-US" sz="3200" dirty="0"/>
              <a:t>Radar beam can be blocked by local terrain.</a:t>
            </a:r>
          </a:p>
          <a:p>
            <a:endParaRPr lang="en-US" altLang="en-US" dirty="0"/>
          </a:p>
        </p:txBody>
      </p:sp>
      <p:pic>
        <p:nvPicPr>
          <p:cNvPr id="59395" name="Picture 4">
            <a:extLst>
              <a:ext uri="{FF2B5EF4-FFF2-40B4-BE49-F238E27FC236}">
                <a16:creationId xmlns:a16="http://schemas.microsoft.com/office/drawing/2014/main" id="{080B8DF6-6178-6D47-85F0-8D68BEAE4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050" y="4035425"/>
            <a:ext cx="4360863" cy="268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C1E89-1FAB-3C5A-10CF-9254E8296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Why You Generally Can’t See Drizzle:  Beam Usually Too High</a:t>
            </a:r>
          </a:p>
        </p:txBody>
      </p:sp>
      <p:pic>
        <p:nvPicPr>
          <p:cNvPr id="4" name="Content Placeholder 4" descr="A graph of a radar beam&#10;&#10;Description automatically generated">
            <a:extLst>
              <a:ext uri="{FF2B5EF4-FFF2-40B4-BE49-F238E27FC236}">
                <a16:creationId xmlns:a16="http://schemas.microsoft.com/office/drawing/2014/main" id="{95638F3F-202C-2ABA-4B05-9D85075866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0894"/>
          <a:stretch/>
        </p:blipFill>
        <p:spPr>
          <a:xfrm>
            <a:off x="87795" y="2519746"/>
            <a:ext cx="8427555" cy="3318751"/>
          </a:xfrm>
        </p:spPr>
      </p:pic>
    </p:spTree>
    <p:extLst>
      <p:ext uri="{BB962C8B-B14F-4D97-AF65-F5344CB8AC3E}">
        <p14:creationId xmlns:p14="http://schemas.microsoft.com/office/powerpoint/2010/main" val="3802996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BC16E-9CDC-AB4E-80D7-6CAF45EC0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205" y="2175669"/>
            <a:ext cx="7886700" cy="1325562"/>
          </a:xfrm>
        </p:spPr>
        <p:txBody>
          <a:bodyPr/>
          <a:lstStyle/>
          <a:p>
            <a:pPr>
              <a:defRPr/>
            </a:pPr>
            <a:r>
              <a:rPr lang="en-US" sz="3600" b="1">
                <a:solidFill>
                  <a:schemeClr val="accent1"/>
                </a:solidFill>
                <a:latin typeface="+mn-lt"/>
              </a:rPr>
              <a:t>Weather Radar History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CC995-56D5-52A5-D9A8-EDE2867E3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365126"/>
            <a:ext cx="7926771" cy="973988"/>
          </a:xfrm>
        </p:spPr>
        <p:txBody>
          <a:bodyPr/>
          <a:lstStyle/>
          <a:p>
            <a:r>
              <a:rPr lang="en-US" b="1" dirty="0">
                <a:latin typeface="+mn-lt"/>
              </a:rPr>
              <a:t>Beam Blockage by Terrain</a:t>
            </a:r>
          </a:p>
        </p:txBody>
      </p:sp>
      <p:pic>
        <p:nvPicPr>
          <p:cNvPr id="5" name="Content Placeholder 4" descr="A map of the north pole&#10;&#10;Description automatically generated">
            <a:extLst>
              <a:ext uri="{FF2B5EF4-FFF2-40B4-BE49-F238E27FC236}">
                <a16:creationId xmlns:a16="http://schemas.microsoft.com/office/drawing/2014/main" id="{C9F7790A-CDA8-8F86-7927-BD0D7A622A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1942" y="1339113"/>
            <a:ext cx="5985810" cy="5518887"/>
          </a:xfrm>
        </p:spPr>
      </p:pic>
    </p:spTree>
    <p:extLst>
      <p:ext uri="{BB962C8B-B14F-4D97-AF65-F5344CB8AC3E}">
        <p14:creationId xmlns:p14="http://schemas.microsoft.com/office/powerpoint/2010/main" val="183833464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B9C3A-F351-1E4B-EADB-C08CADA18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712" y="1983718"/>
            <a:ext cx="3638550" cy="3271454"/>
          </a:xfrm>
        </p:spPr>
        <p:txBody>
          <a:bodyPr/>
          <a:lstStyle/>
          <a:p>
            <a:r>
              <a:rPr lang="en-US" b="1" dirty="0">
                <a:latin typeface="+mn-lt"/>
              </a:rPr>
              <a:t>Beam Blockage Obvious in the West</a:t>
            </a:r>
          </a:p>
        </p:txBody>
      </p:sp>
      <p:pic>
        <p:nvPicPr>
          <p:cNvPr id="4" name="Content Placeholder 3" descr="WSR-88DCONUSCoverage1000.jpg">
            <a:extLst>
              <a:ext uri="{FF2B5EF4-FFF2-40B4-BE49-F238E27FC236}">
                <a16:creationId xmlns:a16="http://schemas.microsoft.com/office/drawing/2014/main" id="{147E297C-A93B-F09C-EBEB-673CCB0C3D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44" r="44026"/>
          <a:stretch/>
        </p:blipFill>
        <p:spPr bwMode="auto">
          <a:xfrm>
            <a:off x="4572000" y="650365"/>
            <a:ext cx="4013062" cy="5095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326864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47AC2-1E22-098A-BE5C-D0A78A66E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The Radar Beam Position is NOT Always the Same: 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Depends on the Density Structure with Height (which changes!)</a:t>
            </a:r>
          </a:p>
        </p:txBody>
      </p:sp>
      <p:pic>
        <p:nvPicPr>
          <p:cNvPr id="5" name="Content Placeholder 4" descr="A cartoon of a person holding a blue object&#10;&#10;Description automatically generated">
            <a:extLst>
              <a:ext uri="{FF2B5EF4-FFF2-40B4-BE49-F238E27FC236}">
                <a16:creationId xmlns:a16="http://schemas.microsoft.com/office/drawing/2014/main" id="{E5FD1B17-5AB8-4B8D-D07C-C5B533CDBC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6258" y="2459775"/>
            <a:ext cx="5951483" cy="2777359"/>
          </a:xfrm>
        </p:spPr>
      </p:pic>
    </p:spTree>
    <p:extLst>
      <p:ext uri="{BB962C8B-B14F-4D97-AF65-F5344CB8AC3E}">
        <p14:creationId xmlns:p14="http://schemas.microsoft.com/office/powerpoint/2010/main" val="148315900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47AC2-1E22-098A-BE5C-D0A78A66E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916260" cy="791013"/>
          </a:xfrm>
        </p:spPr>
        <p:txBody>
          <a:bodyPr/>
          <a:lstStyle/>
          <a:p>
            <a:r>
              <a:rPr lang="en-US" b="1" dirty="0">
                <a:latin typeface="+mn-lt"/>
              </a:rPr>
              <a:t>Radar beams are refracted by density variations in the vertical</a:t>
            </a:r>
          </a:p>
        </p:txBody>
      </p:sp>
      <p:pic>
        <p:nvPicPr>
          <p:cNvPr id="5" name="Content Placeholder 4" descr="A cartoon of a person holding a blue object&#10;&#10;Description automatically generated">
            <a:extLst>
              <a:ext uri="{FF2B5EF4-FFF2-40B4-BE49-F238E27FC236}">
                <a16:creationId xmlns:a16="http://schemas.microsoft.com/office/drawing/2014/main" id="{E5FD1B17-5AB8-4B8D-D07C-C5B533CDBC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1038" y="1407651"/>
            <a:ext cx="5951483" cy="277735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E6C51A3-B8F5-987D-14D4-3F4B8234BCAA}"/>
              </a:ext>
            </a:extLst>
          </p:cNvPr>
          <p:cNvSpPr txBox="1"/>
          <p:nvPr/>
        </p:nvSpPr>
        <p:spPr>
          <a:xfrm>
            <a:off x="3363310" y="4351284"/>
            <a:ext cx="27517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Less dense air</a:t>
            </a:r>
          </a:p>
          <a:p>
            <a:endParaRPr lang="en-US" sz="3200" b="1" dirty="0"/>
          </a:p>
          <a:p>
            <a:r>
              <a:rPr lang="en-US" sz="3200" b="1" dirty="0"/>
              <a:t>More dense air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6B60231-CD87-1509-34D4-F0CE5825CCBD}"/>
              </a:ext>
            </a:extLst>
          </p:cNvPr>
          <p:cNvCxnSpPr>
            <a:cxnSpLocks/>
          </p:cNvCxnSpPr>
          <p:nvPr/>
        </p:nvCxnSpPr>
        <p:spPr>
          <a:xfrm>
            <a:off x="2869324" y="6369270"/>
            <a:ext cx="3913326" cy="0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Up Arrow 6">
            <a:extLst>
              <a:ext uri="{FF2B5EF4-FFF2-40B4-BE49-F238E27FC236}">
                <a16:creationId xmlns:a16="http://schemas.microsoft.com/office/drawing/2014/main" id="{B930306D-C955-4CC1-971F-BC6197F37D12}"/>
              </a:ext>
            </a:extLst>
          </p:cNvPr>
          <p:cNvSpPr/>
          <p:nvPr/>
        </p:nvSpPr>
        <p:spPr>
          <a:xfrm>
            <a:off x="2343807" y="4351284"/>
            <a:ext cx="397611" cy="1828799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E4F488-F9A6-C602-6DC7-B366B2471B79}"/>
              </a:ext>
            </a:extLst>
          </p:cNvPr>
          <p:cNvSpPr txBox="1"/>
          <p:nvPr/>
        </p:nvSpPr>
        <p:spPr>
          <a:xfrm>
            <a:off x="1524000" y="5081017"/>
            <a:ext cx="6516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Up</a:t>
            </a:r>
          </a:p>
        </p:txBody>
      </p:sp>
    </p:spTree>
    <p:extLst>
      <p:ext uri="{BB962C8B-B14F-4D97-AF65-F5344CB8AC3E}">
        <p14:creationId xmlns:p14="http://schemas.microsoft.com/office/powerpoint/2010/main" val="392526404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47AC2-1E22-098A-BE5C-D0A78A66E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779626" cy="608970"/>
          </a:xfrm>
        </p:spPr>
        <p:txBody>
          <a:bodyPr/>
          <a:lstStyle/>
          <a:p>
            <a:r>
              <a:rPr lang="en-US" b="1" dirty="0">
                <a:latin typeface="+mn-lt"/>
              </a:rPr>
              <a:t>Why does radar beam swing down?</a:t>
            </a:r>
          </a:p>
        </p:txBody>
      </p:sp>
      <p:pic>
        <p:nvPicPr>
          <p:cNvPr id="5" name="Content Placeholder 4" descr="A cartoon of a person holding a blue object&#10;&#10;Description automatically generated">
            <a:extLst>
              <a:ext uri="{FF2B5EF4-FFF2-40B4-BE49-F238E27FC236}">
                <a16:creationId xmlns:a16="http://schemas.microsoft.com/office/drawing/2014/main" id="{E5FD1B17-5AB8-4B8D-D07C-C5B533CDBC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6258" y="974095"/>
            <a:ext cx="5951483" cy="277735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E6C51A3-B8F5-987D-14D4-3F4B8234BCAA}"/>
              </a:ext>
            </a:extLst>
          </p:cNvPr>
          <p:cNvSpPr txBox="1"/>
          <p:nvPr/>
        </p:nvSpPr>
        <p:spPr>
          <a:xfrm>
            <a:off x="3321269" y="3794235"/>
            <a:ext cx="276409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Less dense air</a:t>
            </a:r>
          </a:p>
          <a:p>
            <a:endParaRPr lang="en-US" sz="3200" b="1" dirty="0"/>
          </a:p>
          <a:p>
            <a:r>
              <a:rPr lang="en-US" sz="3200" b="1" dirty="0"/>
              <a:t>More dense air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6B60231-CD87-1509-34D4-F0CE5825CCBD}"/>
              </a:ext>
            </a:extLst>
          </p:cNvPr>
          <p:cNvCxnSpPr/>
          <p:nvPr/>
        </p:nvCxnSpPr>
        <p:spPr>
          <a:xfrm>
            <a:off x="2827283" y="5812221"/>
            <a:ext cx="3930869" cy="0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Up Arrow 6">
            <a:extLst>
              <a:ext uri="{FF2B5EF4-FFF2-40B4-BE49-F238E27FC236}">
                <a16:creationId xmlns:a16="http://schemas.microsoft.com/office/drawing/2014/main" id="{B930306D-C955-4CC1-971F-BC6197F37D12}"/>
              </a:ext>
            </a:extLst>
          </p:cNvPr>
          <p:cNvSpPr/>
          <p:nvPr/>
        </p:nvSpPr>
        <p:spPr>
          <a:xfrm>
            <a:off x="2301766" y="3794235"/>
            <a:ext cx="399393" cy="1828799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E4F488-F9A6-C602-6DC7-B366B2471B79}"/>
              </a:ext>
            </a:extLst>
          </p:cNvPr>
          <p:cNvSpPr txBox="1"/>
          <p:nvPr/>
        </p:nvSpPr>
        <p:spPr>
          <a:xfrm>
            <a:off x="1681656" y="4523968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Up</a:t>
            </a:r>
          </a:p>
        </p:txBody>
      </p:sp>
    </p:spTree>
    <p:extLst>
      <p:ext uri="{BB962C8B-B14F-4D97-AF65-F5344CB8AC3E}">
        <p14:creationId xmlns:p14="http://schemas.microsoft.com/office/powerpoint/2010/main" val="259698476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47AC2-1E22-098A-BE5C-D0A78A66E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779626" cy="608970"/>
          </a:xfrm>
        </p:spPr>
        <p:txBody>
          <a:bodyPr/>
          <a:lstStyle/>
          <a:p>
            <a:r>
              <a:rPr lang="en-US" b="1" dirty="0">
                <a:latin typeface="+mn-lt"/>
              </a:rPr>
              <a:t>Radar beam moves faster in less dense air!</a:t>
            </a:r>
          </a:p>
        </p:txBody>
      </p:sp>
      <p:pic>
        <p:nvPicPr>
          <p:cNvPr id="5" name="Content Placeholder 4" descr="A cartoon of a person holding a blue object&#10;&#10;Description automatically generated">
            <a:extLst>
              <a:ext uri="{FF2B5EF4-FFF2-40B4-BE49-F238E27FC236}">
                <a16:creationId xmlns:a16="http://schemas.microsoft.com/office/drawing/2014/main" id="{E5FD1B17-5AB8-4B8D-D07C-C5B533CDBC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6258" y="974095"/>
            <a:ext cx="5951483" cy="277735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E6C51A3-B8F5-987D-14D4-3F4B8234BCAA}"/>
              </a:ext>
            </a:extLst>
          </p:cNvPr>
          <p:cNvSpPr txBox="1"/>
          <p:nvPr/>
        </p:nvSpPr>
        <p:spPr>
          <a:xfrm>
            <a:off x="3321269" y="3794235"/>
            <a:ext cx="276409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Less dense air</a:t>
            </a:r>
          </a:p>
          <a:p>
            <a:endParaRPr lang="en-US" sz="3200" b="1" dirty="0"/>
          </a:p>
          <a:p>
            <a:r>
              <a:rPr lang="en-US" sz="3200" b="1" dirty="0"/>
              <a:t>More dense air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6B60231-CD87-1509-34D4-F0CE5825CCBD}"/>
              </a:ext>
            </a:extLst>
          </p:cNvPr>
          <p:cNvCxnSpPr/>
          <p:nvPr/>
        </p:nvCxnSpPr>
        <p:spPr>
          <a:xfrm>
            <a:off x="2827283" y="5812221"/>
            <a:ext cx="3930869" cy="0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Up Arrow 6">
            <a:extLst>
              <a:ext uri="{FF2B5EF4-FFF2-40B4-BE49-F238E27FC236}">
                <a16:creationId xmlns:a16="http://schemas.microsoft.com/office/drawing/2014/main" id="{B930306D-C955-4CC1-971F-BC6197F37D12}"/>
              </a:ext>
            </a:extLst>
          </p:cNvPr>
          <p:cNvSpPr/>
          <p:nvPr/>
        </p:nvSpPr>
        <p:spPr>
          <a:xfrm>
            <a:off x="2301766" y="3794235"/>
            <a:ext cx="399393" cy="1828799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E4F488-F9A6-C602-6DC7-B366B2471B79}"/>
              </a:ext>
            </a:extLst>
          </p:cNvPr>
          <p:cNvSpPr txBox="1"/>
          <p:nvPr/>
        </p:nvSpPr>
        <p:spPr>
          <a:xfrm>
            <a:off x="1681656" y="4523968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01318F-AB74-EA5D-5231-671BC57ADD11}"/>
              </a:ext>
            </a:extLst>
          </p:cNvPr>
          <p:cNvSpPr txBox="1"/>
          <p:nvPr/>
        </p:nvSpPr>
        <p:spPr>
          <a:xfrm>
            <a:off x="6758152" y="4025462"/>
            <a:ext cx="1396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Moves faster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1949BF-923A-F039-53F1-BAD05D65FA9F}"/>
              </a:ext>
            </a:extLst>
          </p:cNvPr>
          <p:cNvSpPr txBox="1"/>
          <p:nvPr/>
        </p:nvSpPr>
        <p:spPr>
          <a:xfrm>
            <a:off x="7104993" y="5265683"/>
            <a:ext cx="1484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Moves slower</a:t>
            </a:r>
          </a:p>
        </p:txBody>
      </p:sp>
    </p:spTree>
    <p:extLst>
      <p:ext uri="{BB962C8B-B14F-4D97-AF65-F5344CB8AC3E}">
        <p14:creationId xmlns:p14="http://schemas.microsoft.com/office/powerpoint/2010/main" val="328899107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4763C-7AD5-AC79-9E96-0AA919E7F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blue triangle shapes on a white background&#10;&#10;Description automatically generated">
            <a:extLst>
              <a:ext uri="{FF2B5EF4-FFF2-40B4-BE49-F238E27FC236}">
                <a16:creationId xmlns:a16="http://schemas.microsoft.com/office/drawing/2014/main" id="{E15B7720-973E-3ABE-AE2F-6A77314D95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358009" y="3347025"/>
            <a:ext cx="3467100" cy="762000"/>
          </a:xfrm>
        </p:spPr>
      </p:pic>
      <p:pic>
        <p:nvPicPr>
          <p:cNvPr id="6" name="Content Placeholder 4" descr="A blue triangle shapes on a white background&#10;&#10;Description automatically generated">
            <a:extLst>
              <a:ext uri="{FF2B5EF4-FFF2-40B4-BE49-F238E27FC236}">
                <a16:creationId xmlns:a16="http://schemas.microsoft.com/office/drawing/2014/main" id="{E283032B-07CD-8005-2115-40B30100E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 rot="6754314">
            <a:off x="5485137" y="3520622"/>
            <a:ext cx="34671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4A4779-A4C1-AAD4-61DC-75965F41B653}"/>
              </a:ext>
            </a:extLst>
          </p:cNvPr>
          <p:cNvSpPr txBox="1"/>
          <p:nvPr/>
        </p:nvSpPr>
        <p:spPr>
          <a:xfrm>
            <a:off x="2638097" y="2154621"/>
            <a:ext cx="718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faster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A7C2EC-4F39-F7C3-6CC1-98F8A7CE9E89}"/>
              </a:ext>
            </a:extLst>
          </p:cNvPr>
          <p:cNvSpPr txBox="1"/>
          <p:nvPr/>
        </p:nvSpPr>
        <p:spPr>
          <a:xfrm>
            <a:off x="2593918" y="5092243"/>
            <a:ext cx="806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slower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1BA925-6E4A-E83A-FD39-0F7FD6673EB1}"/>
              </a:ext>
            </a:extLst>
          </p:cNvPr>
          <p:cNvSpPr txBox="1"/>
          <p:nvPr/>
        </p:nvSpPr>
        <p:spPr>
          <a:xfrm>
            <a:off x="3689558" y="2128167"/>
            <a:ext cx="12949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LESS DENSE</a:t>
            </a:r>
          </a:p>
          <a:p>
            <a:r>
              <a:rPr lang="en-US" b="1" dirty="0"/>
              <a:t>Air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A83C27-64F3-4229-9A4F-F731D9E6CCE0}"/>
              </a:ext>
            </a:extLst>
          </p:cNvPr>
          <p:cNvSpPr txBox="1"/>
          <p:nvPr/>
        </p:nvSpPr>
        <p:spPr>
          <a:xfrm>
            <a:off x="3577276" y="4953743"/>
            <a:ext cx="14686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MORE DENSE</a:t>
            </a:r>
          </a:p>
          <a:p>
            <a:r>
              <a:rPr lang="en-US" b="1" dirty="0"/>
              <a:t>Air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381D5513-9A30-388F-4AD8-236FDD5F73C5}"/>
              </a:ext>
            </a:extLst>
          </p:cNvPr>
          <p:cNvSpPr/>
          <p:nvPr/>
        </p:nvSpPr>
        <p:spPr>
          <a:xfrm>
            <a:off x="3747920" y="3425013"/>
            <a:ext cx="2596055" cy="60602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93319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B63B2-AA7C-C631-34C7-7690C735A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If air is warmer than normal (and less dense) near the surface, get </a:t>
            </a:r>
            <a:r>
              <a:rPr lang="en-US" b="1" dirty="0">
                <a:latin typeface="+mn-lt"/>
              </a:rPr>
              <a:t>subrefraction</a:t>
            </a:r>
          </a:p>
        </p:txBody>
      </p:sp>
      <p:pic>
        <p:nvPicPr>
          <p:cNvPr id="5" name="Content Placeholder 4" descr="A person standing on a green planet&#10;&#10;Description automatically generated">
            <a:extLst>
              <a:ext uri="{FF2B5EF4-FFF2-40B4-BE49-F238E27FC236}">
                <a16:creationId xmlns:a16="http://schemas.microsoft.com/office/drawing/2014/main" id="{4F4A1B14-3168-48E6-3A48-939A304C57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2281976"/>
            <a:ext cx="7384631" cy="3446161"/>
          </a:xfrm>
        </p:spPr>
      </p:pic>
    </p:spTree>
    <p:extLst>
      <p:ext uri="{BB962C8B-B14F-4D97-AF65-F5344CB8AC3E}">
        <p14:creationId xmlns:p14="http://schemas.microsoft.com/office/powerpoint/2010/main" val="285953056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281C4-4146-7158-86DE-A3920788C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If cold air near the surface and warm air aloft (e.g., inversion) can get </a:t>
            </a:r>
            <a:r>
              <a:rPr lang="en-US" b="1" dirty="0" err="1">
                <a:latin typeface="+mn-lt"/>
              </a:rPr>
              <a:t>superrefraction</a:t>
            </a:r>
            <a:endParaRPr lang="en-US" b="1" dirty="0">
              <a:latin typeface="+mn-lt"/>
            </a:endParaRPr>
          </a:p>
        </p:txBody>
      </p:sp>
      <p:pic>
        <p:nvPicPr>
          <p:cNvPr id="5" name="Content Placeholder 4" descr="A cartoon of a person standing on a green hill&#10;&#10;Description automatically generated">
            <a:extLst>
              <a:ext uri="{FF2B5EF4-FFF2-40B4-BE49-F238E27FC236}">
                <a16:creationId xmlns:a16="http://schemas.microsoft.com/office/drawing/2014/main" id="{BABDFAB9-86D3-EA25-E941-A0B62FD37F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1260" y="1829197"/>
            <a:ext cx="6856299" cy="3199606"/>
          </a:xfrm>
        </p:spPr>
      </p:pic>
      <p:pic>
        <p:nvPicPr>
          <p:cNvPr id="7" name="Picture 6" descr="A diagram of a diagram&#10;&#10;Description automatically generated with medium confidence">
            <a:extLst>
              <a:ext uri="{FF2B5EF4-FFF2-40B4-BE49-F238E27FC236}">
                <a16:creationId xmlns:a16="http://schemas.microsoft.com/office/drawing/2014/main" id="{18937EB0-CCF7-8F4E-1F79-EC62F7EAC9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0301" y="5167312"/>
            <a:ext cx="3757229" cy="1581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7857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2D4FE-4975-2956-6A27-F573CE1E0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025" y="2461418"/>
            <a:ext cx="7886700" cy="1325563"/>
          </a:xfrm>
        </p:spPr>
        <p:txBody>
          <a:bodyPr/>
          <a:lstStyle/>
          <a:p>
            <a:r>
              <a:rPr lang="en-US" b="1" dirty="0" err="1">
                <a:solidFill>
                  <a:schemeClr val="accent1"/>
                </a:solidFill>
                <a:latin typeface="+mn-lt"/>
              </a:rPr>
              <a:t>Superrefraction</a:t>
            </a:r>
            <a:r>
              <a:rPr lang="en-US" b="1" dirty="0">
                <a:solidFill>
                  <a:schemeClr val="accent1"/>
                </a:solidFill>
                <a:latin typeface="+mn-lt"/>
              </a:rPr>
              <a:t> can cause the radar beam to hit the surface very rapidly for the lower scan angles</a:t>
            </a:r>
            <a:br>
              <a:rPr lang="en-US" b="1" dirty="0">
                <a:solidFill>
                  <a:schemeClr val="accent1"/>
                </a:solidFill>
                <a:latin typeface="+mn-lt"/>
              </a:rPr>
            </a:br>
            <a:br>
              <a:rPr lang="en-US" b="1" dirty="0">
                <a:solidFill>
                  <a:schemeClr val="accent1"/>
                </a:solidFill>
                <a:latin typeface="+mn-lt"/>
              </a:rPr>
            </a:br>
            <a:r>
              <a:rPr lang="en-US" b="1" dirty="0">
                <a:solidFill>
                  <a:schemeClr val="accent1"/>
                </a:solidFill>
                <a:latin typeface="+mn-lt"/>
              </a:rPr>
              <a:t>Provides false echoes near the radar</a:t>
            </a:r>
          </a:p>
        </p:txBody>
      </p:sp>
    </p:spTree>
    <p:extLst>
      <p:ext uri="{BB962C8B-B14F-4D97-AF65-F5344CB8AC3E}">
        <p14:creationId xmlns:p14="http://schemas.microsoft.com/office/powerpoint/2010/main" val="27171984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>
            <a:extLst>
              <a:ext uri="{FF2B5EF4-FFF2-40B4-BE49-F238E27FC236}">
                <a16:creationId xmlns:a16="http://schemas.microsoft.com/office/drawing/2014/main" id="{E637FF46-1FCB-BA46-8DCA-6C66627E71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77888" y="488950"/>
            <a:ext cx="7886700" cy="1325563"/>
          </a:xfrm>
        </p:spPr>
        <p:txBody>
          <a:bodyPr anchor="t"/>
          <a:lstStyle/>
          <a:p>
            <a:pPr eaLnBrk="1" hangingPunct="1">
              <a:defRPr/>
            </a:pPr>
            <a:r>
              <a:rPr lang="en-US" altLang="en-US" sz="3200" b="1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Radar Was An Important Tool in WWII for tracking aircraft. Serious Problem—Precipitation!</a:t>
            </a:r>
          </a:p>
        </p:txBody>
      </p:sp>
      <p:pic>
        <p:nvPicPr>
          <p:cNvPr id="33794" name="Content Placeholder 3" descr="493200-L.jpg">
            <a:extLst>
              <a:ext uri="{FF2B5EF4-FFF2-40B4-BE49-F238E27FC236}">
                <a16:creationId xmlns:a16="http://schemas.microsoft.com/office/drawing/2014/main" id="{BBAEFEFC-E93E-6B4C-BC74-14FA4938164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823" r="-2448"/>
          <a:stretch>
            <a:fillRect/>
          </a:stretch>
        </p:blipFill>
        <p:spPr>
          <a:xfrm>
            <a:off x="-2224088" y="2119313"/>
            <a:ext cx="5654676" cy="4249737"/>
          </a:xfrm>
        </p:spPr>
      </p:pic>
      <p:pic>
        <p:nvPicPr>
          <p:cNvPr id="33795" name="Picture 4" descr="WWII-Era-Radar-Dish-1548949.jpg">
            <a:extLst>
              <a:ext uri="{FF2B5EF4-FFF2-40B4-BE49-F238E27FC236}">
                <a16:creationId xmlns:a16="http://schemas.microsoft.com/office/drawing/2014/main" id="{22638023-E3E8-4D40-948E-C3FC2CD161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0" y="2540000"/>
            <a:ext cx="5081588" cy="340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5D2C2-A7D9-AF81-6028-84EE47A54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map of the united states&#10;&#10;Description automatically generated">
            <a:extLst>
              <a:ext uri="{FF2B5EF4-FFF2-40B4-BE49-F238E27FC236}">
                <a16:creationId xmlns:a16="http://schemas.microsoft.com/office/drawing/2014/main" id="{3520453D-4A1A-C09C-D1CA-34BC0F211B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7780" y="0"/>
            <a:ext cx="6614072" cy="6614072"/>
          </a:xfrm>
        </p:spPr>
      </p:pic>
    </p:spTree>
    <p:extLst>
      <p:ext uri="{BB962C8B-B14F-4D97-AF65-F5344CB8AC3E}">
        <p14:creationId xmlns:p14="http://schemas.microsoft.com/office/powerpoint/2010/main" val="210323325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5D2C2-A7D9-AF81-6028-84EE47A54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Same time as previous radar echo.</a:t>
            </a:r>
          </a:p>
        </p:txBody>
      </p:sp>
      <p:pic>
        <p:nvPicPr>
          <p:cNvPr id="9" name="Picture 8" descr="A map of the united states&#10;&#10;Description automatically generated">
            <a:extLst>
              <a:ext uri="{FF2B5EF4-FFF2-40B4-BE49-F238E27FC236}">
                <a16:creationId xmlns:a16="http://schemas.microsoft.com/office/drawing/2014/main" id="{1BE3682C-AF5E-2DF8-2227-99DF55ACA7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738" y="1507156"/>
            <a:ext cx="7237020" cy="451527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CE3A79-46BD-2811-5C6C-168381946C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99636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5D2C2-A7D9-AF81-6028-84EE47A54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1856"/>
            <a:ext cx="7886700" cy="1325563"/>
          </a:xfrm>
        </p:spPr>
        <p:txBody>
          <a:bodyPr/>
          <a:lstStyle/>
          <a:p>
            <a:r>
              <a:rPr lang="en-US" b="1" dirty="0">
                <a:latin typeface="+mn-lt"/>
              </a:rPr>
              <a:t>Model sounding at same time…..cold air near the surface</a:t>
            </a:r>
          </a:p>
        </p:txBody>
      </p:sp>
      <p:pic>
        <p:nvPicPr>
          <p:cNvPr id="5" name="Content Placeholder 4" descr="A map of the united states&#10;&#10;Description automatically generated">
            <a:extLst>
              <a:ext uri="{FF2B5EF4-FFF2-40B4-BE49-F238E27FC236}">
                <a16:creationId xmlns:a16="http://schemas.microsoft.com/office/drawing/2014/main" id="{3520453D-4A1A-C09C-D1CA-34BC0F211B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03500" y="2032794"/>
            <a:ext cx="3937000" cy="3937000"/>
          </a:xfrm>
        </p:spPr>
      </p:pic>
      <p:pic>
        <p:nvPicPr>
          <p:cNvPr id="7" name="Picture 6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D54AFE2C-F98F-6225-58BA-163C7613C5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7510" y="1196656"/>
            <a:ext cx="6350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96824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E2317-38A6-B9DB-DE31-2EB614FEE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Even under normal conditions, the bottom of the lower beam can hit the surface!</a:t>
            </a:r>
          </a:p>
        </p:txBody>
      </p:sp>
      <p:pic>
        <p:nvPicPr>
          <p:cNvPr id="5" name="Content Placeholder 4" descr="A map of the north and south america&#10;&#10;Description automatically generated">
            <a:extLst>
              <a:ext uri="{FF2B5EF4-FFF2-40B4-BE49-F238E27FC236}">
                <a16:creationId xmlns:a16="http://schemas.microsoft.com/office/drawing/2014/main" id="{DF977871-DE85-FE9F-24AB-D082902F46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9050"/>
          <a:stretch/>
        </p:blipFill>
        <p:spPr>
          <a:xfrm>
            <a:off x="4572000" y="1679629"/>
            <a:ext cx="4206986" cy="4813246"/>
          </a:xfrm>
        </p:spPr>
      </p:pic>
      <p:pic>
        <p:nvPicPr>
          <p:cNvPr id="7" name="Picture 6" descr="A map of the north&#10;&#10;Description automatically generated">
            <a:extLst>
              <a:ext uri="{FF2B5EF4-FFF2-40B4-BE49-F238E27FC236}">
                <a16:creationId xmlns:a16="http://schemas.microsoft.com/office/drawing/2014/main" id="{F145DD86-31C2-FE6B-FAB6-3FEC13212B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682"/>
          <a:stretch/>
        </p:blipFill>
        <p:spPr>
          <a:xfrm>
            <a:off x="76251" y="1590566"/>
            <a:ext cx="4495749" cy="468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85407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E7886-65C9-46A9-471D-E4104D7B1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63097"/>
            <a:ext cx="7886700" cy="1325563"/>
          </a:xfrm>
        </p:spPr>
        <p:txBody>
          <a:bodyPr/>
          <a:lstStyle/>
          <a:p>
            <a:r>
              <a:rPr lang="en-US" b="1" dirty="0">
                <a:latin typeface="+mn-lt"/>
              </a:rPr>
              <a:t>Composite Reflectivity</a:t>
            </a:r>
            <a:r>
              <a:rPr lang="en-US" b="1" dirty="0">
                <a:solidFill>
                  <a:schemeClr val="accent1"/>
                </a:solidFill>
                <a:latin typeface="+mn-lt"/>
              </a:rPr>
              <a:t>: The Highest Reflectivity Above Each Point for All Scan Angles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 descr="A screenshot of a map&#10;&#10;AI-generated content may be incorrect.">
            <a:extLst>
              <a:ext uri="{FF2B5EF4-FFF2-40B4-BE49-F238E27FC236}">
                <a16:creationId xmlns:a16="http://schemas.microsoft.com/office/drawing/2014/main" id="{A34B7CF3-8747-2552-3927-A478CFF47C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2061942"/>
            <a:ext cx="7886700" cy="3878704"/>
          </a:xfrm>
        </p:spPr>
      </p:pic>
    </p:spTree>
    <p:extLst>
      <p:ext uri="{BB962C8B-B14F-4D97-AF65-F5344CB8AC3E}">
        <p14:creationId xmlns:p14="http://schemas.microsoft.com/office/powerpoint/2010/main" val="209274917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044B7-4F88-DC4A-75FF-D0CFEEFEA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diagram of a weather forecast&#10;&#10;Description automatically generated">
            <a:extLst>
              <a:ext uri="{FF2B5EF4-FFF2-40B4-BE49-F238E27FC236}">
                <a16:creationId xmlns:a16="http://schemas.microsoft.com/office/drawing/2014/main" id="{F87E76A4-2ADC-BA0B-9589-F9D2282D29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6455" y="1027906"/>
            <a:ext cx="7951437" cy="5210011"/>
          </a:xfrm>
        </p:spPr>
      </p:pic>
    </p:spTree>
    <p:extLst>
      <p:ext uri="{BB962C8B-B14F-4D97-AF65-F5344CB8AC3E}">
        <p14:creationId xmlns:p14="http://schemas.microsoft.com/office/powerpoint/2010/main" val="324466055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5577B-40AA-3C24-44DF-D9943B14D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635" y="207471"/>
            <a:ext cx="7884729" cy="1048238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Radar-based Echo Tops</a:t>
            </a:r>
          </a:p>
        </p:txBody>
      </p:sp>
      <p:pic>
        <p:nvPicPr>
          <p:cNvPr id="5" name="Content Placeholder 4" descr="A screen shot of a weather map&#10;&#10;Description automatically generated">
            <a:extLst>
              <a:ext uri="{FF2B5EF4-FFF2-40B4-BE49-F238E27FC236}">
                <a16:creationId xmlns:a16="http://schemas.microsoft.com/office/drawing/2014/main" id="{2A173B56-C1A7-FB6A-8675-57E5B23932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88282" y="1371322"/>
            <a:ext cx="5607050" cy="496502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7E56C9-BB16-7987-5008-080EA1FFACE3}"/>
              </a:ext>
            </a:extLst>
          </p:cNvPr>
          <p:cNvSpPr txBox="1"/>
          <p:nvPr/>
        </p:nvSpPr>
        <p:spPr>
          <a:xfrm>
            <a:off x="231226" y="2515004"/>
            <a:ext cx="210480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Useful for finding the highest (and often strongest) convection</a:t>
            </a:r>
          </a:p>
        </p:txBody>
      </p:sp>
    </p:spTree>
    <p:extLst>
      <p:ext uri="{BB962C8B-B14F-4D97-AF65-F5344CB8AC3E}">
        <p14:creationId xmlns:p14="http://schemas.microsoft.com/office/powerpoint/2010/main" val="111986728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C9786-5B3F-6B75-313E-DF38D0273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+mn-lt"/>
              </a:rPr>
              <a:t>Unambiguous Range (R</a:t>
            </a:r>
            <a:r>
              <a:rPr lang="en-US" b="1" baseline="-25000" dirty="0">
                <a:solidFill>
                  <a:srgbClr val="FF0000"/>
                </a:solidFill>
                <a:latin typeface="+mn-lt"/>
              </a:rPr>
              <a:t>u</a:t>
            </a:r>
            <a:r>
              <a:rPr lang="en-US" b="1" dirty="0">
                <a:solidFill>
                  <a:srgbClr val="FF0000"/>
                </a:solidFill>
                <a:latin typeface="+mn-lt"/>
              </a:rPr>
              <a:t>)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C68E2D1-9BE0-858C-6481-3EF6392AD0E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542066"/>
                <a:ext cx="7886700" cy="1432362"/>
              </a:xfrm>
            </p:spPr>
            <p:txBody>
              <a:bodyPr/>
              <a:lstStyle/>
              <a:p>
                <a:r>
                  <a:rPr lang="en-US" sz="3200" dirty="0"/>
                  <a:t>Distance the radar pulse can travel roundtrip between pulses</a:t>
                </a:r>
              </a:p>
              <a:p>
                <a:r>
                  <a:rPr lang="en-US" sz="3200" dirty="0"/>
                  <a:t>Clearly related to the pulse repetition frequency (PRF) already talked about.</a:t>
                </a:r>
              </a:p>
              <a:p>
                <a:r>
                  <a:rPr lang="en-US" sz="3200" dirty="0"/>
                  <a:t>The lower the PRF, the farther the radar pulse can move until the next pulse</a:t>
                </a:r>
              </a:p>
              <a:p>
                <a14:m>
                  <m:oMath xmlns:m="http://schemas.openxmlformats.org/officeDocument/2006/math"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𝑹</m:t>
                    </m:r>
                    <m:r>
                      <a:rPr lang="en-US" sz="3200" b="1" i="1" baseline="-25000" smtClean="0">
                        <a:latin typeface="Cambria Math" panose="02040503050406030204" pitchFamily="18" charset="0"/>
                      </a:rPr>
                      <m:t>𝒖</m:t>
                    </m:r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𝑪</m:t>
                    </m:r>
                  </m:oMath>
                </a14:m>
                <a:r>
                  <a:rPr lang="en-US" sz="3200" b="1" dirty="0"/>
                  <a:t>/2PRF where C is the speed of light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C68E2D1-9BE0-858C-6481-3EF6392AD0E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542066"/>
                <a:ext cx="7886700" cy="1432362"/>
              </a:xfrm>
              <a:blipFill>
                <a:blip r:embed="rId2"/>
                <a:stretch>
                  <a:fillRect l="-1768" t="-8772" r="-3055" b="-1543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5892151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C9786-5B3F-6B75-313E-DF38D0273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+mn-lt"/>
              </a:rPr>
              <a:t>Unambiguous Range (R</a:t>
            </a:r>
            <a:r>
              <a:rPr lang="en-US" b="1" baseline="-25000" dirty="0">
                <a:solidFill>
                  <a:srgbClr val="FF0000"/>
                </a:solidFill>
                <a:latin typeface="+mn-lt"/>
              </a:rPr>
              <a:t>u</a:t>
            </a:r>
            <a:r>
              <a:rPr lang="en-US" b="1" dirty="0">
                <a:solidFill>
                  <a:srgbClr val="FF0000"/>
                </a:solidFill>
                <a:latin typeface="+mn-lt"/>
              </a:rPr>
              <a:t>)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C68E2D1-9BE0-858C-6481-3EF6392AD0E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542066"/>
                <a:ext cx="7886700" cy="1432362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𝑹</m:t>
                    </m:r>
                    <m:r>
                      <a:rPr lang="en-US" sz="3200" b="1" i="1" baseline="-25000" smtClean="0">
                        <a:latin typeface="Cambria Math" panose="02040503050406030204" pitchFamily="18" charset="0"/>
                      </a:rPr>
                      <m:t>𝒖</m:t>
                    </m:r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𝑪</m:t>
                    </m:r>
                  </m:oMath>
                </a14:m>
                <a:r>
                  <a:rPr lang="en-US" sz="3200" b="1" dirty="0"/>
                  <a:t>/2PRF where C is the speed of light</a:t>
                </a:r>
              </a:p>
              <a:p>
                <a:pPr marL="0" indent="0">
                  <a:buNone/>
                </a:pPr>
                <a:endParaRPr lang="en-US" sz="3200" b="1" dirty="0"/>
              </a:p>
              <a:p>
                <a:r>
                  <a:rPr lang="en-US" sz="3200" dirty="0"/>
                  <a:t>As PRF increases, the unambiguous range goes down.</a:t>
                </a:r>
              </a:p>
              <a:p>
                <a:r>
                  <a:rPr lang="en-US" sz="3200" dirty="0"/>
                  <a:t>Makes sense:  if there a less time between pulses, the pulse can’t go as far (and back) before the next pulse is sent out.   </a:t>
                </a:r>
              </a:p>
              <a:p>
                <a:r>
                  <a:rPr lang="en-US" sz="3200" b="1" dirty="0"/>
                  <a:t>When a pulse is received at the radar, is it a return from the last pulse or from one before?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C68E2D1-9BE0-858C-6481-3EF6392AD0E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542066"/>
                <a:ext cx="7886700" cy="1432362"/>
              </a:xfrm>
              <a:blipFill>
                <a:blip r:embed="rId2"/>
                <a:stretch>
                  <a:fillRect l="-1768" t="-8772" r="-161" b="-251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75086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>
            <a:extLst>
              <a:ext uri="{FF2B5EF4-FFF2-40B4-BE49-F238E27FC236}">
                <a16:creationId xmlns:a16="http://schemas.microsoft.com/office/drawing/2014/main" id="{4234A23C-0E8D-2A48-BD15-66AF919C2D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7188" y="450850"/>
            <a:ext cx="8229600" cy="1143000"/>
          </a:xfrm>
        </p:spPr>
        <p:txBody>
          <a:bodyPr anchor="t"/>
          <a:lstStyle/>
          <a:p>
            <a:pPr eaLnBrk="1" hangingPunct="1">
              <a:defRPr/>
            </a:pPr>
            <a:r>
              <a:rPr lang="en-US" altLang="en-US" sz="3600" b="1" dirty="0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Modern Radars are Doppler Radars</a:t>
            </a:r>
          </a:p>
        </p:txBody>
      </p:sp>
      <p:sp>
        <p:nvSpPr>
          <p:cNvPr id="30722" name="Content Placeholder 2">
            <a:extLst>
              <a:ext uri="{FF2B5EF4-FFF2-40B4-BE49-F238E27FC236}">
                <a16:creationId xmlns:a16="http://schemas.microsoft.com/office/drawing/2014/main" id="{0C509079-6D8E-1742-97AA-E77521FA414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57188" y="1270000"/>
            <a:ext cx="8001000" cy="3962400"/>
          </a:xfrm>
        </p:spPr>
        <p:txBody>
          <a:bodyPr/>
          <a:lstStyle/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Doppler radars </a:t>
            </a:r>
            <a:r>
              <a:rPr lang="en-US" altLang="en-US" sz="2800" dirty="0">
                <a:ea typeface="ＭＳ Ｐゴシック" panose="020B0600070205080204" pitchFamily="34" charset="-128"/>
              </a:rPr>
              <a:t>can tell the speed of the target towards or away from the radar.</a:t>
            </a:r>
          </a:p>
          <a:p>
            <a:pPr eaLnBrk="1" hangingPunct="1"/>
            <a:r>
              <a:rPr lang="en-US" altLang="en-US" sz="2800" dirty="0">
                <a:ea typeface="ＭＳ Ｐゴシック" panose="020B0600070205080204" pitchFamily="34" charset="-128"/>
              </a:rPr>
              <a:t>The wavelength/phase of the radar signal changes, depending the speed of the target towards or away from the radar.</a:t>
            </a:r>
          </a:p>
        </p:txBody>
      </p:sp>
      <p:pic>
        <p:nvPicPr>
          <p:cNvPr id="30723" name="Picture 3">
            <a:extLst>
              <a:ext uri="{FF2B5EF4-FFF2-40B4-BE49-F238E27FC236}">
                <a16:creationId xmlns:a16="http://schemas.microsoft.com/office/drawing/2014/main" id="{2EB77511-9E8A-A747-BFF4-84903E2F47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966" y="3169363"/>
            <a:ext cx="4478337" cy="336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>
            <a:extLst>
              <a:ext uri="{FF2B5EF4-FFF2-40B4-BE49-F238E27FC236}">
                <a16:creationId xmlns:a16="http://schemas.microsoft.com/office/drawing/2014/main" id="{000D778B-46B6-684B-967C-FB1DDC3F3F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47688" y="638175"/>
            <a:ext cx="8229600" cy="1143000"/>
          </a:xfrm>
        </p:spPr>
        <p:txBody>
          <a:bodyPr anchor="t"/>
          <a:lstStyle/>
          <a:p>
            <a:pPr eaLnBrk="1" hangingPunct="1">
              <a:defRPr/>
            </a:pPr>
            <a:r>
              <a:rPr lang="en-US" altLang="en-US" sz="3600" b="1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WWII Radars</a:t>
            </a:r>
          </a:p>
        </p:txBody>
      </p:sp>
      <p:pic>
        <p:nvPicPr>
          <p:cNvPr id="34818" name="Content Placeholder 3" descr="scr270.jpg">
            <a:extLst>
              <a:ext uri="{FF2B5EF4-FFF2-40B4-BE49-F238E27FC236}">
                <a16:creationId xmlns:a16="http://schemas.microsoft.com/office/drawing/2014/main" id="{7C4DBF33-62B6-9D4A-8A25-DA6A709B28A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091" r="-60091"/>
          <a:stretch>
            <a:fillRect/>
          </a:stretch>
        </p:blipFill>
        <p:spPr>
          <a:xfrm>
            <a:off x="-1382713" y="2043113"/>
            <a:ext cx="7772401" cy="3962400"/>
          </a:xfrm>
        </p:spPr>
      </p:pic>
      <p:pic>
        <p:nvPicPr>
          <p:cNvPr id="34819" name="Picture 5" descr="WWIradar.jpg">
            <a:extLst>
              <a:ext uri="{FF2B5EF4-FFF2-40B4-BE49-F238E27FC236}">
                <a16:creationId xmlns:a16="http://schemas.microsoft.com/office/drawing/2014/main" id="{C7015C9C-44CA-FC45-A1CE-94784D34EA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938" y="2006600"/>
            <a:ext cx="3675062" cy="386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EA8B4342-A51D-9347-B6F5-B097CC3D93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9075" y="465137"/>
            <a:ext cx="8924925" cy="1143000"/>
          </a:xfrm>
        </p:spPr>
        <p:txBody>
          <a:bodyPr anchor="t"/>
          <a:lstStyle/>
          <a:p>
            <a:pPr eaLnBrk="1" hangingPunct="1">
              <a:defRPr/>
            </a:pPr>
            <a:r>
              <a:rPr lang="en-US" altLang="en-US" sz="4000" b="1" dirty="0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Same principle used in police radar guns</a:t>
            </a:r>
          </a:p>
        </p:txBody>
      </p:sp>
      <p:pic>
        <p:nvPicPr>
          <p:cNvPr id="31746" name="Content Placeholder 3">
            <a:extLst>
              <a:ext uri="{FF2B5EF4-FFF2-40B4-BE49-F238E27FC236}">
                <a16:creationId xmlns:a16="http://schemas.microsoft.com/office/drawing/2014/main" id="{A1283E02-2464-E44A-B4B2-E0E0B01D924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81" b="8112"/>
          <a:stretch>
            <a:fillRect/>
          </a:stretch>
        </p:blipFill>
        <p:spPr>
          <a:xfrm>
            <a:off x="3360738" y="1417638"/>
            <a:ext cx="2728912" cy="1900237"/>
          </a:xfrm>
        </p:spPr>
      </p:pic>
      <p:pic>
        <p:nvPicPr>
          <p:cNvPr id="31747" name="Picture 4">
            <a:extLst>
              <a:ext uri="{FF2B5EF4-FFF2-40B4-BE49-F238E27FC236}">
                <a16:creationId xmlns:a16="http://schemas.microsoft.com/office/drawing/2014/main" id="{09D74FA0-BE51-4049-A9E9-7234D2B3AA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563" y="3508375"/>
            <a:ext cx="6310312" cy="288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>
            <a:extLst>
              <a:ext uri="{FF2B5EF4-FFF2-40B4-BE49-F238E27FC236}">
                <a16:creationId xmlns:a16="http://schemas.microsoft.com/office/drawing/2014/main" id="{5F0D42A5-744F-194B-A93A-9F98127691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8650" y="500063"/>
            <a:ext cx="7886700" cy="1325562"/>
          </a:xfrm>
        </p:spPr>
        <p:txBody>
          <a:bodyPr anchor="t"/>
          <a:lstStyle/>
          <a:p>
            <a:pPr eaLnBrk="1" hangingPunct="1">
              <a:defRPr/>
            </a:pPr>
            <a:r>
              <a:rPr lang="en-US" altLang="en-US" b="1" dirty="0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Based on Doppler Effect: evident when a train or car passes. Frequency of sound changes.</a:t>
            </a:r>
          </a:p>
        </p:txBody>
      </p:sp>
      <p:sp>
        <p:nvSpPr>
          <p:cNvPr id="32770" name="Content Placeholder 2">
            <a:extLst>
              <a:ext uri="{FF2B5EF4-FFF2-40B4-BE49-F238E27FC236}">
                <a16:creationId xmlns:a16="http://schemas.microsoft.com/office/drawing/2014/main" id="{72283343-B26A-EE45-8956-52FD3EC1988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77968" y="2105901"/>
            <a:ext cx="7886700" cy="4351338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sz="2400" dirty="0">
                <a:ea typeface="ＭＳ Ｐゴシック" panose="020B0600070205080204" pitchFamily="34" charset="-128"/>
                <a:hlinkClick r:id="rId2"/>
              </a:rPr>
              <a:t>https://www.youtube.com/watch?v=a3RfULw7aAY</a:t>
            </a:r>
            <a:endParaRPr lang="en-US" altLang="en-US" sz="2400" dirty="0">
              <a:ea typeface="ＭＳ Ｐゴシック" panose="020B0600070205080204" pitchFamily="34" charset="-128"/>
            </a:endParaRPr>
          </a:p>
        </p:txBody>
      </p:sp>
      <p:pic>
        <p:nvPicPr>
          <p:cNvPr id="32771" name="Picture 3">
            <a:extLst>
              <a:ext uri="{FF2B5EF4-FFF2-40B4-BE49-F238E27FC236}">
                <a16:creationId xmlns:a16="http://schemas.microsoft.com/office/drawing/2014/main" id="{58E6DB79-BA7C-424F-A506-39FB80F0EE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931" y="2768600"/>
            <a:ext cx="5418137" cy="340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85EFD-1136-04EB-048A-AE4B42966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nline Media 3" descr="Example of Doppler Shift using car horn">
            <a:hlinkClick r:id="" action="ppaction://media"/>
            <a:extLst>
              <a:ext uri="{FF2B5EF4-FFF2-40B4-BE49-F238E27FC236}">
                <a16:creationId xmlns:a16="http://schemas.microsoft.com/office/drawing/2014/main" id="{A8FDB967-E800-1048-0788-0B3D5325BF2B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671638" y="1825625"/>
            <a:ext cx="580231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330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89C1D-6875-8968-3C26-E00877061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895490"/>
            <a:ext cx="7886700" cy="1325563"/>
          </a:xfrm>
        </p:spPr>
        <p:txBody>
          <a:bodyPr/>
          <a:lstStyle/>
          <a:p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The </a:t>
            </a:r>
            <a:r>
              <a:rPr lang="en-US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Doppler effect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(also called the  </a:t>
            </a:r>
            <a:r>
              <a:rPr lang="en-US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Doppler shift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 is the change in the </a:t>
            </a:r>
            <a:r>
              <a:rPr lang="en-US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</a:rPr>
              <a:t>frequency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of a </a:t>
            </a:r>
            <a:r>
              <a:rPr lang="en-US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</a:rPr>
              <a:t>wave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in relation to an </a:t>
            </a:r>
            <a:r>
              <a:rPr lang="en-US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</a:rPr>
              <a:t>observer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 The </a:t>
            </a:r>
            <a:r>
              <a:rPr lang="en-US" dirty="0">
                <a:solidFill>
                  <a:srgbClr val="202122"/>
                </a:solidFill>
                <a:latin typeface="Arial" panose="020B0604020202020204" pitchFamily="34" charset="0"/>
              </a:rPr>
              <a:t>frequency change also produces a phase shift.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93992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BC90D-AD21-1B49-A226-383E794BC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dirty="0">
                <a:latin typeface="+mn-lt"/>
              </a:rPr>
              <a:t>Doppler Effect for Weather Radars</a:t>
            </a:r>
          </a:p>
        </p:txBody>
      </p:sp>
      <p:sp>
        <p:nvSpPr>
          <p:cNvPr id="60418" name="Content Placeholder 2">
            <a:extLst>
              <a:ext uri="{FF2B5EF4-FFF2-40B4-BE49-F238E27FC236}">
                <a16:creationId xmlns:a16="http://schemas.microsoft.com/office/drawing/2014/main" id="{CC51755B-6D9C-4743-9AB3-69E42EA1F9B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74650" y="1412626"/>
            <a:ext cx="7713662" cy="4351337"/>
          </a:xfrm>
        </p:spPr>
        <p:txBody>
          <a:bodyPr/>
          <a:lstStyle/>
          <a:p>
            <a:r>
              <a:rPr lang="en-US" altLang="en-US" sz="2800" dirty="0"/>
              <a:t>The ”targets” are generally precipitation particles (rain drops, snow flakes)…but can include birds, bugs, and even tornado debris.</a:t>
            </a:r>
          </a:p>
          <a:p>
            <a:r>
              <a:rPr lang="en-US" altLang="en-US" sz="2800" dirty="0"/>
              <a:t>Meteorological targets generally move with the wind…so we get wind information from Doppler</a:t>
            </a:r>
          </a:p>
          <a:p>
            <a:pPr marL="0" indent="0">
              <a:buNone/>
            </a:pPr>
            <a:r>
              <a:rPr lang="en-US" altLang="en-US" sz="2800" dirty="0"/>
              <a:t>  radar.</a:t>
            </a:r>
          </a:p>
        </p:txBody>
      </p:sp>
      <p:pic>
        <p:nvPicPr>
          <p:cNvPr id="60419" name="Picture 4">
            <a:extLst>
              <a:ext uri="{FF2B5EF4-FFF2-40B4-BE49-F238E27FC236}">
                <a16:creationId xmlns:a16="http://schemas.microsoft.com/office/drawing/2014/main" id="{775A537F-CF09-6548-BFFC-AC9494E2D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688" y="3427413"/>
            <a:ext cx="6696075" cy="264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>
            <a:extLst>
              <a:ext uri="{FF2B5EF4-FFF2-40B4-BE49-F238E27FC236}">
                <a16:creationId xmlns:a16="http://schemas.microsoft.com/office/drawing/2014/main" id="{60EBD12F-024E-2A49-AE96-D47111707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68276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latin typeface="+mn-lt"/>
                <a:ea typeface="ＭＳ Ｐゴシック" panose="020B0600070205080204" pitchFamily="34" charset="-128"/>
              </a:rPr>
              <a:t>Radar Doppler Velocities Give the </a:t>
            </a:r>
            <a:r>
              <a:rPr lang="en-US" altLang="en-US" b="1" dirty="0">
                <a:solidFill>
                  <a:srgbClr val="FF0000"/>
                </a:solidFill>
                <a:latin typeface="+mn-lt"/>
                <a:ea typeface="ＭＳ Ｐゴシック" panose="020B0600070205080204" pitchFamily="34" charset="-128"/>
              </a:rPr>
              <a:t>Radial Wind Component</a:t>
            </a:r>
            <a:r>
              <a:rPr lang="en-US" altLang="en-US" b="1" dirty="0">
                <a:solidFill>
                  <a:schemeClr val="tx2"/>
                </a:solidFill>
                <a:latin typeface="+mn-lt"/>
                <a:ea typeface="ＭＳ Ｐゴシック" panose="020B0600070205080204" pitchFamily="34" charset="-128"/>
              </a:rPr>
              <a:t> toward or away from radar</a:t>
            </a:r>
          </a:p>
        </p:txBody>
      </p:sp>
      <p:pic>
        <p:nvPicPr>
          <p:cNvPr id="33794" name="Content Placeholder 4">
            <a:extLst>
              <a:ext uri="{FF2B5EF4-FFF2-40B4-BE49-F238E27FC236}">
                <a16:creationId xmlns:a16="http://schemas.microsoft.com/office/drawing/2014/main" id="{B94B1910-9F9F-4C47-8ED6-F58E8EBB3FF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9196" y="2203693"/>
            <a:ext cx="4938713" cy="3984625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F268165-5E48-D193-65CE-1B58CE961273}"/>
              </a:ext>
            </a:extLst>
          </p:cNvPr>
          <p:cNvSpPr txBox="1"/>
          <p:nvPr/>
        </p:nvSpPr>
        <p:spPr>
          <a:xfrm>
            <a:off x="4028090" y="5866504"/>
            <a:ext cx="44635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NOT the total velocity vector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542FE-A2C7-724B-836E-A2CDEA520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365126"/>
            <a:ext cx="7937281" cy="769992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accent1"/>
                </a:solidFill>
                <a:latin typeface="+mn-lt"/>
              </a:rPr>
              <a:t>Doppler Radar Imagery</a:t>
            </a:r>
          </a:p>
        </p:txBody>
      </p:sp>
      <p:pic>
        <p:nvPicPr>
          <p:cNvPr id="61442" name="Content Placeholder 4">
            <a:extLst>
              <a:ext uri="{FF2B5EF4-FFF2-40B4-BE49-F238E27FC236}">
                <a16:creationId xmlns:a16="http://schemas.microsoft.com/office/drawing/2014/main" id="{F0303EF8-3F25-6646-9CCE-A460E47257F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52115" y="1135118"/>
            <a:ext cx="5808264" cy="5280080"/>
          </a:xfr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542FE-A2C7-724B-836E-A2CDEA520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318" y="2455424"/>
            <a:ext cx="2408841" cy="1947150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accent1"/>
                </a:solidFill>
                <a:latin typeface="+mn-lt"/>
              </a:rPr>
              <a:t>Similar polar plot as reflectivity</a:t>
            </a:r>
            <a:br>
              <a:rPr lang="en-US" b="1" dirty="0">
                <a:solidFill>
                  <a:schemeClr val="accent1"/>
                </a:solidFill>
                <a:latin typeface="+mn-lt"/>
              </a:rPr>
            </a:br>
            <a:br>
              <a:rPr lang="en-US" b="1" dirty="0">
                <a:solidFill>
                  <a:schemeClr val="accent1"/>
                </a:solidFill>
                <a:latin typeface="+mn-lt"/>
              </a:rPr>
            </a:br>
            <a:r>
              <a:rPr lang="en-US" b="1" dirty="0">
                <a:solidFill>
                  <a:schemeClr val="accent1"/>
                </a:solidFill>
                <a:latin typeface="+mn-lt"/>
              </a:rPr>
              <a:t>Colors are wind speed towards or away from the radar</a:t>
            </a:r>
          </a:p>
        </p:txBody>
      </p:sp>
      <p:pic>
        <p:nvPicPr>
          <p:cNvPr id="61442" name="Content Placeholder 4">
            <a:extLst>
              <a:ext uri="{FF2B5EF4-FFF2-40B4-BE49-F238E27FC236}">
                <a16:creationId xmlns:a16="http://schemas.microsoft.com/office/drawing/2014/main" id="{F0303EF8-3F25-6646-9CCE-A460E47257F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48178" y="812552"/>
            <a:ext cx="5756359" cy="5232895"/>
          </a:xfrm>
        </p:spPr>
      </p:pic>
    </p:spTree>
    <p:extLst>
      <p:ext uri="{BB962C8B-B14F-4D97-AF65-F5344CB8AC3E}">
        <p14:creationId xmlns:p14="http://schemas.microsoft.com/office/powerpoint/2010/main" val="71226048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542FE-A2C7-724B-836E-A2CDEA520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103" y="2676141"/>
            <a:ext cx="2892317" cy="1947150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accent1"/>
                </a:solidFill>
                <a:latin typeface="+mn-lt"/>
              </a:rPr>
              <a:t>Standard:</a:t>
            </a:r>
            <a:br>
              <a:rPr lang="en-US" b="1" dirty="0">
                <a:solidFill>
                  <a:schemeClr val="accent1"/>
                </a:solidFill>
                <a:latin typeface="+mn-lt"/>
              </a:rPr>
            </a:br>
            <a:br>
              <a:rPr lang="en-US" b="1" dirty="0">
                <a:solidFill>
                  <a:schemeClr val="accent1"/>
                </a:solidFill>
                <a:latin typeface="+mn-lt"/>
              </a:rPr>
            </a:br>
            <a:r>
              <a:rPr lang="en-US" b="1" dirty="0">
                <a:solidFill>
                  <a:schemeClr val="accent1"/>
                </a:solidFill>
                <a:latin typeface="+mn-lt"/>
              </a:rPr>
              <a:t>Cold colors (blue/green) approaching air, </a:t>
            </a:r>
            <a:br>
              <a:rPr lang="en-US" b="1" dirty="0">
                <a:solidFill>
                  <a:schemeClr val="accent1"/>
                </a:solidFill>
                <a:latin typeface="+mn-lt"/>
              </a:rPr>
            </a:br>
            <a:r>
              <a:rPr lang="en-US" b="1" dirty="0">
                <a:solidFill>
                  <a:schemeClr val="accent1"/>
                </a:solidFill>
                <a:latin typeface="+mn-lt"/>
              </a:rPr>
              <a:t>warm colors (yellow/red) exiting air</a:t>
            </a:r>
            <a:br>
              <a:rPr lang="en-US" b="1" dirty="0">
                <a:solidFill>
                  <a:schemeClr val="accent1"/>
                </a:solidFill>
                <a:latin typeface="+mn-lt"/>
              </a:rPr>
            </a:br>
            <a:br>
              <a:rPr lang="en-US" b="1" dirty="0">
                <a:solidFill>
                  <a:schemeClr val="accent1"/>
                </a:solidFill>
                <a:latin typeface="+mn-lt"/>
              </a:rPr>
            </a:br>
            <a:endParaRPr lang="en-US" b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61442" name="Content Placeholder 4">
            <a:extLst>
              <a:ext uri="{FF2B5EF4-FFF2-40B4-BE49-F238E27FC236}">
                <a16:creationId xmlns:a16="http://schemas.microsoft.com/office/drawing/2014/main" id="{F0303EF8-3F25-6646-9CCE-A460E47257F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51" t="-1265" r="148" b="47918"/>
          <a:stretch/>
        </p:blipFill>
        <p:spPr>
          <a:xfrm>
            <a:off x="4824249" y="483475"/>
            <a:ext cx="2051489" cy="5557690"/>
          </a:xfrm>
        </p:spPr>
      </p:pic>
    </p:spTree>
    <p:extLst>
      <p:ext uri="{BB962C8B-B14F-4D97-AF65-F5344CB8AC3E}">
        <p14:creationId xmlns:p14="http://schemas.microsoft.com/office/powerpoint/2010/main" val="259299955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88573-1E39-357C-0346-81114F928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84324"/>
            <a:ext cx="1752599" cy="2693761"/>
          </a:xfrm>
        </p:spPr>
        <p:txBody>
          <a:bodyPr/>
          <a:lstStyle/>
          <a:p>
            <a:r>
              <a:rPr lang="en-US" dirty="0"/>
              <a:t>What is Wind</a:t>
            </a:r>
            <a:br>
              <a:rPr lang="en-US" dirty="0"/>
            </a:br>
            <a:r>
              <a:rPr lang="en-US" dirty="0"/>
              <a:t>Direction near the radar?</a:t>
            </a:r>
          </a:p>
        </p:txBody>
      </p:sp>
      <p:pic>
        <p:nvPicPr>
          <p:cNvPr id="5" name="Content Placeholder 4" descr="A map of the earth&#10;&#10;Description automatically generated">
            <a:extLst>
              <a:ext uri="{FF2B5EF4-FFF2-40B4-BE49-F238E27FC236}">
                <a16:creationId xmlns:a16="http://schemas.microsoft.com/office/drawing/2014/main" id="{3DC5D9E5-E460-0AF9-1901-40AD7AB1DD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31177" y="0"/>
            <a:ext cx="7118909" cy="6492875"/>
          </a:xfrm>
        </p:spPr>
      </p:pic>
    </p:spTree>
    <p:extLst>
      <p:ext uri="{BB962C8B-B14F-4D97-AF65-F5344CB8AC3E}">
        <p14:creationId xmlns:p14="http://schemas.microsoft.com/office/powerpoint/2010/main" val="32088712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>
            <a:extLst>
              <a:ext uri="{FF2B5EF4-FFF2-40B4-BE49-F238E27FC236}">
                <a16:creationId xmlns:a16="http://schemas.microsoft.com/office/drawing/2014/main" id="{D2E655B5-43B2-464F-A22E-B5EB2C2C33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7025" y="609600"/>
            <a:ext cx="8435975" cy="1143000"/>
          </a:xfrm>
        </p:spPr>
        <p:txBody>
          <a:bodyPr rtlCol="0" anchor="t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600" b="1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After WWII, Meteorologists Experimented with Military Radars: Thunderstorms and Convection Clearly Seen</a:t>
            </a:r>
          </a:p>
        </p:txBody>
      </p:sp>
      <p:pic>
        <p:nvPicPr>
          <p:cNvPr id="35842" name="Picture 4" descr="earlyradar.jpg                                                 001C1C6C&#10;Cliff Disk                     BB5EA40C:">
            <a:extLst>
              <a:ext uri="{FF2B5EF4-FFF2-40B4-BE49-F238E27FC236}">
                <a16:creationId xmlns:a16="http://schemas.microsoft.com/office/drawing/2014/main" id="{BA336E12-E3FC-1049-81AC-ABD709FB7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2357438"/>
            <a:ext cx="4002088" cy="408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6" descr="WbmrMSWnhNxm.jpg                                               001C1C6C&#10;Cliff Disk                     BB5EA40C:">
            <a:extLst>
              <a:ext uri="{FF2B5EF4-FFF2-40B4-BE49-F238E27FC236}">
                <a16:creationId xmlns:a16="http://schemas.microsoft.com/office/drawing/2014/main" id="{968E3809-7DFE-CA48-A716-D93CE9350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2501900"/>
            <a:ext cx="3746500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673AA-389C-451B-F0D1-B521B9C2D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897" y="1388624"/>
            <a:ext cx="1916731" cy="4080751"/>
          </a:xfrm>
        </p:spPr>
        <p:txBody>
          <a:bodyPr/>
          <a:lstStyle/>
          <a:p>
            <a:r>
              <a:rPr lang="en-US" b="1" dirty="0">
                <a:latin typeface="+mn-lt"/>
              </a:rPr>
              <a:t>Clear Air Return</a:t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With Bird Echoes</a:t>
            </a:r>
            <a:br>
              <a:rPr lang="en-US" b="1" dirty="0">
                <a:latin typeface="+mn-lt"/>
              </a:rPr>
            </a:b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Which way are birds flying?</a:t>
            </a:r>
            <a:br>
              <a:rPr lang="en-US" b="1" dirty="0"/>
            </a:br>
            <a:br>
              <a:rPr lang="en-US" b="1" dirty="0"/>
            </a:br>
            <a:r>
              <a:rPr lang="en-US" b="1" dirty="0"/>
              <a:t>Langley Hill Radar</a:t>
            </a:r>
          </a:p>
        </p:txBody>
      </p:sp>
      <p:pic>
        <p:nvPicPr>
          <p:cNvPr id="5" name="Content Placeholder 4" descr="A map of the north&#10;&#10;Description automatically generated">
            <a:extLst>
              <a:ext uri="{FF2B5EF4-FFF2-40B4-BE49-F238E27FC236}">
                <a16:creationId xmlns:a16="http://schemas.microsoft.com/office/drawing/2014/main" id="{83693EB1-FA01-81CB-1BFE-6071D2E0A9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4010" y="684268"/>
            <a:ext cx="5699672" cy="5699672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25ACA4E-DB58-165D-4297-1FC7BF0C68BF}"/>
              </a:ext>
            </a:extLst>
          </p:cNvPr>
          <p:cNvSpPr/>
          <p:nvPr/>
        </p:nvSpPr>
        <p:spPr>
          <a:xfrm>
            <a:off x="4572000" y="6148552"/>
            <a:ext cx="2007476" cy="45194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29578F-52AE-DA4A-22E3-A4948E00AFC8}"/>
              </a:ext>
            </a:extLst>
          </p:cNvPr>
          <p:cNvSpPr/>
          <p:nvPr/>
        </p:nvSpPr>
        <p:spPr>
          <a:xfrm>
            <a:off x="4740166" y="474060"/>
            <a:ext cx="1734206" cy="39829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545152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673AA-389C-451B-F0D1-B521B9C2D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1557502" cy="4080751"/>
          </a:xfrm>
        </p:spPr>
        <p:txBody>
          <a:bodyPr/>
          <a:lstStyle/>
          <a:p>
            <a:r>
              <a:rPr lang="en-US" b="1" dirty="0"/>
              <a:t>Which way are birds flying?</a:t>
            </a:r>
          </a:p>
        </p:txBody>
      </p:sp>
      <p:pic>
        <p:nvPicPr>
          <p:cNvPr id="5" name="Content Placeholder 4" descr="A map of the north&#10;&#10;Description automatically generated">
            <a:extLst>
              <a:ext uri="{FF2B5EF4-FFF2-40B4-BE49-F238E27FC236}">
                <a16:creationId xmlns:a16="http://schemas.microsoft.com/office/drawing/2014/main" id="{83693EB1-FA01-81CB-1BFE-6071D2E0A9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4010" y="684268"/>
            <a:ext cx="5699672" cy="5699672"/>
          </a:xfrm>
        </p:spPr>
      </p:pic>
      <p:sp>
        <p:nvSpPr>
          <p:cNvPr id="3" name="Down Arrow 2">
            <a:extLst>
              <a:ext uri="{FF2B5EF4-FFF2-40B4-BE49-F238E27FC236}">
                <a16:creationId xmlns:a16="http://schemas.microsoft.com/office/drawing/2014/main" id="{C5B90A23-DCA8-4554-ABFC-7D79507DA6CB}"/>
              </a:ext>
            </a:extLst>
          </p:cNvPr>
          <p:cNvSpPr/>
          <p:nvPr/>
        </p:nvSpPr>
        <p:spPr>
          <a:xfrm rot="20569873">
            <a:off x="3920360" y="2167758"/>
            <a:ext cx="809296" cy="273268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12336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81122-4909-D367-DB83-DE6F351A4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346325"/>
            <a:ext cx="7886700" cy="1325563"/>
          </a:xfrm>
        </p:spPr>
        <p:txBody>
          <a:bodyPr/>
          <a:lstStyle/>
          <a:p>
            <a:r>
              <a:rPr lang="en-US" b="1" dirty="0">
                <a:latin typeface="+mn-lt"/>
              </a:rPr>
              <a:t>Reminder about thermal wind and rotation of the geostrophic wind with height</a:t>
            </a:r>
          </a:p>
        </p:txBody>
      </p:sp>
    </p:spTree>
    <p:extLst>
      <p:ext uri="{BB962C8B-B14F-4D97-AF65-F5344CB8AC3E}">
        <p14:creationId xmlns:p14="http://schemas.microsoft.com/office/powerpoint/2010/main" val="70493810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>
            <a:extLst>
              <a:ext uri="{FF2B5EF4-FFF2-40B4-BE49-F238E27FC236}">
                <a16:creationId xmlns:a16="http://schemas.microsoft.com/office/drawing/2014/main" id="{5363B075-E39D-EA4D-BDCA-8F677CC8A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Temperature Advection and Wind Turning with Height</a:t>
            </a:r>
          </a:p>
        </p:txBody>
      </p:sp>
      <p:sp>
        <p:nvSpPr>
          <p:cNvPr id="21506" name="Content Placeholder 2">
            <a:extLst>
              <a:ext uri="{FF2B5EF4-FFF2-40B4-BE49-F238E27FC236}">
                <a16:creationId xmlns:a16="http://schemas.microsoft.com/office/drawing/2014/main" id="{EA8F12D3-2FAC-5940-B8EF-01B8CA841D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3200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Backing</a:t>
            </a:r>
            <a:r>
              <a:rPr lang="en-US" altLang="en-US" sz="3200" dirty="0">
                <a:ea typeface="ＭＳ Ｐゴシック" panose="020B0600070205080204" pitchFamily="34" charset="-128"/>
              </a:rPr>
              <a:t> (</a:t>
            </a:r>
            <a:r>
              <a:rPr lang="en-US" altLang="en-US" sz="3200" b="1" dirty="0">
                <a:ea typeface="ＭＳ Ｐゴシック" panose="020B0600070205080204" pitchFamily="34" charset="-128"/>
              </a:rPr>
              <a:t>counterclockwise turning with height</a:t>
            </a:r>
            <a:r>
              <a:rPr lang="en-US" altLang="en-US" sz="3200" dirty="0">
                <a:ea typeface="ＭＳ Ｐゴシック" panose="020B0600070205080204" pitchFamily="34" charset="-128"/>
              </a:rPr>
              <a:t>) of the the geostrophic wind:  </a:t>
            </a:r>
            <a:r>
              <a:rPr lang="en-US" altLang="en-US" sz="3200" b="1" dirty="0">
                <a:ea typeface="ＭＳ Ｐゴシック" panose="020B0600070205080204" pitchFamily="34" charset="-128"/>
              </a:rPr>
              <a:t>cold advection</a:t>
            </a:r>
          </a:p>
          <a:p>
            <a:r>
              <a:rPr lang="en-US" altLang="en-US" sz="3200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Veering</a:t>
            </a:r>
            <a:r>
              <a:rPr lang="en-US" altLang="en-US" sz="3200" dirty="0">
                <a:ea typeface="ＭＳ Ｐゴシック" panose="020B0600070205080204" pitchFamily="34" charset="-128"/>
              </a:rPr>
              <a:t> (</a:t>
            </a:r>
            <a:r>
              <a:rPr lang="en-US" altLang="en-US" sz="3200" b="1" dirty="0">
                <a:ea typeface="ＭＳ Ｐゴシック" panose="020B0600070205080204" pitchFamily="34" charset="-128"/>
              </a:rPr>
              <a:t>clockwise turning with height</a:t>
            </a:r>
            <a:r>
              <a:rPr lang="en-US" altLang="en-US" sz="3200" dirty="0">
                <a:ea typeface="ＭＳ Ｐゴシック" panose="020B0600070205080204" pitchFamily="34" charset="-128"/>
              </a:rPr>
              <a:t>) of the the geostrophic wind:  </a:t>
            </a:r>
            <a:r>
              <a:rPr lang="en-US" altLang="en-US" sz="3200" b="1" dirty="0">
                <a:ea typeface="ＭＳ Ｐゴシック" panose="020B0600070205080204" pitchFamily="34" charset="-128"/>
              </a:rPr>
              <a:t>warm advection</a:t>
            </a:r>
          </a:p>
          <a:p>
            <a:r>
              <a:rPr lang="en-US" altLang="en-US" sz="3200" dirty="0">
                <a:ea typeface="ＭＳ Ｐゴシック" panose="020B0600070205080204" pitchFamily="34" charset="-128"/>
              </a:rPr>
              <a:t>Thus, </a:t>
            </a:r>
            <a:r>
              <a:rPr lang="en-US" altLang="en-US" sz="3200" b="1" dirty="0">
                <a:ea typeface="ＭＳ Ｐゴシック" panose="020B0600070205080204" pitchFamily="34" charset="-128"/>
              </a:rPr>
              <a:t>if the actual winds are ~geostrophic (not bad assumption above boundary layer) one can determine temperature advection from a single sounding—or Doppler Weather Radar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>
            <a:extLst>
              <a:ext uri="{FF2B5EF4-FFF2-40B4-BE49-F238E27FC236}">
                <a16:creationId xmlns:a16="http://schemas.microsoft.com/office/drawing/2014/main" id="{80CDB516-2299-B141-9D33-525201EA1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75939"/>
            <a:ext cx="7886700" cy="1325563"/>
          </a:xfrm>
        </p:spPr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latin typeface="+mn-lt"/>
                <a:ea typeface="ＭＳ Ｐゴシック" panose="020B0600070205080204" pitchFamily="34" charset="-128"/>
              </a:rPr>
              <a:t>Doppler Velocities</a:t>
            </a:r>
            <a:br>
              <a:rPr lang="en-US" altLang="en-US" b="1" dirty="0">
                <a:solidFill>
                  <a:schemeClr val="tx2"/>
                </a:solidFill>
                <a:latin typeface="+mn-lt"/>
                <a:ea typeface="ＭＳ Ｐゴシック" panose="020B0600070205080204" pitchFamily="34" charset="-128"/>
              </a:rPr>
            </a:br>
            <a:r>
              <a:rPr lang="en-US" altLang="en-US" b="1" dirty="0">
                <a:solidFill>
                  <a:schemeClr val="tx2"/>
                </a:solidFill>
                <a:latin typeface="+mn-lt"/>
                <a:ea typeface="ＭＳ Ｐゴシック" panose="020B0600070205080204" pitchFamily="34" charset="-128"/>
              </a:rPr>
              <a:t>No turning with height, no advection</a:t>
            </a:r>
          </a:p>
        </p:txBody>
      </p:sp>
      <p:pic>
        <p:nvPicPr>
          <p:cNvPr id="34818" name="Content Placeholder 4">
            <a:extLst>
              <a:ext uri="{FF2B5EF4-FFF2-40B4-BE49-F238E27FC236}">
                <a16:creationId xmlns:a16="http://schemas.microsoft.com/office/drawing/2014/main" id="{F7F0AA4F-C926-174B-AC4B-3DB2305EFC3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52513" y="1635125"/>
            <a:ext cx="7634287" cy="4140200"/>
          </a:xfr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>
            <a:extLst>
              <a:ext uri="{FF2B5EF4-FFF2-40B4-BE49-F238E27FC236}">
                <a16:creationId xmlns:a16="http://schemas.microsoft.com/office/drawing/2014/main" id="{0D12216F-010A-A148-829B-8FEB18700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093" y="0"/>
            <a:ext cx="8582026" cy="1325563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  <a:latin typeface="+mn-lt"/>
                <a:ea typeface="ＭＳ Ｐゴシック" panose="020B0600070205080204" pitchFamily="34" charset="-128"/>
              </a:rPr>
              <a:t>“ S “ shape: clockwise rotation with height, called </a:t>
            </a:r>
            <a:r>
              <a:rPr lang="en-US" altLang="en-US" b="1" dirty="0">
                <a:solidFill>
                  <a:srgbClr val="FF0000"/>
                </a:solidFill>
                <a:latin typeface="+mn-lt"/>
                <a:ea typeface="ＭＳ Ｐゴシック" panose="020B0600070205080204" pitchFamily="34" charset="-128"/>
              </a:rPr>
              <a:t>veering</a:t>
            </a:r>
            <a:r>
              <a:rPr lang="en-US" altLang="en-US" b="1" dirty="0">
                <a:solidFill>
                  <a:schemeClr val="tx2"/>
                </a:solidFill>
                <a:latin typeface="+mn-lt"/>
                <a:ea typeface="ＭＳ Ｐゴシック" panose="020B0600070205080204" pitchFamily="34" charset="-128"/>
              </a:rPr>
              <a:t>, associated with warm advection</a:t>
            </a:r>
          </a:p>
        </p:txBody>
      </p:sp>
      <p:pic>
        <p:nvPicPr>
          <p:cNvPr id="35842" name="Content Placeholder 3" descr="warmadvecton.tiff">
            <a:extLst>
              <a:ext uri="{FF2B5EF4-FFF2-40B4-BE49-F238E27FC236}">
                <a16:creationId xmlns:a16="http://schemas.microsoft.com/office/drawing/2014/main" id="{F03B7ADA-2AAC-6C46-83C5-D87C565F317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6"/>
          <a:stretch>
            <a:fillRect/>
          </a:stretch>
        </p:blipFill>
        <p:spPr>
          <a:xfrm>
            <a:off x="457200" y="1304323"/>
            <a:ext cx="8405813" cy="5227637"/>
          </a:xfrm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>
            <a:extLst>
              <a:ext uri="{FF2B5EF4-FFF2-40B4-BE49-F238E27FC236}">
                <a16:creationId xmlns:a16="http://schemas.microsoft.com/office/drawing/2014/main" id="{0D12216F-010A-A148-829B-8FEB18700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“ S “ shape:  veering</a:t>
            </a:r>
          </a:p>
        </p:txBody>
      </p:sp>
      <p:pic>
        <p:nvPicPr>
          <p:cNvPr id="35842" name="Content Placeholder 3" descr="warmadvecton.tiff">
            <a:extLst>
              <a:ext uri="{FF2B5EF4-FFF2-40B4-BE49-F238E27FC236}">
                <a16:creationId xmlns:a16="http://schemas.microsoft.com/office/drawing/2014/main" id="{F03B7ADA-2AAC-6C46-83C5-D87C565F317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6"/>
          <a:stretch>
            <a:fillRect/>
          </a:stretch>
        </p:blipFill>
        <p:spPr>
          <a:xfrm>
            <a:off x="618475" y="1297536"/>
            <a:ext cx="8405813" cy="5227637"/>
          </a:xfrm>
        </p:spPr>
      </p:pic>
      <p:sp>
        <p:nvSpPr>
          <p:cNvPr id="2" name="Up Arrow 1">
            <a:extLst>
              <a:ext uri="{FF2B5EF4-FFF2-40B4-BE49-F238E27FC236}">
                <a16:creationId xmlns:a16="http://schemas.microsoft.com/office/drawing/2014/main" id="{D3A06E4F-3C36-B343-A55A-2A0424A0CB77}"/>
              </a:ext>
            </a:extLst>
          </p:cNvPr>
          <p:cNvSpPr/>
          <p:nvPr/>
        </p:nvSpPr>
        <p:spPr>
          <a:xfrm rot="19292509" flipH="1">
            <a:off x="5892343" y="2614019"/>
            <a:ext cx="45719" cy="932832"/>
          </a:xfrm>
          <a:prstGeom prst="upArrow">
            <a:avLst>
              <a:gd name="adj1" fmla="val 60051"/>
              <a:gd name="adj2" fmla="val 34971"/>
            </a:avLst>
          </a:prstGeom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983C711-927C-BF46-B3D6-7E6FFA23C9C8}"/>
              </a:ext>
            </a:extLst>
          </p:cNvPr>
          <p:cNvCxnSpPr>
            <a:cxnSpLocks/>
            <a:stCxn id="2" idx="0"/>
          </p:cNvCxnSpPr>
          <p:nvPr/>
        </p:nvCxnSpPr>
        <p:spPr>
          <a:xfrm flipV="1">
            <a:off x="5625118" y="2301827"/>
            <a:ext cx="567359" cy="413376"/>
          </a:xfrm>
          <a:prstGeom prst="straightConnector1">
            <a:avLst/>
          </a:prstGeom>
          <a:ln w="508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Up Arrow 6">
            <a:extLst>
              <a:ext uri="{FF2B5EF4-FFF2-40B4-BE49-F238E27FC236}">
                <a16:creationId xmlns:a16="http://schemas.microsoft.com/office/drawing/2014/main" id="{9FE6D5DE-17DC-C04F-8F2E-D063AAD51ECE}"/>
              </a:ext>
            </a:extLst>
          </p:cNvPr>
          <p:cNvSpPr/>
          <p:nvPr/>
        </p:nvSpPr>
        <p:spPr>
          <a:xfrm rot="20468085">
            <a:off x="6010928" y="2090427"/>
            <a:ext cx="45719" cy="1361106"/>
          </a:xfrm>
          <a:prstGeom prst="upArrow">
            <a:avLst>
              <a:gd name="adj1" fmla="val 60051"/>
              <a:gd name="adj2" fmla="val 34971"/>
            </a:avLst>
          </a:prstGeom>
          <a:ln w="4762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2243E8F-D439-0441-8D95-76DE91BDDDA5}"/>
              </a:ext>
            </a:extLst>
          </p:cNvPr>
          <p:cNvCxnSpPr/>
          <p:nvPr/>
        </p:nvCxnSpPr>
        <p:spPr>
          <a:xfrm flipV="1">
            <a:off x="5860473" y="1928553"/>
            <a:ext cx="665018" cy="174567"/>
          </a:xfrm>
          <a:prstGeom prst="straightConnector1">
            <a:avLst/>
          </a:prstGeom>
          <a:ln w="698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659338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>
            <a:extLst>
              <a:ext uri="{FF2B5EF4-FFF2-40B4-BE49-F238E27FC236}">
                <a16:creationId xmlns:a16="http://schemas.microsoft.com/office/drawing/2014/main" id="{C74685D2-983B-5745-874A-F77B0439C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37890" name="Content Placeholder 3" descr="201201181129.gif">
            <a:extLst>
              <a:ext uri="{FF2B5EF4-FFF2-40B4-BE49-F238E27FC236}">
                <a16:creationId xmlns:a16="http://schemas.microsoft.com/office/drawing/2014/main" id="{78001B58-68E9-1240-950A-71D22767A68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424" r="-30424"/>
          <a:stretch>
            <a:fillRect/>
          </a:stretch>
        </p:blipFill>
        <p:spPr>
          <a:xfrm>
            <a:off x="-136525" y="668338"/>
            <a:ext cx="9925050" cy="5457825"/>
          </a:xfr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>
            <a:extLst>
              <a:ext uri="{FF2B5EF4-FFF2-40B4-BE49-F238E27FC236}">
                <a16:creationId xmlns:a16="http://schemas.microsoft.com/office/drawing/2014/main" id="{C3F89965-EE64-9842-9B89-D4B715A38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38914" name="Content Placeholder 4">
            <a:extLst>
              <a:ext uri="{FF2B5EF4-FFF2-40B4-BE49-F238E27FC236}">
                <a16:creationId xmlns:a16="http://schemas.microsoft.com/office/drawing/2014/main" id="{5E86EAAD-7EF7-CC43-BF94-45E07735D9C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70496" y="856456"/>
            <a:ext cx="5145088" cy="5145088"/>
          </a:xfrm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>
            <a:extLst>
              <a:ext uri="{FF2B5EF4-FFF2-40B4-BE49-F238E27FC236}">
                <a16:creationId xmlns:a16="http://schemas.microsoft.com/office/drawing/2014/main" id="{0EB3BF46-8D47-EB47-A032-C983E90E9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39938" name="Content Placeholder 4">
            <a:extLst>
              <a:ext uri="{FF2B5EF4-FFF2-40B4-BE49-F238E27FC236}">
                <a16:creationId xmlns:a16="http://schemas.microsoft.com/office/drawing/2014/main" id="{797B5AB5-6EF4-FF48-BA90-B7AD83192FC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4388" y="274638"/>
            <a:ext cx="7662862" cy="5959475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>
            <a:extLst>
              <a:ext uri="{FF2B5EF4-FFF2-40B4-BE49-F238E27FC236}">
                <a16:creationId xmlns:a16="http://schemas.microsoft.com/office/drawing/2014/main" id="{089DA856-B225-C944-B5E0-0CAF123D3A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 anchor="t"/>
          <a:lstStyle/>
          <a:p>
            <a:pPr eaLnBrk="1" hangingPunct="1">
              <a:defRPr/>
            </a:pPr>
            <a:r>
              <a:rPr lang="en-US" altLang="en-US" sz="3600" b="1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Hurricanes Also Apparent, Including Eye Walls, </a:t>
            </a:r>
            <a:r>
              <a:rPr lang="en-US" altLang="en-US" sz="3600" b="1" err="1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Rainbands</a:t>
            </a:r>
            <a:endParaRPr lang="en-US" altLang="en-US" sz="3600" b="1">
              <a:solidFill>
                <a:schemeClr val="accent1"/>
              </a:solidFill>
              <a:latin typeface="+mn-lt"/>
              <a:ea typeface="ＭＳ Ｐゴシック" panose="020B0600070205080204" pitchFamily="34" charset="-128"/>
            </a:endParaRPr>
          </a:p>
        </p:txBody>
      </p:sp>
      <p:sp>
        <p:nvSpPr>
          <p:cNvPr id="36866" name="Rectangle 3">
            <a:extLst>
              <a:ext uri="{FF2B5EF4-FFF2-40B4-BE49-F238E27FC236}">
                <a16:creationId xmlns:a16="http://schemas.microsoft.com/office/drawing/2014/main" id="{0EDE1750-BD7E-E641-8274-F76D5973046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36867" name="Picture 4" descr="wea01226_small.jpg                                             001C1C6C&#10;Cliff Disk                     BB5EA40C:">
            <a:extLst>
              <a:ext uri="{FF2B5EF4-FFF2-40B4-BE49-F238E27FC236}">
                <a16:creationId xmlns:a16="http://schemas.microsoft.com/office/drawing/2014/main" id="{1EABF62E-8F5C-9743-9C2A-23F89AB2A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920" y="2030757"/>
            <a:ext cx="4980160" cy="4274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>
            <a:extLst>
              <a:ext uri="{FF2B5EF4-FFF2-40B4-BE49-F238E27FC236}">
                <a16:creationId xmlns:a16="http://schemas.microsoft.com/office/drawing/2014/main" id="{6DE9D8F2-ED76-0645-8C28-72B579C67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  <a:latin typeface="+mn-lt"/>
                <a:ea typeface="ＭＳ Ｐゴシック" panose="020B0600070205080204" pitchFamily="34" charset="-128"/>
              </a:rPr>
              <a:t>Backing:  Backwards S, cold advection</a:t>
            </a:r>
          </a:p>
        </p:txBody>
      </p:sp>
      <p:pic>
        <p:nvPicPr>
          <p:cNvPr id="40962" name="Content Placeholder 3" descr="ptrn21.gif">
            <a:extLst>
              <a:ext uri="{FF2B5EF4-FFF2-40B4-BE49-F238E27FC236}">
                <a16:creationId xmlns:a16="http://schemas.microsoft.com/office/drawing/2014/main" id="{EFDB219E-5324-2F44-B8B1-B62625094A6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0" r="-510"/>
          <a:stretch>
            <a:fillRect/>
          </a:stretch>
        </p:blipFill>
        <p:spPr/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C6B249-BE1B-266F-2F6D-20E44780B75A}"/>
              </a:ext>
            </a:extLst>
          </p:cNvPr>
          <p:cNvSpPr txBox="1"/>
          <p:nvPr/>
        </p:nvSpPr>
        <p:spPr>
          <a:xfrm>
            <a:off x="3463391" y="6295604"/>
            <a:ext cx="1723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Cold Advection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5625F-723D-2448-8466-74E42D779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  <a:latin typeface="+mn-lt"/>
              </a:rPr>
              <a:t>Doppler radar can identify rotation associated with tornadic thunderstorms:  mesocyclones</a:t>
            </a:r>
          </a:p>
        </p:txBody>
      </p:sp>
      <p:pic>
        <p:nvPicPr>
          <p:cNvPr id="5" name="Content Placeholder 4" descr="A picture containing chart&#10;&#10;Description automatically generated">
            <a:extLst>
              <a:ext uri="{FF2B5EF4-FFF2-40B4-BE49-F238E27FC236}">
                <a16:creationId xmlns:a16="http://schemas.microsoft.com/office/drawing/2014/main" id="{2D3D82AA-BE9B-B24B-ABCB-EC53FFC2C1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3112"/>
          <a:stretch/>
        </p:blipFill>
        <p:spPr>
          <a:xfrm>
            <a:off x="923526" y="1865202"/>
            <a:ext cx="7591824" cy="4377864"/>
          </a:xfrm>
        </p:spPr>
      </p:pic>
    </p:spTree>
    <p:extLst>
      <p:ext uri="{BB962C8B-B14F-4D97-AF65-F5344CB8AC3E}">
        <p14:creationId xmlns:p14="http://schemas.microsoft.com/office/powerpoint/2010/main" val="421834846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25219-DE01-620D-D1DE-AF47A104D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Rotation Seen on Doppler Radar</a:t>
            </a:r>
          </a:p>
        </p:txBody>
      </p:sp>
      <p:pic>
        <p:nvPicPr>
          <p:cNvPr id="5" name="Content Placeholder 4" descr="A graph of a radar&#10;&#10;Description automatically generated with medium confidence">
            <a:extLst>
              <a:ext uri="{FF2B5EF4-FFF2-40B4-BE49-F238E27FC236}">
                <a16:creationId xmlns:a16="http://schemas.microsoft.com/office/drawing/2014/main" id="{D32A1DD4-7523-8EBC-C656-E850C006D8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8170" y="1310784"/>
            <a:ext cx="8447660" cy="4605148"/>
          </a:xfr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8A89EBE3-1018-259B-30AE-21763492A3E0}"/>
              </a:ext>
            </a:extLst>
          </p:cNvPr>
          <p:cNvSpPr/>
          <p:nvPr/>
        </p:nvSpPr>
        <p:spPr>
          <a:xfrm>
            <a:off x="2543504" y="5915932"/>
            <a:ext cx="588580" cy="56903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34F3B0-3BD8-64E7-A5AB-51A3DC6B56DE}"/>
              </a:ext>
            </a:extLst>
          </p:cNvPr>
          <p:cNvSpPr txBox="1"/>
          <p:nvPr/>
        </p:nvSpPr>
        <p:spPr>
          <a:xfrm>
            <a:off x="3132084" y="6087577"/>
            <a:ext cx="683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radar</a:t>
            </a:r>
          </a:p>
        </p:txBody>
      </p:sp>
      <p:sp>
        <p:nvSpPr>
          <p:cNvPr id="6" name="Up Arrow 5">
            <a:extLst>
              <a:ext uri="{FF2B5EF4-FFF2-40B4-BE49-F238E27FC236}">
                <a16:creationId xmlns:a16="http://schemas.microsoft.com/office/drawing/2014/main" id="{31BDF738-1137-CFB8-E04F-F300C6A8E84C}"/>
              </a:ext>
            </a:extLst>
          </p:cNvPr>
          <p:cNvSpPr/>
          <p:nvPr/>
        </p:nvSpPr>
        <p:spPr>
          <a:xfrm rot="16528987">
            <a:off x="4656135" y="5452946"/>
            <a:ext cx="430709" cy="1877390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85146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BCA33-D5FC-49CE-6F68-287664428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587" y="1786648"/>
            <a:ext cx="7886700" cy="1325563"/>
          </a:xfrm>
        </p:spPr>
        <p:txBody>
          <a:bodyPr/>
          <a:lstStyle/>
          <a:p>
            <a:r>
              <a:rPr lang="en-US" sz="4000" b="1" dirty="0">
                <a:latin typeface="+mn-lt"/>
              </a:rPr>
              <a:t>One </a:t>
            </a:r>
            <a:r>
              <a:rPr lang="en-US" sz="4000" b="1" i="1" dirty="0">
                <a:latin typeface="+mn-lt"/>
              </a:rPr>
              <a:t>can</a:t>
            </a:r>
            <a:r>
              <a:rPr lang="en-US" sz="4000" b="1" dirty="0">
                <a:latin typeface="+mn-lt"/>
              </a:rPr>
              <a:t> figure out the TOTAL wind vector above each radar!</a:t>
            </a:r>
            <a:br>
              <a:rPr lang="en-US" b="1" dirty="0"/>
            </a:br>
            <a:br>
              <a:rPr lang="en-US" b="1" dirty="0"/>
            </a:br>
            <a:r>
              <a:rPr lang="en-US" sz="4000" b="1" dirty="0">
                <a:latin typeface="+mn-lt"/>
              </a:rPr>
              <a:t>How?</a:t>
            </a:r>
          </a:p>
        </p:txBody>
      </p:sp>
    </p:spTree>
    <p:extLst>
      <p:ext uri="{BB962C8B-B14F-4D97-AF65-F5344CB8AC3E}">
        <p14:creationId xmlns:p14="http://schemas.microsoft.com/office/powerpoint/2010/main" val="256339258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FC794-04A6-0A55-155B-2B6519684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Measure the Doppler velocities around a radar by sweeping in azimuth</a:t>
            </a:r>
          </a:p>
        </p:txBody>
      </p:sp>
      <p:pic>
        <p:nvPicPr>
          <p:cNvPr id="5" name="Content Placeholder 4" descr="A graph of a function&#10;&#10;Description automatically generated with medium confidence">
            <a:extLst>
              <a:ext uri="{FF2B5EF4-FFF2-40B4-BE49-F238E27FC236}">
                <a16:creationId xmlns:a16="http://schemas.microsoft.com/office/drawing/2014/main" id="{56CBA72F-0836-F89E-DDEB-5D92A88170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43810" y="1607926"/>
            <a:ext cx="3297315" cy="2946975"/>
          </a:xfrm>
        </p:spPr>
      </p:pic>
      <p:pic>
        <p:nvPicPr>
          <p:cNvPr id="7" name="Picture 6" descr="A diagram of a cone with a cone and a triangle&#10;&#10;Description automatically generated">
            <a:extLst>
              <a:ext uri="{FF2B5EF4-FFF2-40B4-BE49-F238E27FC236}">
                <a16:creationId xmlns:a16="http://schemas.microsoft.com/office/drawing/2014/main" id="{F828BB95-47D6-E2D7-02B9-2364528543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448" y="1525163"/>
            <a:ext cx="4715160" cy="294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583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0A2AC-CCB7-1184-FC77-A43ACE95E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8515350" cy="905477"/>
          </a:xfrm>
        </p:spPr>
        <p:txBody>
          <a:bodyPr/>
          <a:lstStyle/>
          <a:p>
            <a:r>
              <a:rPr lang="en-US" b="1">
                <a:solidFill>
                  <a:schemeClr val="accent1"/>
                </a:solidFill>
                <a:latin typeface="+mn-lt"/>
              </a:rPr>
              <a:t>Velocity Azimuth Display: VAD Wind Profiles</a:t>
            </a:r>
          </a:p>
        </p:txBody>
      </p:sp>
      <p:pic>
        <p:nvPicPr>
          <p:cNvPr id="5" name="Content Placeholder 4" descr="A screenshot of a graph&#10;&#10;Description automatically generated">
            <a:extLst>
              <a:ext uri="{FF2B5EF4-FFF2-40B4-BE49-F238E27FC236}">
                <a16:creationId xmlns:a16="http://schemas.microsoft.com/office/drawing/2014/main" id="{FFD81F35-742A-7253-7ECA-B461C5AA0C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5228" y="1270602"/>
            <a:ext cx="5921211" cy="5587398"/>
          </a:xfrm>
        </p:spPr>
      </p:pic>
    </p:spTree>
    <p:extLst>
      <p:ext uri="{BB962C8B-B14F-4D97-AF65-F5344CB8AC3E}">
        <p14:creationId xmlns:p14="http://schemas.microsoft.com/office/powerpoint/2010/main" val="102347099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F9675-7B45-762F-D736-CA29E167F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VAD</a:t>
            </a:r>
          </a:p>
        </p:txBody>
      </p:sp>
      <p:pic>
        <p:nvPicPr>
          <p:cNvPr id="5" name="Content Placeholder 4" descr="A screen shot of a chart&#10;&#10;Description automatically generated">
            <a:extLst>
              <a:ext uri="{FF2B5EF4-FFF2-40B4-BE49-F238E27FC236}">
                <a16:creationId xmlns:a16="http://schemas.microsoft.com/office/drawing/2014/main" id="{681E3E8B-AFEF-5305-2E7F-73C1E59D1E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84538" y="1335415"/>
            <a:ext cx="5248420" cy="5157460"/>
          </a:xfrm>
        </p:spPr>
      </p:pic>
    </p:spTree>
    <p:extLst>
      <p:ext uri="{BB962C8B-B14F-4D97-AF65-F5344CB8AC3E}">
        <p14:creationId xmlns:p14="http://schemas.microsoft.com/office/powerpoint/2010/main" val="43896713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DB596-A9E0-37E7-F20C-2FFB671DF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Dual Polarization Radars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DE2925-3CEB-CA29-193C-D6E446586F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ual_pol2.jpg">
            <a:extLst>
              <a:ext uri="{FF2B5EF4-FFF2-40B4-BE49-F238E27FC236}">
                <a16:creationId xmlns:a16="http://schemas.microsoft.com/office/drawing/2014/main" id="{E7719DD5-ED89-3088-7CC0-47AE1225A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721" r="-35721"/>
          <a:stretch>
            <a:fillRect/>
          </a:stretch>
        </p:blipFill>
        <p:spPr bwMode="auto">
          <a:xfrm>
            <a:off x="-146050" y="1481138"/>
            <a:ext cx="9290050" cy="473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690201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A3A12-6977-8C12-660F-4F994D67C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omparison of different types of radar&#10;&#10;Description automatically generated">
            <a:extLst>
              <a:ext uri="{FF2B5EF4-FFF2-40B4-BE49-F238E27FC236}">
                <a16:creationId xmlns:a16="http://schemas.microsoft.com/office/drawing/2014/main" id="{CF21815A-1BE3-C863-6432-301798666E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8271" y="953266"/>
            <a:ext cx="7650165" cy="5006099"/>
          </a:xfrm>
        </p:spPr>
      </p:pic>
    </p:spTree>
    <p:extLst>
      <p:ext uri="{BB962C8B-B14F-4D97-AF65-F5344CB8AC3E}">
        <p14:creationId xmlns:p14="http://schemas.microsoft.com/office/powerpoint/2010/main" val="359649451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>
            <a:extLst>
              <a:ext uri="{FF2B5EF4-FFF2-40B4-BE49-F238E27FC236}">
                <a16:creationId xmlns:a16="http://schemas.microsoft.com/office/drawing/2014/main" id="{E20103A7-0B98-4261-F966-2EFB4E23DEC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b="1" dirty="0">
                <a:latin typeface="+mn-lt"/>
                <a:ea typeface="ＭＳ Ｐゴシック" panose="020B0600070205080204" pitchFamily="34" charset="-128"/>
              </a:rPr>
              <a:t>In addition to Reflectivity (Z), there are dual-polarization products such as </a:t>
            </a:r>
            <a:r>
              <a:rPr lang="en-US" altLang="en-US" b="1" dirty="0">
                <a:solidFill>
                  <a:srgbClr val="FF0000"/>
                </a:solidFill>
                <a:latin typeface="+mn-lt"/>
                <a:ea typeface="ＭＳ Ｐゴシック" panose="020B0600070205080204" pitchFamily="34" charset="-128"/>
              </a:rPr>
              <a:t>ZDR, KDP, and CC</a:t>
            </a:r>
          </a:p>
        </p:txBody>
      </p:sp>
      <p:pic>
        <p:nvPicPr>
          <p:cNvPr id="27651" name="Content Placeholder 3" descr="dual-pol_4panel.jpg">
            <a:extLst>
              <a:ext uri="{FF2B5EF4-FFF2-40B4-BE49-F238E27FC236}">
                <a16:creationId xmlns:a16="http://schemas.microsoft.com/office/drawing/2014/main" id="{F7B8E16E-8275-C82E-9B2C-8F9A5771E5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094" r="-26094"/>
          <a:stretch>
            <a:fillRect/>
          </a:stretch>
        </p:blipFill>
        <p:spPr>
          <a:xfrm>
            <a:off x="0" y="1828640"/>
            <a:ext cx="9147559" cy="4664235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eatherRadar101Y2020" id="{FD0D691A-A60B-6249-B037-9970F239298B}" vid="{03B55F43-EBE5-A943-8F2F-7DB6637D496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7030</TotalTime>
  <Words>2009</Words>
  <Application>Microsoft Macintosh PowerPoint</Application>
  <PresentationFormat>On-screen Show (4:3)</PresentationFormat>
  <Paragraphs>218</Paragraphs>
  <Slides>112</Slides>
  <Notes>0</Notes>
  <HiddenSlides>0</HiddenSlides>
  <MMClips>2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112</vt:i4>
      </vt:variant>
    </vt:vector>
  </HeadingPairs>
  <TitlesOfParts>
    <vt:vector size="123" baseType="lpstr">
      <vt:lpstr>ＭＳ Ｐゴシック</vt:lpstr>
      <vt:lpstr>Arial</vt:lpstr>
      <vt:lpstr>Arial</vt:lpstr>
      <vt:lpstr>Calibri</vt:lpstr>
      <vt:lpstr>Calibri Light</vt:lpstr>
      <vt:lpstr>Cambria Math</vt:lpstr>
      <vt:lpstr>Symbol</vt:lpstr>
      <vt:lpstr>Times</vt:lpstr>
      <vt:lpstr>Times New Roman</vt:lpstr>
      <vt:lpstr>Office Theme</vt:lpstr>
      <vt:lpstr>Clip</vt:lpstr>
      <vt:lpstr> Weather Radar ATMS 370 2026    </vt:lpstr>
      <vt:lpstr>Weather Radar</vt:lpstr>
      <vt:lpstr>PowerPoint Presentation</vt:lpstr>
      <vt:lpstr>PowerPoint Presentation</vt:lpstr>
      <vt:lpstr>Weather Radar History</vt:lpstr>
      <vt:lpstr>Radar Was An Important Tool in WWII for tracking aircraft. Serious Problem—Precipitation!</vt:lpstr>
      <vt:lpstr>WWII Radars</vt:lpstr>
      <vt:lpstr>After WWII, Meteorologists Experimented with Military Radars: Thunderstorms and Convection Clearly Seen</vt:lpstr>
      <vt:lpstr>Hurricanes Also Apparent, Including Eye Walls, Rainbands</vt:lpstr>
      <vt:lpstr>In the late 1950’s a national meteorological radar network was established (WSR-57).</vt:lpstr>
      <vt:lpstr>WSR-57 (no Doppler capability)</vt:lpstr>
      <vt:lpstr>During the 1970s and early 80s a lot of experimentation with Doppler Weather Radars</vt:lpstr>
      <vt:lpstr>PowerPoint Presentation</vt:lpstr>
      <vt:lpstr>PowerPoint Presentation</vt:lpstr>
      <vt:lpstr>PowerPoint Presentation</vt:lpstr>
      <vt:lpstr>PowerPoint Presentation</vt:lpstr>
      <vt:lpstr>Big Radar Advance in 2011: Dual-Polarization Sent out microwave beams with two orientations</vt:lpstr>
      <vt:lpstr>Can determine precipitation type and more</vt:lpstr>
      <vt:lpstr>Basics of Weather Radar</vt:lpstr>
      <vt:lpstr>The amount of radar signal returned tells one about the nature of the object:  type and intensity of precipitation</vt:lpstr>
      <vt:lpstr>Thus, heavy rain with lots of big droplets give a big radar return!</vt:lpstr>
      <vt:lpstr>PowerPoint Presentation</vt:lpstr>
      <vt:lpstr>Z :  Radar Reflectivity Factor</vt:lpstr>
      <vt:lpstr>Z :  Radar Reflectivity Factor</vt:lpstr>
      <vt:lpstr>Big Radar Return</vt:lpstr>
      <vt:lpstr>PowerPoint Presentation</vt:lpstr>
      <vt:lpstr>Need a logarithmic scale</vt:lpstr>
      <vt:lpstr>Reflectivity</vt:lpstr>
      <vt:lpstr>Example</vt:lpstr>
      <vt:lpstr>Reading a Radar Image (color scales can vary)</vt:lpstr>
      <vt:lpstr>Radar imagery is generally shown on a polar-type chart with range circles at increasing distance</vt:lpstr>
      <vt:lpstr>PowerPoint Presentation</vt:lpstr>
      <vt:lpstr>Radar Imagery is not observed or displayed for a level surface</vt:lpstr>
      <vt:lpstr>PowerPoint Presentation</vt:lpstr>
      <vt:lpstr>Radar images do not show a single level, but a sloping cut through the atmosphere</vt:lpstr>
      <vt:lpstr>PowerPoint Presentation</vt:lpstr>
      <vt:lpstr>National Weather Service Scan Strategies  (also called Volume Coverage Patterns, VCP).   Takes 4-6 minutes for each VCP</vt:lpstr>
      <vt:lpstr>Also a clear air mode (VCP)</vt:lpstr>
      <vt:lpstr>In Clear Air Mode Can See Bird, Insects, and More</vt:lpstr>
      <vt:lpstr>Ornithologists Love Weather Radar (Particularly in Clear Air Mode)</vt:lpstr>
      <vt:lpstr>Clear Air Mode</vt:lpstr>
      <vt:lpstr>PowerPoint Presentation</vt:lpstr>
      <vt:lpstr>PowerPoint Presentation</vt:lpstr>
      <vt:lpstr>PowerPoint Presentation</vt:lpstr>
      <vt:lpstr>Radar Energy is Sent Out in Pulses</vt:lpstr>
      <vt:lpstr>Radar Beam Width</vt:lpstr>
      <vt:lpstr>Vertical and horizontal resolution degrade rapidly with distance</vt:lpstr>
      <vt:lpstr>Important points</vt:lpstr>
      <vt:lpstr>Why You Generally Can’t See Drizzle:  Beam Usually Too High</vt:lpstr>
      <vt:lpstr>Beam Blockage by Terrain</vt:lpstr>
      <vt:lpstr>Beam Blockage Obvious in the West</vt:lpstr>
      <vt:lpstr>The Radar Beam Position is NOT Always the Same:  Depends on the Density Structure with Height (which changes!)</vt:lpstr>
      <vt:lpstr>Radar beams are refracted by density variations in the vertical</vt:lpstr>
      <vt:lpstr>Why does radar beam swing down?</vt:lpstr>
      <vt:lpstr>Radar beam moves faster in less dense air!</vt:lpstr>
      <vt:lpstr>PowerPoint Presentation</vt:lpstr>
      <vt:lpstr>If air is warmer than normal (and less dense) near the surface, get subrefraction</vt:lpstr>
      <vt:lpstr>If cold air near the surface and warm air aloft (e.g., inversion) can get superrefraction</vt:lpstr>
      <vt:lpstr>Superrefraction can cause the radar beam to hit the surface very rapidly for the lower scan angles  Provides false echoes near the radar</vt:lpstr>
      <vt:lpstr>PowerPoint Presentation</vt:lpstr>
      <vt:lpstr>Same time as previous radar echo.</vt:lpstr>
      <vt:lpstr>Model sounding at same time…..cold air near the surface</vt:lpstr>
      <vt:lpstr>Even under normal conditions, the bottom of the lower beam can hit the surface!</vt:lpstr>
      <vt:lpstr>Composite Reflectivity: The Highest Reflectivity Above Each Point for All Scan Angles </vt:lpstr>
      <vt:lpstr>PowerPoint Presentation</vt:lpstr>
      <vt:lpstr>Radar-based Echo Tops</vt:lpstr>
      <vt:lpstr>Unambiguous Range (Ru) </vt:lpstr>
      <vt:lpstr>Unambiguous Range (Ru) </vt:lpstr>
      <vt:lpstr>Modern Radars are Doppler Radars</vt:lpstr>
      <vt:lpstr>Same principle used in police radar guns</vt:lpstr>
      <vt:lpstr>Based on Doppler Effect: evident when a train or car passes. Frequency of sound changes.</vt:lpstr>
      <vt:lpstr>PowerPoint Presentation</vt:lpstr>
      <vt:lpstr>The Doppler effect (also called the  Doppler shift) is the change in the frequency of a wave in relation to an observer.  The frequency change also produces a phase shift.</vt:lpstr>
      <vt:lpstr>Doppler Effect for Weather Radars</vt:lpstr>
      <vt:lpstr>Radar Doppler Velocities Give the Radial Wind Component toward or away from radar</vt:lpstr>
      <vt:lpstr>Doppler Radar Imagery</vt:lpstr>
      <vt:lpstr>Similar polar plot as reflectivity  Colors are wind speed towards or away from the radar</vt:lpstr>
      <vt:lpstr>Standard:  Cold colors (blue/green) approaching air,  warm colors (yellow/red) exiting air  </vt:lpstr>
      <vt:lpstr>What is Wind Direction near the radar?</vt:lpstr>
      <vt:lpstr>Clear Air Return With Bird Echoes  Which way are birds flying?  Langley Hill Radar</vt:lpstr>
      <vt:lpstr>Which way are birds flying?</vt:lpstr>
      <vt:lpstr>Reminder about thermal wind and rotation of the geostrophic wind with height</vt:lpstr>
      <vt:lpstr>Temperature Advection and Wind Turning with Height</vt:lpstr>
      <vt:lpstr>Doppler Velocities No turning with height, no advection</vt:lpstr>
      <vt:lpstr>“ S “ shape: clockwise rotation with height, called veering, associated with warm advection</vt:lpstr>
      <vt:lpstr>“ S “ shape:  veering</vt:lpstr>
      <vt:lpstr>PowerPoint Presentation</vt:lpstr>
      <vt:lpstr>PowerPoint Presentation</vt:lpstr>
      <vt:lpstr>PowerPoint Presentation</vt:lpstr>
      <vt:lpstr>Backing:  Backwards S, cold advection</vt:lpstr>
      <vt:lpstr>Doppler radar can identify rotation associated with tornadic thunderstorms:  mesocyclones</vt:lpstr>
      <vt:lpstr>Rotation Seen on Doppler Radar</vt:lpstr>
      <vt:lpstr>One can figure out the TOTAL wind vector above each radar!  How?</vt:lpstr>
      <vt:lpstr>Measure the Doppler velocities around a radar by sweeping in azimuth</vt:lpstr>
      <vt:lpstr>Velocity Azimuth Display: VAD Wind Profiles</vt:lpstr>
      <vt:lpstr>VAD</vt:lpstr>
      <vt:lpstr>Dual Polarization Radars</vt:lpstr>
      <vt:lpstr>PowerPoint Presentation</vt:lpstr>
      <vt:lpstr>In addition to Reflectivity (Z), there are dual-polarization products such as ZDR, KDP, and CC</vt:lpstr>
      <vt:lpstr>ZDR</vt:lpstr>
      <vt:lpstr>Proves information on the shape of precipitation particles</vt:lpstr>
      <vt:lpstr>Good for finding hail shafts (ZDR~ 0)</vt:lpstr>
      <vt:lpstr>Correlation Coefficient (CC)</vt:lpstr>
      <vt:lpstr>PowerPoint Presentation</vt:lpstr>
      <vt:lpstr>KDP</vt:lpstr>
      <vt:lpstr>Dual-polarization information allows the determination of precipitation type and other characteristics</vt:lpstr>
      <vt:lpstr>Radars as Rain Gauges</vt:lpstr>
      <vt:lpstr>Z-R relationship (reflectivity-rainfall rate)</vt:lpstr>
      <vt:lpstr>Also a dual-polarization algorithm for rain rate estimation</vt:lpstr>
      <vt:lpstr>Rainfall estimate from radar</vt:lpstr>
      <vt:lpstr>Dual Pol Better</vt:lpstr>
      <vt:lpstr>My Favorite Radar App:  Radarscope</vt:lpstr>
    </vt:vector>
  </TitlesOfParts>
  <Company>University of Washington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Real-Time Observations Assimilation As Part of a Coupled Hydrologic-Atmospheric Forecasting System</dc:title>
  <dc:creator>westrick</dc:creator>
  <cp:lastModifiedBy>Clifford F. Mass</cp:lastModifiedBy>
  <cp:revision>107</cp:revision>
  <cp:lastPrinted>1999-02-26T14:05:54Z</cp:lastPrinted>
  <dcterms:created xsi:type="dcterms:W3CDTF">2011-10-11T16:18:18Z</dcterms:created>
  <dcterms:modified xsi:type="dcterms:W3CDTF">2026-01-21T00:04:21Z</dcterms:modified>
</cp:coreProperties>
</file>